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8"/>
  </p:notesMasterIdLst>
  <p:sldIdLst>
    <p:sldId id="256" r:id="rId2"/>
    <p:sldId id="302" r:id="rId3"/>
    <p:sldId id="301" r:id="rId4"/>
    <p:sldId id="305" r:id="rId5"/>
    <p:sldId id="308" r:id="rId6"/>
    <p:sldId id="258" r:id="rId7"/>
    <p:sldId id="262" r:id="rId8"/>
    <p:sldId id="259" r:id="rId9"/>
    <p:sldId id="260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72" r:id="rId19"/>
    <p:sldId id="274" r:id="rId20"/>
    <p:sldId id="276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307" r:id="rId29"/>
    <p:sldId id="283" r:id="rId30"/>
    <p:sldId id="285" r:id="rId31"/>
    <p:sldId id="286" r:id="rId32"/>
    <p:sldId id="287" r:id="rId33"/>
    <p:sldId id="288" r:id="rId34"/>
    <p:sldId id="289" r:id="rId35"/>
    <p:sldId id="290" r:id="rId36"/>
    <p:sldId id="309" r:id="rId37"/>
    <p:sldId id="310" r:id="rId38"/>
    <p:sldId id="311" r:id="rId39"/>
    <p:sldId id="312" r:id="rId40"/>
    <p:sldId id="291" r:id="rId41"/>
    <p:sldId id="292" r:id="rId42"/>
    <p:sldId id="293" r:id="rId43"/>
    <p:sldId id="294" r:id="rId44"/>
    <p:sldId id="295" r:id="rId45"/>
    <p:sldId id="300" r:id="rId46"/>
    <p:sldId id="306" r:id="rId4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27" autoAdjust="0"/>
    <p:restoredTop sz="94718" autoAdjust="0"/>
  </p:normalViewPr>
  <p:slideViewPr>
    <p:cSldViewPr>
      <p:cViewPr varScale="1">
        <p:scale>
          <a:sx n="69" d="100"/>
          <a:sy n="69" d="100"/>
        </p:scale>
        <p:origin x="5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3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00FEB79-B75A-41DB-904E-7B783B4EF0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27800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DA54947-091B-4F2C-840A-A7F09933F238}" type="slidenum">
              <a:rPr lang="en-US" altLang="en-US" sz="1200" b="0" smtClean="0">
                <a:latin typeface="Arial" panose="020B0604020202020204" pitchFamily="34" charset="0"/>
              </a:rPr>
              <a:pPr/>
              <a:t>1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446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B5F2875-C7FF-45BC-A1DA-D131C68E52D1}" type="slidenum">
              <a:rPr lang="en-US" altLang="en-US" sz="1200" b="0" smtClean="0">
                <a:latin typeface="Arial" panose="020B0604020202020204" pitchFamily="34" charset="0"/>
              </a:rPr>
              <a:pPr/>
              <a:t>11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6030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7D39D37-F1F7-4EE0-8C92-25D40BCE5779}" type="slidenum">
              <a:rPr lang="en-US" altLang="en-US" sz="1200" b="0" smtClean="0">
                <a:latin typeface="Arial" panose="020B0604020202020204" pitchFamily="34" charset="0"/>
              </a:rPr>
              <a:pPr/>
              <a:t>12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3007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7A06515-2CB1-43E5-91B5-DCCA615D23A0}" type="slidenum">
              <a:rPr lang="en-US" altLang="en-US" sz="1200" b="0" smtClean="0">
                <a:latin typeface="Arial" panose="020B0604020202020204" pitchFamily="34" charset="0"/>
              </a:rPr>
              <a:pPr/>
              <a:t>13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7165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E5344FC-1995-4D7B-9D5C-9EF9413331AF}" type="slidenum">
              <a:rPr lang="en-US" altLang="en-US" sz="1200" b="0" smtClean="0">
                <a:latin typeface="Arial" panose="020B0604020202020204" pitchFamily="34" charset="0"/>
              </a:rPr>
              <a:pPr/>
              <a:t>14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6170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6153D3A-1B2A-497A-867B-CDDF01E4A742}" type="slidenum">
              <a:rPr lang="en-US" altLang="en-US" sz="1200" b="0" smtClean="0">
                <a:latin typeface="Arial" panose="020B0604020202020204" pitchFamily="34" charset="0"/>
              </a:rPr>
              <a:pPr/>
              <a:t>15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5295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A0847B9-ACE4-40F3-8AD1-9BE9E4FE8826}" type="slidenum">
              <a:rPr lang="en-US" altLang="en-US" sz="1200" b="0" smtClean="0">
                <a:latin typeface="Arial" panose="020B0604020202020204" pitchFamily="34" charset="0"/>
              </a:rPr>
              <a:pPr/>
              <a:t>16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1021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3E674EC-1328-4DBD-BD6C-CA429CCDDE92}" type="slidenum">
              <a:rPr lang="en-US" altLang="en-US" sz="1200" b="0" smtClean="0">
                <a:latin typeface="Arial" panose="020B0604020202020204" pitchFamily="34" charset="0"/>
              </a:rPr>
              <a:pPr/>
              <a:t>17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5689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88ACBB9-0C62-445C-9F93-7E10C8DF9C99}" type="slidenum">
              <a:rPr lang="en-US" altLang="en-US" sz="1200" b="0" smtClean="0">
                <a:latin typeface="Arial" panose="020B0604020202020204" pitchFamily="34" charset="0"/>
              </a:rPr>
              <a:pPr/>
              <a:t>18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0278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E9C3650-524E-4C3F-9E3C-9053019B80FB}" type="slidenum">
              <a:rPr lang="en-US" altLang="en-US" sz="1200" b="0" smtClean="0">
                <a:latin typeface="Arial" panose="020B0604020202020204" pitchFamily="34" charset="0"/>
              </a:rPr>
              <a:pPr/>
              <a:t>19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8541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4AE040F-9F3E-480E-BE50-E34BAD419658}" type="slidenum">
              <a:rPr lang="en-US" altLang="en-US" sz="1200" b="0" smtClean="0">
                <a:latin typeface="Arial" panose="020B0604020202020204" pitchFamily="34" charset="0"/>
              </a:rPr>
              <a:pPr/>
              <a:t>20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692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D1FD5DD-D21A-4E1B-99EE-78261F70AB07}" type="slidenum">
              <a:rPr lang="en-US" altLang="en-US" sz="1200" b="0" smtClean="0">
                <a:latin typeface="Arial" panose="020B0604020202020204" pitchFamily="34" charset="0"/>
              </a:rPr>
              <a:pPr/>
              <a:t>2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2303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C78DC01-A451-4AAF-AC21-81BEF2F6D938}" type="slidenum">
              <a:rPr lang="en-US" altLang="en-US" sz="1200" b="0" smtClean="0">
                <a:latin typeface="Arial" panose="020B0604020202020204" pitchFamily="34" charset="0"/>
              </a:rPr>
              <a:pPr/>
              <a:t>21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0464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3C4E6BC-879B-4813-90DB-CB5FB4E9AA1F}" type="slidenum">
              <a:rPr lang="en-US" altLang="en-US" sz="1200" b="0" smtClean="0">
                <a:latin typeface="Arial" panose="020B0604020202020204" pitchFamily="34" charset="0"/>
              </a:rPr>
              <a:pPr/>
              <a:t>22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4282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8D89347-FFE8-4AF3-BC1E-3E2D92765D4F}" type="slidenum">
              <a:rPr lang="en-US" altLang="en-US" sz="1200" b="0" smtClean="0">
                <a:latin typeface="Arial" panose="020B0604020202020204" pitchFamily="34" charset="0"/>
              </a:rPr>
              <a:pPr/>
              <a:t>23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3946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FFEF077-E0FC-497B-8112-EF529D30CA4E}" type="slidenum">
              <a:rPr lang="en-US" altLang="en-US" sz="1200" b="0" smtClean="0">
                <a:latin typeface="Arial" panose="020B0604020202020204" pitchFamily="34" charset="0"/>
              </a:rPr>
              <a:pPr/>
              <a:t>24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6990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2C692D0-DE0A-475D-8D23-CEC2CCD315B7}" type="slidenum">
              <a:rPr lang="en-US" altLang="en-US" sz="1200" b="0" smtClean="0">
                <a:latin typeface="Arial" panose="020B0604020202020204" pitchFamily="34" charset="0"/>
              </a:rPr>
              <a:pPr/>
              <a:t>25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8198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43002FD-A1AB-42DB-B3A0-ECE2B4550CF9}" type="slidenum">
              <a:rPr lang="en-US" altLang="en-US" sz="1200" b="0" smtClean="0">
                <a:latin typeface="Arial" panose="020B0604020202020204" pitchFamily="34" charset="0"/>
              </a:rPr>
              <a:pPr/>
              <a:t>26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0509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AADF18E-056A-447E-AF5D-3152827D395C}" type="slidenum">
              <a:rPr lang="en-US" altLang="en-US" sz="1200" b="0" smtClean="0">
                <a:latin typeface="Arial" panose="020B0604020202020204" pitchFamily="34" charset="0"/>
              </a:rPr>
              <a:pPr/>
              <a:t>27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2914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2C9FC52-1663-4617-A54E-66E4AB014517}" type="slidenum">
              <a:rPr lang="en-US" altLang="en-US" sz="1200" b="0" smtClean="0">
                <a:latin typeface="Arial" panose="020B0604020202020204" pitchFamily="34" charset="0"/>
              </a:rPr>
              <a:pPr/>
              <a:t>28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7836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14220D9-FCCE-4D93-B366-72083D2BEE77}" type="slidenum">
              <a:rPr lang="en-US" altLang="en-US" sz="1200" b="0" smtClean="0">
                <a:latin typeface="Arial" panose="020B0604020202020204" pitchFamily="34" charset="0"/>
              </a:rPr>
              <a:pPr/>
              <a:t>29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0748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5F9982F-FCB0-4D8D-8C50-C5B42915570E}" type="slidenum">
              <a:rPr lang="en-US" altLang="en-US" sz="1200" b="0" smtClean="0">
                <a:latin typeface="Arial" panose="020B0604020202020204" pitchFamily="34" charset="0"/>
              </a:rPr>
              <a:pPr/>
              <a:t>30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099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5E3CE9F-1422-43F6-8F3C-67DB2A02B9CF}" type="slidenum">
              <a:rPr lang="en-US" altLang="en-US" sz="1200" b="0" smtClean="0">
                <a:latin typeface="Arial" panose="020B0604020202020204" pitchFamily="34" charset="0"/>
              </a:rPr>
              <a:pPr/>
              <a:t>3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32430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ECD33D1-6C21-470A-9CE2-A416B6192E6B}" type="slidenum">
              <a:rPr lang="en-US" altLang="en-US" sz="1200" b="0" smtClean="0">
                <a:latin typeface="Arial" panose="020B0604020202020204" pitchFamily="34" charset="0"/>
              </a:rPr>
              <a:pPr/>
              <a:t>31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95490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2704780-726B-4723-8DEC-A60A7A87F9A5}" type="slidenum">
              <a:rPr lang="en-US" altLang="en-US" sz="1200" b="0" smtClean="0">
                <a:latin typeface="Arial" panose="020B0604020202020204" pitchFamily="34" charset="0"/>
              </a:rPr>
              <a:pPr/>
              <a:t>32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10081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42EE9CE-E078-4A0C-BAE1-D560A975BC9A}" type="slidenum">
              <a:rPr lang="en-US" altLang="en-US" sz="1200" b="0" smtClean="0">
                <a:latin typeface="Arial" panose="020B0604020202020204" pitchFamily="34" charset="0"/>
              </a:rPr>
              <a:pPr/>
              <a:t>33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221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F433F00-26A4-449B-A262-7BFD6ADF809C}" type="slidenum">
              <a:rPr lang="en-US" altLang="en-US" sz="1200" b="0" smtClean="0">
                <a:latin typeface="Arial" panose="020B0604020202020204" pitchFamily="34" charset="0"/>
              </a:rPr>
              <a:pPr/>
              <a:t>34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11581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259B1EA-877C-411D-ABE8-F416A01D91D7}" type="slidenum">
              <a:rPr lang="en-US" altLang="en-US" sz="1200" b="0" smtClean="0">
                <a:latin typeface="Arial" panose="020B0604020202020204" pitchFamily="34" charset="0"/>
              </a:rPr>
              <a:pPr/>
              <a:t>35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89437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7FC0EA2-CD3C-4956-8015-16FA3A407592}" type="slidenum">
              <a:rPr lang="en-US" altLang="en-US" sz="1200" b="0" smtClean="0">
                <a:latin typeface="Arial" panose="020B0604020202020204" pitchFamily="34" charset="0"/>
              </a:rPr>
              <a:pPr/>
              <a:t>36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9323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7D3BC6B-77A6-485D-9983-46C0F61E24D7}" type="slidenum">
              <a:rPr lang="en-US" altLang="en-US" sz="1200" b="0" smtClean="0">
                <a:latin typeface="Arial" panose="020B0604020202020204" pitchFamily="34" charset="0"/>
              </a:rPr>
              <a:pPr/>
              <a:t>37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83694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5FB8086-E810-4C39-96DC-BEDD3826213D}" type="slidenum">
              <a:rPr lang="en-US" altLang="en-US" sz="1200" b="0" smtClean="0">
                <a:latin typeface="Arial" panose="020B0604020202020204" pitchFamily="34" charset="0"/>
              </a:rPr>
              <a:pPr/>
              <a:t>38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798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40627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6A1B43E-5B16-4A74-BEB5-0D82252EE192}" type="slidenum">
              <a:rPr lang="en-US" altLang="en-US" sz="1200" b="0" smtClean="0">
                <a:latin typeface="Arial" panose="020B0604020202020204" pitchFamily="34" charset="0"/>
              </a:rPr>
              <a:pPr/>
              <a:t>39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81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1590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F52E92A-B67D-4267-92C1-5F969537C904}" type="slidenum">
              <a:rPr lang="en-US" altLang="en-US" sz="1200" b="0" smtClean="0">
                <a:latin typeface="Arial" panose="020B0604020202020204" pitchFamily="34" charset="0"/>
              </a:rPr>
              <a:pPr/>
              <a:t>40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83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010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3911CA9-9592-4048-950C-10E7A731915F}" type="slidenum">
              <a:rPr lang="en-US" altLang="en-US" sz="1200" b="0" smtClean="0">
                <a:latin typeface="Arial" panose="020B0604020202020204" pitchFamily="34" charset="0"/>
              </a:rPr>
              <a:pPr/>
              <a:t>4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29750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D750FAA-EF24-44B5-B4C3-642D934EA269}" type="slidenum">
              <a:rPr lang="en-US" altLang="en-US" sz="1200" b="0" smtClean="0">
                <a:latin typeface="Arial" panose="020B0604020202020204" pitchFamily="34" charset="0"/>
              </a:rPr>
              <a:pPr/>
              <a:t>41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86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04664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71D741A-40B3-4033-90EA-51588D6066BB}" type="slidenum">
              <a:rPr lang="en-US" altLang="en-US" sz="1200" b="0" smtClean="0">
                <a:latin typeface="Arial" panose="020B0604020202020204" pitchFamily="34" charset="0"/>
              </a:rPr>
              <a:pPr/>
              <a:t>42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88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2559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F1CB07D-228B-496E-89A7-DC631AAD8B69}" type="slidenum">
              <a:rPr lang="en-US" altLang="en-US" sz="1200" b="0" smtClean="0">
                <a:latin typeface="Arial" panose="020B0604020202020204" pitchFamily="34" charset="0"/>
              </a:rPr>
              <a:pPr/>
              <a:t>43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901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33294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86ED0AB-2157-42E3-8D09-602070CC5248}" type="slidenum">
              <a:rPr lang="en-US" altLang="en-US" sz="1200" b="0" smtClean="0">
                <a:latin typeface="Arial" panose="020B0604020202020204" pitchFamily="34" charset="0"/>
              </a:rPr>
              <a:pPr/>
              <a:t>44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921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1831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0131792-45A1-454D-B694-69E81226585F}" type="slidenum">
              <a:rPr lang="en-US" altLang="en-US" sz="1200" b="0" smtClean="0">
                <a:latin typeface="Arial" panose="020B0604020202020204" pitchFamily="34" charset="0"/>
              </a:rPr>
              <a:pPr/>
              <a:t>45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942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18614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662016B-1290-4DF2-BF3F-DC9F1F6F55CC}" type="slidenum">
              <a:rPr lang="en-US" altLang="en-US" sz="1200" b="0" smtClean="0">
                <a:latin typeface="Arial" panose="020B0604020202020204" pitchFamily="34" charset="0"/>
              </a:rPr>
              <a:pPr/>
              <a:t>46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962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530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77C1B5F-3C5E-4C5D-9C07-3507AE37461B}" type="slidenum">
              <a:rPr lang="en-US" altLang="en-US" sz="1200" b="0" smtClean="0">
                <a:latin typeface="Arial" panose="020B0604020202020204" pitchFamily="34" charset="0"/>
              </a:rPr>
              <a:pPr/>
              <a:t>6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764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9AE22EA-2E47-4727-AEEA-3966EB4CB156}" type="slidenum">
              <a:rPr lang="en-US" altLang="en-US" sz="1200" b="0" smtClean="0">
                <a:latin typeface="Arial" panose="020B0604020202020204" pitchFamily="34" charset="0"/>
              </a:rPr>
              <a:pPr/>
              <a:t>7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7867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01137BC-D1E2-4D1C-8810-F63E79AA9EB5}" type="slidenum">
              <a:rPr lang="en-US" altLang="en-US" sz="1200" b="0" smtClean="0">
                <a:latin typeface="Arial" panose="020B0604020202020204" pitchFamily="34" charset="0"/>
              </a:rPr>
              <a:pPr/>
              <a:t>8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684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89B5E49-D26F-4567-A6D8-BE24FDAEDD84}" type="slidenum">
              <a:rPr lang="en-US" altLang="en-US" sz="1200" b="0" smtClean="0">
                <a:latin typeface="Arial" panose="020B0604020202020204" pitchFamily="34" charset="0"/>
              </a:rPr>
              <a:pPr/>
              <a:t>9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7907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0CB4FA1-4C0F-4CEC-9D59-E8B9589688AD}" type="slidenum">
              <a:rPr lang="en-US" altLang="en-US" sz="1200" b="0" smtClean="0">
                <a:latin typeface="Arial" panose="020B0604020202020204" pitchFamily="34" charset="0"/>
              </a:rPr>
              <a:pPr/>
              <a:t>10</a:t>
            </a:fld>
            <a:endParaRPr lang="en-US" altLang="en-US" sz="1200" b="0" smtClean="0">
              <a:latin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126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00 w 5184"/>
                  <a:gd name="T3" fmla="*/ 3159 h 3159"/>
                  <a:gd name="T4" fmla="*/ 520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8 w 556"/>
                  <a:gd name="T5" fmla="*/ 3159 h 3159"/>
                  <a:gd name="T6" fmla="*/ 55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2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2 w 251"/>
                <a:gd name="T7" fmla="*/ 12 h 12"/>
                <a:gd name="T8" fmla="*/ 252 w 251"/>
                <a:gd name="T9" fmla="*/ 0 h 12"/>
                <a:gd name="T10" fmla="*/ 252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51 w 251"/>
                <a:gd name="T5" fmla="*/ 12 h 12"/>
                <a:gd name="T6" fmla="*/ 3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4A37D-C083-43DD-BAB9-6259FF7C9F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276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BACAB-EC9A-4F33-A5E7-3F3C4333E5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2270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62149-E500-4682-B4B8-8A550117F7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699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6193B-D16E-4AEF-A959-EADD62B7D2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812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AEE3F-0487-4272-B9C9-5C7B478021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8613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F3A4-1A1A-410A-B243-0E7A297DD1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573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7CE34-2E72-4579-B7C8-5188E8D89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6002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CE1AA-61FD-47B9-87F1-04C749728F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241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D0B78-AC8A-483E-9D3C-92CCFC47AD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8533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DC78E-D197-43F3-B96F-215693713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249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53772-E966-4B99-9337-7DC405620C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00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12D728D-2C77-4318-A1DA-5F4CEDC18F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76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VALVULAR HEART DISEASE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dirty="0" smtClean="0"/>
              <a:t>RHEUMATIC</a:t>
            </a:r>
            <a:r>
              <a:rPr lang="en-US" sz="2800" dirty="0" smtClean="0"/>
              <a:t> AND NON-RHEUMATIC </a:t>
            </a:r>
          </a:p>
          <a:p>
            <a:pPr eaLnBrk="1" hangingPunct="1">
              <a:defRPr/>
            </a:pPr>
            <a:r>
              <a:rPr lang="en-US" sz="2800" dirty="0" smtClean="0"/>
              <a:t>    </a:t>
            </a:r>
          </a:p>
          <a:p>
            <a:pPr eaLnBrk="1" hangingPunct="1">
              <a:defRPr/>
            </a:pPr>
            <a:r>
              <a:rPr lang="en-US" sz="2800" dirty="0" smtClean="0"/>
              <a:t>      PROF. E N OGOLA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   MITRAL STENOSIS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COMPLICATIONS: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- Heart Failure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- Atrial Fibrillation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- </a:t>
            </a:r>
            <a:r>
              <a:rPr lang="en-US" dirty="0" err="1" smtClean="0"/>
              <a:t>Thromboembolism</a:t>
            </a:r>
            <a:r>
              <a:rPr lang="en-US" dirty="0" smtClean="0"/>
              <a:t>         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- Infective </a:t>
            </a:r>
            <a:r>
              <a:rPr lang="en-US" dirty="0" err="1" smtClean="0"/>
              <a:t>Endocarditis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   MITRAL STENOSIS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57400"/>
            <a:ext cx="75438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INVESTIGATIONS: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- CXR – features of LA enlargement:  double shadow, filling of pulmonary bay, widened carina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         - Pulmonary congestion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         - Normal  cardio-thoracic ratio (CTR)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         - MV calcification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- ECG – LAE, RVH, RAD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         - Atrial Fibrillation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- ECHO – Morphology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           - Doppler – valve area, gradients, pulmonary pressures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           - Secondary changes – LAE, RVH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  MITRAL STENOSIS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MANAGEMENT – PHARMACOLOGICAL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- Limited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- Diuretics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- HR slowing – Beta blockers, </a:t>
            </a:r>
            <a:r>
              <a:rPr lang="en-US" dirty="0" err="1" smtClean="0"/>
              <a:t>digoxin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- No role for usual HF management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- Management of </a:t>
            </a:r>
            <a:r>
              <a:rPr lang="en-US" b="1" dirty="0" smtClean="0"/>
              <a:t>Complications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   MITRAL STENOSIS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MANAGEMENT – DEFINITIVE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</a:t>
            </a:r>
            <a:r>
              <a:rPr lang="en-US" b="1" dirty="0" smtClean="0"/>
              <a:t>Surgical:</a:t>
            </a:r>
            <a:r>
              <a:rPr lang="en-US" dirty="0" smtClean="0"/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 - </a:t>
            </a:r>
            <a:r>
              <a:rPr lang="en-US" dirty="0" err="1" smtClean="0"/>
              <a:t>Valvotomy</a:t>
            </a:r>
            <a:r>
              <a:rPr lang="en-US" dirty="0" smtClean="0"/>
              <a:t> – closed, open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 - Valve replacement/repair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</a:t>
            </a:r>
            <a:r>
              <a:rPr lang="en-US" b="1" dirty="0" smtClean="0"/>
              <a:t>- Interventional</a:t>
            </a:r>
            <a:r>
              <a:rPr lang="en-US" dirty="0" smtClean="0"/>
              <a:t>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  - </a:t>
            </a:r>
            <a:r>
              <a:rPr lang="en-US" dirty="0" err="1" smtClean="0"/>
              <a:t>Percutaneous</a:t>
            </a:r>
            <a:r>
              <a:rPr lang="en-US" dirty="0" smtClean="0"/>
              <a:t> balloon dilatation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543800" cy="1600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 MITRAL REGURGITATION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5438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FUNCTIONAL ANATOMY: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- Leaflets, annulus, </a:t>
            </a:r>
            <a:r>
              <a:rPr lang="en-US" sz="2400" dirty="0" err="1" smtClean="0"/>
              <a:t>chordea</a:t>
            </a:r>
            <a:r>
              <a:rPr lang="en-US" sz="2400" dirty="0" smtClean="0"/>
              <a:t>, papillary muscles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n-US" sz="2400" dirty="0" smtClean="0"/>
              <a:t>AETIOLOGY: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- Predominantly rheumatic  locally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- Degenerative (MVP), </a:t>
            </a:r>
            <a:r>
              <a:rPr lang="en-US" sz="2400" dirty="0" err="1" smtClean="0"/>
              <a:t>Ischaemic</a:t>
            </a:r>
            <a:r>
              <a:rPr lang="en-US" sz="2400" dirty="0" smtClean="0"/>
              <a:t>, ventricular dilatation, inflammatory, </a:t>
            </a:r>
            <a:r>
              <a:rPr lang="en-US" sz="2400" dirty="0" err="1" smtClean="0"/>
              <a:t>endocarditis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n-US" sz="2400" dirty="0" smtClean="0"/>
              <a:t>PATHOLOGY: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- </a:t>
            </a:r>
            <a:r>
              <a:rPr lang="en-US" sz="2400" b="1" dirty="0" smtClean="0"/>
              <a:t>Fibrosis, distortion – leaflets, </a:t>
            </a:r>
            <a:r>
              <a:rPr lang="en-US" sz="2400" b="1" dirty="0" err="1" smtClean="0"/>
              <a:t>chordae</a:t>
            </a:r>
            <a:r>
              <a:rPr lang="en-US" sz="2400" b="1" dirty="0" smtClean="0"/>
              <a:t>  (RHD)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- Rupture – </a:t>
            </a:r>
            <a:r>
              <a:rPr lang="en-US" sz="2400" dirty="0" err="1" smtClean="0"/>
              <a:t>chordae</a:t>
            </a:r>
            <a:r>
              <a:rPr lang="en-US" sz="2400" dirty="0" smtClean="0"/>
              <a:t>, papillary muscles  (</a:t>
            </a:r>
            <a:r>
              <a:rPr lang="en-US" sz="2400" dirty="0" err="1" smtClean="0"/>
              <a:t>Ischaemia</a:t>
            </a:r>
            <a:r>
              <a:rPr lang="en-US" sz="2400" dirty="0" smtClean="0"/>
              <a:t>, Inf. End.)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- Annular dilatation – ventricular dilatation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- Degenerative – leaflets  (MVP)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MITRAL REGUGITATION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PATHOPHYSIOLOGY: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- Increased SV to accommodate </a:t>
            </a:r>
            <a:r>
              <a:rPr lang="en-US" sz="2800" dirty="0" err="1" smtClean="0"/>
              <a:t>regurgitant</a:t>
            </a:r>
            <a:r>
              <a:rPr lang="en-US" sz="2800" dirty="0" smtClean="0"/>
              <a:t> volume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- Volume overload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- Eccentric hypertrophy (dilatation)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8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- Enlarged LA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8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MITRAL REGURGITATION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CLINICAL FEATURES – SYMPTOMS: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-Insidious and slowly progressing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May be asymptomatic even in severe MR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Onset often depends on complications e.g. PHT, A.fib or precipitating factors.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Features of CCF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MITRAL REGURGITATION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CLINICAL FEATURES – SIGNS:             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Pulse maybe large volume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Apex, displaced, heaving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Muffled S1, S3+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Apical pan systolic murmur, radiating to </a:t>
            </a:r>
            <a:r>
              <a:rPr lang="en-US" dirty="0" err="1" smtClean="0"/>
              <a:t>axilla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MITRAL REGURGITATION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COMPLICATIONS: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    - CCF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    - Infective endocarditis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    - A.Fib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MITRAL REGURGITATION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INVESTIGATIONS: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- CXR- </a:t>
            </a:r>
            <a:r>
              <a:rPr lang="en-US" sz="2800" dirty="0" err="1" smtClean="0"/>
              <a:t>cardiomegaly</a:t>
            </a:r>
            <a:endParaRPr lang="en-US" sz="28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      - pulmonary congestion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- ECG- LAE, LVH, </a:t>
            </a:r>
            <a:r>
              <a:rPr lang="en-US" sz="2800" dirty="0" err="1" smtClean="0"/>
              <a:t>A.Fib</a:t>
            </a:r>
            <a:endParaRPr lang="en-US" sz="28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- ECHO- Morphology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        - Quantification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        - LV size and function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LECTURE OBJECTIVES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343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At the end of the lecture the student should be able to: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400" dirty="0" smtClean="0"/>
              <a:t> Describe the </a:t>
            </a:r>
            <a:r>
              <a:rPr lang="en-US" sz="2400" dirty="0" err="1" smtClean="0"/>
              <a:t>aetiology</a:t>
            </a:r>
            <a:r>
              <a:rPr lang="en-US" sz="2400" dirty="0" smtClean="0"/>
              <a:t> of VHD </a:t>
            </a:r>
            <a:r>
              <a:rPr lang="en-US" sz="2400" dirty="0" err="1" smtClean="0"/>
              <a:t>esp</a:t>
            </a:r>
            <a:r>
              <a:rPr lang="en-US" sz="2400" dirty="0" smtClean="0"/>
              <a:t> RHD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400" dirty="0" smtClean="0"/>
              <a:t> Describe the pathology of </a:t>
            </a:r>
            <a:r>
              <a:rPr lang="en-US" sz="2400" dirty="0" err="1" smtClean="0"/>
              <a:t>valvular</a:t>
            </a:r>
            <a:r>
              <a:rPr lang="en-US" sz="2400" dirty="0" smtClean="0"/>
              <a:t> damage </a:t>
            </a:r>
            <a:r>
              <a:rPr lang="en-US" sz="2400" dirty="0" err="1" smtClean="0"/>
              <a:t>esp</a:t>
            </a:r>
            <a:r>
              <a:rPr lang="en-US" sz="2400" dirty="0" smtClean="0"/>
              <a:t> in RHD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400" dirty="0" smtClean="0"/>
              <a:t> Describe the pathophysiological consequences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400" dirty="0" smtClean="0"/>
              <a:t> Describe the clinical features of VHD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400" dirty="0" smtClean="0"/>
              <a:t> Describe the investigations in VHD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400" dirty="0" smtClean="0"/>
              <a:t> Outline the management of a patient with VHD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MITRAL REGURGITATION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343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MANAGEMENT:</a:t>
            </a:r>
          </a:p>
          <a:p>
            <a:pPr lvl="1" eaLnBrk="1" hangingPunct="1">
              <a:defRPr/>
            </a:pPr>
            <a:r>
              <a:rPr lang="en-US" b="1" dirty="0" smtClean="0"/>
              <a:t>Pharmacological :</a:t>
            </a:r>
          </a:p>
          <a:p>
            <a:pPr lvl="1" eaLnBrk="1" hangingPunct="1">
              <a:buFontTx/>
              <a:buNone/>
              <a:defRPr/>
            </a:pPr>
            <a:r>
              <a:rPr lang="en-US" b="1" dirty="0" smtClean="0"/>
              <a:t>    - </a:t>
            </a:r>
            <a:r>
              <a:rPr lang="en-US" dirty="0" smtClean="0"/>
              <a:t>Management of CCF </a:t>
            </a:r>
          </a:p>
          <a:p>
            <a:pPr lvl="1" eaLnBrk="1" hangingPunct="1">
              <a:buFontTx/>
              <a:buNone/>
              <a:defRPr/>
            </a:pPr>
            <a:r>
              <a:rPr lang="en-US" dirty="0" smtClean="0"/>
              <a:t>    - Complications </a:t>
            </a:r>
          </a:p>
          <a:p>
            <a:pPr lvl="1" eaLnBrk="1" hangingPunct="1">
              <a:buFontTx/>
              <a:buNone/>
              <a:defRPr/>
            </a:pPr>
            <a:r>
              <a:rPr lang="en-US" dirty="0" smtClean="0"/>
              <a:t>- </a:t>
            </a:r>
            <a:r>
              <a:rPr lang="en-US" b="1" dirty="0" smtClean="0"/>
              <a:t>Definitive;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- Surgery – valve replacement, repair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AORTIC STENOSIS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FUNCTIONAL ANATOMY – Cusps, </a:t>
            </a:r>
            <a:r>
              <a:rPr lang="en-US" dirty="0" err="1" smtClean="0"/>
              <a:t>commissures</a:t>
            </a:r>
            <a:r>
              <a:rPr lang="en-US" dirty="0" smtClean="0"/>
              <a:t> , (infra/supra </a:t>
            </a:r>
            <a:r>
              <a:rPr lang="en-US" dirty="0" err="1" smtClean="0"/>
              <a:t>valvular</a:t>
            </a:r>
            <a:r>
              <a:rPr lang="en-US" dirty="0" smtClean="0"/>
              <a:t>) </a:t>
            </a:r>
          </a:p>
          <a:p>
            <a:pPr eaLnBrk="1" hangingPunct="1">
              <a:defRPr/>
            </a:pPr>
            <a:r>
              <a:rPr lang="en-US" dirty="0" smtClean="0"/>
              <a:t>AETIOLOGY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In young adults predominantly RHD, usually with MVD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Children – congenital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Older adults - degenerative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AORTIC STENOSIS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PATHOPHYSIOLOGY: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Obstruction to LV emptying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Pressure overload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Marked concentric hypertrophy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- Increased oxygen demand(LV mass)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- Elevated LV diastolic pressures (LV stiffness)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AORTIC STENOSIS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CLINICAL FEATURES – SYMPTOMS: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- Long latent period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- Once symptoms supervene, rapid progression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- Classical triad – </a:t>
            </a:r>
            <a:r>
              <a:rPr lang="en-US" sz="2800" dirty="0" err="1" smtClean="0"/>
              <a:t>exertional</a:t>
            </a:r>
            <a:r>
              <a:rPr lang="en-US" sz="2800" dirty="0" smtClean="0"/>
              <a:t>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  - Dyspnoea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  - Angina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  - Syncope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AORTIC STENOSIS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CLINICAL FEATURES – SIGNS: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Pulse – small volume, slow rising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Apex may not be displaced but heaving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Ejection click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</a:t>
            </a:r>
            <a:r>
              <a:rPr lang="en-US" b="1" dirty="0" smtClean="0"/>
              <a:t>Ejection systolic murmur &gt; carotids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   </a:t>
            </a:r>
            <a:r>
              <a:rPr lang="en-US" dirty="0" smtClean="0"/>
              <a:t>- S4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AORTIC STENOSIS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COMPLICATIONS: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LV  failure – diastolic, systolic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Arrhythmias – Atrial (A.fib),    </a:t>
            </a:r>
            <a:r>
              <a:rPr lang="en-US" b="1" dirty="0" smtClean="0"/>
              <a:t>Ventricular (sudden death)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Infective </a:t>
            </a:r>
            <a:r>
              <a:rPr lang="en-US" dirty="0" err="1" smtClean="0"/>
              <a:t>endocarditis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AORTIC STENOSIS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543800" cy="5791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INVESTIGATIONS: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- CXR- Maybe normal,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      - Normal CTR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      - Calcification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      - Post </a:t>
            </a:r>
            <a:r>
              <a:rPr lang="en-US" sz="2800" dirty="0" err="1" smtClean="0"/>
              <a:t>stenotic</a:t>
            </a:r>
            <a:r>
              <a:rPr lang="en-US" sz="2800" dirty="0" smtClean="0"/>
              <a:t> dilatation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      - Pulmonary congestion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- ECG- Marked LVH with ST depression, T wave inversion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- ECHO- Valve morphology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         - Doppler – valve area, gradient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         - LVH, LV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AORTIC STENOSIS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MANAGEMENT: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dirty="0" smtClean="0"/>
              <a:t>Medical – very limited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 - Cautious </a:t>
            </a:r>
            <a:r>
              <a:rPr lang="en-US" sz="2800" dirty="0" err="1" smtClean="0"/>
              <a:t>diuresis</a:t>
            </a:r>
            <a:r>
              <a:rPr lang="en-US" sz="28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 - “CCF” management only in systolic dysfunction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 - Complications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dirty="0" smtClean="0"/>
              <a:t>Definitive – Surgical (AVR)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- Balloon dilatation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- Trans catheter aortic valve replacement (</a:t>
            </a:r>
            <a:r>
              <a:rPr lang="en-US" sz="2800" dirty="0" err="1" smtClean="0"/>
              <a:t>TAVR</a:t>
            </a:r>
            <a:r>
              <a:rPr lang="en-US" sz="28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AORTIC REGUGITATION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FUNCTIONAL ANATOMY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Valve cusps – Main mechanism is rheumatic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- Root dilatation - degenerative, inflammatory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AORTIC REGURGITATION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AETIOLOGY: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- Congenital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- Acquired: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  -</a:t>
            </a:r>
            <a:r>
              <a:rPr lang="en-US" sz="2800" b="1" dirty="0" smtClean="0"/>
              <a:t>Rheumatic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  -Syphilis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  -Dissecting aneurysm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  -Inflammatory disorders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  -Degenerative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PREAMBLE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5438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Predominantly rheumatic in this environment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Most important cause of cardiac disease in teenagers, young adults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Epidemiology reflects </a:t>
            </a:r>
            <a:r>
              <a:rPr lang="en-US" sz="2400" dirty="0" err="1" smtClean="0"/>
              <a:t>Rh</a:t>
            </a:r>
            <a:r>
              <a:rPr lang="en-US" sz="2400" dirty="0" smtClean="0"/>
              <a:t>. Fever: underprivileged, overcrowding, young age group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Management unavailable, expensive, complex, risky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Hence the significance of prevention – primary, secondary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Other causes: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/>
              <a:t>     -Congenital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/>
              <a:t>     -Degenerative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/>
              <a:t>     -</a:t>
            </a:r>
            <a:r>
              <a:rPr lang="en-US" sz="2400" dirty="0" err="1" smtClean="0"/>
              <a:t>Ischaemic</a:t>
            </a:r>
            <a:r>
              <a:rPr lang="en-US" sz="2400" dirty="0" smtClean="0"/>
              <a:t>, inflammatory etc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AORTIC REGURGITATION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PATHPHYSIOLOGY: 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dirty="0" err="1" smtClean="0"/>
              <a:t>Hyperdynamic</a:t>
            </a:r>
            <a:r>
              <a:rPr lang="en-US" dirty="0" smtClean="0"/>
              <a:t> circulation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dirty="0" smtClean="0"/>
              <a:t>Regurgitation &gt; volume overload &gt; eccentric LVH (dilatation)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dirty="0" smtClean="0"/>
              <a:t>Much severer than MR hence very large hearts (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 smtClean="0"/>
              <a:t>Bovis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AORTIC REGURGITATION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CLINICAL FEATURE - SYMPTOMS: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Long latency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Features of </a:t>
            </a:r>
            <a:r>
              <a:rPr lang="en-US" dirty="0" err="1" smtClean="0"/>
              <a:t>hyperdynamic</a:t>
            </a:r>
            <a:r>
              <a:rPr lang="en-US" dirty="0" smtClean="0"/>
              <a:t>  state: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-Pounding in chest, head, palpitations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- Features of heart failure - late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AORTIC REGURGITATION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CLINICAL FEATURES – SIGNS: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smtClean="0"/>
              <a:t>   - Displaced ,hyperdynamic apex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smtClean="0"/>
              <a:t>   - Hyperdynamic signs;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smtClean="0"/>
              <a:t>      - Large volume, collapsing pulse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smtClean="0"/>
              <a:t>      - Corrigan’s sign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smtClean="0"/>
              <a:t>      - Wide pulse pressure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smtClean="0"/>
              <a:t>      - Pistol shots(Traube’s), Duroziez’s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smtClean="0"/>
              <a:t>      - Quincke’s, de Musset’s signs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AORTIC REGURGITATION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SIGNS CONT: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Soft S1, A2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</a:t>
            </a:r>
            <a:r>
              <a:rPr lang="en-US" b="1" dirty="0" smtClean="0"/>
              <a:t>Early diastolic murmur – LSE 3</a:t>
            </a:r>
            <a:r>
              <a:rPr lang="en-US" b="1" baseline="30000" dirty="0" smtClean="0"/>
              <a:t>rd</a:t>
            </a:r>
            <a:r>
              <a:rPr lang="en-US" b="1" dirty="0" smtClean="0"/>
              <a:t>, 4</a:t>
            </a:r>
            <a:r>
              <a:rPr lang="en-US" b="1" baseline="30000" dirty="0" smtClean="0"/>
              <a:t>th</a:t>
            </a:r>
            <a:r>
              <a:rPr lang="en-US" b="1" dirty="0" smtClean="0"/>
              <a:t> ICS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Ejection systolic murmur - aortic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Apical mid diastolic murmur( Austin Flint)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AORTIC REGURGITATION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INVESTIGATIONS: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    - ECG -  LVH, marked ST segment, T wave changes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    - CXR – Massive cardiomegaly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    - ECHO – Morphology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               - Quantification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               - LV size,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AORTIC REGURGITATION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  MANAGEMENT</a:t>
            </a:r>
          </a:p>
          <a:p>
            <a:pPr eaLnBrk="1" hangingPunct="1">
              <a:defRPr/>
            </a:pPr>
            <a:r>
              <a:rPr lang="en-US" dirty="0" smtClean="0"/>
              <a:t>Medical - Management of CCF </a:t>
            </a:r>
          </a:p>
          <a:p>
            <a:pPr eaLnBrk="1" hangingPunct="1">
              <a:defRPr/>
            </a:pPr>
            <a:r>
              <a:rPr lang="en-US" dirty="0" smtClean="0"/>
              <a:t>Definitive – Surgical (aortic valve replacement)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TRICUSPID REGURGITATION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57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Aetiology</a:t>
            </a:r>
            <a:r>
              <a:rPr lang="en-US" dirty="0" smtClean="0"/>
              <a:t> – Often “functional” due to RV annular dilatation</a:t>
            </a:r>
          </a:p>
          <a:p>
            <a:pPr lvl="1" eaLnBrk="1" hangingPunct="1">
              <a:buFont typeface="Wingdings" pitchFamily="2" charset="2"/>
              <a:buChar char="ü"/>
              <a:defRPr/>
            </a:pPr>
            <a:r>
              <a:rPr lang="en-US" dirty="0" smtClean="0"/>
              <a:t> PHT with RVH</a:t>
            </a:r>
          </a:p>
          <a:p>
            <a:pPr lvl="1" eaLnBrk="1" hangingPunct="1">
              <a:buFont typeface="Wingdings" pitchFamily="2" charset="2"/>
              <a:buChar char="ü"/>
              <a:defRPr/>
            </a:pPr>
            <a:r>
              <a:rPr lang="en-US" dirty="0" smtClean="0"/>
              <a:t> Other causes of RV dilatation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- Others – </a:t>
            </a:r>
            <a:r>
              <a:rPr lang="en-US" b="1" dirty="0" smtClean="0"/>
              <a:t>Rheumatic</a:t>
            </a:r>
            <a:r>
              <a:rPr lang="en-US" dirty="0" smtClean="0"/>
              <a:t>, cong, inflammatory, </a:t>
            </a:r>
            <a:r>
              <a:rPr lang="en-US" dirty="0" err="1" smtClean="0"/>
              <a:t>carcinoid</a:t>
            </a:r>
            <a:r>
              <a:rPr lang="en-US" dirty="0" smtClean="0"/>
              <a:t> syndrome</a:t>
            </a: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dirty="0" err="1" smtClean="0"/>
              <a:t>Pathophysiology</a:t>
            </a:r>
            <a:r>
              <a:rPr lang="en-US" dirty="0" smtClean="0"/>
              <a:t> – RV volume overload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- Primary pathology especially PHT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TRICUSPID REGURGITATION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           CLINICAL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n-US" sz="2400" dirty="0" smtClean="0"/>
              <a:t>Usually well tolerated in absence of PHT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n-US" sz="2400" dirty="0" smtClean="0"/>
              <a:t>Features of RVF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400" dirty="0" smtClean="0"/>
              <a:t> Low output – Fatigue, </a:t>
            </a:r>
            <a:r>
              <a:rPr lang="en-US" sz="2400" dirty="0" err="1" smtClean="0"/>
              <a:t>Cachexia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400" dirty="0" smtClean="0"/>
              <a:t> Systemic congestion – Leg, Abdominal swelling, anorexia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n-US" sz="2400" dirty="0" smtClean="0"/>
              <a:t>Signs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400" dirty="0" smtClean="0"/>
              <a:t>  Elevated JVP with prominent V waves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400" dirty="0" smtClean="0"/>
              <a:t> Left </a:t>
            </a:r>
            <a:r>
              <a:rPr lang="en-US" sz="2400" dirty="0" err="1" smtClean="0"/>
              <a:t>parasternal</a:t>
            </a:r>
            <a:r>
              <a:rPr lang="en-US" sz="2400" dirty="0" smtClean="0"/>
              <a:t> heave (RVH)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400" dirty="0" smtClean="0"/>
              <a:t> Loud P2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400" dirty="0" smtClean="0"/>
              <a:t> LLSE pan systolic murmur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400" dirty="0" err="1" smtClean="0"/>
              <a:t>Pulsatile</a:t>
            </a:r>
            <a:r>
              <a:rPr lang="en-US" sz="2400" dirty="0" smtClean="0"/>
              <a:t>  </a:t>
            </a:r>
            <a:r>
              <a:rPr lang="en-US" sz="2400" dirty="0" err="1" smtClean="0"/>
              <a:t>hepatomegaly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400" dirty="0" err="1" smtClean="0"/>
              <a:t>Ascites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TRICUSPID REGURGITATION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INVESTIGATIONS: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- ECG – RVH, primary pathology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- ECHO – Morphology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         - Quantification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         - Pulmonary pressures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         - RVH, primary pathology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- CXR – </a:t>
            </a:r>
            <a:r>
              <a:rPr lang="en-US" dirty="0" err="1" smtClean="0"/>
              <a:t>Cardiomegaly</a:t>
            </a:r>
            <a:r>
              <a:rPr lang="en-US" dirty="0" smtClean="0"/>
              <a:t> due to RVH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TRICUSPID REGURGITATION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MANAGEMENT: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Surgical – </a:t>
            </a:r>
            <a:r>
              <a:rPr lang="en-US" dirty="0" err="1" smtClean="0"/>
              <a:t>annuloplasty</a:t>
            </a:r>
            <a:r>
              <a:rPr lang="en-US" dirty="0" smtClean="0"/>
              <a:t>, </a:t>
            </a:r>
            <a:r>
              <a:rPr lang="en-US" smtClean="0"/>
              <a:t>valve replacement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- Primary condition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- </a:t>
            </a:r>
            <a:r>
              <a:rPr lang="en-US" dirty="0" err="1" smtClean="0"/>
              <a:t>Diuresis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PREAMBLE 2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7543800" cy="6096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    </a:t>
            </a:r>
            <a:r>
              <a:rPr lang="en-US" sz="4400" dirty="0" smtClean="0"/>
              <a:t>RHD</a:t>
            </a:r>
          </a:p>
          <a:p>
            <a:pPr eaLnBrk="1" hangingPunct="1">
              <a:defRPr/>
            </a:pPr>
            <a:r>
              <a:rPr lang="en-US" sz="2400" dirty="0" smtClean="0"/>
              <a:t>Consequence of rheumatic </a:t>
            </a:r>
            <a:r>
              <a:rPr lang="en-US" sz="2400" dirty="0" err="1" smtClean="0"/>
              <a:t>endocarditis</a:t>
            </a: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Only long term sequel of RF</a:t>
            </a:r>
          </a:p>
          <a:p>
            <a:pPr eaLnBrk="1" hangingPunct="1">
              <a:defRPr/>
            </a:pPr>
            <a:r>
              <a:rPr lang="en-US" sz="2400" dirty="0" smtClean="0"/>
              <a:t>Fibrosis, distortion of </a:t>
            </a:r>
            <a:r>
              <a:rPr lang="en-US" sz="2400" dirty="0" err="1" smtClean="0"/>
              <a:t>valvular</a:t>
            </a:r>
            <a:r>
              <a:rPr lang="en-US" sz="2400" dirty="0" smtClean="0"/>
              <a:t> apparatus</a:t>
            </a:r>
          </a:p>
          <a:p>
            <a:pPr eaLnBrk="1" hangingPunct="1">
              <a:defRPr/>
            </a:pPr>
            <a:r>
              <a:rPr lang="en-US" sz="2400" dirty="0" smtClean="0"/>
              <a:t>Stenosis, regurgitation or both</a:t>
            </a:r>
          </a:p>
          <a:p>
            <a:pPr eaLnBrk="1" hangingPunct="1">
              <a:defRPr/>
            </a:pPr>
            <a:r>
              <a:rPr lang="en-US" sz="2400" dirty="0" smtClean="0"/>
              <a:t>Most often affects left heart valves</a:t>
            </a:r>
          </a:p>
          <a:p>
            <a:pPr eaLnBrk="1" hangingPunct="1">
              <a:defRPr/>
            </a:pPr>
            <a:r>
              <a:rPr lang="en-US" sz="2400" dirty="0" smtClean="0"/>
              <a:t>Mitral &gt; Aortic</a:t>
            </a:r>
          </a:p>
          <a:p>
            <a:pPr eaLnBrk="1" hangingPunct="1">
              <a:defRPr/>
            </a:pPr>
            <a:r>
              <a:rPr lang="en-US" sz="2400" dirty="0" smtClean="0"/>
              <a:t>Tricuspid often functional</a:t>
            </a:r>
          </a:p>
          <a:p>
            <a:pPr eaLnBrk="1" hangingPunct="1">
              <a:defRPr/>
            </a:pPr>
            <a:r>
              <a:rPr lang="en-US" sz="2400" dirty="0" smtClean="0"/>
              <a:t>Almost never </a:t>
            </a:r>
            <a:r>
              <a:rPr lang="en-US" sz="2400" dirty="0" err="1" smtClean="0"/>
              <a:t>pulmonic</a:t>
            </a: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Involvement often multiple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TRICUSPID STENOSIS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Predominantly rheumatic</a:t>
            </a:r>
          </a:p>
          <a:p>
            <a:pPr eaLnBrk="1" hangingPunct="1">
              <a:defRPr/>
            </a:pPr>
            <a:r>
              <a:rPr lang="en-US" sz="2800" dirty="0" smtClean="0"/>
              <a:t>Usually occurs with MS, masks presentation</a:t>
            </a:r>
          </a:p>
          <a:p>
            <a:pPr eaLnBrk="1" hangingPunct="1">
              <a:defRPr/>
            </a:pPr>
            <a:r>
              <a:rPr lang="en-US" sz="2800" dirty="0" err="1" smtClean="0"/>
              <a:t>Pathophysiology</a:t>
            </a:r>
            <a:r>
              <a:rPr lang="en-US" sz="2800" dirty="0" smtClean="0"/>
              <a:t>: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- RV-RA gradient : - elevated RA pressure &gt; systemic venous congestion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- Impaired RV filling &gt; low cardiac output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TRICUSPID STENOSIS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Symptoms: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- Low output:- fatigue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- Systemic congestion:- </a:t>
            </a:r>
            <a:r>
              <a:rPr lang="en-US" dirty="0" err="1" smtClean="0"/>
              <a:t>abd</a:t>
            </a:r>
            <a:r>
              <a:rPr lang="en-US" dirty="0" smtClean="0"/>
              <a:t> swelling and discomfort, leg swelling, </a:t>
            </a:r>
            <a:r>
              <a:rPr lang="en-US" dirty="0" err="1" smtClean="0"/>
              <a:t>fluterring</a:t>
            </a:r>
            <a:r>
              <a:rPr lang="en-US" dirty="0" smtClean="0"/>
              <a:t> in the neck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- Absence of chest symptoms(even with 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TRICUSPID STENOSIS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Signs: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Prominent “a” waves on JVP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Low volume pulse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</a:t>
            </a:r>
            <a:r>
              <a:rPr lang="en-US" b="1" dirty="0" smtClean="0"/>
              <a:t>Negatives </a:t>
            </a:r>
            <a:r>
              <a:rPr lang="en-US" dirty="0" smtClean="0"/>
              <a:t>– No PHT, RVH and clear lung fields even with MS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LSE  MDM- increased on inspiration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TRICUSPID STENOSIS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INVESTiGATIONS</a:t>
            </a:r>
            <a:r>
              <a:rPr lang="en-US" dirty="0" smtClean="0"/>
              <a:t>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CXR – Marked “</a:t>
            </a:r>
            <a:r>
              <a:rPr lang="en-US" dirty="0" err="1" smtClean="0"/>
              <a:t>cardiomegaly</a:t>
            </a:r>
            <a:r>
              <a:rPr lang="en-US" dirty="0" smtClean="0"/>
              <a:t>’- RA enlargement ,with clear lung fields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ECG – RAH, ? </a:t>
            </a:r>
            <a:r>
              <a:rPr lang="en-US" dirty="0" err="1" smtClean="0"/>
              <a:t>Biatrial</a:t>
            </a:r>
            <a:r>
              <a:rPr lang="en-US" dirty="0" smtClean="0"/>
              <a:t> hypertrophy with NO RVH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ECHO – Confirm stenosis, gradient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        - Coexistent 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TRICUSPID STENOSIS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MANAGEMENT: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Medical – Sodium restriction, </a:t>
            </a:r>
            <a:r>
              <a:rPr lang="en-US" dirty="0" err="1" smtClean="0"/>
              <a:t>diuresis</a:t>
            </a:r>
            <a:r>
              <a:rPr lang="en-US" dirty="0" smtClean="0"/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- Surgical – </a:t>
            </a:r>
            <a:r>
              <a:rPr lang="en-US" dirty="0" err="1" smtClean="0"/>
              <a:t>Valvotomy</a:t>
            </a:r>
            <a:r>
              <a:rPr lang="en-US" dirty="0" smtClean="0"/>
              <a:t>(open/closed), valve replacement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PULMONIC VALVE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STENOSIS – Almost always congenital</a:t>
            </a:r>
          </a:p>
          <a:p>
            <a:pPr eaLnBrk="1" hangingPunct="1">
              <a:defRPr/>
            </a:pPr>
            <a:r>
              <a:rPr lang="en-US" smtClean="0"/>
              <a:t>REGURGITATION – Secondary to pulmonary hypertension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       - Presentation, management is of primary disease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endParaRPr lang="en-US" dirty="0"/>
          </a:p>
          <a:p>
            <a:pPr>
              <a:buFontTx/>
              <a:buNone/>
              <a:defRPr/>
            </a:pPr>
            <a:endParaRPr lang="en-US" dirty="0"/>
          </a:p>
          <a:p>
            <a:pPr>
              <a:buFontTx/>
              <a:buNone/>
              <a:defRPr/>
            </a:pPr>
            <a:endParaRPr lang="en-US" dirty="0"/>
          </a:p>
          <a:p>
            <a:pPr>
              <a:buFontTx/>
              <a:buNone/>
              <a:defRPr/>
            </a:pPr>
            <a:r>
              <a:rPr lang="en-US" dirty="0"/>
              <a:t>                 </a:t>
            </a:r>
            <a:r>
              <a:rPr lang="en-US" sz="6000" i="1" dirty="0"/>
              <a:t>Questions??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5400" dirty="0" smtClean="0"/>
              <a:t>Specific </a:t>
            </a:r>
            <a:r>
              <a:rPr lang="en-US" sz="5400" dirty="0" err="1" smtClean="0"/>
              <a:t>valvular</a:t>
            </a:r>
            <a:r>
              <a:rPr lang="en-US" sz="5400" dirty="0" smtClean="0"/>
              <a:t> lesions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 MITRAL STENOSIS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343400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defRPr/>
            </a:pPr>
            <a:r>
              <a:rPr lang="en-US" sz="2000" b="1" dirty="0" smtClean="0"/>
              <a:t>FUNCTIONAL ANATOMY: </a:t>
            </a:r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 smtClean="0"/>
              <a:t>     -Leaflets, </a:t>
            </a:r>
            <a:r>
              <a:rPr lang="en-US" sz="2000" b="1" dirty="0" err="1" smtClean="0"/>
              <a:t>commissures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chordea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tendinae</a:t>
            </a:r>
            <a:r>
              <a:rPr lang="en-US" sz="2000" b="1" dirty="0" smtClean="0"/>
              <a:t> </a:t>
            </a:r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b="1" dirty="0" smtClean="0"/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 smtClean="0"/>
              <a:t>     -MVA – Normal 4-6 cm2 </a:t>
            </a:r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 smtClean="0"/>
              <a:t>               - 1-2cm2  - significant stenosis </a:t>
            </a:r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 smtClean="0"/>
              <a:t>               - &lt; 1cm</a:t>
            </a:r>
            <a:r>
              <a:rPr lang="en-US" sz="2000" b="1" baseline="30000" dirty="0" smtClean="0"/>
              <a:t>2 -  </a:t>
            </a:r>
            <a:r>
              <a:rPr lang="en-US" sz="2000" b="1" dirty="0" smtClean="0"/>
              <a:t>critical stenosis  </a:t>
            </a:r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b="1" dirty="0" smtClean="0"/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n-US" sz="2000" b="1" dirty="0" smtClean="0"/>
              <a:t>AETIOLOGY: </a:t>
            </a:r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 smtClean="0"/>
              <a:t>            - Almost invariably rheumatic </a:t>
            </a:r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 smtClean="0"/>
              <a:t>            - Congenital, Calcification, Inflammatory</a:t>
            </a:r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b="1" dirty="0" smtClean="0"/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n-US" sz="2000" b="1" dirty="0" smtClean="0"/>
              <a:t>PATHOLOGY:    </a:t>
            </a:r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 smtClean="0"/>
              <a:t>            - Commissural fusion  </a:t>
            </a:r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 smtClean="0"/>
              <a:t>            - Fibrosis, distortion of </a:t>
            </a:r>
            <a:r>
              <a:rPr lang="en-US" sz="2000" b="1" dirty="0" err="1" smtClean="0"/>
              <a:t>chordae</a:t>
            </a:r>
            <a:r>
              <a:rPr lang="en-US" sz="2000" b="1" dirty="0" smtClean="0"/>
              <a:t>, leaflets</a:t>
            </a:r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1800" b="1" baseline="30000" dirty="0" smtClean="0"/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800" b="1" baseline="30000" dirty="0" smtClean="0"/>
              <a:t> </a:t>
            </a:r>
            <a:endParaRPr lang="en-US" sz="1800" b="1" dirty="0" smtClean="0"/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1800" b="1" dirty="0" smtClean="0"/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800" dirty="0" smtClean="0"/>
              <a:t>  </a:t>
            </a:r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800" dirty="0" smtClean="0"/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800" dirty="0" smtClean="0"/>
              <a:t>             </a:t>
            </a:r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800" dirty="0" smtClean="0"/>
              <a:t>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    MITRAL STENOSIS</a:t>
            </a:r>
            <a:br>
              <a:rPr lang="en-US" dirty="0" smtClean="0"/>
            </a:br>
            <a:r>
              <a:rPr lang="en-US" dirty="0" smtClean="0"/>
              <a:t>        </a:t>
            </a:r>
            <a:r>
              <a:rPr lang="en-US" sz="2800" dirty="0" smtClean="0"/>
              <a:t>PATHOPHYSIOLOGY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05000"/>
            <a:ext cx="8153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 smtClean="0"/>
              <a:t>         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b="1" dirty="0" smtClean="0"/>
              <a:t>Impaired opening of MV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  <a:buFont typeface="Courier New" pitchFamily="49" charset="0"/>
              <a:buChar char="o"/>
              <a:defRPr/>
            </a:pPr>
            <a:r>
              <a:rPr lang="en-US" sz="2000" b="1" dirty="0" smtClean="0"/>
              <a:t> Inadequate LA emptying:</a:t>
            </a:r>
            <a:r>
              <a:rPr lang="en-US" sz="2000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 smtClean="0"/>
              <a:t>          - Increased LA pressures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 smtClean="0"/>
              <a:t>              - Pulmonary venous  congestion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 smtClean="0"/>
              <a:t>              - Pulmonary Hypertension &gt; RV hypertrophy and failure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 smtClean="0"/>
              <a:t>           </a:t>
            </a:r>
            <a:r>
              <a:rPr lang="en-US" sz="2000" b="1" dirty="0" smtClean="0"/>
              <a:t>- Increased LA size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 smtClean="0"/>
              <a:t>              - LA thrombosis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 smtClean="0"/>
              <a:t>              - Atrial fibrillation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buFont typeface="Courier New" pitchFamily="49" charset="0"/>
              <a:buChar char="o"/>
              <a:defRPr/>
            </a:pPr>
            <a:r>
              <a:rPr lang="en-US" sz="2000" b="1" dirty="0" smtClean="0"/>
              <a:t> </a:t>
            </a:r>
            <a:r>
              <a:rPr lang="en-US" sz="2000" dirty="0" smtClean="0"/>
              <a:t> </a:t>
            </a:r>
            <a:r>
              <a:rPr lang="en-US" sz="2400" b="1" dirty="0" smtClean="0"/>
              <a:t>Inadequate LV filling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 smtClean="0"/>
              <a:t>             - Low cardiac output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sz="2400" b="1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 smtClean="0"/>
              <a:t> 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 smtClean="0"/>
              <a:t>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 smtClean="0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   MITRAL STENOSIS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CLINICAL FEATURES – SYMPTOMS: 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 Effort intolerance: </a:t>
            </a:r>
            <a:r>
              <a:rPr lang="en-US" dirty="0" err="1" smtClean="0"/>
              <a:t>dyspnoea</a:t>
            </a:r>
            <a:r>
              <a:rPr lang="en-US" dirty="0" smtClean="0"/>
              <a:t>, easy </a:t>
            </a:r>
            <a:r>
              <a:rPr lang="en-US" dirty="0" err="1" smtClean="0"/>
              <a:t>fatiguablity</a:t>
            </a:r>
            <a:r>
              <a:rPr lang="en-US" dirty="0" smtClean="0"/>
              <a:t> 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 Palpitations, may be at rest 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 Cough, </a:t>
            </a:r>
            <a:r>
              <a:rPr lang="en-US" dirty="0" err="1" smtClean="0"/>
              <a:t>haemoptysis</a:t>
            </a:r>
            <a:endParaRPr lang="en-US" dirty="0" smtClean="0"/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 </a:t>
            </a:r>
            <a:r>
              <a:rPr lang="en-US" dirty="0" err="1" smtClean="0"/>
              <a:t>Orthopnea</a:t>
            </a:r>
            <a:r>
              <a:rPr lang="en-US" dirty="0" smtClean="0"/>
              <a:t>, PND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 Abdominal discomfort, swelling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  MITRAL STENOSIS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5438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CLINICAL FEATURES – SIGNS: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 - Low volume pulse, rapid,  ± irregular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 - Apex NOT displaced, tapping apex(palpable S</a:t>
            </a:r>
            <a:r>
              <a:rPr lang="en-US" sz="2000" dirty="0" smtClean="0"/>
              <a:t>1</a:t>
            </a:r>
            <a:r>
              <a:rPr lang="en-US" sz="2400" dirty="0" smtClean="0"/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 - Palpable P2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 - Left </a:t>
            </a:r>
            <a:r>
              <a:rPr lang="en-US" sz="2400" dirty="0" err="1" smtClean="0"/>
              <a:t>parasternal</a:t>
            </a:r>
            <a:r>
              <a:rPr lang="en-US" sz="2400" dirty="0" smtClean="0"/>
              <a:t> heave (RVH)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 - Auscultation: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      - Loud S1, P</a:t>
            </a:r>
            <a:r>
              <a:rPr lang="en-US" sz="2400" baseline="-25000" dirty="0" smtClean="0"/>
              <a:t>2.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      - Opening snap , </a:t>
            </a:r>
            <a:r>
              <a:rPr lang="en-US" sz="2400" b="1" dirty="0" smtClean="0"/>
              <a:t>mid diastolic murmur</a:t>
            </a:r>
            <a:r>
              <a:rPr lang="en-US" sz="2400" dirty="0" smtClean="0"/>
              <a:t>, </a:t>
            </a:r>
            <a:r>
              <a:rPr lang="en-US" sz="2400" dirty="0" err="1" smtClean="0"/>
              <a:t>presystolic</a:t>
            </a:r>
            <a:r>
              <a:rPr lang="en-US" sz="2400" dirty="0" smtClean="0"/>
              <a:t> accentuation - at the apex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      - Features of TR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      - </a:t>
            </a:r>
            <a:r>
              <a:rPr lang="en-US" sz="2400" dirty="0" err="1" smtClean="0"/>
              <a:t>Pulmonic</a:t>
            </a:r>
            <a:r>
              <a:rPr lang="en-US" sz="2400" dirty="0" smtClean="0"/>
              <a:t> EDM due to PR (Graham Steele)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- Features of heart failure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6712</TotalTime>
  <Words>1797</Words>
  <Application>Microsoft Office PowerPoint</Application>
  <PresentationFormat>On-screen Show (4:3)</PresentationFormat>
  <Paragraphs>410</Paragraphs>
  <Slides>46</Slides>
  <Notes>45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1" baseType="lpstr">
      <vt:lpstr>Tahoma</vt:lpstr>
      <vt:lpstr>Arial</vt:lpstr>
      <vt:lpstr>Wingdings</vt:lpstr>
      <vt:lpstr>Courier New</vt:lpstr>
      <vt:lpstr>Shimmer</vt:lpstr>
      <vt:lpstr>VALVULAR HEART DISEASE</vt:lpstr>
      <vt:lpstr>LECTURE OBJECTIVES</vt:lpstr>
      <vt:lpstr>PREAMBLE</vt:lpstr>
      <vt:lpstr>PREAMBLE 2</vt:lpstr>
      <vt:lpstr>PowerPoint Presentation</vt:lpstr>
      <vt:lpstr>  MITRAL STENOSIS</vt:lpstr>
      <vt:lpstr>    MITRAL STENOSIS         PATHOPHYSIOLOGY</vt:lpstr>
      <vt:lpstr>    MITRAL STENOSIS</vt:lpstr>
      <vt:lpstr>   MITRAL STENOSIS</vt:lpstr>
      <vt:lpstr>    MITRAL STENOSIS</vt:lpstr>
      <vt:lpstr>    MITRAL STENOSIS</vt:lpstr>
      <vt:lpstr>   MITRAL STENOSIS</vt:lpstr>
      <vt:lpstr>    MITRAL STENOSIS</vt:lpstr>
      <vt:lpstr> MITRAL REGURGITATION</vt:lpstr>
      <vt:lpstr>MITRAL REGUGITATION</vt:lpstr>
      <vt:lpstr>MITRAL REGURGITATION</vt:lpstr>
      <vt:lpstr>MITRAL REGURGITATION</vt:lpstr>
      <vt:lpstr>MITRAL REGURGITATION</vt:lpstr>
      <vt:lpstr>MITRAL REGURGITATION</vt:lpstr>
      <vt:lpstr>MITRAL REGURGITATION</vt:lpstr>
      <vt:lpstr>AORTIC STENOSIS</vt:lpstr>
      <vt:lpstr>AORTIC STENOSIS</vt:lpstr>
      <vt:lpstr>AORTIC STENOSIS</vt:lpstr>
      <vt:lpstr>AORTIC STENOSIS</vt:lpstr>
      <vt:lpstr>AORTIC STENOSIS</vt:lpstr>
      <vt:lpstr>AORTIC STENOSIS</vt:lpstr>
      <vt:lpstr>AORTIC STENOSIS</vt:lpstr>
      <vt:lpstr>AORTIC REGUGITATION</vt:lpstr>
      <vt:lpstr>AORTIC REGURGITATION</vt:lpstr>
      <vt:lpstr>AORTIC REGURGITATION</vt:lpstr>
      <vt:lpstr>AORTIC REGURGITATION</vt:lpstr>
      <vt:lpstr>AORTIC REGURGITATION</vt:lpstr>
      <vt:lpstr>AORTIC REGURGITATION</vt:lpstr>
      <vt:lpstr>AORTIC REGURGITATION</vt:lpstr>
      <vt:lpstr>AORTIC REGURGITATION</vt:lpstr>
      <vt:lpstr>TRICUSPID REGURGITATION</vt:lpstr>
      <vt:lpstr>TRICUSPID REGURGITATION</vt:lpstr>
      <vt:lpstr>TRICUSPID REGURGITATION</vt:lpstr>
      <vt:lpstr>TRICUSPID REGURGITATION</vt:lpstr>
      <vt:lpstr>TRICUSPID STENOSIS</vt:lpstr>
      <vt:lpstr>TRICUSPID STENOSIS</vt:lpstr>
      <vt:lpstr>TRICUSPID STENOSIS</vt:lpstr>
      <vt:lpstr>TRICUSPID STENOSIS</vt:lpstr>
      <vt:lpstr>TRICUSPID STENOSIS</vt:lpstr>
      <vt:lpstr>PULMONIC VALVE</vt:lpstr>
      <vt:lpstr>PowerPoint Presentation</vt:lpstr>
    </vt:vector>
  </TitlesOfParts>
  <Company>Personal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VALVULAR HEART DISEASE</dc:title>
  <dc:creator>Ogola</dc:creator>
  <cp:lastModifiedBy>Prof E. N. Ogolla</cp:lastModifiedBy>
  <cp:revision>187</cp:revision>
  <dcterms:created xsi:type="dcterms:W3CDTF">2006-02-20T12:39:23Z</dcterms:created>
  <dcterms:modified xsi:type="dcterms:W3CDTF">2020-12-18T14:11:25Z</dcterms:modified>
</cp:coreProperties>
</file>