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2" r:id="rId7"/>
    <p:sldId id="263" r:id="rId8"/>
    <p:sldId id="280" r:id="rId9"/>
    <p:sldId id="264" r:id="rId10"/>
    <p:sldId id="281" r:id="rId11"/>
    <p:sldId id="265" r:id="rId12"/>
    <p:sldId id="266" r:id="rId13"/>
    <p:sldId id="267" r:id="rId14"/>
    <p:sldId id="268" r:id="rId15"/>
    <p:sldId id="269" r:id="rId16"/>
    <p:sldId id="282" r:id="rId17"/>
    <p:sldId id="270" r:id="rId18"/>
    <p:sldId id="271" r:id="rId19"/>
    <p:sldId id="272" r:id="rId20"/>
    <p:sldId id="273" r:id="rId21"/>
    <p:sldId id="274" r:id="rId22"/>
    <p:sldId id="275" r:id="rId23"/>
    <p:sldId id="276" r:id="rId24"/>
    <p:sldId id="277" r:id="rId25"/>
    <p:sldId id="278" r:id="rId26"/>
    <p:sldId id="279" r:id="rId27"/>
    <p:sldId id="283" r:id="rId28"/>
    <p:sldId id="285" r:id="rId29"/>
    <p:sldId id="286" r:id="rId30"/>
    <p:sldId id="287" r:id="rId31"/>
    <p:sldId id="288" r:id="rId32"/>
    <p:sldId id="289" r:id="rId33"/>
    <p:sldId id="291" r:id="rId34"/>
    <p:sldId id="292" r:id="rId35"/>
    <p:sldId id="290" r:id="rId36"/>
    <p:sldId id="293" r:id="rId37"/>
    <p:sldId id="294" r:id="rId38"/>
    <p:sldId id="295"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69" d="100"/>
          <a:sy n="69" d="100"/>
        </p:scale>
        <p:origin x="2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6/10/2016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6/10/2016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eurheartj.oxfordjournals.org/content/37/3/267#ref-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Ischemic heart disease</a:t>
            </a:r>
          </a:p>
        </p:txBody>
      </p:sp>
      <p:sp>
        <p:nvSpPr>
          <p:cNvPr id="3" name="Subtitle 2"/>
          <p:cNvSpPr>
            <a:spLocks noGrp="1"/>
          </p:cNvSpPr>
          <p:nvPr>
            <p:ph type="subTitle" idx="1"/>
          </p:nvPr>
        </p:nvSpPr>
        <p:spPr/>
        <p:txBody>
          <a:bodyPr/>
          <a:lstStyle/>
          <a:p>
            <a:r>
              <a:rPr lang="en-US" dirty="0" err="1"/>
              <a:t>Dr</a:t>
            </a:r>
            <a:r>
              <a:rPr lang="en-US" dirty="0"/>
              <a:t> Martin M </a:t>
            </a:r>
            <a:r>
              <a:rPr lang="en-US" dirty="0" err="1"/>
              <a:t>Murage</a:t>
            </a:r>
            <a:endParaRPr lang="en-US" dirty="0"/>
          </a:p>
        </p:txBody>
      </p:sp>
    </p:spTree>
    <p:extLst>
      <p:ext uri="{BB962C8B-B14F-4D97-AF65-F5344CB8AC3E}">
        <p14:creationId xmlns:p14="http://schemas.microsoft.com/office/powerpoint/2010/main" val="578074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Symptoms of </a:t>
            </a:r>
            <a:r>
              <a:rPr lang="en-US" dirty="0" err="1"/>
              <a:t>ischaemia</a:t>
            </a:r>
            <a:r>
              <a:rPr lang="en-US" dirty="0"/>
              <a:t>.</a:t>
            </a:r>
          </a:p>
          <a:p>
            <a:r>
              <a:rPr lang="en-US" dirty="0"/>
              <a:t>New or presumed new significant ST-T wave changes or left bundle branch block on 12-lead ECG.</a:t>
            </a:r>
          </a:p>
          <a:p>
            <a:r>
              <a:rPr lang="en-US" dirty="0"/>
              <a:t>Development of pathological Q waves on ECG.</a:t>
            </a:r>
          </a:p>
          <a:p>
            <a:r>
              <a:rPr lang="en-US" dirty="0"/>
              <a:t>Imaging evidence of new or presumed new loss of viable myocardium or regional wall motion abnormality.</a:t>
            </a:r>
          </a:p>
          <a:p>
            <a:r>
              <a:rPr lang="en-US" dirty="0"/>
              <a:t>Intracoronary thrombus detected on angiography or autopsy</a:t>
            </a:r>
          </a:p>
        </p:txBody>
      </p:sp>
    </p:spTree>
    <p:extLst>
      <p:ext uri="{BB962C8B-B14F-4D97-AF65-F5344CB8AC3E}">
        <p14:creationId xmlns:p14="http://schemas.microsoft.com/office/powerpoint/2010/main" val="2828488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a:t>Type 1 MI</a:t>
            </a:r>
          </a:p>
          <a:p>
            <a:r>
              <a:rPr lang="en-US" dirty="0"/>
              <a:t>characterized by atherosclerotic plaque rupture, ulceration, fissure, erosion or dissection with resulting intraluminal thrombus in one or more coronary arteries leading to decreased myocardial blood flow and/or distal embolization and subsequent myocardial necrosis. </a:t>
            </a:r>
          </a:p>
          <a:p>
            <a:r>
              <a:rPr lang="en-US" dirty="0"/>
              <a:t>The patient may have underlying severe coronary artery disease (CAD) but, on occasion (i.e. 5–20% of cases), there may be non-obstructive coronary atherosclerosis or no angiographic evidence of CAD, particularly in women.</a:t>
            </a:r>
          </a:p>
          <a:p>
            <a:endParaRPr lang="en-US" dirty="0"/>
          </a:p>
        </p:txBody>
      </p:sp>
    </p:spTree>
    <p:extLst>
      <p:ext uri="{BB962C8B-B14F-4D97-AF65-F5344CB8AC3E}">
        <p14:creationId xmlns:p14="http://schemas.microsoft.com/office/powerpoint/2010/main" val="133028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Type 2 MI</a:t>
            </a:r>
          </a:p>
          <a:p>
            <a:r>
              <a:rPr lang="en-US" dirty="0"/>
              <a:t> myocardial necrosis in which a condition other than coronary plaque instability contributes to an imbalance between myocardial oxygen supply and demand.</a:t>
            </a:r>
            <a:endParaRPr lang="en-US" baseline="30000" dirty="0"/>
          </a:p>
          <a:p>
            <a:r>
              <a:rPr lang="en-US" dirty="0"/>
              <a:t>Mechanisms include coronary artery spasm, coronary endothelial dysfunction, </a:t>
            </a:r>
            <a:r>
              <a:rPr lang="en-US" dirty="0" err="1"/>
              <a:t>tachyarrhythmias</a:t>
            </a:r>
            <a:r>
              <a:rPr lang="en-US" dirty="0"/>
              <a:t>, </a:t>
            </a:r>
            <a:r>
              <a:rPr lang="en-US" dirty="0" err="1"/>
              <a:t>bradyarrhythmias</a:t>
            </a:r>
            <a:r>
              <a:rPr lang="en-US" dirty="0"/>
              <a:t>, </a:t>
            </a:r>
            <a:r>
              <a:rPr lang="en-US" dirty="0" err="1"/>
              <a:t>anaemia</a:t>
            </a:r>
            <a:r>
              <a:rPr lang="en-US" dirty="0"/>
              <a:t>, respiratory failure, hypotension and severe hypertension. </a:t>
            </a:r>
          </a:p>
          <a:p>
            <a:r>
              <a:rPr lang="en-US" dirty="0"/>
              <a:t>In addition, in critically ill patients and in patients undergoing major non-cardiac surgery, myocardial necrosis may be related to injurious effects of pharmacological agents and toxins.</a:t>
            </a:r>
            <a:r>
              <a:rPr lang="en-US" baseline="30000" dirty="0">
                <a:hlinkClick r:id="rId2"/>
              </a:rPr>
              <a:t>6</a:t>
            </a:r>
            <a:endParaRPr lang="en-US" dirty="0"/>
          </a:p>
        </p:txBody>
      </p:sp>
    </p:spTree>
    <p:extLst>
      <p:ext uri="{BB962C8B-B14F-4D97-AF65-F5344CB8AC3E}">
        <p14:creationId xmlns:p14="http://schemas.microsoft.com/office/powerpoint/2010/main" val="1132878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type 3 MI (MI resulting in death when biomarkers are not available) </a:t>
            </a:r>
          </a:p>
          <a:p>
            <a:r>
              <a:rPr lang="en-US" dirty="0"/>
              <a:t>type 4 and 5 MI (related to percutaneous coronary intervention [PCI] and coronary artery bypass grafting [CABG], respectively).</a:t>
            </a:r>
          </a:p>
        </p:txBody>
      </p:sp>
    </p:spTree>
    <p:extLst>
      <p:ext uri="{BB962C8B-B14F-4D97-AF65-F5344CB8AC3E}">
        <p14:creationId xmlns:p14="http://schemas.microsoft.com/office/powerpoint/2010/main" val="3458996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Unstable angina is defined as myocardial </a:t>
            </a:r>
            <a:r>
              <a:rPr lang="en-US" dirty="0" err="1"/>
              <a:t>ischaemia</a:t>
            </a:r>
            <a:r>
              <a:rPr lang="en-US" dirty="0"/>
              <a:t> at rest or minimal exertion in the absence of cardiomyocyte necrosis. </a:t>
            </a:r>
          </a:p>
          <a:p>
            <a:r>
              <a:rPr lang="en-US" dirty="0"/>
              <a:t> Compared with NSTEMI patients, individuals with unstable angina do not experience myocardial necrosis, have a substantially lower risk of death and appear to derive less benefit from intensified antiplatelet therapy as well as early invasive strategy.</a:t>
            </a:r>
          </a:p>
        </p:txBody>
      </p:sp>
    </p:spTree>
    <p:extLst>
      <p:ext uri="{BB962C8B-B14F-4D97-AF65-F5344CB8AC3E}">
        <p14:creationId xmlns:p14="http://schemas.microsoft.com/office/powerpoint/2010/main" val="2044217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err="1"/>
              <a:t>Anginal</a:t>
            </a:r>
            <a:r>
              <a:rPr lang="en-US" dirty="0"/>
              <a:t> pain in NSTE-ACS patients may have the following presentations: </a:t>
            </a:r>
          </a:p>
          <a:p>
            <a:r>
              <a:rPr lang="en-US" dirty="0"/>
              <a:t>Prolonged (&gt;20 min) </a:t>
            </a:r>
            <a:r>
              <a:rPr lang="en-US" dirty="0" err="1"/>
              <a:t>anginal</a:t>
            </a:r>
            <a:r>
              <a:rPr lang="en-US" dirty="0"/>
              <a:t> pain at rest;</a:t>
            </a:r>
          </a:p>
          <a:p>
            <a:r>
              <a:rPr lang="en-US" dirty="0"/>
              <a:t>New onset (de novo) angina (class II or III of the Canadian Cardiovascular Society classification)</a:t>
            </a:r>
          </a:p>
          <a:p>
            <a:r>
              <a:rPr lang="en-US" dirty="0"/>
              <a:t>Recent destabilization of previously stable angina with at least Canadian Cardiovascular Society Class III angina characteristics (crescendo angina); or</a:t>
            </a:r>
          </a:p>
          <a:p>
            <a:endParaRPr lang="en-US" dirty="0"/>
          </a:p>
        </p:txBody>
      </p:sp>
    </p:spTree>
    <p:extLst>
      <p:ext uri="{BB962C8B-B14F-4D97-AF65-F5344CB8AC3E}">
        <p14:creationId xmlns:p14="http://schemas.microsoft.com/office/powerpoint/2010/main" val="2760552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Post-MI angina.</a:t>
            </a:r>
          </a:p>
          <a:p>
            <a:r>
              <a:rPr lang="en-US" dirty="0"/>
              <a:t>Prolonged and de novo/crescendo angina are observed in ∼80% and ∼20% of patients, respectively. Typical chest pain is characterized by a retrosternal sensation of pressure or heaviness (‘angina’) radiating to the left arm (less frequently to both arms or to the right arm), neck or jaw, which may be intermittent (usually lasting several minutes) or persistent.</a:t>
            </a:r>
          </a:p>
          <a:p>
            <a:r>
              <a:rPr lang="en-US" dirty="0"/>
              <a:t> Additional symptoms such as sweating, nausea, abdominal pain, </a:t>
            </a:r>
            <a:r>
              <a:rPr lang="en-US" dirty="0" err="1"/>
              <a:t>dyspnoea</a:t>
            </a:r>
            <a:r>
              <a:rPr lang="en-US" dirty="0"/>
              <a:t> and syncope may be present</a:t>
            </a:r>
          </a:p>
          <a:p>
            <a:endParaRPr lang="en-US" dirty="0"/>
          </a:p>
        </p:txBody>
      </p:sp>
    </p:spTree>
    <p:extLst>
      <p:ext uri="{BB962C8B-B14F-4D97-AF65-F5344CB8AC3E}">
        <p14:creationId xmlns:p14="http://schemas.microsoft.com/office/powerpoint/2010/main" val="1426834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Atypical presentations include epigastric pain, indigestion-like symptoms and isolated </a:t>
            </a:r>
            <a:r>
              <a:rPr lang="en-US" dirty="0" err="1"/>
              <a:t>dyspnoea</a:t>
            </a:r>
            <a:r>
              <a:rPr lang="en-US" dirty="0"/>
              <a:t>.</a:t>
            </a:r>
          </a:p>
          <a:p>
            <a:r>
              <a:rPr lang="en-US" dirty="0"/>
              <a:t> Atypical complaints are more often observed in the elderly, in women and in patients with diabetes, chronic renal disease or dementia.</a:t>
            </a:r>
            <a:endParaRPr lang="en-US" baseline="30000" dirty="0"/>
          </a:p>
          <a:p>
            <a:r>
              <a:rPr lang="en-US" dirty="0"/>
              <a:t> The exacerbation of symptoms by physical exertion and their relief at rest increase the probability of myocardial </a:t>
            </a:r>
            <a:r>
              <a:rPr lang="en-US" dirty="0" err="1"/>
              <a:t>ischaemia</a:t>
            </a:r>
            <a:r>
              <a:rPr lang="en-US" dirty="0"/>
              <a:t>. The relief of symptoms after nitrates administration is not specific for </a:t>
            </a:r>
            <a:r>
              <a:rPr lang="en-US" dirty="0" err="1"/>
              <a:t>anginal</a:t>
            </a:r>
            <a:r>
              <a:rPr lang="en-US" dirty="0"/>
              <a:t> pain as it is reported also in other causes of acute chest pain.</a:t>
            </a:r>
          </a:p>
        </p:txBody>
      </p:sp>
    </p:spTree>
    <p:extLst>
      <p:ext uri="{BB962C8B-B14F-4D97-AF65-F5344CB8AC3E}">
        <p14:creationId xmlns:p14="http://schemas.microsoft.com/office/powerpoint/2010/main" val="4247302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patients presenting with suspected MI , Older age, male gender, family history of CAD, diabetes, </a:t>
            </a:r>
            <a:r>
              <a:rPr lang="en-US" dirty="0" err="1"/>
              <a:t>hyperlipidaemia</a:t>
            </a:r>
            <a:r>
              <a:rPr lang="en-US" dirty="0"/>
              <a:t>, hypertension, renal insufficiency, previous manifestation of CAD as well as peripheral or carotid artery disease increase the likelihood of ACS.</a:t>
            </a:r>
          </a:p>
          <a:p>
            <a:r>
              <a:rPr lang="en-US" dirty="0"/>
              <a:t> Conditions that may exacerbate or precipitate-ACS include </a:t>
            </a:r>
            <a:r>
              <a:rPr lang="en-US" dirty="0" err="1"/>
              <a:t>anaemia</a:t>
            </a:r>
            <a:r>
              <a:rPr lang="en-US" dirty="0"/>
              <a:t>, infection, inflammation, fever, and metabolic or endocrine (in particular thyroid) disorders.</a:t>
            </a:r>
          </a:p>
        </p:txBody>
      </p:sp>
    </p:spTree>
    <p:extLst>
      <p:ext uri="{BB962C8B-B14F-4D97-AF65-F5344CB8AC3E}">
        <p14:creationId xmlns:p14="http://schemas.microsoft.com/office/powerpoint/2010/main" val="1554720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573703" cy="375328"/>
          </a:xfrm>
        </p:spPr>
        <p:txBody>
          <a:bodyPr>
            <a:normAutofit fontScale="90000"/>
          </a:bodyPr>
          <a:lstStyle/>
          <a:p>
            <a:r>
              <a:rPr lang="en-US" dirty="0"/>
              <a:t>Physical examination</a:t>
            </a:r>
          </a:p>
        </p:txBody>
      </p:sp>
      <p:sp>
        <p:nvSpPr>
          <p:cNvPr id="3" name="Content Placeholder 2"/>
          <p:cNvSpPr>
            <a:spLocks noGrp="1"/>
          </p:cNvSpPr>
          <p:nvPr>
            <p:ph idx="1"/>
          </p:nvPr>
        </p:nvSpPr>
        <p:spPr>
          <a:xfrm>
            <a:off x="1295402" y="1564849"/>
            <a:ext cx="9667972" cy="4311019"/>
          </a:xfrm>
        </p:spPr>
        <p:txBody>
          <a:bodyPr>
            <a:normAutofit fontScale="92500" lnSpcReduction="20000"/>
          </a:bodyPr>
          <a:lstStyle/>
          <a:p>
            <a:r>
              <a:rPr lang="en-US" dirty="0"/>
              <a:t>May be unremarkable in patients with suspected NSTE-ACS. </a:t>
            </a:r>
          </a:p>
          <a:p>
            <a:r>
              <a:rPr lang="en-US" dirty="0"/>
              <a:t>Signs of heart failure or </a:t>
            </a:r>
            <a:r>
              <a:rPr lang="en-US" dirty="0" err="1"/>
              <a:t>haemodynamic</a:t>
            </a:r>
            <a:r>
              <a:rPr lang="en-US" dirty="0"/>
              <a:t> or electrical instability </a:t>
            </a:r>
          </a:p>
          <a:p>
            <a:r>
              <a:rPr lang="en-US" dirty="0"/>
              <a:t> systolic murmur due to </a:t>
            </a:r>
            <a:r>
              <a:rPr lang="en-US" dirty="0" err="1"/>
              <a:t>ischaemic</a:t>
            </a:r>
            <a:r>
              <a:rPr lang="en-US" dirty="0"/>
              <a:t> mitral regurgitation, which is associated with poor prognosis, or aortic stenosis (mimicking ACS)</a:t>
            </a:r>
          </a:p>
          <a:p>
            <a:r>
              <a:rPr lang="en-US" dirty="0"/>
              <a:t>systolic murmur may indicate a mechanical complication (i.e. papillary muscle rupture or ventricular septal defect) of a subacute and possibly undetected MI. </a:t>
            </a:r>
          </a:p>
          <a:p>
            <a:r>
              <a:rPr lang="en-US" dirty="0"/>
              <a:t>signs of non-coronary causes of chest pain (e.g. pulmonary embolism, acute aortic syndromes, </a:t>
            </a:r>
            <a:r>
              <a:rPr lang="en-US" dirty="0" err="1"/>
              <a:t>myopericarditis</a:t>
            </a:r>
            <a:r>
              <a:rPr lang="en-US" dirty="0"/>
              <a:t>, aortic stenosis) </a:t>
            </a:r>
          </a:p>
          <a:p>
            <a:r>
              <a:rPr lang="en-US" dirty="0"/>
              <a:t> </a:t>
            </a:r>
            <a:r>
              <a:rPr lang="en-US" dirty="0" err="1"/>
              <a:t>extracardiac</a:t>
            </a:r>
            <a:r>
              <a:rPr lang="en-US" dirty="0"/>
              <a:t> pathologies (e.g. pneumothorax, pneumonia or musculoskeletal diseases). In this setting, the presence of a chest pain that can be reproduced by exerting pressure on the chest wall has a relatively high negative predictive value for NSTE-ACS</a:t>
            </a:r>
          </a:p>
        </p:txBody>
      </p:sp>
    </p:spTree>
    <p:extLst>
      <p:ext uri="{BB962C8B-B14F-4D97-AF65-F5344CB8AC3E}">
        <p14:creationId xmlns:p14="http://schemas.microsoft.com/office/powerpoint/2010/main" val="2579502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Ischemia refers to lack of oxygen due to inadequate perfusion of the myocardium causing an imbalance between oxygen supply and demand</a:t>
            </a:r>
          </a:p>
          <a:p>
            <a:r>
              <a:rPr lang="en-US" dirty="0"/>
              <a:t>Most common cause is obstructive atherosclerotic disease of the </a:t>
            </a:r>
            <a:r>
              <a:rPr lang="en-US" dirty="0" err="1"/>
              <a:t>epicardial</a:t>
            </a:r>
            <a:r>
              <a:rPr lang="en-US" dirty="0"/>
              <a:t> coronary arteries</a:t>
            </a:r>
          </a:p>
          <a:p>
            <a:endParaRPr lang="en-US" dirty="0"/>
          </a:p>
        </p:txBody>
      </p:sp>
    </p:spTree>
    <p:extLst>
      <p:ext uri="{BB962C8B-B14F-4D97-AF65-F5344CB8AC3E}">
        <p14:creationId xmlns:p14="http://schemas.microsoft.com/office/powerpoint/2010/main" val="661083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a:t>According to the presentation, abdominal disorders (e.g. </a:t>
            </a:r>
            <a:r>
              <a:rPr lang="en-US" dirty="0" err="1"/>
              <a:t>oesophageal</a:t>
            </a:r>
            <a:r>
              <a:rPr lang="en-US" dirty="0"/>
              <a:t> spasm, </a:t>
            </a:r>
            <a:r>
              <a:rPr lang="en-US" dirty="0" err="1"/>
              <a:t>oesophagitis</a:t>
            </a:r>
            <a:r>
              <a:rPr lang="en-US" dirty="0"/>
              <a:t>, gastric ulcer, cholecystitis, pancreatitis) may also be considered in the differential diagnosis.</a:t>
            </a:r>
          </a:p>
          <a:p>
            <a:r>
              <a:rPr lang="en-US" dirty="0"/>
              <a:t> Differences in blood pressure between the upper and lower limbs or between the arms, irregular pulse, jugular vein distension, heart murmurs, friction rub and pain reproduced by chest or abdominal palpation are findings suggestive of alternative diagnoses.</a:t>
            </a:r>
          </a:p>
          <a:p>
            <a:r>
              <a:rPr lang="en-US" dirty="0"/>
              <a:t> Pallor, sweating or tremor may point towards precipitating conditions such as </a:t>
            </a:r>
            <a:r>
              <a:rPr lang="en-US" dirty="0" err="1"/>
              <a:t>anaemia</a:t>
            </a:r>
            <a:r>
              <a:rPr lang="en-US" dirty="0"/>
              <a:t> and thyrotoxicosis</a:t>
            </a:r>
          </a:p>
        </p:txBody>
      </p:sp>
    </p:spTree>
    <p:extLst>
      <p:ext uri="{BB962C8B-B14F-4D97-AF65-F5344CB8AC3E}">
        <p14:creationId xmlns:p14="http://schemas.microsoft.com/office/powerpoint/2010/main" val="1787159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resting 12-lead ECG is the first-line diagnostic tool in the assessment of patients with suspected ACS . It is recommended to obtain it within 10 min of the patient's arrival in the emergency room or, ideally, at first contact with emergency medical services in the pre-hospital setting and to have it immediately interpreted by a qualified physician.</a:t>
            </a:r>
            <a:endParaRPr lang="en-US" baseline="30000" dirty="0"/>
          </a:p>
          <a:p>
            <a:r>
              <a:rPr lang="en-US" dirty="0"/>
              <a:t>While the ECG in the setting of NSTE-ACS may be normal in more than one-third of patients, characteristic abnormalities include ST depression, transient ST elevation and T-wave changes</a:t>
            </a:r>
          </a:p>
        </p:txBody>
      </p:sp>
    </p:spTree>
    <p:extLst>
      <p:ext uri="{BB962C8B-B14F-4D97-AF65-F5344CB8AC3E}">
        <p14:creationId xmlns:p14="http://schemas.microsoft.com/office/powerpoint/2010/main" val="3490048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Measurement of a biomarker of cardiomyocyte injury, preferably high-sensitivity cardiac troponin, is mandatory in all patients with suspected NSTE-ACS.</a:t>
            </a:r>
            <a:endParaRPr lang="en-US" baseline="30000" dirty="0"/>
          </a:p>
          <a:p>
            <a:r>
              <a:rPr lang="en-US" dirty="0"/>
              <a:t>Cardiac troponins are more sensitive and specific markers of cardiomyocyte injury than </a:t>
            </a:r>
            <a:r>
              <a:rPr lang="en-US" dirty="0" err="1"/>
              <a:t>creatine</a:t>
            </a:r>
            <a:r>
              <a:rPr lang="en-US" dirty="0"/>
              <a:t> kinase (CK), its MB isoenzyme (CK-MB) and myoglobin.</a:t>
            </a:r>
            <a:endParaRPr lang="en-US" baseline="30000" dirty="0"/>
          </a:p>
          <a:p>
            <a:r>
              <a:rPr lang="en-US" dirty="0"/>
              <a:t> In patients with MI, levels of cardiac troponin rise rapidly (i.e. usually within 1 h if using high-sensitivity assays) after symptom onset and remain elevated for a variable period of time (usually several days)</a:t>
            </a:r>
          </a:p>
        </p:txBody>
      </p:sp>
    </p:spTree>
    <p:extLst>
      <p:ext uri="{BB962C8B-B14F-4D97-AF65-F5344CB8AC3E}">
        <p14:creationId xmlns:p14="http://schemas.microsoft.com/office/powerpoint/2010/main" val="3416912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echocardiography should be routinely available in emergency rooms and chest pain units and performed/interpreted by trained physicians in all patients during hospitalization for NSTE-ACS</a:t>
            </a:r>
            <a:r>
              <a:rPr lang="en-US" i="1" dirty="0"/>
              <a:t>.</a:t>
            </a:r>
            <a:endParaRPr lang="en-US" dirty="0"/>
          </a:p>
          <a:p>
            <a:r>
              <a:rPr lang="en-US" dirty="0"/>
              <a:t> useful to identify abnormalities suggestive of myocardial </a:t>
            </a:r>
            <a:r>
              <a:rPr lang="en-US" dirty="0" err="1"/>
              <a:t>ischaemia</a:t>
            </a:r>
            <a:r>
              <a:rPr lang="en-US" dirty="0"/>
              <a:t> or necrosis (i.e. segmental </a:t>
            </a:r>
            <a:r>
              <a:rPr lang="en-US" dirty="0" err="1"/>
              <a:t>hypokinesia</a:t>
            </a:r>
            <a:r>
              <a:rPr lang="en-US" dirty="0"/>
              <a:t> or akinesia). </a:t>
            </a:r>
          </a:p>
          <a:p>
            <a:r>
              <a:rPr lang="en-US" dirty="0"/>
              <a:t>In the absence of significant wall motion abnormalities, impaired myocardial perfusion detected by contrast echocardiography or reduced regional function using strain and strain rate imaging might improve the diagnostic and prognostic value of conventional echocardiography</a:t>
            </a:r>
          </a:p>
        </p:txBody>
      </p:sp>
    </p:spTree>
    <p:extLst>
      <p:ext uri="{BB962C8B-B14F-4D97-AF65-F5344CB8AC3E}">
        <p14:creationId xmlns:p14="http://schemas.microsoft.com/office/powerpoint/2010/main" val="282531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In patients without </a:t>
            </a:r>
            <a:r>
              <a:rPr lang="en-US" dirty="0" err="1"/>
              <a:t>ischaemic</a:t>
            </a:r>
            <a:r>
              <a:rPr lang="en-US" dirty="0"/>
              <a:t> changes on 12-lead ECGs and negative cardiac troponins (preferably high-sensitivity) who are free of chest pain for several hours, stress imaging can be performed during admission or shortly after discharge. Stress imaging is preferred over exercise ECG due to its greater diagnostic accuracy. </a:t>
            </a:r>
          </a:p>
          <a:p>
            <a:r>
              <a:rPr lang="en-US" dirty="0"/>
              <a:t>Various studies have shown that normal exercise, </a:t>
            </a:r>
            <a:r>
              <a:rPr lang="en-US" dirty="0" err="1"/>
              <a:t>dobutamine</a:t>
            </a:r>
            <a:r>
              <a:rPr lang="en-US" dirty="0"/>
              <a:t> or dipyridamole stress echocardiograms have high negative predictive value for </a:t>
            </a:r>
            <a:r>
              <a:rPr lang="en-US" dirty="0" err="1"/>
              <a:t>ischaemia</a:t>
            </a:r>
            <a:r>
              <a:rPr lang="en-US" dirty="0"/>
              <a:t> and are associated with excellent patient outcomes.</a:t>
            </a:r>
            <a:endParaRPr lang="en-US" baseline="30000" dirty="0"/>
          </a:p>
          <a:p>
            <a:r>
              <a:rPr lang="en-US" dirty="0"/>
              <a:t> stress echocardiography demonstrated superior prognostic value over exercise ECG.</a:t>
            </a:r>
            <a:endParaRPr lang="en-US" baseline="30000" dirty="0"/>
          </a:p>
          <a:p>
            <a:r>
              <a:rPr lang="en-US" dirty="0"/>
              <a:t> The addition of contrast may improve endocardial border detection, which may facilitate detection of </a:t>
            </a:r>
            <a:r>
              <a:rPr lang="en-US" dirty="0" err="1"/>
              <a:t>ischaemia</a:t>
            </a:r>
            <a:r>
              <a:rPr lang="en-US" dirty="0"/>
              <a:t>.</a:t>
            </a:r>
          </a:p>
        </p:txBody>
      </p:sp>
    </p:spTree>
    <p:extLst>
      <p:ext uri="{BB962C8B-B14F-4D97-AF65-F5344CB8AC3E}">
        <p14:creationId xmlns:p14="http://schemas.microsoft.com/office/powerpoint/2010/main" val="3221779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Cardiac magnetic resonance (CMR) can assess both perfusion and wall motion abnormalities, and patients presenting with acute chest pain with a normal stress CMR have an excellent short- and midterm prognosis.</a:t>
            </a:r>
            <a:endParaRPr lang="en-US" baseline="30000" dirty="0"/>
          </a:p>
          <a:p>
            <a:r>
              <a:rPr lang="en-US" dirty="0"/>
              <a:t>CMR also permits detection of scar tissue (using late gadolinium enhancement) and can differentiate this from recent infarction (using T2-weighted imaging to delineate myocardial </a:t>
            </a:r>
            <a:r>
              <a:rPr lang="en-US" dirty="0" err="1"/>
              <a:t>oedema</a:t>
            </a:r>
            <a:r>
              <a:rPr lang="en-US" dirty="0"/>
              <a:t>).</a:t>
            </a:r>
            <a:endParaRPr lang="en-US" baseline="30000" dirty="0"/>
          </a:p>
          <a:p>
            <a:r>
              <a:rPr lang="en-US" dirty="0"/>
              <a:t> Moreover, CMR can facilitate the differential diagnosis between infarction and myocarditis or </a:t>
            </a:r>
            <a:r>
              <a:rPr lang="en-US" dirty="0" err="1"/>
              <a:t>Tako</a:t>
            </a:r>
            <a:r>
              <a:rPr lang="en-US" dirty="0"/>
              <a:t>–</a:t>
            </a:r>
            <a:r>
              <a:rPr lang="en-US" dirty="0" err="1"/>
              <a:t>Tsubo</a:t>
            </a:r>
            <a:r>
              <a:rPr lang="en-US" dirty="0"/>
              <a:t> cardiomyopathy</a:t>
            </a:r>
          </a:p>
        </p:txBody>
      </p:sp>
    </p:spTree>
    <p:extLst>
      <p:ext uri="{BB962C8B-B14F-4D97-AF65-F5344CB8AC3E}">
        <p14:creationId xmlns:p14="http://schemas.microsoft.com/office/powerpoint/2010/main" val="3771669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Multidetector</a:t>
            </a:r>
            <a:r>
              <a:rPr lang="en-US" dirty="0"/>
              <a:t> computed tomography (MDCT) allows for visualization of the coronary arteries and a normal scan excludes CAD</a:t>
            </a:r>
          </a:p>
        </p:txBody>
      </p:sp>
    </p:spTree>
    <p:extLst>
      <p:ext uri="{BB962C8B-B14F-4D97-AF65-F5344CB8AC3E}">
        <p14:creationId xmlns:p14="http://schemas.microsoft.com/office/powerpoint/2010/main" val="2208100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28737" y="1781175"/>
            <a:ext cx="9534525" cy="3295650"/>
          </a:xfrm>
          <a:prstGeom prst="rect">
            <a:avLst/>
          </a:prstGeom>
        </p:spPr>
      </p:pic>
    </p:spTree>
    <p:extLst>
      <p:ext uri="{BB962C8B-B14F-4D97-AF65-F5344CB8AC3E}">
        <p14:creationId xmlns:p14="http://schemas.microsoft.com/office/powerpoint/2010/main" val="1966692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50210" y="520174"/>
            <a:ext cx="6466788" cy="5720247"/>
          </a:xfrm>
          <a:prstGeom prst="rect">
            <a:avLst/>
          </a:prstGeom>
        </p:spPr>
      </p:pic>
    </p:spTree>
    <p:extLst>
      <p:ext uri="{BB962C8B-B14F-4D97-AF65-F5344CB8AC3E}">
        <p14:creationId xmlns:p14="http://schemas.microsoft.com/office/powerpoint/2010/main" val="3920861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601571"/>
          </a:xfrm>
        </p:spPr>
        <p:txBody>
          <a:bodyPr>
            <a:normAutofit fontScale="90000"/>
          </a:bodyPr>
          <a:lstStyle/>
          <a:p>
            <a:r>
              <a:rPr lang="en-US" dirty="0"/>
              <a:t> pharmacological treatment</a:t>
            </a:r>
          </a:p>
        </p:txBody>
      </p:sp>
      <p:sp>
        <p:nvSpPr>
          <p:cNvPr id="3" name="Content Placeholder 2"/>
          <p:cNvSpPr>
            <a:spLocks noGrp="1"/>
          </p:cNvSpPr>
          <p:nvPr>
            <p:ph idx="1"/>
          </p:nvPr>
        </p:nvSpPr>
        <p:spPr/>
        <p:txBody>
          <a:bodyPr/>
          <a:lstStyle/>
          <a:p>
            <a:r>
              <a:rPr lang="en-US" dirty="0"/>
              <a:t>anti-</a:t>
            </a:r>
            <a:r>
              <a:rPr lang="en-US" dirty="0" err="1"/>
              <a:t>ischaemic</a:t>
            </a:r>
            <a:r>
              <a:rPr lang="en-US" dirty="0"/>
              <a:t> therapy  to decrease myocardial oxygen demand (secondary to a decrease in heart rate, blood pressure, preload or myocardial contractility) or to increase myocardial oxygen supply (by administration of oxygen or through coronary vasodilation). </a:t>
            </a:r>
          </a:p>
        </p:txBody>
      </p:sp>
    </p:spTree>
    <p:extLst>
      <p:ext uri="{BB962C8B-B14F-4D97-AF65-F5344CB8AC3E}">
        <p14:creationId xmlns:p14="http://schemas.microsoft.com/office/powerpoint/2010/main" val="3296901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Coronary circulation is unique its responsible for generating the arterial pressure that is required for systemic perfusion, </a:t>
            </a:r>
          </a:p>
          <a:p>
            <a:r>
              <a:rPr lang="en-US" dirty="0"/>
              <a:t>myocardial perfusion is impeded during  systolic contraction: there is an increase in tissue pressure , circulation is redistributed from the </a:t>
            </a:r>
            <a:r>
              <a:rPr lang="en-US" dirty="0" err="1"/>
              <a:t>subendocardial</a:t>
            </a:r>
            <a:r>
              <a:rPr lang="en-US" dirty="0"/>
              <a:t> layers of the heart to the </a:t>
            </a:r>
            <a:r>
              <a:rPr lang="en-US" dirty="0" err="1"/>
              <a:t>subepicardial</a:t>
            </a:r>
            <a:r>
              <a:rPr lang="en-US" dirty="0"/>
              <a:t> , impedes coronary artery inflow ,reduces the diameter of the </a:t>
            </a:r>
            <a:r>
              <a:rPr lang="en-US" dirty="0" err="1"/>
              <a:t>intramyocardial</a:t>
            </a:r>
            <a:r>
              <a:rPr lang="en-US" dirty="0"/>
              <a:t>  microcirculatory vessels, increases coronary venous outflow, </a:t>
            </a:r>
          </a:p>
          <a:p>
            <a:r>
              <a:rPr lang="en-US" dirty="0"/>
              <a:t>in diastole coronary arterial inflow increases with a gradient that </a:t>
            </a:r>
            <a:r>
              <a:rPr lang="en-US" dirty="0" err="1"/>
              <a:t>favours</a:t>
            </a:r>
            <a:r>
              <a:rPr lang="en-US" dirty="0"/>
              <a:t> perfusion to the </a:t>
            </a:r>
            <a:r>
              <a:rPr lang="en-US" dirty="0" err="1"/>
              <a:t>subendocardial</a:t>
            </a:r>
            <a:r>
              <a:rPr lang="en-US" dirty="0"/>
              <a:t>  layers.</a:t>
            </a:r>
          </a:p>
        </p:txBody>
      </p:sp>
    </p:spTree>
    <p:extLst>
      <p:ext uri="{BB962C8B-B14F-4D97-AF65-F5344CB8AC3E}">
        <p14:creationId xmlns:p14="http://schemas.microsoft.com/office/powerpoint/2010/main" val="246328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Oxygen:</a:t>
            </a:r>
            <a:r>
              <a:rPr lang="en-US" dirty="0"/>
              <a:t> should be administered when blood oxygen saturation is &lt;90% or if the patient is in respiratory distress.</a:t>
            </a:r>
          </a:p>
          <a:p>
            <a:r>
              <a:rPr lang="en-US" b="1" dirty="0"/>
              <a:t>Nitrates :</a:t>
            </a:r>
            <a:r>
              <a:rPr lang="en-US" dirty="0"/>
              <a:t>Intravenous nitrates are more effective than sublingual nitrates with regard to symptom relief and regression of ST depression</a:t>
            </a:r>
            <a:r>
              <a:rPr lang="en-US" b="1" dirty="0"/>
              <a:t> </a:t>
            </a:r>
          </a:p>
          <a:p>
            <a:r>
              <a:rPr lang="en-US" b="1" dirty="0" err="1"/>
              <a:t>Beta-blockers:</a:t>
            </a:r>
            <a:r>
              <a:rPr lang="en-US" dirty="0" err="1"/>
              <a:t>Beta-blockers</a:t>
            </a:r>
            <a:r>
              <a:rPr lang="en-US" dirty="0"/>
              <a:t> competitively inhibit the myocardial effects of circulating </a:t>
            </a:r>
            <a:r>
              <a:rPr lang="en-US" dirty="0" err="1"/>
              <a:t>catecholamines</a:t>
            </a:r>
            <a:r>
              <a:rPr lang="en-US" dirty="0"/>
              <a:t> and reduce myocardial oxygen consumption by lowering heart rate, blood pressure and myocardial contractility</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772076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a:t>Platelet inhibition ;</a:t>
            </a:r>
          </a:p>
          <a:p>
            <a:r>
              <a:rPr lang="en-US" b="1" dirty="0"/>
              <a:t> Aspirin </a:t>
            </a:r>
            <a:r>
              <a:rPr lang="en-US" dirty="0"/>
              <a:t> irreversibly inactivates the cyclooxygenase (COX) activity of platelet prostaglandin </a:t>
            </a:r>
            <a:r>
              <a:rPr lang="en-US" dirty="0" err="1"/>
              <a:t>endoperoxide</a:t>
            </a:r>
            <a:r>
              <a:rPr lang="en-US" dirty="0"/>
              <a:t> (PGH) synthase 1 (COX-1), thereby suppressing thromboxane A</a:t>
            </a:r>
            <a:r>
              <a:rPr lang="en-US" baseline="-25000" dirty="0"/>
              <a:t>2</a:t>
            </a:r>
            <a:r>
              <a:rPr lang="en-US" dirty="0"/>
              <a:t> production throughout the platelet lifespan</a:t>
            </a:r>
          </a:p>
          <a:p>
            <a:r>
              <a:rPr lang="en-US" b="1" dirty="0" err="1"/>
              <a:t>Clopidogrel</a:t>
            </a:r>
            <a:r>
              <a:rPr lang="en-US" b="1" dirty="0"/>
              <a:t>,</a:t>
            </a:r>
            <a:r>
              <a:rPr lang="en-US" dirty="0"/>
              <a:t> </a:t>
            </a:r>
            <a:r>
              <a:rPr lang="en-US" b="1" dirty="0"/>
              <a:t>P2Y</a:t>
            </a:r>
            <a:r>
              <a:rPr lang="en-US" b="1" baseline="-25000" dirty="0"/>
              <a:t>12</a:t>
            </a:r>
            <a:r>
              <a:rPr lang="en-US" b="1" dirty="0"/>
              <a:t> inhibitors  </a:t>
            </a:r>
            <a:r>
              <a:rPr lang="en-US" dirty="0" err="1"/>
              <a:t>Clopidogrel</a:t>
            </a:r>
            <a:r>
              <a:rPr lang="en-US" dirty="0"/>
              <a:t> (300–600 mg loading and 75 mg/day maintenance dose) is an inactive prodrug that requires oxidation by the hepatic cytochrome P450 (CYP) system to generate an active metabolite </a:t>
            </a:r>
          </a:p>
          <a:p>
            <a:endParaRPr lang="en-US" dirty="0"/>
          </a:p>
          <a:p>
            <a:r>
              <a:rPr lang="en-US" b="1" dirty="0" err="1"/>
              <a:t>Prasugrel</a:t>
            </a:r>
            <a:r>
              <a:rPr lang="en-US" dirty="0"/>
              <a:t> (60 mg loading and 10 mg/day maintenance dose) is a prodrug that irreversibly blocks platelet P2Y</a:t>
            </a:r>
            <a:r>
              <a:rPr lang="en-US" baseline="-25000" dirty="0"/>
              <a:t>12</a:t>
            </a:r>
            <a:r>
              <a:rPr lang="en-US" dirty="0"/>
              <a:t> receptors with a faster onset and a more profound inhibitory effect than </a:t>
            </a:r>
            <a:r>
              <a:rPr lang="en-US" dirty="0" err="1"/>
              <a:t>clopidogrel</a:t>
            </a:r>
            <a:r>
              <a:rPr lang="en-US" dirty="0"/>
              <a:t> </a:t>
            </a:r>
          </a:p>
          <a:p>
            <a:endParaRPr lang="en-US" b="1" dirty="0"/>
          </a:p>
          <a:p>
            <a:endParaRPr lang="en-US" b="1" dirty="0"/>
          </a:p>
          <a:p>
            <a:endParaRPr lang="en-US" dirty="0"/>
          </a:p>
        </p:txBody>
      </p:sp>
    </p:spTree>
    <p:extLst>
      <p:ext uri="{BB962C8B-B14F-4D97-AF65-F5344CB8AC3E}">
        <p14:creationId xmlns:p14="http://schemas.microsoft.com/office/powerpoint/2010/main" val="3614887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err="1"/>
              <a:t>Ticagrelor</a:t>
            </a:r>
            <a:r>
              <a:rPr lang="en-US" dirty="0"/>
              <a:t> is an oral, reversibly binding P2Y</a:t>
            </a:r>
            <a:r>
              <a:rPr lang="en-US" baseline="-25000" dirty="0"/>
              <a:t>12</a:t>
            </a:r>
            <a:r>
              <a:rPr lang="en-US" dirty="0"/>
              <a:t> inhibitor with a plasma half-life of 6–12 h. </a:t>
            </a:r>
          </a:p>
          <a:p>
            <a:r>
              <a:rPr lang="en-US" b="1" dirty="0" err="1"/>
              <a:t>Cangrelor</a:t>
            </a:r>
            <a:r>
              <a:rPr lang="en-US" dirty="0"/>
              <a:t> is an </a:t>
            </a:r>
            <a:r>
              <a:rPr lang="en-US" dirty="0" err="1"/>
              <a:t>i.v.</a:t>
            </a:r>
            <a:r>
              <a:rPr lang="en-US" dirty="0"/>
              <a:t> adenosine triphosphate (ATP) analogue that binds reversibly and with high affinity to the platelet P2Y</a:t>
            </a:r>
            <a:r>
              <a:rPr lang="en-US" baseline="-25000" dirty="0"/>
              <a:t>12</a:t>
            </a:r>
            <a:r>
              <a:rPr lang="en-US" dirty="0"/>
              <a:t> receptor and has a short plasma half-life (&lt;10 min) </a:t>
            </a:r>
          </a:p>
          <a:p>
            <a:r>
              <a:rPr lang="en-US" b="1" dirty="0"/>
              <a:t>Glycoprotein </a:t>
            </a:r>
            <a:r>
              <a:rPr lang="en-US" b="1" dirty="0" err="1"/>
              <a:t>IIb</a:t>
            </a:r>
            <a:r>
              <a:rPr lang="en-US" b="1" dirty="0"/>
              <a:t>/</a:t>
            </a:r>
            <a:r>
              <a:rPr lang="en-US" b="1" dirty="0" err="1"/>
              <a:t>IIIa</a:t>
            </a:r>
            <a:r>
              <a:rPr lang="en-US" b="1" dirty="0"/>
              <a:t> inhibitors </a:t>
            </a:r>
            <a:r>
              <a:rPr lang="en-US" dirty="0"/>
              <a:t>Intravenous </a:t>
            </a:r>
            <a:r>
              <a:rPr lang="en-US" dirty="0" err="1"/>
              <a:t>GPIIb</a:t>
            </a:r>
            <a:r>
              <a:rPr lang="en-US" dirty="0"/>
              <a:t>/</a:t>
            </a:r>
            <a:r>
              <a:rPr lang="en-US" dirty="0" err="1"/>
              <a:t>IIIa</a:t>
            </a:r>
            <a:r>
              <a:rPr lang="en-US" dirty="0"/>
              <a:t> inhibitors block platelet aggregation by inhibiting fibrinogen binding to a </a:t>
            </a:r>
            <a:r>
              <a:rPr lang="en-US" dirty="0" err="1"/>
              <a:t>conformationally</a:t>
            </a:r>
            <a:r>
              <a:rPr lang="en-US" dirty="0"/>
              <a:t> activated form of the </a:t>
            </a:r>
            <a:r>
              <a:rPr lang="en-US" dirty="0" err="1"/>
              <a:t>GPIIb</a:t>
            </a:r>
            <a:r>
              <a:rPr lang="en-US" dirty="0"/>
              <a:t>/</a:t>
            </a:r>
            <a:r>
              <a:rPr lang="en-US" dirty="0" err="1"/>
              <a:t>IIIa</a:t>
            </a:r>
            <a:r>
              <a:rPr lang="en-US" dirty="0"/>
              <a:t> receptor on two adjacent platelets</a:t>
            </a:r>
          </a:p>
          <a:p>
            <a:endParaRPr lang="en-US" dirty="0"/>
          </a:p>
        </p:txBody>
      </p:sp>
    </p:spTree>
    <p:extLst>
      <p:ext uri="{BB962C8B-B14F-4D97-AF65-F5344CB8AC3E}">
        <p14:creationId xmlns:p14="http://schemas.microsoft.com/office/powerpoint/2010/main" val="1369184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6862" y="985837"/>
            <a:ext cx="9058275" cy="4886325"/>
          </a:xfrm>
          <a:prstGeom prst="rect">
            <a:avLst/>
          </a:prstGeom>
        </p:spPr>
      </p:pic>
    </p:spTree>
    <p:extLst>
      <p:ext uri="{BB962C8B-B14F-4D97-AF65-F5344CB8AC3E}">
        <p14:creationId xmlns:p14="http://schemas.microsoft.com/office/powerpoint/2010/main" val="750910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3386" y="947105"/>
            <a:ext cx="8173039" cy="4410707"/>
          </a:xfrm>
          <a:prstGeom prst="rect">
            <a:avLst/>
          </a:prstGeom>
        </p:spPr>
      </p:pic>
    </p:spTree>
    <p:extLst>
      <p:ext uri="{BB962C8B-B14F-4D97-AF65-F5344CB8AC3E}">
        <p14:creationId xmlns:p14="http://schemas.microsoft.com/office/powerpoint/2010/main" val="2856468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Anticoagulation </a:t>
            </a:r>
            <a:r>
              <a:rPr lang="en-US" dirty="0"/>
              <a:t>Anticoagulants are used to inhibit thrombin generation and/or activity, thereby reducing thrombus-related events. </a:t>
            </a:r>
          </a:p>
          <a:p>
            <a:r>
              <a:rPr lang="en-US" dirty="0"/>
              <a:t>There is evidence that anticoagulation is effective in reducing </a:t>
            </a:r>
            <a:r>
              <a:rPr lang="en-US" dirty="0" err="1"/>
              <a:t>ischaemic</a:t>
            </a:r>
            <a:r>
              <a:rPr lang="en-US" dirty="0"/>
              <a:t> events in NSTE-ACS and that the combination with platelet inhibitors is more effective than either treatment alone</a:t>
            </a:r>
          </a:p>
          <a:p>
            <a:endParaRPr lang="en-US" dirty="0"/>
          </a:p>
        </p:txBody>
      </p:sp>
    </p:spTree>
    <p:extLst>
      <p:ext uri="{BB962C8B-B14F-4D97-AF65-F5344CB8AC3E}">
        <p14:creationId xmlns:p14="http://schemas.microsoft.com/office/powerpoint/2010/main" val="2597673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Reperfusion</a:t>
            </a:r>
          </a:p>
          <a:p>
            <a:r>
              <a:rPr lang="en-US" dirty="0"/>
              <a:t>thrombolysis</a:t>
            </a:r>
          </a:p>
          <a:p>
            <a:r>
              <a:rPr lang="en-US" dirty="0"/>
              <a:t>Invasive coronary angiography, followed if indicated by coronary revascularization</a:t>
            </a:r>
          </a:p>
        </p:txBody>
      </p:sp>
    </p:spTree>
    <p:extLst>
      <p:ext uri="{BB962C8B-B14F-4D97-AF65-F5344CB8AC3E}">
        <p14:creationId xmlns:p14="http://schemas.microsoft.com/office/powerpoint/2010/main" val="13744483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For patients with the clinical presentation of STEMI within 12 h of symptom onset and with persistent ST-segment elevation or new or presumed new LBBB, early mechanical (PCI) or pharmacological reperfusion should be performed as early as possible </a:t>
            </a:r>
          </a:p>
        </p:txBody>
      </p:sp>
    </p:spTree>
    <p:extLst>
      <p:ext uri="{BB962C8B-B14F-4D97-AF65-F5344CB8AC3E}">
        <p14:creationId xmlns:p14="http://schemas.microsoft.com/office/powerpoint/2010/main" val="19119324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7011" y="-351310"/>
            <a:ext cx="10199801" cy="7093841"/>
          </a:xfrm>
          <a:prstGeom prst="rect">
            <a:avLst/>
          </a:prstGeom>
        </p:spPr>
      </p:pic>
    </p:spTree>
    <p:extLst>
      <p:ext uri="{BB962C8B-B14F-4D97-AF65-F5344CB8AC3E}">
        <p14:creationId xmlns:p14="http://schemas.microsoft.com/office/powerpoint/2010/main" val="136539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Myocardial oxygen extraction is 75% at rest </a:t>
            </a:r>
          </a:p>
          <a:p>
            <a:r>
              <a:rPr lang="en-US" dirty="0"/>
              <a:t>Increases in myocardial oxygen consumptions are met by increases in coronary blood flow and oxygen delivery</a:t>
            </a:r>
          </a:p>
          <a:p>
            <a:r>
              <a:rPr lang="en-US" dirty="0"/>
              <a:t>Oxygen delivery is directly determined by arterial oxygen content PaO2</a:t>
            </a:r>
          </a:p>
          <a:p>
            <a:r>
              <a:rPr lang="en-US" dirty="0"/>
              <a:t>Determinants of myocardial oxygen consumption are heart rate, systolic pressure(myocardial wall stress), and LV contractility</a:t>
            </a:r>
          </a:p>
          <a:p>
            <a:r>
              <a:rPr lang="en-US" dirty="0"/>
              <a:t>A 2 fold increase in any of these determinants requires a approx. 50% increase in coronary blood flow.</a:t>
            </a:r>
          </a:p>
        </p:txBody>
      </p:sp>
    </p:spTree>
    <p:extLst>
      <p:ext uri="{BB962C8B-B14F-4D97-AF65-F5344CB8AC3E}">
        <p14:creationId xmlns:p14="http://schemas.microsoft.com/office/powerpoint/2010/main" val="2677068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classic manifestation of ischemia is angina described as heavy chest pressure or squeezing ,burning feeling or difficulty in breathing , pain may radiate to the left shoulder or arm , neck</a:t>
            </a:r>
          </a:p>
          <a:p>
            <a:r>
              <a:rPr lang="en-US" dirty="0"/>
              <a:t>Builds in intensity over few minutes , may develop with exercise or psychological stress , may occur without any precipitating factors</a:t>
            </a:r>
          </a:p>
        </p:txBody>
      </p:sp>
    </p:spTree>
    <p:extLst>
      <p:ext uri="{BB962C8B-B14F-4D97-AF65-F5344CB8AC3E}">
        <p14:creationId xmlns:p14="http://schemas.microsoft.com/office/powerpoint/2010/main" val="1982648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Ischemic heart disease can be present as  acute coronary syndrome or as stable angina secondary  chronic coronary artery disease .</a:t>
            </a:r>
          </a:p>
          <a:p>
            <a:r>
              <a:rPr lang="en-US" dirty="0"/>
              <a:t>with acute chest pain and persistent (&gt;20 min) ST-segment elevation.</a:t>
            </a:r>
          </a:p>
          <a:p>
            <a:r>
              <a:rPr lang="en-US" dirty="0"/>
              <a:t>This condition is termed ST-elevation ACS and generally reflects an acute total coronary occlusion. Most patients will ultimately develop an ST-elevation myocardial infarction (STEMI)</a:t>
            </a:r>
          </a:p>
          <a:p>
            <a:endParaRPr lang="en-US" dirty="0"/>
          </a:p>
        </p:txBody>
      </p:sp>
    </p:spTree>
    <p:extLst>
      <p:ext uri="{BB962C8B-B14F-4D97-AF65-F5344CB8AC3E}">
        <p14:creationId xmlns:p14="http://schemas.microsoft.com/office/powerpoint/2010/main" val="2698621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36803" y="2481517"/>
            <a:ext cx="9601196" cy="3318936"/>
          </a:xfrm>
        </p:spPr>
        <p:txBody>
          <a:bodyPr>
            <a:normAutofit/>
          </a:bodyPr>
          <a:lstStyle/>
          <a:p>
            <a:r>
              <a:rPr lang="en-US" dirty="0"/>
              <a:t>acute chest pain but no persistent ST-segment elevation.</a:t>
            </a:r>
          </a:p>
          <a:p>
            <a:r>
              <a:rPr lang="en-US" dirty="0"/>
              <a:t>ECG changes may include transient ST-segment elevation, persistent or transient ST-segment depression, T-wave inversion, flat T waves or pseudo-normalization of T waves or the ECG may be normal.</a:t>
            </a:r>
          </a:p>
        </p:txBody>
      </p:sp>
    </p:spTree>
    <p:extLst>
      <p:ext uri="{BB962C8B-B14F-4D97-AF65-F5344CB8AC3E}">
        <p14:creationId xmlns:p14="http://schemas.microsoft.com/office/powerpoint/2010/main" val="893627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spectrum of non-ST-elevation ACS (NSTE-ACS) may range from patients free of symptoms at presentation to individuals with ongoing </a:t>
            </a:r>
            <a:r>
              <a:rPr lang="en-US" dirty="0" err="1"/>
              <a:t>ischaemia</a:t>
            </a:r>
            <a:r>
              <a:rPr lang="en-US" dirty="0"/>
              <a:t>, electrical or </a:t>
            </a:r>
            <a:r>
              <a:rPr lang="en-US" dirty="0" err="1"/>
              <a:t>haemodynamic</a:t>
            </a:r>
            <a:r>
              <a:rPr lang="en-US" dirty="0"/>
              <a:t> instability or cardiac arrest. </a:t>
            </a:r>
          </a:p>
          <a:p>
            <a:r>
              <a:rPr lang="en-US" dirty="0"/>
              <a:t>The pathological correlate at the myocardial level is cardiomyocyte necrosis [NSTE-myocardial infarction (NSTEMI)] or, less frequently, myocardial </a:t>
            </a:r>
            <a:r>
              <a:rPr lang="en-US" dirty="0" err="1"/>
              <a:t>ischaemia</a:t>
            </a:r>
            <a:r>
              <a:rPr lang="en-US" dirty="0"/>
              <a:t> without cell loss (unstable angina)</a:t>
            </a:r>
          </a:p>
          <a:p>
            <a:endParaRPr lang="en-US" dirty="0"/>
          </a:p>
        </p:txBody>
      </p:sp>
    </p:spTree>
    <p:extLst>
      <p:ext uri="{BB962C8B-B14F-4D97-AF65-F5344CB8AC3E}">
        <p14:creationId xmlns:p14="http://schemas.microsoft.com/office/powerpoint/2010/main" val="496004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Acute myocardial infarction (MI) defines cardiomyocyte necrosis in a clinical setting consistent with acute myocardial </a:t>
            </a:r>
            <a:r>
              <a:rPr lang="en-US" dirty="0" err="1"/>
              <a:t>ischaemia</a:t>
            </a:r>
            <a:r>
              <a:rPr lang="en-US" dirty="0"/>
              <a:t>. </a:t>
            </a:r>
          </a:p>
          <a:p>
            <a:r>
              <a:rPr lang="en-US" dirty="0"/>
              <a:t>A combination of criteria is required to meet the diagnosis of acute MI, namely the detection of an increase and/or decrease of a cardiac biomarker, preferably high-sensitivity cardiac troponin, with at least one value above the 99th percentile of the upper reference limit and at least one of the following: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89115554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0</TotalTime>
  <Words>2175</Words>
  <Application>Microsoft Office PowerPoint</Application>
  <PresentationFormat>Widescreen</PresentationFormat>
  <Paragraphs>100</Paragraphs>
  <Slides>38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Garamond</vt:lpstr>
      <vt:lpstr>Organic</vt:lpstr>
      <vt:lpstr>Ischemic heart disease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Physical examination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pharmacological treatment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Ischemic heart disease</dc:title>
  <dc:creator>keith</dc:creator>
  <cp:lastModifiedBy>Keith Rigathi</cp:lastModifiedBy>
  <cp:revision>1</cp:revision>
  <dcterms:modified xsi:type="dcterms:W3CDTF">2016-06-10T18:08:59Z</dcterms:modified>
</cp:coreProperties>
</file>