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EF4F-1095-422A-85C2-DFA7631D1C72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0F0F-AEE1-41E9-8319-E3D22C8D4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8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EF4F-1095-422A-85C2-DFA7631D1C72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0F0F-AEE1-41E9-8319-E3D22C8D4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872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EF4F-1095-422A-85C2-DFA7631D1C72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0F0F-AEE1-41E9-8319-E3D22C8D4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EF4F-1095-422A-85C2-DFA7631D1C72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0F0F-AEE1-41E9-8319-E3D22C8D4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09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EF4F-1095-422A-85C2-DFA7631D1C72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0F0F-AEE1-41E9-8319-E3D22C8D4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947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EF4F-1095-422A-85C2-DFA7631D1C72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0F0F-AEE1-41E9-8319-E3D22C8D4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90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EF4F-1095-422A-85C2-DFA7631D1C72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0F0F-AEE1-41E9-8319-E3D22C8D4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93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EF4F-1095-422A-85C2-DFA7631D1C72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0F0F-AEE1-41E9-8319-E3D22C8D4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087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EF4F-1095-422A-85C2-DFA7631D1C72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0F0F-AEE1-41E9-8319-E3D22C8D4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25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EF4F-1095-422A-85C2-DFA7631D1C72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0F0F-AEE1-41E9-8319-E3D22C8D4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79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EF4F-1095-422A-85C2-DFA7631D1C72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0F0F-AEE1-41E9-8319-E3D22C8D4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5EF4F-1095-422A-85C2-DFA7631D1C72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40F0F-AEE1-41E9-8319-E3D22C8D4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63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HEAT FAILURE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PROF JOSHI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740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PRINCIPLES OF MANAGEMENT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Diagnosis:</a:t>
            </a:r>
          </a:p>
          <a:p>
            <a:pPr lvl="1"/>
            <a:r>
              <a:rPr lang="en-US" dirty="0" smtClean="0"/>
              <a:t>Presence of HF</a:t>
            </a:r>
          </a:p>
          <a:p>
            <a:pPr lvl="1"/>
            <a:r>
              <a:rPr lang="en-US" dirty="0" smtClean="0"/>
              <a:t>Underlying cardiac condition</a:t>
            </a:r>
          </a:p>
          <a:p>
            <a:pPr lvl="1"/>
            <a:r>
              <a:rPr lang="en-US" dirty="0" smtClean="0"/>
              <a:t>Precipitating conditions</a:t>
            </a:r>
          </a:p>
          <a:p>
            <a:pPr lvl="1"/>
            <a:r>
              <a:rPr lang="en-US" dirty="0" smtClean="0"/>
              <a:t>Comorbidity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526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1 &amp; 2 should be fulfilled in all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Symptoms of HF at rest or on exertion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Objective evidence of cardiac dysfunction (at rest)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IN CASES WHERE THE DIAGNOSIS IS IN DOUBT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Response to treatment directed towards HF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444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MODIFIED FRAMINGHAM CLINICAL CRITERIA FOR THE DIAGNOSIS OF HEART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 smtClean="0"/>
              <a:t>Major</a:t>
            </a:r>
          </a:p>
          <a:p>
            <a:pPr lvl="1"/>
            <a:r>
              <a:rPr lang="en-US" dirty="0" smtClean="0"/>
              <a:t>PND</a:t>
            </a:r>
          </a:p>
          <a:p>
            <a:pPr lvl="1"/>
            <a:r>
              <a:rPr lang="en-US" dirty="0" smtClean="0"/>
              <a:t>Orthopnea</a:t>
            </a:r>
          </a:p>
          <a:p>
            <a:pPr lvl="1"/>
            <a:r>
              <a:rPr lang="en-US" dirty="0" smtClean="0"/>
              <a:t>Elevated JVP</a:t>
            </a:r>
          </a:p>
          <a:p>
            <a:pPr lvl="1"/>
            <a:r>
              <a:rPr lang="en-US" dirty="0" smtClean="0"/>
              <a:t>Pulmonary rales</a:t>
            </a:r>
          </a:p>
          <a:p>
            <a:pPr lvl="1"/>
            <a:r>
              <a:rPr lang="en-US" dirty="0" smtClean="0"/>
              <a:t>S3</a:t>
            </a:r>
          </a:p>
          <a:p>
            <a:pPr lvl="1"/>
            <a:r>
              <a:rPr lang="en-US" dirty="0" smtClean="0"/>
              <a:t>Cardiomegaly on CXR</a:t>
            </a:r>
          </a:p>
          <a:p>
            <a:pPr lvl="1"/>
            <a:r>
              <a:rPr lang="en-US" dirty="0" smtClean="0"/>
              <a:t>Pulmonary edema on CXR</a:t>
            </a:r>
          </a:p>
          <a:p>
            <a:pPr lvl="1"/>
            <a:r>
              <a:rPr lang="en-US" dirty="0" smtClean="0"/>
              <a:t>Weight loss </a:t>
            </a:r>
          </a:p>
          <a:p>
            <a:pPr lvl="1"/>
            <a:endParaRPr lang="en-US" dirty="0"/>
          </a:p>
          <a:p>
            <a:r>
              <a:rPr lang="en-US" dirty="0" smtClean="0"/>
              <a:t>Minor</a:t>
            </a:r>
          </a:p>
          <a:p>
            <a:pPr lvl="1"/>
            <a:r>
              <a:rPr lang="en-US" dirty="0" smtClean="0"/>
              <a:t>Bilateral leg edema</a:t>
            </a:r>
          </a:p>
          <a:p>
            <a:pPr lvl="1"/>
            <a:r>
              <a:rPr lang="en-US" dirty="0" smtClean="0"/>
              <a:t>Nocturnal cough</a:t>
            </a:r>
          </a:p>
          <a:p>
            <a:pPr lvl="1"/>
            <a:r>
              <a:rPr lang="en-US" dirty="0" smtClean="0"/>
              <a:t>Dyspnea on exertion</a:t>
            </a:r>
          </a:p>
          <a:p>
            <a:pPr lvl="1"/>
            <a:r>
              <a:rPr lang="en-US" dirty="0" smtClean="0"/>
              <a:t>Hepatomegaly</a:t>
            </a:r>
          </a:p>
          <a:p>
            <a:pPr lvl="1"/>
            <a:r>
              <a:rPr lang="en-US" dirty="0" smtClean="0"/>
              <a:t>Pleural effusion</a:t>
            </a:r>
          </a:p>
          <a:p>
            <a:pPr lvl="1"/>
            <a:r>
              <a:rPr lang="en-US" dirty="0" smtClean="0"/>
              <a:t>Tachycardia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431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FOR THE DIAGNOSIS OF HF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Suspected HF because of symptoms and signs</a:t>
            </a:r>
          </a:p>
          <a:p>
            <a:r>
              <a:rPr lang="en-US" dirty="0" smtClean="0"/>
              <a:t>Assess presence of cardiac diseases by ECG, X-ray or Natriuretic peptides</a:t>
            </a:r>
          </a:p>
          <a:p>
            <a:r>
              <a:rPr lang="en-US" dirty="0" smtClean="0"/>
              <a:t>If test is abnormal -&gt; echocardiography</a:t>
            </a:r>
          </a:p>
          <a:p>
            <a:r>
              <a:rPr lang="en-US" dirty="0" smtClean="0"/>
              <a:t>If abnormal – assess etiology, HF, precipitating factors and type degree of cardiac dysfunction</a:t>
            </a:r>
          </a:p>
          <a:p>
            <a:pPr lvl="1"/>
            <a:r>
              <a:rPr lang="en-US" dirty="0" smtClean="0"/>
              <a:t>Additional diagnostic tests where appropriate e.g. coronary angiography</a:t>
            </a:r>
          </a:p>
          <a:p>
            <a:pPr lvl="1"/>
            <a:r>
              <a:rPr lang="en-US" dirty="0" smtClean="0"/>
              <a:t>Choose therapy</a:t>
            </a:r>
          </a:p>
        </p:txBody>
      </p:sp>
    </p:spTree>
    <p:extLst>
      <p:ext uri="{BB962C8B-B14F-4D97-AF65-F5344CB8AC3E}">
        <p14:creationId xmlns:p14="http://schemas.microsoft.com/office/powerpoint/2010/main" val="2511668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INVESTIGATION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532" y="1877141"/>
            <a:ext cx="10515600" cy="4351338"/>
          </a:xfrm>
        </p:spPr>
        <p:txBody>
          <a:bodyPr/>
          <a:lstStyle/>
          <a:p>
            <a:r>
              <a:rPr lang="en-US" dirty="0" smtClean="0"/>
              <a:t>ECG – normal or high negative predictive value</a:t>
            </a:r>
          </a:p>
          <a:p>
            <a:r>
              <a:rPr lang="en-US" dirty="0" smtClean="0"/>
              <a:t>CXR to r/o dyspnea</a:t>
            </a:r>
          </a:p>
          <a:p>
            <a:r>
              <a:rPr lang="en-US" dirty="0" smtClean="0"/>
              <a:t>2D echocardiography</a:t>
            </a:r>
          </a:p>
          <a:p>
            <a:pPr lvl="1"/>
            <a:r>
              <a:rPr lang="en-US" dirty="0" smtClean="0"/>
              <a:t>LV dysfunction (systolic/diastolic)</a:t>
            </a:r>
          </a:p>
          <a:p>
            <a:pPr lvl="1"/>
            <a:r>
              <a:rPr lang="en-US" dirty="0" smtClean="0"/>
              <a:t>Etiology</a:t>
            </a:r>
          </a:p>
          <a:p>
            <a:r>
              <a:rPr lang="en-US" dirty="0" smtClean="0"/>
              <a:t>Biochemistry and hematology</a:t>
            </a:r>
          </a:p>
          <a:p>
            <a:r>
              <a:rPr lang="en-US" dirty="0" smtClean="0"/>
              <a:t>Natriuretic peptides (NT-BNP)</a:t>
            </a:r>
          </a:p>
          <a:p>
            <a:r>
              <a:rPr lang="en-US" dirty="0" smtClean="0"/>
              <a:t>Others:</a:t>
            </a:r>
          </a:p>
          <a:p>
            <a:pPr lvl="1"/>
            <a:r>
              <a:rPr lang="en-US" dirty="0" smtClean="0"/>
              <a:t>Stress testing, Holter, catheterization, RNA, MRI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911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</a:p>
          <a:p>
            <a:pPr lvl="1"/>
            <a:r>
              <a:rPr lang="en-US" dirty="0" smtClean="0"/>
              <a:t>Prevention and/or controlling of diseases leading to cardiac dysfunction and HF</a:t>
            </a:r>
          </a:p>
          <a:p>
            <a:pPr lvl="1"/>
            <a:r>
              <a:rPr lang="en-US" dirty="0" smtClean="0"/>
              <a:t>Prevention of progression to HF once cardiac dysfunction is established</a:t>
            </a:r>
          </a:p>
          <a:p>
            <a:r>
              <a:rPr lang="en-US" dirty="0" smtClean="0"/>
              <a:t>Morbidity</a:t>
            </a:r>
          </a:p>
          <a:p>
            <a:pPr lvl="1"/>
            <a:r>
              <a:rPr lang="en-US" dirty="0" smtClean="0"/>
              <a:t>Maintenance or improvement in quality of life</a:t>
            </a:r>
          </a:p>
          <a:p>
            <a:r>
              <a:rPr lang="en-US" dirty="0" smtClean="0"/>
              <a:t>Mortality</a:t>
            </a:r>
          </a:p>
          <a:p>
            <a:pPr lvl="1"/>
            <a:r>
              <a:rPr lang="en-US" dirty="0" smtClean="0"/>
              <a:t>Increased longevity</a:t>
            </a:r>
          </a:p>
        </p:txBody>
      </p:sp>
    </p:spTree>
    <p:extLst>
      <p:ext uri="{BB962C8B-B14F-4D97-AF65-F5344CB8AC3E}">
        <p14:creationId xmlns:p14="http://schemas.microsoft.com/office/powerpoint/2010/main" val="1927116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 TSTRATEGIES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Non-pharmacological intervention and lifestyle modification</a:t>
            </a:r>
          </a:p>
          <a:p>
            <a:pPr lvl="1"/>
            <a:r>
              <a:rPr lang="en-US" dirty="0" smtClean="0"/>
              <a:t>Physical activity</a:t>
            </a:r>
          </a:p>
          <a:p>
            <a:pPr lvl="1"/>
            <a:r>
              <a:rPr lang="en-US" dirty="0" smtClean="0"/>
              <a:t>Dietary modification</a:t>
            </a:r>
          </a:p>
          <a:p>
            <a:pPr lvl="1"/>
            <a:r>
              <a:rPr lang="en-US" dirty="0" smtClean="0"/>
              <a:t>Vaccination – influenza, pneumococcal</a:t>
            </a:r>
          </a:p>
          <a:p>
            <a:pPr lvl="1"/>
            <a:r>
              <a:rPr lang="en-US" dirty="0" smtClean="0"/>
              <a:t>Education and counselling</a:t>
            </a:r>
          </a:p>
        </p:txBody>
      </p:sp>
    </p:spTree>
    <p:extLst>
      <p:ext uri="{BB962C8B-B14F-4D97-AF65-F5344CB8AC3E}">
        <p14:creationId xmlns:p14="http://schemas.microsoft.com/office/powerpoint/2010/main" val="939645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Symptomatic therapy</a:t>
            </a:r>
          </a:p>
          <a:p>
            <a:pPr lvl="1"/>
            <a:r>
              <a:rPr lang="en-US" dirty="0" smtClean="0"/>
              <a:t>Diuretic</a:t>
            </a:r>
          </a:p>
          <a:p>
            <a:pPr lvl="2"/>
            <a:r>
              <a:rPr lang="en-US" dirty="0" smtClean="0"/>
              <a:t>Less signs and symptoms; no mortality benefit; use loop diuretic along with a thiazide (plus a RAAS blocker); monitor renal function</a:t>
            </a:r>
          </a:p>
          <a:p>
            <a:pPr lvl="1"/>
            <a:r>
              <a:rPr lang="en-US" dirty="0" smtClean="0"/>
              <a:t>Digoxin</a:t>
            </a:r>
          </a:p>
          <a:p>
            <a:pPr lvl="2"/>
            <a:r>
              <a:rPr lang="en-US" dirty="0" smtClean="0"/>
              <a:t>Useful in rate control in AF, indicated in: Symptomatic patients after maximal doses in medical treatment and frequent hospitalizations; rate control in AF; large RCTs – no mortality benefit; DIG trial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201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Disease modifying therapy</a:t>
            </a:r>
          </a:p>
          <a:p>
            <a:pPr lvl="1"/>
            <a:r>
              <a:rPr lang="en-US" dirty="0" err="1" smtClean="0"/>
              <a:t>Neuro</a:t>
            </a:r>
            <a:r>
              <a:rPr lang="en-US" dirty="0" smtClean="0"/>
              <a:t>-hormonal interventions: </a:t>
            </a:r>
          </a:p>
          <a:p>
            <a:pPr lvl="2"/>
            <a:r>
              <a:rPr lang="en-US" dirty="0" smtClean="0"/>
              <a:t>ACE-inhibitors: first line agents, C/I in renal disease, angioedema, persistent cough</a:t>
            </a:r>
          </a:p>
          <a:p>
            <a:pPr lvl="2"/>
            <a:r>
              <a:rPr lang="en-US" dirty="0" smtClean="0"/>
              <a:t>Beta-blockers: nebivolol, metoprolol, bisoprolol, carvedilol; provide significant mortality and long-term symptomatic benefit in all grades of HF and post MI-LVSD; start beta blocker in patient free of </a:t>
            </a:r>
            <a:r>
              <a:rPr lang="en-US" dirty="0" err="1" smtClean="0"/>
              <a:t>decompensation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Aldosterone antagonists: spironolactone, </a:t>
            </a:r>
            <a:r>
              <a:rPr lang="en-US" dirty="0" err="1" smtClean="0"/>
              <a:t>eplerenone</a:t>
            </a:r>
            <a:r>
              <a:rPr lang="en-US" dirty="0" smtClean="0"/>
              <a:t>; reduced morbidity and mortality in patients with </a:t>
            </a:r>
            <a:r>
              <a:rPr lang="en-US" dirty="0" err="1" smtClean="0"/>
              <a:t>moderat</a:t>
            </a:r>
            <a:r>
              <a:rPr lang="en-US" dirty="0" smtClean="0"/>
              <a:t> – severe HF; combined with standard ACE-I + BB therapy; watch out for hyperkalemia and tender </a:t>
            </a:r>
            <a:r>
              <a:rPr lang="en-US" dirty="0" err="1" smtClean="0"/>
              <a:t>gynecomastia</a:t>
            </a:r>
            <a:r>
              <a:rPr lang="en-US" dirty="0" smtClean="0"/>
              <a:t> (spironolactone)</a:t>
            </a:r>
          </a:p>
          <a:p>
            <a:pPr lvl="2"/>
            <a:r>
              <a:rPr lang="en-US" dirty="0" smtClean="0"/>
              <a:t>Hydralazine/Nitrate</a:t>
            </a:r>
          </a:p>
          <a:p>
            <a:pPr lvl="2"/>
            <a:r>
              <a:rPr lang="en-US" dirty="0" smtClean="0"/>
              <a:t>AT-II receptor antagonists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5841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pharmacological agents</a:t>
            </a:r>
          </a:p>
          <a:p>
            <a:r>
              <a:rPr lang="en-US" dirty="0" smtClean="0"/>
              <a:t>Device therapy</a:t>
            </a:r>
          </a:p>
          <a:p>
            <a:r>
              <a:rPr lang="en-US" dirty="0" smtClean="0"/>
              <a:t>Surgical options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184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Abnormality in cardiac structure or function resulting in the inability of the heart to fill with or eject blood at a rate commensurate with the requirements of the metabolizing tissues</a:t>
            </a:r>
          </a:p>
          <a:p>
            <a:endParaRPr lang="en-US" dirty="0"/>
          </a:p>
          <a:p>
            <a:r>
              <a:rPr lang="en-US" dirty="0" smtClean="0"/>
              <a:t>It is a syndrome characterized by dyspnea. Fatigue and fluid retention</a:t>
            </a:r>
          </a:p>
          <a:p>
            <a:endParaRPr lang="en-US" dirty="0"/>
          </a:p>
          <a:p>
            <a:r>
              <a:rPr lang="en-US" dirty="0" smtClean="0"/>
              <a:t>It is a progressive disorder of LV remodeling, usually resulting from an index event that culminates in a clinical syndrome characterized by impaired cardiac function and circulatory congestion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695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DRUGS TO AVOID IN HF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NSAIDs – cause fluid retention</a:t>
            </a:r>
          </a:p>
          <a:p>
            <a:r>
              <a:rPr lang="en-US" dirty="0" smtClean="0"/>
              <a:t>Rate limiting CCBs – Diltiazem and Verapamil</a:t>
            </a:r>
          </a:p>
          <a:p>
            <a:r>
              <a:rPr lang="en-US" dirty="0" smtClean="0"/>
              <a:t>Class I anti-</a:t>
            </a:r>
            <a:r>
              <a:rPr lang="en-US" dirty="0" err="1" smtClean="0"/>
              <a:t>arrhythmics</a:t>
            </a:r>
            <a:endParaRPr lang="en-US" dirty="0" smtClean="0"/>
          </a:p>
          <a:p>
            <a:r>
              <a:rPr lang="en-US" dirty="0" smtClean="0"/>
              <a:t>Steroids</a:t>
            </a:r>
          </a:p>
          <a:p>
            <a:r>
              <a:rPr lang="en-US" dirty="0" smtClean="0"/>
              <a:t>TCAs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3282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35761"/>
          </a:xfrm>
        </p:spPr>
        <p:txBody>
          <a:bodyPr>
            <a:normAutofit/>
          </a:bodyPr>
          <a:lstStyle/>
          <a:p>
            <a:r>
              <a:rPr lang="en-US" sz="8000" b="1" dirty="0" smtClean="0"/>
              <a:t>TYPED BY DR. E. NAILA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135538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OF HEART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Systolic: inability of the ventricles to contract normally and expel sufficient blood</a:t>
            </a:r>
          </a:p>
          <a:p>
            <a:endParaRPr lang="en-US" dirty="0"/>
          </a:p>
          <a:p>
            <a:r>
              <a:rPr lang="en-US" dirty="0" smtClean="0"/>
              <a:t>Diastolic: HF in patients with preserved systolic function; EF &gt; 50%</a:t>
            </a:r>
          </a:p>
          <a:p>
            <a:pPr lvl="1"/>
            <a:r>
              <a:rPr lang="en-US" dirty="0" smtClean="0"/>
              <a:t>Due to increased resistance to ventricular inflow -&gt; reduced ventricular diastolic capacity or reduced ventricular relaxation</a:t>
            </a:r>
          </a:p>
          <a:p>
            <a:pPr lvl="1"/>
            <a:r>
              <a:rPr lang="en-US" dirty="0" smtClean="0"/>
              <a:t>Mostly abnormal or both contraction and relaxation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465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HF PATHOPHYSIOLOGY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factors </a:t>
            </a:r>
          </a:p>
          <a:p>
            <a:r>
              <a:rPr lang="en-US" dirty="0" smtClean="0"/>
              <a:t>Myocardial injury (MI, HTN, VHD, Cardiomyopathy)</a:t>
            </a:r>
          </a:p>
          <a:p>
            <a:r>
              <a:rPr lang="en-US" dirty="0" smtClean="0"/>
              <a:t>Initial fall in LV performance – increase wall stress</a:t>
            </a:r>
          </a:p>
          <a:p>
            <a:r>
              <a:rPr lang="en-US" dirty="0" smtClean="0"/>
              <a:t>Activation of RAAS and SNS</a:t>
            </a:r>
          </a:p>
          <a:p>
            <a:r>
              <a:rPr lang="en-US" dirty="0" smtClean="0"/>
              <a:t>Fibrosis, apoptosis, hypertrophy, cellular and molecular alterations</a:t>
            </a:r>
          </a:p>
          <a:p>
            <a:pPr lvl="1"/>
            <a:r>
              <a:rPr lang="en-US" dirty="0" smtClean="0"/>
              <a:t>Hemodynamic alterations, salt and water retention -&gt; HF symptoms: dyspnea, edema, fatigue</a:t>
            </a:r>
          </a:p>
          <a:p>
            <a:pPr lvl="1"/>
            <a:r>
              <a:rPr lang="en-US" dirty="0" smtClean="0"/>
              <a:t>Re-modelling and progressive worsening of LVF -&gt; Morbidity and mortality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854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COMPENSATORY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preload – Frank-Starling ventricular dilatation and volume expansion</a:t>
            </a:r>
          </a:p>
          <a:p>
            <a:r>
              <a:rPr lang="en-US" dirty="0" smtClean="0"/>
              <a:t>Increase afterload – PV vasoconstriction</a:t>
            </a:r>
          </a:p>
          <a:p>
            <a:r>
              <a:rPr lang="en-US" dirty="0" smtClean="0"/>
              <a:t>Hypertrophy – preserve wall stress – Laplace law</a:t>
            </a:r>
          </a:p>
          <a:p>
            <a:r>
              <a:rPr lang="en-US" dirty="0" smtClean="0"/>
              <a:t>Salt and water retention – preload</a:t>
            </a:r>
          </a:p>
          <a:p>
            <a:r>
              <a:rPr lang="en-US" dirty="0" smtClean="0"/>
              <a:t>Increased HR and myocardial contractility</a:t>
            </a:r>
          </a:p>
          <a:p>
            <a:r>
              <a:rPr lang="en-US" dirty="0" smtClean="0"/>
              <a:t>Via </a:t>
            </a:r>
            <a:r>
              <a:rPr lang="en-US" dirty="0" err="1" smtClean="0"/>
              <a:t>neuro</a:t>
            </a:r>
            <a:r>
              <a:rPr lang="en-US" dirty="0" smtClean="0"/>
              <a:t>-hormonal activation – RAAS. AVP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560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Categories Six Major: failure related to:</a:t>
            </a:r>
          </a:p>
          <a:p>
            <a:pPr lvl="1"/>
            <a:r>
              <a:rPr lang="en-US" dirty="0" smtClean="0"/>
              <a:t>Myocardial abnormalities – myocyte loss etc.</a:t>
            </a:r>
          </a:p>
          <a:p>
            <a:pPr lvl="1"/>
            <a:r>
              <a:rPr lang="en-US" dirty="0" smtClean="0"/>
              <a:t>External work overload</a:t>
            </a:r>
          </a:p>
          <a:p>
            <a:pPr lvl="1"/>
            <a:r>
              <a:rPr lang="en-US" dirty="0" smtClean="0"/>
              <a:t>Valvular abnormalities</a:t>
            </a:r>
          </a:p>
          <a:p>
            <a:pPr lvl="1"/>
            <a:r>
              <a:rPr lang="en-US" dirty="0" smtClean="0"/>
              <a:t>Abnormal cardiac rhythm</a:t>
            </a:r>
          </a:p>
          <a:p>
            <a:pPr lvl="1"/>
            <a:r>
              <a:rPr lang="en-US" dirty="0" smtClean="0"/>
              <a:t>Pericardial abnormalities</a:t>
            </a:r>
          </a:p>
          <a:p>
            <a:pPr lvl="1"/>
            <a:r>
              <a:rPr lang="en-US" dirty="0" smtClean="0"/>
              <a:t>Congenital abnormalities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969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ADHF EPIDEMIOLOGY KENYA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Period prevalence hospitalized medical</a:t>
            </a:r>
          </a:p>
          <a:p>
            <a:pPr lvl="1"/>
            <a:r>
              <a:rPr lang="en-US" dirty="0" smtClean="0"/>
              <a:t>KNH 1998 3.3%; 2008 4-6%</a:t>
            </a:r>
          </a:p>
          <a:p>
            <a:pPr lvl="1"/>
            <a:r>
              <a:rPr lang="en-US" dirty="0" err="1" smtClean="0"/>
              <a:t>Muranga</a:t>
            </a:r>
            <a:r>
              <a:rPr lang="en-US" dirty="0" smtClean="0"/>
              <a:t> rural 2011 DH 5%</a:t>
            </a:r>
          </a:p>
          <a:p>
            <a:r>
              <a:rPr lang="en-US" dirty="0" smtClean="0"/>
              <a:t>Age: median age KNH 44 year; MDH60 years</a:t>
            </a:r>
          </a:p>
          <a:p>
            <a:r>
              <a:rPr lang="en-US" dirty="0" smtClean="0"/>
              <a:t>Prognosis mortality</a:t>
            </a:r>
          </a:p>
          <a:p>
            <a:pPr lvl="1"/>
            <a:r>
              <a:rPr lang="en-US" dirty="0" smtClean="0"/>
              <a:t>In-hospital 11%</a:t>
            </a:r>
          </a:p>
          <a:p>
            <a:pPr lvl="1"/>
            <a:r>
              <a:rPr lang="en-US" dirty="0" smtClean="0"/>
              <a:t>Post-discharge 25-37% at 6 months</a:t>
            </a:r>
          </a:p>
          <a:p>
            <a:pPr lvl="1"/>
            <a:r>
              <a:rPr lang="en-US" dirty="0" smtClean="0"/>
              <a:t>Re-admission 38%; average 1.3 per patient</a:t>
            </a:r>
          </a:p>
          <a:p>
            <a:pPr lvl="1"/>
            <a:r>
              <a:rPr lang="en-US" dirty="0" smtClean="0"/>
              <a:t>M&amp;M 49% (40.6 – 57.8)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695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SYMPTOMATOLOGY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Cardiac</a:t>
            </a:r>
          </a:p>
          <a:p>
            <a:pPr lvl="1"/>
            <a:r>
              <a:rPr lang="en-US" dirty="0" smtClean="0"/>
              <a:t>Exertional dyspnea</a:t>
            </a:r>
          </a:p>
          <a:p>
            <a:pPr lvl="1"/>
            <a:r>
              <a:rPr lang="en-US" dirty="0" smtClean="0"/>
              <a:t>PND; orthopnea</a:t>
            </a:r>
          </a:p>
          <a:p>
            <a:pPr lvl="1"/>
            <a:r>
              <a:rPr lang="en-US" dirty="0" smtClean="0"/>
              <a:t>Dyspnea at rest</a:t>
            </a:r>
          </a:p>
          <a:p>
            <a:pPr lvl="1"/>
            <a:r>
              <a:rPr lang="en-US" dirty="0" smtClean="0"/>
              <a:t>Palpitations</a:t>
            </a:r>
          </a:p>
          <a:p>
            <a:pPr lvl="1"/>
            <a:r>
              <a:rPr lang="en-US" dirty="0" smtClean="0"/>
              <a:t>Leg swelling</a:t>
            </a:r>
          </a:p>
          <a:p>
            <a:pPr lvl="1"/>
            <a:r>
              <a:rPr lang="en-US" dirty="0" smtClean="0"/>
              <a:t>Abdominal swelling</a:t>
            </a:r>
          </a:p>
          <a:p>
            <a:pPr lvl="1"/>
            <a:r>
              <a:rPr lang="en-US" dirty="0" smtClean="0"/>
              <a:t>RUQ pain</a:t>
            </a:r>
          </a:p>
          <a:p>
            <a:r>
              <a:rPr lang="en-US" dirty="0" smtClean="0"/>
              <a:t>Non-cardiac</a:t>
            </a:r>
          </a:p>
          <a:p>
            <a:pPr lvl="1"/>
            <a:r>
              <a:rPr lang="en-US" dirty="0" smtClean="0"/>
              <a:t>Fatigue</a:t>
            </a:r>
          </a:p>
          <a:p>
            <a:pPr lvl="1"/>
            <a:r>
              <a:rPr lang="en-US" dirty="0" smtClean="0"/>
              <a:t>Anorexia</a:t>
            </a:r>
          </a:p>
          <a:p>
            <a:pPr lvl="1"/>
            <a:r>
              <a:rPr lang="en-US" dirty="0" smtClean="0"/>
              <a:t>Weight-loss cachexia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721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Systemic venous congestion</a:t>
            </a:r>
          </a:p>
          <a:p>
            <a:pPr lvl="1"/>
            <a:r>
              <a:rPr lang="en-US" dirty="0" smtClean="0"/>
              <a:t>Pedal edema</a:t>
            </a:r>
          </a:p>
          <a:p>
            <a:pPr lvl="1"/>
            <a:r>
              <a:rPr lang="en-US" dirty="0" smtClean="0"/>
              <a:t>Tender hepatomegaly</a:t>
            </a:r>
          </a:p>
          <a:p>
            <a:pPr lvl="1"/>
            <a:r>
              <a:rPr lang="en-US" dirty="0" smtClean="0"/>
              <a:t>Elevated JVP</a:t>
            </a:r>
          </a:p>
          <a:p>
            <a:r>
              <a:rPr lang="en-US" dirty="0" smtClean="0"/>
              <a:t>Pulmonary venous congestion</a:t>
            </a:r>
          </a:p>
          <a:p>
            <a:pPr lvl="1"/>
            <a:r>
              <a:rPr lang="en-US" dirty="0" smtClean="0"/>
              <a:t>Basal rales</a:t>
            </a:r>
          </a:p>
          <a:p>
            <a:r>
              <a:rPr lang="en-US" dirty="0" smtClean="0"/>
              <a:t>Hypotension and tachycardia</a:t>
            </a:r>
          </a:p>
          <a:p>
            <a:r>
              <a:rPr lang="en-US" dirty="0" smtClean="0"/>
              <a:t>Precordial findings depend on cause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068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819</Words>
  <Application>Microsoft Office PowerPoint</Application>
  <PresentationFormat>Widescreen</PresentationFormat>
  <Paragraphs>156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HEAT FAILURE</vt:lpstr>
      <vt:lpstr>DEFINITION</vt:lpstr>
      <vt:lpstr>FORMS OF HEART FAILURE</vt:lpstr>
      <vt:lpstr>HF PATHOPHYSIOLOGY</vt:lpstr>
      <vt:lpstr>COMPENSATORY MECHANISMS</vt:lpstr>
      <vt:lpstr>ETIOLOGY</vt:lpstr>
      <vt:lpstr>ADHF EPIDEMIOLOGY KENYA</vt:lpstr>
      <vt:lpstr>SYMPTOMATOLOGY</vt:lpstr>
      <vt:lpstr>SIGNS</vt:lpstr>
      <vt:lpstr>PRINCIPLES OF MANAGEMENT</vt:lpstr>
      <vt:lpstr>CRITERIA 1 &amp; 2 should be fulfilled in all cases</vt:lpstr>
      <vt:lpstr>MODIFIED FRAMINGHAM CLINICAL CRITERIA FOR THE DIAGNOSIS OF HEART FAILURE</vt:lpstr>
      <vt:lpstr>ALGORITHM FOR THE DIAGNOSIS OF HF</vt:lpstr>
      <vt:lpstr>INVESTIGATION</vt:lpstr>
      <vt:lpstr>MANAGEMENT AIMS</vt:lpstr>
      <vt:lpstr>MANAGEMEN TSTRATEGIES</vt:lpstr>
      <vt:lpstr>CONT.</vt:lpstr>
      <vt:lpstr>CONT.</vt:lpstr>
      <vt:lpstr>CONT.</vt:lpstr>
      <vt:lpstr>DRUGS TO AVOID IN HF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 FAILURE</dc:title>
  <dc:creator>Effie Nailah</dc:creator>
  <cp:lastModifiedBy>Effie Nailah</cp:lastModifiedBy>
  <cp:revision>5</cp:revision>
  <dcterms:created xsi:type="dcterms:W3CDTF">2016-07-28T08:30:40Z</dcterms:created>
  <dcterms:modified xsi:type="dcterms:W3CDTF">2016-07-28T09:02:40Z</dcterms:modified>
</cp:coreProperties>
</file>