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45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2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82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12192000" cy="5257800"/>
          </a:xfrm>
        </p:spPr>
        <p:txBody>
          <a:bodyPr/>
          <a:lstStyle>
            <a:lvl1pPr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accent2"/>
                </a:solidFill>
              </a:defRPr>
            </a:lvl3pPr>
            <a:lvl4pPr>
              <a:defRPr sz="20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2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83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9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8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31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fld id="{E1E3B1BD-A6B7-4EE9-9FA5-EB8F182885A0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fld id="{1D60B77A-DD84-4C1F-A11B-F65745ED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2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DERMATOLOGY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COMPILED BY EFFIE NAILA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33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EPIDERMOID 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Fluid-filled lesion containing a paste/ semi-solid material.</a:t>
            </a:r>
          </a:p>
          <a:p>
            <a:r>
              <a:rPr lang="en-US" sz="3200" dirty="0" smtClean="0"/>
              <a:t>Occlusion of a sebaceous gland.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3567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EPIDERMAL NECROLYSIS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600" dirty="0"/>
              <a:t>There is extensive epidermal </a:t>
            </a:r>
            <a:r>
              <a:rPr lang="en-US" sz="2600" dirty="0" err="1"/>
              <a:t>necrolysis</a:t>
            </a:r>
            <a:r>
              <a:rPr lang="en-US" sz="2600" dirty="0"/>
              <a:t> with detachment.</a:t>
            </a:r>
          </a:p>
          <a:p>
            <a:r>
              <a:rPr lang="en-US" sz="2600" dirty="0" smtClean="0"/>
              <a:t>Usually a manifestation of a drug reaction.</a:t>
            </a:r>
          </a:p>
          <a:p>
            <a:r>
              <a:rPr lang="en-US" sz="2600" dirty="0" smtClean="0"/>
              <a:t>It is related to SJS </a:t>
            </a:r>
          </a:p>
          <a:p>
            <a:r>
              <a:rPr lang="en-US" sz="2600" dirty="0" smtClean="0"/>
              <a:t>There is </a:t>
            </a:r>
            <a:r>
              <a:rPr lang="en-US" sz="2600" b="1" dirty="0" smtClean="0"/>
              <a:t>blistering</a:t>
            </a:r>
            <a:r>
              <a:rPr lang="en-US" sz="2600" dirty="0" smtClean="0"/>
              <a:t>, </a:t>
            </a:r>
            <a:r>
              <a:rPr lang="en-US" sz="2600" b="1" dirty="0" err="1" smtClean="0"/>
              <a:t>vesiclular</a:t>
            </a:r>
            <a:r>
              <a:rPr lang="en-US" sz="2600" dirty="0" smtClean="0"/>
              <a:t> eruption, </a:t>
            </a:r>
            <a:r>
              <a:rPr lang="en-US" sz="2600" dirty="0" err="1" smtClean="0"/>
              <a:t>mucositis</a:t>
            </a:r>
            <a:r>
              <a:rPr lang="en-US" sz="2600" dirty="0" smtClean="0"/>
              <a:t>, epidermal detachment, </a:t>
            </a:r>
            <a:r>
              <a:rPr lang="en-US" sz="2600" dirty="0" err="1" smtClean="0"/>
              <a:t>targetoid</a:t>
            </a:r>
            <a:r>
              <a:rPr lang="en-US" sz="2600" dirty="0" smtClean="0"/>
              <a:t> lesions etc.</a:t>
            </a:r>
          </a:p>
          <a:p>
            <a:r>
              <a:rPr lang="en-US" sz="2600" dirty="0" smtClean="0"/>
              <a:t>Mortality is related to infections, fluid loss and thermoregulatory abnormalities. </a:t>
            </a:r>
          </a:p>
          <a:p>
            <a:r>
              <a:rPr lang="en-US" sz="2600" dirty="0" smtClean="0"/>
              <a:t>If prompt diagnosis is made, management is symptomatic and should be accurate:</a:t>
            </a:r>
          </a:p>
          <a:p>
            <a:pPr lvl="1"/>
            <a:r>
              <a:rPr lang="en-US" sz="2600" dirty="0" smtClean="0"/>
              <a:t>Fluid replacement</a:t>
            </a:r>
          </a:p>
          <a:p>
            <a:pPr lvl="1"/>
            <a:r>
              <a:rPr lang="en-US" sz="2600" dirty="0" smtClean="0"/>
              <a:t>Infection control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2147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ANGIO-NEUROTIC EDEMA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Swollen, itchy lips</a:t>
            </a:r>
          </a:p>
          <a:p>
            <a:pPr lvl="1"/>
            <a:r>
              <a:rPr lang="en-US" sz="2800" dirty="0" err="1" smtClean="0"/>
              <a:t>E.g</a:t>
            </a:r>
            <a:r>
              <a:rPr lang="en-US" sz="2800" dirty="0" smtClean="0"/>
              <a:t> after ingestion of penicillin</a:t>
            </a:r>
          </a:p>
          <a:p>
            <a:r>
              <a:rPr lang="en-US" sz="2800" dirty="0" smtClean="0"/>
              <a:t>Related to urticarial</a:t>
            </a:r>
          </a:p>
          <a:p>
            <a:r>
              <a:rPr lang="en-US" sz="2800" dirty="0" smtClean="0"/>
              <a:t>There is mast cell release of vasoactive amines </a:t>
            </a:r>
            <a:r>
              <a:rPr lang="en-US" sz="2800" dirty="0" smtClean="0">
                <a:sym typeface="Wingdings" panose="05000000000000000000" pitchFamily="2" charset="2"/>
              </a:rPr>
              <a:t> VD  edema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2591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DERMATITIS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May present as pruritus and fissuring of the palms in a person who washes clothes most of the time for instance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6697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ECZEMA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Acute inflammatory condition, with erythema, vesicles, itching and a lot of exudation</a:t>
            </a:r>
          </a:p>
          <a:p>
            <a:r>
              <a:rPr lang="en-US" sz="3200" dirty="0" smtClean="0"/>
              <a:t>Eczema may be endogenous due to host factors or </a:t>
            </a:r>
            <a:r>
              <a:rPr lang="en-US" sz="3200" b="1" dirty="0" smtClean="0"/>
              <a:t>exogenous</a:t>
            </a:r>
            <a:r>
              <a:rPr lang="en-US" sz="3200" dirty="0" smtClean="0"/>
              <a:t> due to external factors e.g. foot wear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554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HYPERMELANOSIS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12192000" cy="5257800"/>
          </a:xfrm>
        </p:spPr>
        <p:txBody>
          <a:bodyPr/>
          <a:lstStyle/>
          <a:p>
            <a:r>
              <a:rPr lang="en-US" sz="3200" dirty="0" smtClean="0"/>
              <a:t>This is an example of photo-</a:t>
            </a:r>
            <a:r>
              <a:rPr lang="en-US" sz="3200" dirty="0" err="1" smtClean="0"/>
              <a:t>dermatosis</a:t>
            </a:r>
            <a:r>
              <a:rPr lang="en-US" sz="3200" dirty="0" smtClean="0"/>
              <a:t> that may occur due to sensitization by products that are activated by exposure to UV light.</a:t>
            </a:r>
          </a:p>
          <a:p>
            <a:r>
              <a:rPr lang="en-US" sz="3200" dirty="0" smtClean="0"/>
              <a:t>The lesions are characterized by inflammation in sun-exposed areas.</a:t>
            </a:r>
          </a:p>
          <a:p>
            <a:r>
              <a:rPr lang="en-US" sz="3200" dirty="0" smtClean="0"/>
              <a:t>Diseases that present with photosensitivity:</a:t>
            </a:r>
          </a:p>
          <a:p>
            <a:pPr lvl="1"/>
            <a:r>
              <a:rPr lang="en-US" sz="3200" dirty="0" smtClean="0"/>
              <a:t>Collagen vascular disease</a:t>
            </a:r>
          </a:p>
          <a:p>
            <a:pPr lvl="1"/>
            <a:r>
              <a:rPr lang="en-US" sz="3200" dirty="0" smtClean="0"/>
              <a:t>SLE</a:t>
            </a:r>
          </a:p>
          <a:p>
            <a:pPr lvl="1"/>
            <a:r>
              <a:rPr lang="en-US" sz="3200" dirty="0" smtClean="0"/>
              <a:t>Pellagra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2010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ERYTHRODERMA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Generalized erythema and scaling</a:t>
            </a:r>
          </a:p>
          <a:p>
            <a:r>
              <a:rPr lang="en-US" sz="3600" dirty="0" smtClean="0"/>
              <a:t>May be </a:t>
            </a:r>
            <a:r>
              <a:rPr lang="en-US" sz="3600" dirty="0" err="1" smtClean="0"/>
              <a:t>exfoliative</a:t>
            </a:r>
            <a:endParaRPr lang="en-US" sz="3600" dirty="0" smtClean="0"/>
          </a:p>
          <a:p>
            <a:r>
              <a:rPr lang="en-US" sz="3600" dirty="0" smtClean="0"/>
              <a:t>It is associated with:</a:t>
            </a:r>
          </a:p>
          <a:p>
            <a:pPr lvl="1"/>
            <a:r>
              <a:rPr lang="en-US" sz="3600" dirty="0" smtClean="0"/>
              <a:t>Psoriasis (</a:t>
            </a:r>
            <a:r>
              <a:rPr lang="en-US" sz="3600" dirty="0" err="1" smtClean="0"/>
              <a:t>erythrodermic</a:t>
            </a:r>
            <a:r>
              <a:rPr lang="en-US" sz="3600" dirty="0" smtClean="0"/>
              <a:t> psoriasis)</a:t>
            </a:r>
          </a:p>
          <a:p>
            <a:pPr lvl="1"/>
            <a:r>
              <a:rPr lang="en-US" sz="3600" dirty="0" smtClean="0"/>
              <a:t>Blistering disease</a:t>
            </a:r>
          </a:p>
          <a:p>
            <a:pPr lvl="1"/>
            <a:r>
              <a:rPr lang="en-US" sz="3600" dirty="0" smtClean="0"/>
              <a:t>Adverse drug reaction (there is a criteria for </a:t>
            </a:r>
            <a:r>
              <a:rPr lang="en-US" sz="3600" dirty="0" err="1" smtClean="0"/>
              <a:t>attributability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3325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SCLERODERMA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Very hard and fixed skin.</a:t>
            </a:r>
          </a:p>
          <a:p>
            <a:r>
              <a:rPr lang="en-US" sz="3600" dirty="0" smtClean="0"/>
              <a:t>One of the collagen vascular diseases with marked </a:t>
            </a:r>
            <a:r>
              <a:rPr lang="en-US" sz="3600" dirty="0" err="1" smtClean="0"/>
              <a:t>collagenesis</a:t>
            </a:r>
            <a:r>
              <a:rPr lang="en-US" sz="3600" dirty="0" smtClean="0"/>
              <a:t> in the dermis.</a:t>
            </a:r>
          </a:p>
          <a:p>
            <a:r>
              <a:rPr lang="en-US" sz="3600" dirty="0" smtClean="0"/>
              <a:t>Localized sclerosis </a:t>
            </a:r>
            <a:r>
              <a:rPr lang="en-US" sz="3600" dirty="0" smtClean="0">
                <a:sym typeface="Wingdings" panose="05000000000000000000" pitchFamily="2" charset="2"/>
              </a:rPr>
              <a:t> </a:t>
            </a:r>
            <a:r>
              <a:rPr lang="en-US" sz="3600" b="1" dirty="0" err="1" smtClean="0">
                <a:sym typeface="Wingdings" panose="05000000000000000000" pitchFamily="2" charset="2"/>
              </a:rPr>
              <a:t>Morphoea</a:t>
            </a:r>
            <a:endParaRPr lang="en-US" sz="3600" b="1" dirty="0" smtClean="0">
              <a:sym typeface="Wingdings" panose="05000000000000000000" pitchFamily="2" charset="2"/>
            </a:endParaRPr>
          </a:p>
          <a:p>
            <a:r>
              <a:rPr lang="en-US" sz="3600" dirty="0" smtClean="0">
                <a:sym typeface="Wingdings" panose="05000000000000000000" pitchFamily="2" charset="2"/>
              </a:rPr>
              <a:t>Has systemic manifestations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279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SQUAMOUS CELL CARCINOMA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Ulcer with crusting on the surface</a:t>
            </a:r>
            <a:r>
              <a:rPr lang="en-US" sz="3600" dirty="0" smtClean="0"/>
              <a:t> that is </a:t>
            </a:r>
            <a:r>
              <a:rPr lang="en-US" sz="3600" b="1" dirty="0" smtClean="0"/>
              <a:t>chronic</a:t>
            </a:r>
            <a:r>
              <a:rPr lang="en-US" sz="3600" dirty="0" smtClean="0"/>
              <a:t> and </a:t>
            </a:r>
            <a:r>
              <a:rPr lang="en-US" sz="3600" b="1" dirty="0" smtClean="0"/>
              <a:t>non-healing</a:t>
            </a:r>
            <a:r>
              <a:rPr lang="en-US" sz="3600" dirty="0" smtClean="0"/>
              <a:t> with </a:t>
            </a:r>
            <a:r>
              <a:rPr lang="en-US" sz="3600" b="1" dirty="0" smtClean="0"/>
              <a:t>induration</a:t>
            </a:r>
            <a:r>
              <a:rPr lang="en-US" sz="3600" dirty="0" smtClean="0"/>
              <a:t> in the periphery.</a:t>
            </a:r>
          </a:p>
        </p:txBody>
      </p:sp>
    </p:spTree>
    <p:extLst>
      <p:ext uri="{BB962C8B-B14F-4D97-AF65-F5344CB8AC3E}">
        <p14:creationId xmlns:p14="http://schemas.microsoft.com/office/powerpoint/2010/main" val="3064470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PERTINENT LESIONAL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Duration</a:t>
            </a:r>
          </a:p>
          <a:p>
            <a:r>
              <a:rPr lang="en-US" sz="2800" dirty="0" smtClean="0"/>
              <a:t>Evolution</a:t>
            </a:r>
          </a:p>
          <a:p>
            <a:r>
              <a:rPr lang="en-US" sz="2800" dirty="0" smtClean="0"/>
              <a:t>Anatomical spread</a:t>
            </a:r>
          </a:p>
          <a:p>
            <a:r>
              <a:rPr lang="en-US" sz="2800" dirty="0" smtClean="0"/>
              <a:t>Associated with pruritus</a:t>
            </a:r>
          </a:p>
          <a:p>
            <a:r>
              <a:rPr lang="en-US" sz="2800" dirty="0" smtClean="0"/>
              <a:t>Therapy (pre-, post-) onset</a:t>
            </a:r>
          </a:p>
          <a:p>
            <a:r>
              <a:rPr lang="en-US" sz="2800" dirty="0" err="1" smtClean="0"/>
              <a:t>Atopy</a:t>
            </a:r>
            <a:r>
              <a:rPr lang="en-US" sz="2800" dirty="0" smtClean="0"/>
              <a:t> (asthma, allergic conjunctivitis etc.)</a:t>
            </a:r>
          </a:p>
          <a:p>
            <a:r>
              <a:rPr lang="en-US" sz="2800" dirty="0" smtClean="0"/>
              <a:t>Exposure</a:t>
            </a:r>
          </a:p>
          <a:p>
            <a:r>
              <a:rPr lang="en-US" sz="2800" dirty="0" smtClean="0"/>
              <a:t>Hypersensitivity states</a:t>
            </a:r>
          </a:p>
          <a:p>
            <a:r>
              <a:rPr lang="en-US" sz="2800" dirty="0" smtClean="0"/>
              <a:t>Travel in the recent past</a:t>
            </a:r>
          </a:p>
        </p:txBody>
      </p:sp>
    </p:spTree>
    <p:extLst>
      <p:ext uri="{BB962C8B-B14F-4D97-AF65-F5344CB8AC3E}">
        <p14:creationId xmlns:p14="http://schemas.microsoft.com/office/powerpoint/2010/main" val="234181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BY: DR. T MUNYAO</a:t>
            </a:r>
          </a:p>
          <a:p>
            <a:endParaRPr lang="en-US" dirty="0"/>
          </a:p>
          <a:p>
            <a:r>
              <a:rPr lang="en-US" dirty="0" smtClean="0"/>
              <a:t>DATE: 15</a:t>
            </a:r>
            <a:r>
              <a:rPr lang="en-US" baseline="30000" dirty="0" smtClean="0"/>
              <a:t>th</a:t>
            </a:r>
            <a:r>
              <a:rPr lang="en-US" dirty="0" smtClean="0"/>
              <a:t>/11/2016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DERMATOLOGY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57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PC</a:t>
            </a:r>
          </a:p>
          <a:p>
            <a:r>
              <a:rPr lang="en-US" sz="2400" dirty="0" smtClean="0"/>
              <a:t>HPC</a:t>
            </a:r>
          </a:p>
          <a:p>
            <a:r>
              <a:rPr lang="en-US" sz="2400" dirty="0" smtClean="0"/>
              <a:t>PMH</a:t>
            </a:r>
          </a:p>
          <a:p>
            <a:r>
              <a:rPr lang="en-US" sz="2400" dirty="0" smtClean="0"/>
              <a:t>FSH</a:t>
            </a:r>
          </a:p>
          <a:p>
            <a:r>
              <a:rPr lang="en-US" sz="2400" dirty="0" smtClean="0"/>
              <a:t>Occupational history</a:t>
            </a:r>
          </a:p>
          <a:p>
            <a:r>
              <a:rPr lang="en-US" sz="2400" dirty="0" smtClean="0"/>
              <a:t>Systemic enquiry</a:t>
            </a:r>
          </a:p>
          <a:p>
            <a:r>
              <a:rPr lang="en-US" sz="2400" dirty="0" smtClean="0"/>
              <a:t>Diagnostic formulation of the cutaneous plus other manifestation which may be systemic</a:t>
            </a:r>
          </a:p>
          <a:p>
            <a:pPr lvl="1"/>
            <a:r>
              <a:rPr lang="en-US" sz="2400" b="1" dirty="0" err="1"/>
              <a:t>Lesional</a:t>
            </a:r>
            <a:r>
              <a:rPr lang="en-US" sz="2400" b="1" dirty="0"/>
              <a:t> </a:t>
            </a:r>
            <a:r>
              <a:rPr lang="en-US" sz="2400" b="1" dirty="0" smtClean="0"/>
              <a:t>characteristics </a:t>
            </a:r>
            <a:r>
              <a:rPr lang="en-US" sz="2400" dirty="0" smtClean="0"/>
              <a:t>are the basis of diagnosis </a:t>
            </a:r>
            <a:r>
              <a:rPr lang="en-US" sz="2400" dirty="0"/>
              <a:t>for the clinician</a:t>
            </a:r>
          </a:p>
          <a:p>
            <a:pPr lvl="1"/>
            <a:r>
              <a:rPr lang="en-US" sz="2400" dirty="0"/>
              <a:t>Diseases with similar lesions </a:t>
            </a:r>
            <a:r>
              <a:rPr lang="en-US" sz="2400" dirty="0">
                <a:sym typeface="Wingdings" panose="05000000000000000000" pitchFamily="2" charset="2"/>
              </a:rPr>
              <a:t> clinical syndromes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Clinical and relevant pathological criteria define each specific disease in a clinical </a:t>
            </a:r>
            <a:r>
              <a:rPr lang="en-US" sz="2400" dirty="0" smtClean="0">
                <a:sym typeface="Wingdings" panose="05000000000000000000" pitchFamily="2" charset="2"/>
              </a:rPr>
              <a:t>syndrome.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6415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DERMATOLOGICAL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 smtClean="0"/>
              <a:t>Geno-dermatoses</a:t>
            </a:r>
            <a:r>
              <a:rPr lang="en-US" sz="3600" dirty="0" smtClean="0"/>
              <a:t> e.g. albinism, neurofibromatosis</a:t>
            </a:r>
          </a:p>
          <a:p>
            <a:r>
              <a:rPr lang="en-US" sz="3600" dirty="0" smtClean="0"/>
              <a:t>Infections</a:t>
            </a:r>
          </a:p>
          <a:p>
            <a:r>
              <a:rPr lang="en-US" sz="3600" dirty="0" smtClean="0"/>
              <a:t>Eczema</a:t>
            </a:r>
          </a:p>
          <a:p>
            <a:r>
              <a:rPr lang="en-US" sz="3600" dirty="0" err="1" smtClean="0"/>
              <a:t>Vesico</a:t>
            </a:r>
            <a:r>
              <a:rPr lang="en-US" sz="3600" dirty="0" smtClean="0"/>
              <a:t>-bullous diseases</a:t>
            </a:r>
          </a:p>
          <a:p>
            <a:r>
              <a:rPr lang="en-US" sz="3600" dirty="0" err="1" smtClean="0"/>
              <a:t>Papulo</a:t>
            </a:r>
            <a:r>
              <a:rPr lang="en-US" sz="3600" dirty="0" smtClean="0"/>
              <a:t>-squamous disorders</a:t>
            </a:r>
          </a:p>
          <a:p>
            <a:r>
              <a:rPr lang="en-US" sz="3600" dirty="0" smtClean="0"/>
              <a:t>Adverse drug eruption</a:t>
            </a:r>
          </a:p>
          <a:p>
            <a:r>
              <a:rPr lang="en-US" sz="3600" dirty="0" smtClean="0"/>
              <a:t>Cutaneous neoplasms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51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OUTLINE: CLERKSHIP FORMAT OF A PATIENT WITH SKIN LESIONS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Objective: Clinical evaluation of skin lesions</a:t>
            </a:r>
          </a:p>
          <a:p>
            <a:r>
              <a:rPr lang="en-US" sz="4000" dirty="0" smtClean="0"/>
              <a:t>Pertinent </a:t>
            </a:r>
            <a:r>
              <a:rPr lang="en-US" sz="4000" dirty="0" err="1" smtClean="0"/>
              <a:t>lesional</a:t>
            </a:r>
            <a:r>
              <a:rPr lang="en-US" sz="4000" dirty="0" smtClean="0"/>
              <a:t> history</a:t>
            </a:r>
          </a:p>
          <a:p>
            <a:r>
              <a:rPr lang="en-US" sz="4000" dirty="0" smtClean="0"/>
              <a:t>Other presenting complaints</a:t>
            </a:r>
          </a:p>
          <a:p>
            <a:r>
              <a:rPr lang="en-US" sz="4000" dirty="0" smtClean="0"/>
              <a:t>Diagnostic formulation</a:t>
            </a:r>
          </a:p>
          <a:p>
            <a:r>
              <a:rPr lang="en-US" sz="4000" dirty="0" smtClean="0"/>
              <a:t>Plan of management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9619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Definition of dermatology</a:t>
            </a:r>
          </a:p>
          <a:p>
            <a:pPr lvl="1"/>
            <a:r>
              <a:rPr lang="en-US" sz="3600" dirty="0" smtClean="0"/>
              <a:t>‘</a:t>
            </a:r>
            <a:r>
              <a:rPr lang="en-US" sz="3600" dirty="0" err="1" smtClean="0"/>
              <a:t>Derm</a:t>
            </a:r>
            <a:r>
              <a:rPr lang="en-US" sz="3600" dirty="0" smtClean="0"/>
              <a:t>’ </a:t>
            </a:r>
            <a:r>
              <a:rPr lang="en-US" sz="3600" dirty="0" smtClean="0">
                <a:sym typeface="Wingdings" panose="05000000000000000000" pitchFamily="2" charset="2"/>
              </a:rPr>
              <a:t> skin</a:t>
            </a:r>
          </a:p>
          <a:p>
            <a:pPr lvl="1"/>
            <a:r>
              <a:rPr lang="en-US" sz="3600" dirty="0" smtClean="0">
                <a:sym typeface="Wingdings" panose="05000000000000000000" pitchFamily="2" charset="2"/>
              </a:rPr>
              <a:t>‘Logos’  science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Multidisciplinary  inclusive of applied basic</a:t>
            </a:r>
          </a:p>
          <a:p>
            <a:pPr lvl="1"/>
            <a:r>
              <a:rPr lang="en-US" sz="3600" dirty="0" smtClean="0">
                <a:sym typeface="Wingdings" panose="05000000000000000000" pitchFamily="2" charset="2"/>
              </a:rPr>
              <a:t>Sciences devoted to anatomy, physiology and pathology of the skin.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99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EVALUATION OF SKIN LESIONS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pPr marL="457200" indent="-457200">
              <a:buFont typeface="+mj-lt"/>
              <a:buAutoNum type="arabicPeriod"/>
            </a:pPr>
            <a:r>
              <a:rPr lang="en-US" sz="2500" b="1" dirty="0" smtClean="0"/>
              <a:t>Physical primary lesions </a:t>
            </a:r>
            <a:r>
              <a:rPr lang="en-US" sz="2500" dirty="0" smtClean="0">
                <a:sym typeface="Wingdings" panose="05000000000000000000" pitchFamily="2" charset="2"/>
              </a:rPr>
              <a:t> they have a high predictive value</a:t>
            </a:r>
            <a:endParaRPr lang="en-US" sz="2500" b="1" dirty="0" smtClean="0"/>
          </a:p>
          <a:p>
            <a:pPr lvl="1"/>
            <a:r>
              <a:rPr lang="en-US" sz="2500" dirty="0" err="1" smtClean="0"/>
              <a:t>Lesional</a:t>
            </a:r>
            <a:r>
              <a:rPr lang="en-US" sz="2500" dirty="0" smtClean="0"/>
              <a:t> morphology</a:t>
            </a:r>
          </a:p>
          <a:p>
            <a:pPr lvl="2"/>
            <a:r>
              <a:rPr lang="en-US" sz="2500" dirty="0" smtClean="0"/>
              <a:t>Macule, patch, papule, wheal, nodule, tumor, </a:t>
            </a:r>
            <a:r>
              <a:rPr lang="en-US" sz="2500" dirty="0" err="1" smtClean="0"/>
              <a:t>comedone</a:t>
            </a:r>
            <a:r>
              <a:rPr lang="en-US" sz="2500" dirty="0" smtClean="0"/>
              <a:t>, vesicle, bulla, pustule, furuncle, erosion, excoriation, ulcer, atrophy, sclerosis, cyst, eczema</a:t>
            </a:r>
          </a:p>
          <a:p>
            <a:pPr lvl="1"/>
            <a:r>
              <a:rPr lang="en-US" sz="2500" dirty="0" smtClean="0"/>
              <a:t>Color</a:t>
            </a:r>
          </a:p>
          <a:p>
            <a:pPr lvl="1"/>
            <a:r>
              <a:rPr lang="en-US" sz="2500" dirty="0" smtClean="0"/>
              <a:t>Shape</a:t>
            </a:r>
          </a:p>
          <a:p>
            <a:pPr lvl="1"/>
            <a:r>
              <a:rPr lang="en-US" sz="2500" dirty="0" smtClean="0"/>
              <a:t>Surface characteristics</a:t>
            </a:r>
          </a:p>
          <a:p>
            <a:pPr lvl="1"/>
            <a:r>
              <a:rPr lang="en-US" sz="2500" dirty="0" smtClean="0"/>
              <a:t>Margins</a:t>
            </a:r>
          </a:p>
          <a:p>
            <a:pPr lvl="1"/>
            <a:r>
              <a:rPr lang="en-US" sz="2500" dirty="0" smtClean="0"/>
              <a:t>Arrangement</a:t>
            </a:r>
          </a:p>
          <a:p>
            <a:pPr lvl="1"/>
            <a:r>
              <a:rPr lang="en-US" sz="2500" dirty="0" smtClean="0"/>
              <a:t>Configuration</a:t>
            </a:r>
          </a:p>
          <a:p>
            <a:pPr lvl="1"/>
            <a:r>
              <a:rPr lang="en-US" sz="2500" dirty="0" smtClean="0"/>
              <a:t>Cutaneous component</a:t>
            </a:r>
          </a:p>
          <a:p>
            <a:pPr lvl="1"/>
            <a:r>
              <a:rPr lang="en-US" sz="2500" dirty="0" smtClean="0"/>
              <a:t>Anatomical distribution</a:t>
            </a:r>
          </a:p>
          <a:p>
            <a:pPr lvl="2"/>
            <a:r>
              <a:rPr lang="en-US" sz="2500" dirty="0"/>
              <a:t>Special anatomical areas</a:t>
            </a:r>
          </a:p>
          <a:p>
            <a:pPr lvl="3"/>
            <a:r>
              <a:rPr lang="en-US" sz="2500" dirty="0"/>
              <a:t>Hair, nails, mucous membranes, palms, soles and </a:t>
            </a:r>
            <a:r>
              <a:rPr lang="en-US" sz="2500" dirty="0" smtClean="0"/>
              <a:t>genitals</a:t>
            </a:r>
            <a:endParaRPr lang="en-US" sz="2500" dirty="0"/>
          </a:p>
          <a:p>
            <a:pPr marL="366713" lvl="1" indent="0">
              <a:buNone/>
            </a:pPr>
            <a:endParaRPr lang="en-US" sz="25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500" b="1" dirty="0" smtClean="0"/>
              <a:t>Secondary lesions</a:t>
            </a:r>
          </a:p>
          <a:p>
            <a:pPr lvl="1"/>
            <a:r>
              <a:rPr lang="en-US" sz="2500" dirty="0" smtClean="0"/>
              <a:t>Crust, scar, </a:t>
            </a:r>
            <a:r>
              <a:rPr lang="en-US" sz="2500" dirty="0" err="1" smtClean="0"/>
              <a:t>lichenification</a:t>
            </a:r>
            <a:endParaRPr lang="en-US" sz="2500" dirty="0" smtClean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345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LESIONS</a:t>
            </a:r>
            <a:br>
              <a:rPr lang="en-US" dirty="0" smtClean="0"/>
            </a:br>
            <a:r>
              <a:rPr lang="en-US" dirty="0" smtClean="0"/>
              <a:t>COLOR CHANGE IN 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1"/>
          <a:lstStyle/>
          <a:p>
            <a:r>
              <a:rPr lang="en-US" sz="2600" b="1" dirty="0" smtClean="0"/>
              <a:t>Color change in the skin </a:t>
            </a:r>
            <a:r>
              <a:rPr lang="en-US" sz="2600" dirty="0" smtClean="0"/>
              <a:t>from the normal is determined from the racial background and the anatomical part of the body by virtue of environmental exposure</a:t>
            </a:r>
          </a:p>
          <a:p>
            <a:r>
              <a:rPr lang="en-US" sz="2600" dirty="0" smtClean="0"/>
              <a:t>The lesion may be de-pigmented, hyper-</a:t>
            </a:r>
            <a:r>
              <a:rPr lang="en-US" sz="2600" dirty="0" err="1" smtClean="0"/>
              <a:t>melanotic</a:t>
            </a:r>
            <a:r>
              <a:rPr lang="en-US" sz="2600" dirty="0" smtClean="0"/>
              <a:t> (black or brown), erythematous or may have different colors.</a:t>
            </a:r>
          </a:p>
          <a:p>
            <a:r>
              <a:rPr lang="en-US" sz="2600" dirty="0" smtClean="0"/>
              <a:t>A mixture of more than 1 type of lesion is common e.g. </a:t>
            </a:r>
            <a:r>
              <a:rPr lang="en-US" sz="2600" dirty="0" err="1" smtClean="0"/>
              <a:t>maculo-papular</a:t>
            </a:r>
            <a:r>
              <a:rPr lang="en-US" sz="2600" dirty="0" smtClean="0"/>
              <a:t> eruption</a:t>
            </a:r>
          </a:p>
          <a:p>
            <a:r>
              <a:rPr lang="en-US" sz="2600" dirty="0" smtClean="0"/>
              <a:t>Site the lesion and measure it.</a:t>
            </a:r>
          </a:p>
          <a:p>
            <a:r>
              <a:rPr lang="en-US" sz="2600" dirty="0" smtClean="0"/>
              <a:t>An area of color change &lt; 2 cm </a:t>
            </a:r>
            <a:r>
              <a:rPr lang="en-US" sz="2600" dirty="0" smtClean="0">
                <a:sym typeface="Wingdings" panose="05000000000000000000" pitchFamily="2" charset="2"/>
              </a:rPr>
              <a:t> </a:t>
            </a:r>
            <a:r>
              <a:rPr lang="en-US" sz="2600" b="1" dirty="0" smtClean="0">
                <a:sym typeface="Wingdings" panose="05000000000000000000" pitchFamily="2" charset="2"/>
              </a:rPr>
              <a:t>MACULE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An area of color change &gt; 2cm  </a:t>
            </a:r>
            <a:r>
              <a:rPr lang="en-US" sz="2600" b="1" dirty="0" smtClean="0">
                <a:sym typeface="Wingdings" panose="05000000000000000000" pitchFamily="2" charset="2"/>
              </a:rPr>
              <a:t>PATCH</a:t>
            </a:r>
          </a:p>
          <a:p>
            <a:pPr lvl="1"/>
            <a:r>
              <a:rPr lang="en-US" sz="2600" dirty="0" smtClean="0">
                <a:sym typeface="Wingdings" panose="05000000000000000000" pitchFamily="2" charset="2"/>
              </a:rPr>
              <a:t>If precipitated and aggravated by drug ingestion e.g. </a:t>
            </a:r>
            <a:r>
              <a:rPr lang="en-US" sz="2600" dirty="0" err="1" smtClean="0">
                <a:sym typeface="Wingdings" panose="05000000000000000000" pitchFamily="2" charset="2"/>
              </a:rPr>
              <a:t>septrin</a:t>
            </a:r>
            <a:r>
              <a:rPr lang="en-US" sz="2600" dirty="0" smtClean="0">
                <a:sym typeface="Wingdings" panose="05000000000000000000" pitchFamily="2" charset="2"/>
              </a:rPr>
              <a:t>  </a:t>
            </a:r>
            <a:r>
              <a:rPr lang="en-US" sz="2600" b="1" dirty="0" smtClean="0">
                <a:sym typeface="Wingdings" panose="05000000000000000000" pitchFamily="2" charset="2"/>
              </a:rPr>
              <a:t>fixed drug eruption</a:t>
            </a:r>
          </a:p>
        </p:txBody>
      </p:sp>
    </p:spTree>
    <p:extLst>
      <p:ext uri="{BB962C8B-B14F-4D97-AF65-F5344CB8AC3E}">
        <p14:creationId xmlns:p14="http://schemas.microsoft.com/office/powerpoint/2010/main" val="211803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ELEVATED LESIONS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r>
              <a:rPr lang="en-US" sz="2300" b="1" dirty="0">
                <a:sym typeface="Wingdings" panose="05000000000000000000" pitchFamily="2" charset="2"/>
              </a:rPr>
              <a:t>Solid elevated </a:t>
            </a:r>
            <a:r>
              <a:rPr lang="en-US" sz="2300" b="1" dirty="0" smtClean="0">
                <a:sym typeface="Wingdings" panose="05000000000000000000" pitchFamily="2" charset="2"/>
              </a:rPr>
              <a:t>lesions </a:t>
            </a:r>
            <a:r>
              <a:rPr lang="en-US" sz="2300" dirty="0" smtClean="0">
                <a:sym typeface="Wingdings" panose="05000000000000000000" pitchFamily="2" charset="2"/>
              </a:rPr>
              <a:t>are </a:t>
            </a:r>
            <a:r>
              <a:rPr lang="en-US" sz="2300" dirty="0">
                <a:sym typeface="Wingdings" panose="05000000000000000000" pitchFamily="2" charset="2"/>
              </a:rPr>
              <a:t>very soft at the center e.g. in </a:t>
            </a:r>
            <a:r>
              <a:rPr lang="en-US" sz="2300" dirty="0" err="1">
                <a:sym typeface="Wingdings" panose="05000000000000000000" pitchFamily="2" charset="2"/>
              </a:rPr>
              <a:t>Reclinghausen’s</a:t>
            </a:r>
            <a:r>
              <a:rPr lang="en-US" sz="2300" dirty="0">
                <a:sym typeface="Wingdings" panose="05000000000000000000" pitchFamily="2" charset="2"/>
              </a:rPr>
              <a:t> disease (also associated with </a:t>
            </a:r>
            <a:r>
              <a:rPr lang="en-US" sz="2300" b="1" dirty="0"/>
              <a:t>Café au </a:t>
            </a:r>
            <a:r>
              <a:rPr lang="en-US" sz="2300" b="1" dirty="0" err="1"/>
              <a:t>lait</a:t>
            </a:r>
            <a:r>
              <a:rPr lang="en-US" sz="2300" b="1" dirty="0"/>
              <a:t> spots</a:t>
            </a:r>
            <a:r>
              <a:rPr lang="en-US" sz="2300" dirty="0"/>
              <a:t>) </a:t>
            </a:r>
          </a:p>
          <a:p>
            <a:r>
              <a:rPr lang="en-US" sz="2300" dirty="0">
                <a:sym typeface="Wingdings" panose="05000000000000000000" pitchFamily="2" charset="2"/>
              </a:rPr>
              <a:t>&lt; 5mm in diameter  </a:t>
            </a:r>
            <a:r>
              <a:rPr lang="en-US" sz="2300" b="1" dirty="0" smtClean="0">
                <a:sym typeface="Wingdings" panose="05000000000000000000" pitchFamily="2" charset="2"/>
              </a:rPr>
              <a:t>PAPULE</a:t>
            </a:r>
            <a:endParaRPr lang="en-US" sz="2300" b="1" dirty="0">
              <a:sym typeface="Wingdings" panose="05000000000000000000" pitchFamily="2" charset="2"/>
            </a:endParaRPr>
          </a:p>
          <a:p>
            <a:r>
              <a:rPr lang="en-US" sz="2300" dirty="0">
                <a:sym typeface="Wingdings" panose="05000000000000000000" pitchFamily="2" charset="2"/>
              </a:rPr>
              <a:t>5 mm – 5 cm  </a:t>
            </a:r>
            <a:r>
              <a:rPr lang="en-US" sz="2300" b="1" dirty="0" smtClean="0">
                <a:sym typeface="Wingdings" panose="05000000000000000000" pitchFamily="2" charset="2"/>
              </a:rPr>
              <a:t>NODULE</a:t>
            </a:r>
            <a:endParaRPr lang="en-US" sz="2300" b="1" dirty="0">
              <a:sym typeface="Wingdings" panose="05000000000000000000" pitchFamily="2" charset="2"/>
            </a:endParaRPr>
          </a:p>
          <a:p>
            <a:r>
              <a:rPr lang="en-US" sz="2300" dirty="0">
                <a:sym typeface="Wingdings" panose="05000000000000000000" pitchFamily="2" charset="2"/>
              </a:rPr>
              <a:t>&gt; 5cm  </a:t>
            </a:r>
            <a:r>
              <a:rPr lang="en-US" sz="2300" b="1" dirty="0" smtClean="0">
                <a:sym typeface="Wingdings" panose="05000000000000000000" pitchFamily="2" charset="2"/>
              </a:rPr>
              <a:t>TUMOR</a:t>
            </a:r>
            <a:r>
              <a:rPr lang="en-US" sz="2300" dirty="0" smtClean="0">
                <a:sym typeface="Wingdings" panose="05000000000000000000" pitchFamily="2" charset="2"/>
              </a:rPr>
              <a:t> (</a:t>
            </a:r>
            <a:r>
              <a:rPr lang="en-US" sz="2300" dirty="0">
                <a:sym typeface="Wingdings" panose="05000000000000000000" pitchFamily="2" charset="2"/>
              </a:rPr>
              <a:t>not applied in the context of malignant potential)</a:t>
            </a:r>
          </a:p>
          <a:p>
            <a:r>
              <a:rPr lang="en-US" sz="2300" b="1" dirty="0"/>
              <a:t>Verruca Vulgaris/ Common warts</a:t>
            </a:r>
          </a:p>
          <a:p>
            <a:pPr lvl="1"/>
            <a:r>
              <a:rPr lang="en-US" sz="2300" dirty="0"/>
              <a:t>Well defined papules and nodules</a:t>
            </a:r>
          </a:p>
          <a:p>
            <a:pPr lvl="1"/>
            <a:r>
              <a:rPr lang="en-US" sz="2300" dirty="0"/>
              <a:t>Surface is velvet-like</a:t>
            </a:r>
          </a:p>
          <a:p>
            <a:pPr lvl="1"/>
            <a:r>
              <a:rPr lang="en-US" sz="2300" dirty="0"/>
              <a:t>Usually caused by HPV</a:t>
            </a:r>
          </a:p>
          <a:p>
            <a:pPr lvl="1"/>
            <a:r>
              <a:rPr lang="en-US" sz="2300" dirty="0"/>
              <a:t>This is an OI therefore evaluate for an immunosuppressive state e.g. DM, </a:t>
            </a:r>
            <a:r>
              <a:rPr lang="en-US" sz="2300" dirty="0" smtClean="0"/>
              <a:t>AIDs</a:t>
            </a:r>
          </a:p>
          <a:p>
            <a:r>
              <a:rPr lang="en-US" sz="2300" b="1" dirty="0"/>
              <a:t>Basal carcinoma in albinism </a:t>
            </a:r>
            <a:r>
              <a:rPr lang="en-US" sz="2300" dirty="0">
                <a:sym typeface="Wingdings" panose="05000000000000000000" pitchFamily="2" charset="2"/>
              </a:rPr>
              <a:t> lack of melanin predisposes to malignant transformation of skin lesions due to UV light damage.</a:t>
            </a:r>
            <a:endParaRPr lang="en-US" sz="2300" dirty="0"/>
          </a:p>
          <a:p>
            <a:pPr lvl="1"/>
            <a:r>
              <a:rPr lang="en-US" sz="2300" dirty="0"/>
              <a:t>Papules and nodules with </a:t>
            </a:r>
            <a:r>
              <a:rPr lang="en-US" sz="2300" b="1" dirty="0"/>
              <a:t>crusting</a:t>
            </a:r>
            <a:r>
              <a:rPr lang="en-US" sz="2300" dirty="0"/>
              <a:t> on the surface</a:t>
            </a:r>
          </a:p>
          <a:p>
            <a:r>
              <a:rPr lang="en-US" sz="2300" b="1" dirty="0"/>
              <a:t>Keloids </a:t>
            </a:r>
            <a:r>
              <a:rPr lang="en-US" sz="2300" dirty="0" smtClean="0"/>
              <a:t>arise </a:t>
            </a:r>
            <a:r>
              <a:rPr lang="en-US" sz="2300" dirty="0"/>
              <a:t>from a scar </a:t>
            </a:r>
            <a:endParaRPr lang="en-US" sz="2300" dirty="0">
              <a:sym typeface="Wingdings" panose="05000000000000000000" pitchFamily="2" charset="2"/>
            </a:endParaRPr>
          </a:p>
          <a:p>
            <a:r>
              <a:rPr lang="en-US" sz="2300" b="1" dirty="0">
                <a:sym typeface="Wingdings" panose="05000000000000000000" pitchFamily="2" charset="2"/>
              </a:rPr>
              <a:t>Cutaneous T cell lymphoma </a:t>
            </a:r>
            <a:r>
              <a:rPr lang="en-US" sz="2300" dirty="0">
                <a:sym typeface="Wingdings" panose="05000000000000000000" pitchFamily="2" charset="2"/>
              </a:rPr>
              <a:t>(a malignant tumor due to NHL)  Ulcerating nodules</a:t>
            </a:r>
          </a:p>
          <a:p>
            <a:r>
              <a:rPr lang="en-US" sz="2300" b="1" dirty="0">
                <a:sym typeface="Wingdings" panose="05000000000000000000" pitchFamily="2" charset="2"/>
              </a:rPr>
              <a:t>Kaposi's Sarcoma </a:t>
            </a:r>
            <a:r>
              <a:rPr lang="en-US" sz="2300" dirty="0">
                <a:sym typeface="Wingdings" panose="05000000000000000000" pitchFamily="2" charset="2"/>
              </a:rPr>
              <a:t> hemorrhagic tumors with hyper-proliferation of blood vessels. They are </a:t>
            </a:r>
            <a:r>
              <a:rPr lang="en-US" sz="2300" dirty="0" smtClean="0">
                <a:sym typeface="Wingdings" panose="05000000000000000000" pitchFamily="2" charset="2"/>
              </a:rPr>
              <a:t>AIDs-defining</a:t>
            </a:r>
            <a:endParaRPr lang="en-US" sz="23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32207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 smtClean="0"/>
              <a:t>Slightly raised </a:t>
            </a:r>
            <a:r>
              <a:rPr lang="en-US" sz="3200" dirty="0" smtClean="0"/>
              <a:t>lesions (about 1-2 mm) above the skin with a large surface area and variable surface characteristics e.g. scaling, erythema. </a:t>
            </a:r>
            <a:endParaRPr lang="en-US" sz="3200" dirty="0"/>
          </a:p>
          <a:p>
            <a:r>
              <a:rPr lang="en-US" sz="3200" dirty="0" smtClean="0"/>
              <a:t>They may or may not be well-defined.</a:t>
            </a:r>
          </a:p>
          <a:p>
            <a:r>
              <a:rPr lang="en-US" sz="3200" dirty="0" smtClean="0"/>
              <a:t>These are characteristic lesions in </a:t>
            </a:r>
            <a:r>
              <a:rPr lang="en-US" sz="3200" dirty="0" err="1" smtClean="0"/>
              <a:t>Papulo</a:t>
            </a:r>
            <a:r>
              <a:rPr lang="en-US" sz="3200" dirty="0" smtClean="0"/>
              <a:t>-squamous disorders (Psoriasis vulgaris).</a:t>
            </a:r>
          </a:p>
          <a:p>
            <a:r>
              <a:rPr lang="en-US" sz="3200" dirty="0" smtClean="0"/>
              <a:t>Variants of psoriasis (it is currently defined as a systemic disease with cutaneous manifestations)</a:t>
            </a:r>
          </a:p>
          <a:p>
            <a:pPr lvl="1"/>
            <a:r>
              <a:rPr lang="en-US" sz="3200" dirty="0" smtClean="0"/>
              <a:t>Stable 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168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FLUID-FILLED LESIONS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r>
              <a:rPr lang="en-US" sz="2200" dirty="0" smtClean="0"/>
              <a:t>Clear fluid in raised lesion </a:t>
            </a:r>
          </a:p>
          <a:p>
            <a:pPr lvl="1"/>
            <a:r>
              <a:rPr lang="en-US" sz="2200" dirty="0" smtClean="0"/>
              <a:t>&lt; 5 mm </a:t>
            </a:r>
            <a:r>
              <a:rPr lang="en-US" sz="2200" dirty="0" smtClean="0">
                <a:sym typeface="Wingdings" panose="05000000000000000000" pitchFamily="2" charset="2"/>
              </a:rPr>
              <a:t> vesicle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&gt; 5 mm  Bulla (</a:t>
            </a:r>
            <a:r>
              <a:rPr lang="en-US" sz="2200" i="1" dirty="0" smtClean="0">
                <a:sym typeface="Wingdings" panose="05000000000000000000" pitchFamily="2" charset="2"/>
              </a:rPr>
              <a:t>pl</a:t>
            </a:r>
            <a:r>
              <a:rPr lang="en-US" sz="2200" dirty="0" smtClean="0">
                <a:sym typeface="Wingdings" panose="05000000000000000000" pitchFamily="2" charset="2"/>
              </a:rPr>
              <a:t>. bullae) e.g. in </a:t>
            </a:r>
            <a:r>
              <a:rPr lang="en-US" sz="2200" b="1" dirty="0" smtClean="0">
                <a:sym typeface="Wingdings" panose="05000000000000000000" pitchFamily="2" charset="2"/>
              </a:rPr>
              <a:t>pemphigus vulgaris </a:t>
            </a:r>
          </a:p>
          <a:p>
            <a:pPr lvl="2"/>
            <a:r>
              <a:rPr lang="en-US" sz="2200" dirty="0" smtClean="0">
                <a:sym typeface="Wingdings" panose="05000000000000000000" pitchFamily="2" charset="2"/>
              </a:rPr>
              <a:t>Therefore, </a:t>
            </a:r>
            <a:r>
              <a:rPr lang="en-US" sz="2200" b="1" dirty="0" err="1" smtClean="0">
                <a:sym typeface="Wingdings" panose="05000000000000000000" pitchFamily="2" charset="2"/>
              </a:rPr>
              <a:t>vesico</a:t>
            </a:r>
            <a:r>
              <a:rPr lang="en-US" sz="2200" b="1" dirty="0" smtClean="0">
                <a:sym typeface="Wingdings" panose="05000000000000000000" pitchFamily="2" charset="2"/>
              </a:rPr>
              <a:t>-bullous/blistering diseases </a:t>
            </a:r>
            <a:r>
              <a:rPr lang="en-US" sz="2200" dirty="0" smtClean="0">
                <a:sym typeface="Wingdings" panose="05000000000000000000" pitchFamily="2" charset="2"/>
              </a:rPr>
              <a:t>present with fluid-filled lesions of different sizes.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Grouping of vesicles  </a:t>
            </a:r>
            <a:r>
              <a:rPr lang="en-US" sz="2200" b="1" dirty="0" err="1" smtClean="0">
                <a:sym typeface="Wingdings" panose="05000000000000000000" pitchFamily="2" charset="2"/>
              </a:rPr>
              <a:t>herpetiform</a:t>
            </a:r>
            <a:r>
              <a:rPr lang="en-US" sz="2200" b="1" dirty="0" smtClean="0">
                <a:sym typeface="Wingdings" panose="05000000000000000000" pitchFamily="2" charset="2"/>
              </a:rPr>
              <a:t> configuration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This is the hallmark of </a:t>
            </a:r>
            <a:r>
              <a:rPr lang="en-US" sz="2200" b="1" dirty="0" smtClean="0">
                <a:sym typeface="Wingdings" panose="05000000000000000000" pitchFamily="2" charset="2"/>
              </a:rPr>
              <a:t>Herpes Virus Infection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If the grouping follows a </a:t>
            </a:r>
            <a:r>
              <a:rPr lang="en-US" sz="2200" dirty="0" err="1" smtClean="0">
                <a:sym typeface="Wingdings" panose="05000000000000000000" pitchFamily="2" charset="2"/>
              </a:rPr>
              <a:t>dermatomal</a:t>
            </a:r>
            <a:r>
              <a:rPr lang="en-US" sz="2200" dirty="0" smtClean="0">
                <a:sym typeface="Wingdings" panose="05000000000000000000" pitchFamily="2" charset="2"/>
              </a:rPr>
              <a:t> pattern </a:t>
            </a:r>
            <a:r>
              <a:rPr lang="en-US" sz="2200" b="1" dirty="0" smtClean="0">
                <a:sym typeface="Wingdings" panose="05000000000000000000" pitchFamily="2" charset="2"/>
              </a:rPr>
              <a:t> </a:t>
            </a:r>
            <a:r>
              <a:rPr lang="en-US" sz="2200" b="1" dirty="0" err="1" smtClean="0">
                <a:sym typeface="Wingdings" panose="05000000000000000000" pitchFamily="2" charset="2"/>
              </a:rPr>
              <a:t>zosteriform</a:t>
            </a:r>
            <a:r>
              <a:rPr lang="en-US" sz="2200" b="1" dirty="0" smtClean="0">
                <a:sym typeface="Wingdings" panose="05000000000000000000" pitchFamily="2" charset="2"/>
              </a:rPr>
              <a:t> configuration 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Therefore Herpes Zoster is a condition with </a:t>
            </a:r>
            <a:r>
              <a:rPr lang="en-US" sz="2200" dirty="0" err="1" smtClean="0">
                <a:sym typeface="Wingdings" panose="05000000000000000000" pitchFamily="2" charset="2"/>
              </a:rPr>
              <a:t>herpertiform</a:t>
            </a:r>
            <a:r>
              <a:rPr lang="en-US" sz="2200" dirty="0" smtClean="0">
                <a:sym typeface="Wingdings" panose="05000000000000000000" pitchFamily="2" charset="2"/>
              </a:rPr>
              <a:t> lesions in a </a:t>
            </a:r>
            <a:r>
              <a:rPr lang="en-US" sz="2200" dirty="0" err="1" smtClean="0">
                <a:sym typeface="Wingdings" panose="05000000000000000000" pitchFamily="2" charset="2"/>
              </a:rPr>
              <a:t>zosteriform</a:t>
            </a:r>
            <a:r>
              <a:rPr lang="en-US" sz="2200" dirty="0" smtClean="0">
                <a:sym typeface="Wingdings" panose="05000000000000000000" pitchFamily="2" charset="2"/>
              </a:rPr>
              <a:t> pattern </a:t>
            </a:r>
            <a:r>
              <a:rPr lang="en-US" sz="2200" b="1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sz="2200" b="1" dirty="0" smtClean="0">
                <a:sym typeface="Wingdings" panose="05000000000000000000" pitchFamily="2" charset="2"/>
              </a:rPr>
              <a:t>Erosions </a:t>
            </a:r>
            <a:r>
              <a:rPr lang="en-US" sz="2200" dirty="0" smtClean="0">
                <a:sym typeface="Wingdings" panose="05000000000000000000" pitchFamily="2" charset="2"/>
              </a:rPr>
              <a:t> lesions that accrue from removal of the blister (epidermal deficit)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Crust  debris of protein and other cellular material after the fluid has evaporated or the exudate has </a:t>
            </a:r>
            <a:r>
              <a:rPr lang="en-US" sz="2200" dirty="0" err="1" smtClean="0">
                <a:sym typeface="Wingdings" panose="05000000000000000000" pitchFamily="2" charset="2"/>
              </a:rPr>
              <a:t>dryed</a:t>
            </a:r>
            <a:r>
              <a:rPr lang="en-US" sz="2200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sz="2200" dirty="0"/>
              <a:t>Varicella/ Chicken pox</a:t>
            </a:r>
          </a:p>
          <a:p>
            <a:pPr lvl="1"/>
            <a:r>
              <a:rPr lang="en-US" sz="2200" dirty="0"/>
              <a:t>Erythematous papules, </a:t>
            </a:r>
            <a:r>
              <a:rPr lang="en-US" sz="2200" dirty="0" err="1"/>
              <a:t>umbilicated</a:t>
            </a:r>
            <a:r>
              <a:rPr lang="en-US" sz="2200" dirty="0"/>
              <a:t> with fluid at the tip</a:t>
            </a:r>
          </a:p>
          <a:p>
            <a:pPr lvl="1"/>
            <a:r>
              <a:rPr lang="en-US" sz="2200" dirty="0"/>
              <a:t>Pustules </a:t>
            </a:r>
            <a:r>
              <a:rPr lang="en-US" sz="2200" dirty="0">
                <a:sym typeface="Wingdings" panose="05000000000000000000" pitchFamily="2" charset="2"/>
              </a:rPr>
              <a:t> contain pus</a:t>
            </a:r>
          </a:p>
          <a:p>
            <a:pPr lvl="1"/>
            <a:r>
              <a:rPr lang="en-US" sz="2200" dirty="0">
                <a:sym typeface="Wingdings" panose="05000000000000000000" pitchFamily="2" charset="2"/>
              </a:rPr>
              <a:t>Tendency to grouping of the </a:t>
            </a:r>
            <a:r>
              <a:rPr lang="en-US" sz="2200" dirty="0" smtClean="0">
                <a:sym typeface="Wingdings" panose="05000000000000000000" pitchFamily="2" charset="2"/>
              </a:rPr>
              <a:t>lesions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70119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3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4" id="{D0D9FABA-BDE4-4E20-BDEC-BB3967270062}" vid="{64057241-60A5-4429-BD72-8B824A14E1C2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Theme34</Template>
  <TotalTime>85</TotalTime>
  <Words>1011</Words>
  <Application>Microsoft Office PowerPoint</Application>
  <PresentationFormat>Widescreen</PresentationFormat>
  <Paragraphs>151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Wingdings</vt:lpstr>
      <vt:lpstr>Wingdings 2</vt:lpstr>
      <vt:lpstr>Theme34</vt:lpstr>
      <vt:lpstr>DERMATOLOGY</vt:lpstr>
      <vt:lpstr>INTRODUCTION TO DERMATOLOGY</vt:lpstr>
      <vt:lpstr>OUTLINE: CLERKSHIP FORMAT OF A PATIENT WITH SKIN LESIONS</vt:lpstr>
      <vt:lpstr>DERMATOLOGY</vt:lpstr>
      <vt:lpstr>CLINICAL EVALUATION OF SKIN LESIONS</vt:lpstr>
      <vt:lpstr>DIFFERENT TYPES OF LESIONS COLOR CHANGE IN THE SKIN</vt:lpstr>
      <vt:lpstr>SOLID ELEVATED LESIONS</vt:lpstr>
      <vt:lpstr>PLAQUES</vt:lpstr>
      <vt:lpstr>FLUID-FILLED LESIONS</vt:lpstr>
      <vt:lpstr>EPIDERMOID CYST</vt:lpstr>
      <vt:lpstr>TOXIC EPIDERMAL NECROLYSIS</vt:lpstr>
      <vt:lpstr>ANGIO-NEUROTIC EDEMA</vt:lpstr>
      <vt:lpstr>CONTACT DERMATITIS</vt:lpstr>
      <vt:lpstr>ACUTE ECZEMA</vt:lpstr>
      <vt:lpstr>HYPERMELANOSIS</vt:lpstr>
      <vt:lpstr>ERYTHRODERMA</vt:lpstr>
      <vt:lpstr>SCLERODERMA</vt:lpstr>
      <vt:lpstr>SQUAMOUS CELL CARCINOMA</vt:lpstr>
      <vt:lpstr>PERTINENT LESIONAL HISTORY</vt:lpstr>
      <vt:lpstr>OTHER</vt:lpstr>
      <vt:lpstr>DERMATOLOGICAL SYNDROMES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DERMATOLOGY</dc:title>
  <dc:creator>Effie Nailah</dc:creator>
  <cp:lastModifiedBy>Effie Nailah</cp:lastModifiedBy>
  <cp:revision>10</cp:revision>
  <dcterms:created xsi:type="dcterms:W3CDTF">2016-11-15T08:32:28Z</dcterms:created>
  <dcterms:modified xsi:type="dcterms:W3CDTF">2016-11-15T09:57:46Z</dcterms:modified>
</cp:coreProperties>
</file>