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92" r:id="rId2"/>
    <p:sldId id="372" r:id="rId3"/>
    <p:sldId id="393" r:id="rId4"/>
    <p:sldId id="376" r:id="rId5"/>
    <p:sldId id="377" r:id="rId6"/>
    <p:sldId id="273" r:id="rId7"/>
    <p:sldId id="275" r:id="rId8"/>
    <p:sldId id="279" r:id="rId9"/>
    <p:sldId id="280" r:id="rId10"/>
    <p:sldId id="283" r:id="rId11"/>
    <p:sldId id="286" r:id="rId12"/>
    <p:sldId id="386" r:id="rId13"/>
    <p:sldId id="385" r:id="rId14"/>
    <p:sldId id="387" r:id="rId15"/>
    <p:sldId id="388" r:id="rId16"/>
    <p:sldId id="310" r:id="rId17"/>
    <p:sldId id="300" r:id="rId18"/>
    <p:sldId id="307" r:id="rId19"/>
    <p:sldId id="369" r:id="rId20"/>
    <p:sldId id="370" r:id="rId21"/>
    <p:sldId id="371" r:id="rId22"/>
    <p:sldId id="316" r:id="rId23"/>
    <p:sldId id="391" r:id="rId24"/>
    <p:sldId id="36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F0B602-002B-437A-8081-00DB0071A7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152877-718A-4191-97E2-126EC0C86B16}" type="pres">
      <dgm:prSet presAssocID="{5AF0B602-002B-437A-8081-00DB0071A7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89B05E5B-F558-4053-9963-2CBDA89BBBB3}" type="presOf" srcId="{5AF0B602-002B-437A-8081-00DB0071A7B0}" destId="{A4152877-718A-4191-97E2-126EC0C86B16}" srcOrd="0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5A786A-8A03-4940-8159-3DE9B5B090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A42B42-625C-4802-811D-202B5F694D24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Psoriasis vulgaris</a:t>
          </a:r>
          <a:endParaRPr lang="en-US" sz="2800" dirty="0">
            <a:solidFill>
              <a:schemeClr val="tx1"/>
            </a:solidFill>
          </a:endParaRPr>
        </a:p>
      </dgm:t>
    </dgm:pt>
    <dgm:pt modelId="{A14A28CA-7720-4432-A16A-0A2870ECDE70}" type="parTrans" cxnId="{C656233B-E57A-4758-8959-9799C9BF31A7}">
      <dgm:prSet/>
      <dgm:spPr/>
      <dgm:t>
        <a:bodyPr/>
        <a:lstStyle/>
        <a:p>
          <a:endParaRPr lang="en-US"/>
        </a:p>
      </dgm:t>
    </dgm:pt>
    <dgm:pt modelId="{C3C6B9C5-FD0A-4418-B11D-058CDFDE66A1}" type="sibTrans" cxnId="{C656233B-E57A-4758-8959-9799C9BF31A7}">
      <dgm:prSet/>
      <dgm:spPr/>
      <dgm:t>
        <a:bodyPr/>
        <a:lstStyle/>
        <a:p>
          <a:endParaRPr lang="en-US"/>
        </a:p>
      </dgm:t>
    </dgm:pt>
    <dgm:pt modelId="{61C9C72E-58B7-4138-A85A-6BE2C9318774}" type="asst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Irritants</a:t>
          </a:r>
        </a:p>
        <a:p>
          <a:r>
            <a:rPr lang="en-US" dirty="0" smtClean="0">
              <a:solidFill>
                <a:schemeClr val="tx1"/>
              </a:solidFill>
            </a:rPr>
            <a:t>Drugs</a:t>
          </a:r>
        </a:p>
        <a:p>
          <a:r>
            <a:rPr lang="en-US" dirty="0" smtClean="0">
              <a:solidFill>
                <a:schemeClr val="tx1"/>
              </a:solidFill>
            </a:rPr>
            <a:t>Immunosuppression</a:t>
          </a:r>
          <a:endParaRPr lang="en-US" dirty="0">
            <a:solidFill>
              <a:schemeClr val="tx1"/>
            </a:solidFill>
          </a:endParaRPr>
        </a:p>
      </dgm:t>
    </dgm:pt>
    <dgm:pt modelId="{6A5165D0-4AA3-4941-9A95-E72AA7BDBF4E}" type="parTrans" cxnId="{71A79B48-9D28-41E0-84C8-8C8337E17984}">
      <dgm:prSet/>
      <dgm:spPr/>
      <dgm:t>
        <a:bodyPr/>
        <a:lstStyle/>
        <a:p>
          <a:endParaRPr lang="en-US"/>
        </a:p>
      </dgm:t>
    </dgm:pt>
    <dgm:pt modelId="{77FAEBFB-2CA6-40AF-B94E-9FCC0362E900}" type="sibTrans" cxnId="{71A79B48-9D28-41E0-84C8-8C8337E17984}">
      <dgm:prSet/>
      <dgm:spPr/>
      <dgm:t>
        <a:bodyPr/>
        <a:lstStyle/>
        <a:p>
          <a:endParaRPr lang="en-US"/>
        </a:p>
      </dgm:t>
    </dgm:pt>
    <dgm:pt modelId="{1CD53276-4DE2-4BED-9060-8D9E7A8DD0BC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3200" b="1" dirty="0" smtClean="0">
              <a:solidFill>
                <a:srgbClr val="FF0000"/>
              </a:solidFill>
            </a:rPr>
            <a:t>Erythrodermic  </a:t>
          </a:r>
        </a:p>
        <a:p>
          <a:r>
            <a:rPr lang="en-US" sz="3200" b="1" dirty="0" smtClean="0">
              <a:solidFill>
                <a:srgbClr val="FF0000"/>
              </a:solidFill>
            </a:rPr>
            <a:t>Psoriasis</a:t>
          </a:r>
          <a:endParaRPr lang="en-US" sz="3200" b="1" dirty="0">
            <a:solidFill>
              <a:srgbClr val="FF0000"/>
            </a:solidFill>
          </a:endParaRPr>
        </a:p>
      </dgm:t>
    </dgm:pt>
    <dgm:pt modelId="{C108492E-5975-4B71-9EC7-A4A9CD697711}" type="parTrans" cxnId="{8DAFE21C-8930-4C4B-9464-B50FCD54CBFD}">
      <dgm:prSet/>
      <dgm:spPr/>
      <dgm:t>
        <a:bodyPr/>
        <a:lstStyle/>
        <a:p>
          <a:endParaRPr lang="en-US"/>
        </a:p>
      </dgm:t>
    </dgm:pt>
    <dgm:pt modelId="{FE96658B-0FAE-4383-9B6F-5534AC45B326}" type="sibTrans" cxnId="{8DAFE21C-8930-4C4B-9464-B50FCD54CBFD}">
      <dgm:prSet/>
      <dgm:spPr/>
      <dgm:t>
        <a:bodyPr/>
        <a:lstStyle/>
        <a:p>
          <a:endParaRPr lang="en-US"/>
        </a:p>
      </dgm:t>
    </dgm:pt>
    <dgm:pt modelId="{9CA514FD-5560-4C63-91DB-BBF3DFA09327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4000" dirty="0" smtClean="0">
              <a:solidFill>
                <a:schemeClr val="tx1"/>
              </a:solidFill>
            </a:rPr>
            <a:t>Pustular</a:t>
          </a:r>
        </a:p>
        <a:p>
          <a:r>
            <a:rPr lang="en-US" sz="4000" dirty="0" smtClean="0">
              <a:solidFill>
                <a:schemeClr val="tx1"/>
              </a:solidFill>
            </a:rPr>
            <a:t> Psoriasis</a:t>
          </a:r>
          <a:endParaRPr lang="en-US" sz="4000" dirty="0">
            <a:solidFill>
              <a:schemeClr val="tx1"/>
            </a:solidFill>
          </a:endParaRPr>
        </a:p>
      </dgm:t>
    </dgm:pt>
    <dgm:pt modelId="{AC9EBAA0-8DDE-4437-8672-619B3E2E5E50}" type="parTrans" cxnId="{F6E0841A-A184-481A-9365-615C6EE6D0A8}">
      <dgm:prSet/>
      <dgm:spPr/>
      <dgm:t>
        <a:bodyPr/>
        <a:lstStyle/>
        <a:p>
          <a:endParaRPr lang="en-US"/>
        </a:p>
      </dgm:t>
    </dgm:pt>
    <dgm:pt modelId="{33DA902D-66B8-4A15-97F0-F7637B0ABFD3}" type="sibTrans" cxnId="{F6E0841A-A184-481A-9365-615C6EE6D0A8}">
      <dgm:prSet/>
      <dgm:spPr/>
      <dgm:t>
        <a:bodyPr/>
        <a:lstStyle/>
        <a:p>
          <a:endParaRPr lang="en-US"/>
        </a:p>
      </dgm:t>
    </dgm:pt>
    <dgm:pt modelId="{C60D1897-75F1-411E-8BE4-905124B910F8}" type="pres">
      <dgm:prSet presAssocID="{015A786A-8A03-4940-8159-3DE9B5B090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9C7B82-F05B-4D7D-B64B-4EF3793C94B4}" type="pres">
      <dgm:prSet presAssocID="{59A42B42-625C-4802-811D-202B5F694D24}" presName="hierRoot1" presStyleCnt="0">
        <dgm:presLayoutVars>
          <dgm:hierBranch val="init"/>
        </dgm:presLayoutVars>
      </dgm:prSet>
      <dgm:spPr/>
    </dgm:pt>
    <dgm:pt modelId="{0D51ED49-6479-4150-A9EB-6A25A18FFCA7}" type="pres">
      <dgm:prSet presAssocID="{59A42B42-625C-4802-811D-202B5F694D24}" presName="rootComposite1" presStyleCnt="0"/>
      <dgm:spPr/>
    </dgm:pt>
    <dgm:pt modelId="{9CD95AD4-FC07-4E01-89C7-BD9E992703B6}" type="pres">
      <dgm:prSet presAssocID="{59A42B42-625C-4802-811D-202B5F694D2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3D6E91-91A8-4A9A-920E-462F5108B84A}" type="pres">
      <dgm:prSet presAssocID="{59A42B42-625C-4802-811D-202B5F694D2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9617A94-F420-4A19-B1AC-9AEAD209322F}" type="pres">
      <dgm:prSet presAssocID="{59A42B42-625C-4802-811D-202B5F694D24}" presName="hierChild2" presStyleCnt="0"/>
      <dgm:spPr/>
    </dgm:pt>
    <dgm:pt modelId="{1B3E029A-EB8D-45B5-A008-7C257A7511A0}" type="pres">
      <dgm:prSet presAssocID="{C108492E-5975-4B71-9EC7-A4A9CD69771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D114F487-FD2A-4CB3-B042-39676AD9178F}" type="pres">
      <dgm:prSet presAssocID="{1CD53276-4DE2-4BED-9060-8D9E7A8DD0BC}" presName="hierRoot2" presStyleCnt="0">
        <dgm:presLayoutVars>
          <dgm:hierBranch val="init"/>
        </dgm:presLayoutVars>
      </dgm:prSet>
      <dgm:spPr/>
    </dgm:pt>
    <dgm:pt modelId="{B3F56AAA-9D05-4830-AE40-FD00C15D7844}" type="pres">
      <dgm:prSet presAssocID="{1CD53276-4DE2-4BED-9060-8D9E7A8DD0BC}" presName="rootComposite" presStyleCnt="0"/>
      <dgm:spPr/>
    </dgm:pt>
    <dgm:pt modelId="{E1F3D7A4-A234-4CBE-AF9C-66BB5006822D}" type="pres">
      <dgm:prSet presAssocID="{1CD53276-4DE2-4BED-9060-8D9E7A8DD0BC}" presName="rootText" presStyleLbl="node2" presStyleIdx="0" presStyleCnt="2" custScaleX="145819" custScaleY="2078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45BCDD-E57D-40AA-8FC5-0124037F84A4}" type="pres">
      <dgm:prSet presAssocID="{1CD53276-4DE2-4BED-9060-8D9E7A8DD0BC}" presName="rootConnector" presStyleLbl="node2" presStyleIdx="0" presStyleCnt="2"/>
      <dgm:spPr/>
      <dgm:t>
        <a:bodyPr/>
        <a:lstStyle/>
        <a:p>
          <a:endParaRPr lang="en-US"/>
        </a:p>
      </dgm:t>
    </dgm:pt>
    <dgm:pt modelId="{81004926-3C0E-4876-9684-5E4CA6DF5131}" type="pres">
      <dgm:prSet presAssocID="{1CD53276-4DE2-4BED-9060-8D9E7A8DD0BC}" presName="hierChild4" presStyleCnt="0"/>
      <dgm:spPr/>
    </dgm:pt>
    <dgm:pt modelId="{AC8A9530-EE00-464E-BF7E-B244BB3362C8}" type="pres">
      <dgm:prSet presAssocID="{1CD53276-4DE2-4BED-9060-8D9E7A8DD0BC}" presName="hierChild5" presStyleCnt="0"/>
      <dgm:spPr/>
    </dgm:pt>
    <dgm:pt modelId="{A6F60070-F31C-4005-9135-FE7006D5CD79}" type="pres">
      <dgm:prSet presAssocID="{AC9EBAA0-8DDE-4437-8672-619B3E2E5E50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9F80152-C4BE-4DF5-9C42-1B7A53ED3514}" type="pres">
      <dgm:prSet presAssocID="{9CA514FD-5560-4C63-91DB-BBF3DFA09327}" presName="hierRoot2" presStyleCnt="0">
        <dgm:presLayoutVars>
          <dgm:hierBranch val="init"/>
        </dgm:presLayoutVars>
      </dgm:prSet>
      <dgm:spPr/>
    </dgm:pt>
    <dgm:pt modelId="{0B15D44C-7D4F-454F-8BD7-B2004F5A4BF4}" type="pres">
      <dgm:prSet presAssocID="{9CA514FD-5560-4C63-91DB-BBF3DFA09327}" presName="rootComposite" presStyleCnt="0"/>
      <dgm:spPr/>
    </dgm:pt>
    <dgm:pt modelId="{1F155213-A7CC-4A60-B562-22E234B4B286}" type="pres">
      <dgm:prSet presAssocID="{9CA514FD-5560-4C63-91DB-BBF3DFA09327}" presName="rootText" presStyleLbl="node2" presStyleIdx="1" presStyleCnt="2" custScaleX="144573" custScaleY="1878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EF1C06-9694-4629-A84D-DB8B62B3A922}" type="pres">
      <dgm:prSet presAssocID="{9CA514FD-5560-4C63-91DB-BBF3DFA09327}" presName="rootConnector" presStyleLbl="node2" presStyleIdx="1" presStyleCnt="2"/>
      <dgm:spPr/>
      <dgm:t>
        <a:bodyPr/>
        <a:lstStyle/>
        <a:p>
          <a:endParaRPr lang="en-US"/>
        </a:p>
      </dgm:t>
    </dgm:pt>
    <dgm:pt modelId="{8A6A0967-F3F7-4AB4-8F46-888535FDB1B3}" type="pres">
      <dgm:prSet presAssocID="{9CA514FD-5560-4C63-91DB-BBF3DFA09327}" presName="hierChild4" presStyleCnt="0"/>
      <dgm:spPr/>
    </dgm:pt>
    <dgm:pt modelId="{9F8D72B0-AFF9-4D0E-9A03-925AE76553C7}" type="pres">
      <dgm:prSet presAssocID="{9CA514FD-5560-4C63-91DB-BBF3DFA09327}" presName="hierChild5" presStyleCnt="0"/>
      <dgm:spPr/>
    </dgm:pt>
    <dgm:pt modelId="{E2CA60E0-003D-49CA-AFF5-B3E53201B5B8}" type="pres">
      <dgm:prSet presAssocID="{59A42B42-625C-4802-811D-202B5F694D24}" presName="hierChild3" presStyleCnt="0"/>
      <dgm:spPr/>
    </dgm:pt>
    <dgm:pt modelId="{84274D70-8595-460D-AD67-CF98468CCFD3}" type="pres">
      <dgm:prSet presAssocID="{6A5165D0-4AA3-4941-9A95-E72AA7BDBF4E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CA76B1B3-F368-4602-B3E3-5264BF2D23FF}" type="pres">
      <dgm:prSet presAssocID="{61C9C72E-58B7-4138-A85A-6BE2C9318774}" presName="hierRoot3" presStyleCnt="0">
        <dgm:presLayoutVars>
          <dgm:hierBranch val="init"/>
        </dgm:presLayoutVars>
      </dgm:prSet>
      <dgm:spPr/>
    </dgm:pt>
    <dgm:pt modelId="{363E5DFE-8F08-4938-A9DE-6E40606CA6C8}" type="pres">
      <dgm:prSet presAssocID="{61C9C72E-58B7-4138-A85A-6BE2C9318774}" presName="rootComposite3" presStyleCnt="0"/>
      <dgm:spPr/>
    </dgm:pt>
    <dgm:pt modelId="{68FAE69F-C428-4B13-96E8-D13D5FE752D1}" type="pres">
      <dgm:prSet presAssocID="{61C9C72E-58B7-4138-A85A-6BE2C9318774}" presName="rootText3" presStyleLbl="asst1" presStyleIdx="0" presStyleCnt="1" custScaleX="125653" custLinFactNeighborX="-30594" custLinFactNeighborY="-98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3363DC-58C9-4989-BE8F-DFD580801178}" type="pres">
      <dgm:prSet presAssocID="{61C9C72E-58B7-4138-A85A-6BE2C9318774}" presName="rootConnector3" presStyleLbl="asst1" presStyleIdx="0" presStyleCnt="1"/>
      <dgm:spPr/>
      <dgm:t>
        <a:bodyPr/>
        <a:lstStyle/>
        <a:p>
          <a:endParaRPr lang="en-US"/>
        </a:p>
      </dgm:t>
    </dgm:pt>
    <dgm:pt modelId="{02FAFB66-C003-4BBF-AC81-42E87DC77AC4}" type="pres">
      <dgm:prSet presAssocID="{61C9C72E-58B7-4138-A85A-6BE2C9318774}" presName="hierChild6" presStyleCnt="0"/>
      <dgm:spPr/>
    </dgm:pt>
    <dgm:pt modelId="{73552B6D-DB2F-49C1-8847-E0006784D4F1}" type="pres">
      <dgm:prSet presAssocID="{61C9C72E-58B7-4138-A85A-6BE2C9318774}" presName="hierChild7" presStyleCnt="0"/>
      <dgm:spPr/>
    </dgm:pt>
  </dgm:ptLst>
  <dgm:cxnLst>
    <dgm:cxn modelId="{71A79B48-9D28-41E0-84C8-8C8337E17984}" srcId="{59A42B42-625C-4802-811D-202B5F694D24}" destId="{61C9C72E-58B7-4138-A85A-6BE2C9318774}" srcOrd="0" destOrd="0" parTransId="{6A5165D0-4AA3-4941-9A95-E72AA7BDBF4E}" sibTransId="{77FAEBFB-2CA6-40AF-B94E-9FCC0362E900}"/>
    <dgm:cxn modelId="{0781226E-0C5C-40B9-8F63-B49FB362D64B}" type="presOf" srcId="{1CD53276-4DE2-4BED-9060-8D9E7A8DD0BC}" destId="{E1F3D7A4-A234-4CBE-AF9C-66BB5006822D}" srcOrd="0" destOrd="0" presId="urn:microsoft.com/office/officeart/2005/8/layout/orgChart1"/>
    <dgm:cxn modelId="{8DAFE21C-8930-4C4B-9464-B50FCD54CBFD}" srcId="{59A42B42-625C-4802-811D-202B5F694D24}" destId="{1CD53276-4DE2-4BED-9060-8D9E7A8DD0BC}" srcOrd="1" destOrd="0" parTransId="{C108492E-5975-4B71-9EC7-A4A9CD697711}" sibTransId="{FE96658B-0FAE-4383-9B6F-5534AC45B326}"/>
    <dgm:cxn modelId="{2555D184-BB2A-49BE-AE2F-09039E094F98}" type="presOf" srcId="{1CD53276-4DE2-4BED-9060-8D9E7A8DD0BC}" destId="{1F45BCDD-E57D-40AA-8FC5-0124037F84A4}" srcOrd="1" destOrd="0" presId="urn:microsoft.com/office/officeart/2005/8/layout/orgChart1"/>
    <dgm:cxn modelId="{C1F52510-0EC6-4424-B905-71F19E3121A5}" type="presOf" srcId="{C108492E-5975-4B71-9EC7-A4A9CD697711}" destId="{1B3E029A-EB8D-45B5-A008-7C257A7511A0}" srcOrd="0" destOrd="0" presId="urn:microsoft.com/office/officeart/2005/8/layout/orgChart1"/>
    <dgm:cxn modelId="{C656233B-E57A-4758-8959-9799C9BF31A7}" srcId="{015A786A-8A03-4940-8159-3DE9B5B09014}" destId="{59A42B42-625C-4802-811D-202B5F694D24}" srcOrd="0" destOrd="0" parTransId="{A14A28CA-7720-4432-A16A-0A2870ECDE70}" sibTransId="{C3C6B9C5-FD0A-4418-B11D-058CDFDE66A1}"/>
    <dgm:cxn modelId="{AF17B971-A7EA-4BCB-8782-EF0719F3BF68}" type="presOf" srcId="{6A5165D0-4AA3-4941-9A95-E72AA7BDBF4E}" destId="{84274D70-8595-460D-AD67-CF98468CCFD3}" srcOrd="0" destOrd="0" presId="urn:microsoft.com/office/officeart/2005/8/layout/orgChart1"/>
    <dgm:cxn modelId="{75E0B577-C90A-4BEF-9C56-4D868D8302B6}" type="presOf" srcId="{015A786A-8A03-4940-8159-3DE9B5B09014}" destId="{C60D1897-75F1-411E-8BE4-905124B910F8}" srcOrd="0" destOrd="0" presId="urn:microsoft.com/office/officeart/2005/8/layout/orgChart1"/>
    <dgm:cxn modelId="{6326F578-EB77-478B-99DE-ABC3C0FC723F}" type="presOf" srcId="{59A42B42-625C-4802-811D-202B5F694D24}" destId="{9CD95AD4-FC07-4E01-89C7-BD9E992703B6}" srcOrd="0" destOrd="0" presId="urn:microsoft.com/office/officeart/2005/8/layout/orgChart1"/>
    <dgm:cxn modelId="{4900A24C-8811-4CC4-B77C-ACE16086D944}" type="presOf" srcId="{61C9C72E-58B7-4138-A85A-6BE2C9318774}" destId="{68FAE69F-C428-4B13-96E8-D13D5FE752D1}" srcOrd="0" destOrd="0" presId="urn:microsoft.com/office/officeart/2005/8/layout/orgChart1"/>
    <dgm:cxn modelId="{1EF8B8EE-49E3-422F-B3A9-4989AAF375E6}" type="presOf" srcId="{9CA514FD-5560-4C63-91DB-BBF3DFA09327}" destId="{2FEF1C06-9694-4629-A84D-DB8B62B3A922}" srcOrd="1" destOrd="0" presId="urn:microsoft.com/office/officeart/2005/8/layout/orgChart1"/>
    <dgm:cxn modelId="{4DFDA357-D0E2-4BB5-92DA-EF01745D9FC4}" type="presOf" srcId="{9CA514FD-5560-4C63-91DB-BBF3DFA09327}" destId="{1F155213-A7CC-4A60-B562-22E234B4B286}" srcOrd="0" destOrd="0" presId="urn:microsoft.com/office/officeart/2005/8/layout/orgChart1"/>
    <dgm:cxn modelId="{F6E0841A-A184-481A-9365-615C6EE6D0A8}" srcId="{59A42B42-625C-4802-811D-202B5F694D24}" destId="{9CA514FD-5560-4C63-91DB-BBF3DFA09327}" srcOrd="2" destOrd="0" parTransId="{AC9EBAA0-8DDE-4437-8672-619B3E2E5E50}" sibTransId="{33DA902D-66B8-4A15-97F0-F7637B0ABFD3}"/>
    <dgm:cxn modelId="{9ECDC134-7BEF-44EE-B0A0-5211A41D5D4D}" type="presOf" srcId="{61C9C72E-58B7-4138-A85A-6BE2C9318774}" destId="{F63363DC-58C9-4989-BE8F-DFD580801178}" srcOrd="1" destOrd="0" presId="urn:microsoft.com/office/officeart/2005/8/layout/orgChart1"/>
    <dgm:cxn modelId="{697B3829-84F4-4437-A39B-C36F1BFEC0FD}" type="presOf" srcId="{AC9EBAA0-8DDE-4437-8672-619B3E2E5E50}" destId="{A6F60070-F31C-4005-9135-FE7006D5CD79}" srcOrd="0" destOrd="0" presId="urn:microsoft.com/office/officeart/2005/8/layout/orgChart1"/>
    <dgm:cxn modelId="{8FD3CC54-7D62-4800-A45F-82213A56DDE9}" type="presOf" srcId="{59A42B42-625C-4802-811D-202B5F694D24}" destId="{C03D6E91-91A8-4A9A-920E-462F5108B84A}" srcOrd="1" destOrd="0" presId="urn:microsoft.com/office/officeart/2005/8/layout/orgChart1"/>
    <dgm:cxn modelId="{8DB7E2E7-25BD-40A4-BC04-F2B9814A12FC}" type="presParOf" srcId="{C60D1897-75F1-411E-8BE4-905124B910F8}" destId="{139C7B82-F05B-4D7D-B64B-4EF3793C94B4}" srcOrd="0" destOrd="0" presId="urn:microsoft.com/office/officeart/2005/8/layout/orgChart1"/>
    <dgm:cxn modelId="{674927AD-F62F-41D6-A207-D2A16E8F9E25}" type="presParOf" srcId="{139C7B82-F05B-4D7D-B64B-4EF3793C94B4}" destId="{0D51ED49-6479-4150-A9EB-6A25A18FFCA7}" srcOrd="0" destOrd="0" presId="urn:microsoft.com/office/officeart/2005/8/layout/orgChart1"/>
    <dgm:cxn modelId="{3189B7B1-98B2-4013-89AD-DA202C2207D9}" type="presParOf" srcId="{0D51ED49-6479-4150-A9EB-6A25A18FFCA7}" destId="{9CD95AD4-FC07-4E01-89C7-BD9E992703B6}" srcOrd="0" destOrd="0" presId="urn:microsoft.com/office/officeart/2005/8/layout/orgChart1"/>
    <dgm:cxn modelId="{32AAD242-C0E3-4472-A438-289F49DE7840}" type="presParOf" srcId="{0D51ED49-6479-4150-A9EB-6A25A18FFCA7}" destId="{C03D6E91-91A8-4A9A-920E-462F5108B84A}" srcOrd="1" destOrd="0" presId="urn:microsoft.com/office/officeart/2005/8/layout/orgChart1"/>
    <dgm:cxn modelId="{4CB036EF-CDEF-4E2D-88E2-C713C579816F}" type="presParOf" srcId="{139C7B82-F05B-4D7D-B64B-4EF3793C94B4}" destId="{29617A94-F420-4A19-B1AC-9AEAD209322F}" srcOrd="1" destOrd="0" presId="urn:microsoft.com/office/officeart/2005/8/layout/orgChart1"/>
    <dgm:cxn modelId="{592AB34E-5C87-4E94-82E5-A9253FD69C9C}" type="presParOf" srcId="{29617A94-F420-4A19-B1AC-9AEAD209322F}" destId="{1B3E029A-EB8D-45B5-A008-7C257A7511A0}" srcOrd="0" destOrd="0" presId="urn:microsoft.com/office/officeart/2005/8/layout/orgChart1"/>
    <dgm:cxn modelId="{C7E42C0F-D7A2-4C05-8A94-C8B82C968C48}" type="presParOf" srcId="{29617A94-F420-4A19-B1AC-9AEAD209322F}" destId="{D114F487-FD2A-4CB3-B042-39676AD9178F}" srcOrd="1" destOrd="0" presId="urn:microsoft.com/office/officeart/2005/8/layout/orgChart1"/>
    <dgm:cxn modelId="{BBEBFD0B-0C44-4579-B293-D3D70808547B}" type="presParOf" srcId="{D114F487-FD2A-4CB3-B042-39676AD9178F}" destId="{B3F56AAA-9D05-4830-AE40-FD00C15D7844}" srcOrd="0" destOrd="0" presId="urn:microsoft.com/office/officeart/2005/8/layout/orgChart1"/>
    <dgm:cxn modelId="{0A595274-10EC-45F5-A490-DCA8CE3FCFED}" type="presParOf" srcId="{B3F56AAA-9D05-4830-AE40-FD00C15D7844}" destId="{E1F3D7A4-A234-4CBE-AF9C-66BB5006822D}" srcOrd="0" destOrd="0" presId="urn:microsoft.com/office/officeart/2005/8/layout/orgChart1"/>
    <dgm:cxn modelId="{C03CDA91-FE4D-43CC-94D9-C9F546F3786B}" type="presParOf" srcId="{B3F56AAA-9D05-4830-AE40-FD00C15D7844}" destId="{1F45BCDD-E57D-40AA-8FC5-0124037F84A4}" srcOrd="1" destOrd="0" presId="urn:microsoft.com/office/officeart/2005/8/layout/orgChart1"/>
    <dgm:cxn modelId="{FFAB39C8-F81B-44B4-9A7E-ACDDC8078CC2}" type="presParOf" srcId="{D114F487-FD2A-4CB3-B042-39676AD9178F}" destId="{81004926-3C0E-4876-9684-5E4CA6DF5131}" srcOrd="1" destOrd="0" presId="urn:microsoft.com/office/officeart/2005/8/layout/orgChart1"/>
    <dgm:cxn modelId="{9D561CF3-D3A5-4238-9B92-C79616938920}" type="presParOf" srcId="{D114F487-FD2A-4CB3-B042-39676AD9178F}" destId="{AC8A9530-EE00-464E-BF7E-B244BB3362C8}" srcOrd="2" destOrd="0" presId="urn:microsoft.com/office/officeart/2005/8/layout/orgChart1"/>
    <dgm:cxn modelId="{2B27512C-FF28-4A00-89E2-74E2455FAF1E}" type="presParOf" srcId="{29617A94-F420-4A19-B1AC-9AEAD209322F}" destId="{A6F60070-F31C-4005-9135-FE7006D5CD79}" srcOrd="2" destOrd="0" presId="urn:microsoft.com/office/officeart/2005/8/layout/orgChart1"/>
    <dgm:cxn modelId="{4C37E355-9986-41B7-A48A-E468F73983AB}" type="presParOf" srcId="{29617A94-F420-4A19-B1AC-9AEAD209322F}" destId="{09F80152-C4BE-4DF5-9C42-1B7A53ED3514}" srcOrd="3" destOrd="0" presId="urn:microsoft.com/office/officeart/2005/8/layout/orgChart1"/>
    <dgm:cxn modelId="{BCCA1D37-4D3F-4D8D-B9AF-97115BD39F44}" type="presParOf" srcId="{09F80152-C4BE-4DF5-9C42-1B7A53ED3514}" destId="{0B15D44C-7D4F-454F-8BD7-B2004F5A4BF4}" srcOrd="0" destOrd="0" presId="urn:microsoft.com/office/officeart/2005/8/layout/orgChart1"/>
    <dgm:cxn modelId="{19B14A3F-E6A8-4EC7-A0F5-DB762F8AE28A}" type="presParOf" srcId="{0B15D44C-7D4F-454F-8BD7-B2004F5A4BF4}" destId="{1F155213-A7CC-4A60-B562-22E234B4B286}" srcOrd="0" destOrd="0" presId="urn:microsoft.com/office/officeart/2005/8/layout/orgChart1"/>
    <dgm:cxn modelId="{08C09725-DFA6-4843-AB3F-87D684B6D73A}" type="presParOf" srcId="{0B15D44C-7D4F-454F-8BD7-B2004F5A4BF4}" destId="{2FEF1C06-9694-4629-A84D-DB8B62B3A922}" srcOrd="1" destOrd="0" presId="urn:microsoft.com/office/officeart/2005/8/layout/orgChart1"/>
    <dgm:cxn modelId="{7E50EBE6-6635-4553-9326-03BE28DA0409}" type="presParOf" srcId="{09F80152-C4BE-4DF5-9C42-1B7A53ED3514}" destId="{8A6A0967-F3F7-4AB4-8F46-888535FDB1B3}" srcOrd="1" destOrd="0" presId="urn:microsoft.com/office/officeart/2005/8/layout/orgChart1"/>
    <dgm:cxn modelId="{D574A19C-2C91-4C01-83EF-1C4CDCD5A3D8}" type="presParOf" srcId="{09F80152-C4BE-4DF5-9C42-1B7A53ED3514}" destId="{9F8D72B0-AFF9-4D0E-9A03-925AE76553C7}" srcOrd="2" destOrd="0" presId="urn:microsoft.com/office/officeart/2005/8/layout/orgChart1"/>
    <dgm:cxn modelId="{8796DC77-B50A-4D89-A5EF-5D40D08A6866}" type="presParOf" srcId="{139C7B82-F05B-4D7D-B64B-4EF3793C94B4}" destId="{E2CA60E0-003D-49CA-AFF5-B3E53201B5B8}" srcOrd="2" destOrd="0" presId="urn:microsoft.com/office/officeart/2005/8/layout/orgChart1"/>
    <dgm:cxn modelId="{9C4D2188-A853-4B18-B521-C06D98BFF5B7}" type="presParOf" srcId="{E2CA60E0-003D-49CA-AFF5-B3E53201B5B8}" destId="{84274D70-8595-460D-AD67-CF98468CCFD3}" srcOrd="0" destOrd="0" presId="urn:microsoft.com/office/officeart/2005/8/layout/orgChart1"/>
    <dgm:cxn modelId="{3C73B200-673B-42BA-AA79-66F6370049B2}" type="presParOf" srcId="{E2CA60E0-003D-49CA-AFF5-B3E53201B5B8}" destId="{CA76B1B3-F368-4602-B3E3-5264BF2D23FF}" srcOrd="1" destOrd="0" presId="urn:microsoft.com/office/officeart/2005/8/layout/orgChart1"/>
    <dgm:cxn modelId="{1B12519A-2FB2-4BF7-ABA0-3535094FB1D5}" type="presParOf" srcId="{CA76B1B3-F368-4602-B3E3-5264BF2D23FF}" destId="{363E5DFE-8F08-4938-A9DE-6E40606CA6C8}" srcOrd="0" destOrd="0" presId="urn:microsoft.com/office/officeart/2005/8/layout/orgChart1"/>
    <dgm:cxn modelId="{E4685FCB-E269-4719-8D22-2DB4ABAA2F09}" type="presParOf" srcId="{363E5DFE-8F08-4938-A9DE-6E40606CA6C8}" destId="{68FAE69F-C428-4B13-96E8-D13D5FE752D1}" srcOrd="0" destOrd="0" presId="urn:microsoft.com/office/officeart/2005/8/layout/orgChart1"/>
    <dgm:cxn modelId="{C71AA5BE-EBC8-4471-83E3-3D52B18053B4}" type="presParOf" srcId="{363E5DFE-8F08-4938-A9DE-6E40606CA6C8}" destId="{F63363DC-58C9-4989-BE8F-DFD580801178}" srcOrd="1" destOrd="0" presId="urn:microsoft.com/office/officeart/2005/8/layout/orgChart1"/>
    <dgm:cxn modelId="{36747D56-BB62-4482-BD23-C0A03065F6A7}" type="presParOf" srcId="{CA76B1B3-F368-4602-B3E3-5264BF2D23FF}" destId="{02FAFB66-C003-4BBF-AC81-42E87DC77AC4}" srcOrd="1" destOrd="0" presId="urn:microsoft.com/office/officeart/2005/8/layout/orgChart1"/>
    <dgm:cxn modelId="{85DC03EF-5581-4FE8-8737-2562C84FDD51}" type="presParOf" srcId="{CA76B1B3-F368-4602-B3E3-5264BF2D23FF}" destId="{73552B6D-DB2F-49C1-8847-E0006784D4F1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AC5D8-0F4A-4150-968E-E3089DB86852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882F6-8391-4DAA-9CD2-364D18955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53E1C-681E-45A2-B025-AAD919A119A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86500-E892-45A7-9336-B4CA8C4EF9D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28297-F06A-4193-A633-469973E08F0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3204C0-34DD-4E72-BF46-75380BA0760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459F5-205B-4301-8400-2C60BB0D1CE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04302-BFDD-4A94-8515-E759FFBCFFA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9D412-A0AB-4E96-A158-0AB0F49E5F0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A359A-52AE-4AD1-944E-CD009B0FD6C0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B747-4369-4C11-9FFC-B456D31B7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 eaLnBrk="1" hangingPunct="1">
              <a:buFontTx/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eaLnBrk="1" hangingPunct="1">
              <a:buFontTx/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b="1" u="sng" dirty="0" smtClean="0"/>
              <a:t>Papulosquamous Disorders.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Dr.T.M.Munyao.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Tuesday 24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June 2014: 11-12</a:t>
            </a:r>
            <a:r>
              <a:rPr lang="en-US" sz="2800" u="sng" baseline="30000" dirty="0" smtClean="0">
                <a:latin typeface="Times New Roman" pitchFamily="18" charset="0"/>
                <a:cs typeface="Times New Roman" pitchFamily="18" charset="0"/>
              </a:rPr>
              <a:t>00.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Noon.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457200"/>
          <a:ext cx="7696200" cy="294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599552"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Document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Procedure for Teaching.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7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College: </a:t>
                      </a: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Health Sciences                             </a:t>
                      </a: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Issue No: </a:t>
                      </a: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 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Doc No: 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UON/OP/11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Rev No: </a:t>
                      </a: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03</a:t>
                      </a:r>
                      <a:endParaRPr lang="en-US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09040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sng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DEPARTMENT</a:t>
                      </a:r>
                      <a:r>
                        <a:rPr lang="en-US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 </a:t>
                      </a:r>
                      <a:r>
                        <a:rPr lang="en-US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Clinical Medicine </a:t>
                      </a: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&amp; </a:t>
                      </a:r>
                      <a:r>
                        <a:rPr lang="en-US" sz="24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Therapeutics.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MBChB</a:t>
                      </a:r>
                      <a:r>
                        <a:rPr lang="en-US" sz="2400" b="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III INTEGRATED LECTURES.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DERMATOLOGY  SERIES . </a:t>
                      </a:r>
                      <a:endParaRPr lang="en-US" sz="2400" b="0" u="none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09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VARIANTS OF PSORIASIS VULGARIS</a:t>
            </a:r>
          </a:p>
          <a:p>
            <a:pPr eaLnBrk="1" hangingPunct="1">
              <a:buFontTx/>
              <a:buNone/>
            </a:pPr>
            <a:endParaRPr lang="en-US" b="1" dirty="0" smtClean="0"/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b="1" u="sng" dirty="0" smtClean="0"/>
              <a:t>Lesional size</a:t>
            </a:r>
            <a:r>
              <a:rPr lang="en-US" b="1" dirty="0" smtClean="0"/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 smtClean="0"/>
              <a:t>Guttate.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 smtClean="0"/>
              <a:t> Patches.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458200" cy="617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VARIANTS OF PSORIASIS VULGARIS.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b="1" u="sng" smtClean="0"/>
              <a:t>Anatomical localisation</a:t>
            </a:r>
            <a:r>
              <a:rPr lang="en-US" b="1" smtClean="0"/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Sebopsoriasis,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Inverse, 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Scalp, 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Nails.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u="sng" dirty="0" smtClean="0"/>
              <a:t>Transformation Psoriasis Vulgaris.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factors may transform psoriasis vulgaris into unstable variants:</a:t>
            </a:r>
          </a:p>
          <a:p>
            <a:pPr lvl="1">
              <a:buNone/>
            </a:pPr>
            <a:r>
              <a:rPr lang="en-US" dirty="0" smtClean="0">
                <a:latin typeface="Arial"/>
                <a:cs typeface="Arial"/>
              </a:rPr>
              <a:t>☼</a:t>
            </a:r>
            <a:r>
              <a:rPr lang="en-US" u="sng" dirty="0" smtClean="0"/>
              <a:t>Erythrodermic.</a:t>
            </a:r>
          </a:p>
          <a:p>
            <a:pPr lvl="1">
              <a:buNone/>
            </a:pPr>
            <a:r>
              <a:rPr lang="en-US" dirty="0" smtClean="0">
                <a:latin typeface="Arial"/>
                <a:cs typeface="Arial"/>
              </a:rPr>
              <a:t>☼ </a:t>
            </a:r>
            <a:r>
              <a:rPr lang="en-US" u="sng" dirty="0" smtClean="0"/>
              <a:t>Pustular.</a:t>
            </a:r>
          </a:p>
          <a:p>
            <a:r>
              <a:rPr lang="en-US" dirty="0" smtClean="0"/>
              <a:t>Severe inflammation with life threatening complications.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Unstable variants of Psoriasis.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75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524000" y="1397000"/>
          <a:ext cx="6096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>
            <a:no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5400" u="sng" dirty="0" smtClean="0"/>
              <a:t>Systemic comorbidities</a:t>
            </a:r>
            <a:r>
              <a:rPr lang="en-US" sz="5400" dirty="0" smtClean="0"/>
              <a:t>.</a:t>
            </a:r>
            <a:br>
              <a:rPr lang="en-US" sz="5400" dirty="0" smtClean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b="1" dirty="0" smtClean="0"/>
              <a:t>Psoriatic Arthropathy</a:t>
            </a:r>
            <a:r>
              <a:rPr lang="en-US" dirty="0" smtClean="0"/>
              <a:t>.</a:t>
            </a:r>
          </a:p>
          <a:p>
            <a:pPr marL="514350" indent="-514350">
              <a:buFontTx/>
              <a:buAutoNum type="arabicPeriod"/>
            </a:pPr>
            <a:r>
              <a:rPr lang="en-US" b="1" dirty="0" smtClean="0"/>
              <a:t>Metabolic Syndrome</a:t>
            </a:r>
          </a:p>
          <a:p>
            <a:pPr lvl="1">
              <a:buNone/>
            </a:pPr>
            <a:r>
              <a:rPr lang="en-US" sz="2400" dirty="0" smtClean="0"/>
              <a:t>Type 2 Diabetes mellitus,</a:t>
            </a:r>
          </a:p>
          <a:p>
            <a:pPr lvl="1">
              <a:buNone/>
            </a:pPr>
            <a:r>
              <a:rPr lang="en-US" sz="2400" dirty="0" smtClean="0"/>
              <a:t>Systemic arterial hypertension,</a:t>
            </a:r>
          </a:p>
          <a:p>
            <a:pPr lvl="1">
              <a:buNone/>
            </a:pPr>
            <a:r>
              <a:rPr lang="en-US" sz="2400" dirty="0" smtClean="0"/>
              <a:t>Dyslipidaemia.</a:t>
            </a:r>
          </a:p>
          <a:p>
            <a:pPr>
              <a:buNone/>
            </a:pPr>
            <a:r>
              <a:rPr lang="en-US" dirty="0" smtClean="0"/>
              <a:t>3. Coronary vascular disease.</a:t>
            </a:r>
          </a:p>
          <a:p>
            <a:pPr>
              <a:buNone/>
            </a:pPr>
            <a:r>
              <a:rPr lang="en-US" dirty="0" smtClean="0"/>
              <a:t>4. Mental health.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24400" cy="1143000"/>
          </a:xfrm>
        </p:spPr>
        <p:txBody>
          <a:bodyPr>
            <a:noAutofit/>
          </a:bodyPr>
          <a:lstStyle/>
          <a:p>
            <a:r>
              <a:rPr lang="en-US" sz="8000" u="sng" dirty="0" smtClean="0"/>
              <a:t>PSORIASIS</a:t>
            </a:r>
            <a:r>
              <a:rPr lang="en-US" sz="8000" dirty="0" smtClean="0"/>
              <a:t>.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u="sng" dirty="0" smtClean="0"/>
              <a:t>A systemic disease..</a:t>
            </a:r>
          </a:p>
          <a:p>
            <a:pPr>
              <a:buNone/>
            </a:pPr>
            <a:r>
              <a:rPr lang="en-US" sz="2400" dirty="0" smtClean="0"/>
              <a:t>Skin </a:t>
            </a:r>
          </a:p>
          <a:p>
            <a:pPr>
              <a:buNone/>
            </a:pPr>
            <a:r>
              <a:rPr lang="en-US" sz="2400" dirty="0" smtClean="0"/>
              <a:t>Arthritis</a:t>
            </a:r>
          </a:p>
          <a:p>
            <a:pPr>
              <a:buNone/>
            </a:pPr>
            <a:r>
              <a:rPr lang="en-US" sz="2400" dirty="0" smtClean="0"/>
              <a:t>Coronary  vascular disease</a:t>
            </a:r>
          </a:p>
          <a:p>
            <a:pPr>
              <a:buNone/>
            </a:pPr>
            <a:r>
              <a:rPr lang="en-US" sz="2400" dirty="0" smtClean="0"/>
              <a:t>Respiratory</a:t>
            </a:r>
          </a:p>
          <a:p>
            <a:pPr>
              <a:buNone/>
            </a:pPr>
            <a:r>
              <a:rPr lang="en-US" sz="2400" dirty="0" smtClean="0"/>
              <a:t>Endocrine</a:t>
            </a:r>
          </a:p>
          <a:p>
            <a:pPr>
              <a:buNone/>
            </a:pPr>
            <a:r>
              <a:rPr lang="en-US" sz="2400" dirty="0" smtClean="0"/>
              <a:t>Mental health.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2578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u="sng" dirty="0" smtClean="0"/>
              <a:t/>
            </a:r>
            <a:br>
              <a:rPr lang="en-US" sz="4000" b="1" u="sng" dirty="0" smtClean="0"/>
            </a:br>
            <a:r>
              <a:rPr lang="en-US" b="1" u="sng" dirty="0" smtClean="0"/>
              <a:t>Psoriasis: pathogenesis.</a:t>
            </a:r>
            <a:r>
              <a:rPr lang="en-US" sz="4000" b="1" u="sng" dirty="0" smtClean="0"/>
              <a:t/>
            </a:r>
            <a:br>
              <a:rPr lang="en-US" sz="4000" b="1" u="sng" dirty="0" smtClean="0"/>
            </a:br>
            <a:endParaRPr lang="en-US" sz="4000" b="1" u="sng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5105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sz="3600" b="1" u="sng" dirty="0" smtClean="0"/>
              <a:t>Cell Mediated Immunopathogenesis:</a:t>
            </a:r>
            <a:r>
              <a:rPr lang="en-US" dirty="0" smtClean="0"/>
              <a:t>                </a:t>
            </a:r>
          </a:p>
          <a:p>
            <a:r>
              <a:rPr lang="en-US" sz="2800" dirty="0" smtClean="0"/>
              <a:t>Antigen unknown: Epidermal Superantigens.</a:t>
            </a:r>
          </a:p>
          <a:p>
            <a:endParaRPr lang="en-US" sz="2800" dirty="0" smtClean="0"/>
          </a:p>
          <a:p>
            <a:r>
              <a:rPr lang="en-US" sz="2800" b="1" dirty="0" smtClean="0"/>
              <a:t>Genetics:</a:t>
            </a:r>
            <a:r>
              <a:rPr lang="en-US" sz="2800" dirty="0" smtClean="0"/>
              <a:t> Identical twin concordance=65%, both parents=40%, one parent=15%, General population=2%. </a:t>
            </a:r>
            <a:br>
              <a:rPr lang="en-US" sz="2800" dirty="0" smtClean="0"/>
            </a:br>
            <a:r>
              <a:rPr lang="en-US" sz="2800" dirty="0" smtClean="0"/>
              <a:t>Psoriasis (Psors) genes: </a:t>
            </a:r>
            <a:r>
              <a:rPr lang="en-US" sz="2800" b="1" dirty="0" smtClean="0"/>
              <a:t>HLACW6</a:t>
            </a:r>
            <a:r>
              <a:rPr lang="en-US" sz="2800" dirty="0" smtClean="0"/>
              <a:t>, B13, B17 and others. </a:t>
            </a:r>
          </a:p>
          <a:p>
            <a:endParaRPr lang="en-US" sz="2800" dirty="0" smtClean="0"/>
          </a:p>
          <a:p>
            <a:pPr eaLnBrk="1" hangingPunct="1"/>
            <a:r>
              <a:rPr lang="en-US" sz="2800" b="1" dirty="0" smtClean="0"/>
              <a:t>T cells are the driving force</a:t>
            </a:r>
            <a:r>
              <a:rPr lang="en-US" sz="2800" dirty="0" smtClean="0"/>
              <a:t> for inflammatory response</a:t>
            </a:r>
          </a:p>
          <a:p>
            <a:pPr eaLnBrk="1" hangingPunct="1">
              <a:buFontTx/>
              <a:buNone/>
            </a:pPr>
            <a:r>
              <a:rPr lang="en-US" sz="2800" b="1" dirty="0" smtClean="0"/>
              <a:t>    </a:t>
            </a:r>
            <a:r>
              <a:rPr lang="en-US" sz="2800" b="1" u="sng" dirty="0" err="1" smtClean="0"/>
              <a:t>Tcell</a:t>
            </a:r>
            <a:r>
              <a:rPr lang="en-US" sz="2800" b="1" u="sng" dirty="0" smtClean="0"/>
              <a:t> inhibition</a:t>
            </a:r>
            <a:r>
              <a:rPr lang="en-US" sz="2800" dirty="0" smtClean="0"/>
              <a:t>  with CYA clears psoriasis.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b="1" dirty="0" smtClean="0"/>
              <a:t>   </a:t>
            </a:r>
            <a:r>
              <a:rPr lang="en-US" sz="2800" b="1" u="sng" dirty="0" smtClean="0"/>
              <a:t>SCID Mouse Psoriasis model</a:t>
            </a:r>
            <a:r>
              <a:rPr lang="en-US" sz="2800" dirty="0" smtClean="0"/>
              <a:t> – Lesions develop only after injection of activated </a:t>
            </a:r>
            <a:r>
              <a:rPr lang="en-US" sz="2800" dirty="0" err="1" smtClean="0"/>
              <a:t>isogenic</a:t>
            </a:r>
            <a:r>
              <a:rPr lang="en-US" sz="2800" dirty="0" smtClean="0"/>
              <a:t> T lymphocytes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667000" cy="1143000"/>
          </a:xfrm>
        </p:spPr>
        <p:txBody>
          <a:bodyPr/>
          <a:lstStyle/>
          <a:p>
            <a:pPr eaLnBrk="1" hangingPunct="1"/>
            <a:r>
              <a:rPr lang="en-US" u="sng" dirty="0" smtClean="0"/>
              <a:t>PSORIASIS.</a:t>
            </a:r>
            <a:endParaRPr 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u="sng" dirty="0" smtClean="0"/>
              <a:t>Pathology:</a:t>
            </a:r>
            <a:r>
              <a:rPr lang="en-US" dirty="0" smtClean="0"/>
              <a:t>	</a:t>
            </a:r>
          </a:p>
          <a:p>
            <a:pPr eaLnBrk="1" hangingPunct="1"/>
            <a:r>
              <a:rPr lang="en-US" dirty="0" smtClean="0"/>
              <a:t>Increased epidermal turnover 2-7/28.</a:t>
            </a:r>
          </a:p>
          <a:p>
            <a:pPr eaLnBrk="1" hangingPunct="1"/>
            <a:r>
              <a:rPr lang="en-US" dirty="0" err="1" smtClean="0"/>
              <a:t>Papilary</a:t>
            </a:r>
            <a:r>
              <a:rPr lang="en-US" dirty="0" smtClean="0"/>
              <a:t> dermal inflammatory response.</a:t>
            </a:r>
          </a:p>
          <a:p>
            <a:pPr eaLnBrk="1" hangingPunct="1">
              <a:buFontTx/>
              <a:buNone/>
            </a:pPr>
            <a:r>
              <a:rPr lang="en-US" u="sng" dirty="0" smtClean="0"/>
              <a:t>Histology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Acanthosis, hyperkeratosis, </a:t>
            </a:r>
            <a:r>
              <a:rPr lang="en-US" dirty="0" err="1" smtClean="0"/>
              <a:t>parakeratosis</a:t>
            </a:r>
            <a:r>
              <a:rPr lang="en-US" dirty="0" smtClean="0"/>
              <a:t>       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intraepidermal neutrophilic </a:t>
            </a:r>
            <a:r>
              <a:rPr lang="en-US" dirty="0" err="1" smtClean="0"/>
              <a:t>microabscesses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(Munro), elongated rete pegs, papillary dermal</a:t>
            </a:r>
          </a:p>
          <a:p>
            <a:pPr eaLnBrk="1" hangingPunct="1">
              <a:buFontTx/>
              <a:buNone/>
            </a:pPr>
            <a:r>
              <a:rPr lang="en-US" dirty="0" smtClean="0"/>
              <a:t>capillary tortuosity and vasodilatation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6705600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b="1" u="sng" dirty="0" smtClean="0"/>
              <a:t>EPIDEMIOLOGY OF PSORIASIS</a:t>
            </a:r>
            <a:r>
              <a:rPr lang="en-US" b="1" dirty="0" smtClean="0"/>
              <a:t>.</a:t>
            </a:r>
            <a:br>
              <a:rPr lang="en-US" b="1" dirty="0" smtClean="0"/>
            </a:br>
            <a:endParaRPr lang="en-US" b="1" u="sng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4953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b="1" u="sng" dirty="0" smtClean="0"/>
              <a:t>Ubiquitous</a:t>
            </a:r>
            <a:r>
              <a:rPr lang="en-US" u="sng" dirty="0" smtClean="0"/>
              <a:t>:</a:t>
            </a:r>
            <a:r>
              <a:rPr lang="en-US" dirty="0" smtClean="0"/>
              <a:t> All races. 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b="1" u="sng" dirty="0" smtClean="0"/>
              <a:t>Age</a:t>
            </a:r>
            <a:r>
              <a:rPr lang="en-US" b="1" dirty="0" smtClean="0"/>
              <a:t>:</a:t>
            </a:r>
            <a:r>
              <a:rPr lang="en-US" dirty="0" smtClean="0"/>
              <a:t> Birth- 108  Bimodal peaks 25-30 years      and     55-60years.</a:t>
            </a:r>
          </a:p>
          <a:p>
            <a:pPr>
              <a:buNone/>
            </a:pPr>
            <a:r>
              <a:rPr lang="en-US" b="1" u="sng" dirty="0" smtClean="0"/>
              <a:t>Gender</a:t>
            </a:r>
            <a:r>
              <a:rPr lang="en-US" dirty="0" smtClean="0"/>
              <a:t>: M:F = 1:1.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b="1" u="sng" dirty="0" smtClean="0"/>
              <a:t>Family history</a:t>
            </a:r>
            <a:r>
              <a:rPr lang="en-US" dirty="0" smtClean="0"/>
              <a:t>: 70% concordance in monozygotic twins.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b="1" u="sng" dirty="0" smtClean="0"/>
              <a:t>Prevalence</a:t>
            </a:r>
            <a:r>
              <a:rPr lang="en-US" dirty="0" smtClean="0"/>
              <a:t>:1- 2% of general population.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076575" y="3244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u="sng" dirty="0" smtClean="0"/>
              <a:t>PSORIASIS VULGARIS </a:t>
            </a:r>
            <a:r>
              <a:rPr lang="en-US" sz="4800" dirty="0" smtClean="0"/>
              <a:t>:</a:t>
            </a:r>
          </a:p>
          <a:p>
            <a:pPr eaLnBrk="1" hangingPunct="1">
              <a:buFontTx/>
              <a:buNone/>
            </a:pPr>
            <a:r>
              <a:rPr lang="en-US" sz="4800" u="sng" dirty="0" smtClean="0"/>
              <a:t>Management</a:t>
            </a:r>
            <a:r>
              <a:rPr lang="en-US" sz="4800" dirty="0" smtClean="0"/>
              <a:t>.</a:t>
            </a:r>
          </a:p>
          <a:p>
            <a:pPr eaLnBrk="1" hangingPunct="1">
              <a:buFontTx/>
              <a:buNone/>
            </a:pPr>
            <a:endParaRPr lang="en-US" sz="1600" b="1" dirty="0" smtClean="0"/>
          </a:p>
          <a:p>
            <a:pPr eaLnBrk="1" hangingPunct="1">
              <a:buFontTx/>
              <a:buNone/>
            </a:pPr>
            <a:r>
              <a:rPr lang="en-US" sz="4000" b="1" dirty="0" smtClean="0"/>
              <a:t>Localised disease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Topical- Anthralin 0.1% ointment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/>
              <a:t>Coal tar 2-5% ointment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err="1" smtClean="0"/>
              <a:t>calcipotriol</a:t>
            </a:r>
            <a:r>
              <a:rPr lang="en-US" dirty="0" smtClean="0"/>
              <a:t> ointment.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Steroids-contraindicated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PAPULOSQUAMOUS DISORDERS.</a:t>
            </a:r>
            <a:br>
              <a:rPr lang="en-US" b="1" u="sng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5400" u="sng" dirty="0" smtClean="0"/>
              <a:t>Outline.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Definition.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Classification.</a:t>
            </a:r>
          </a:p>
          <a:p>
            <a:pPr>
              <a:lnSpc>
                <a:spcPct val="250000"/>
              </a:lnSpc>
            </a:pPr>
            <a:r>
              <a:rPr lang="en-US" b="1" dirty="0" smtClean="0"/>
              <a:t>Psoriasis.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029200" cy="1143000"/>
          </a:xfrm>
        </p:spPr>
        <p:txBody>
          <a:bodyPr/>
          <a:lstStyle/>
          <a:p>
            <a:pPr eaLnBrk="1" hangingPunct="1"/>
            <a:r>
              <a:rPr lang="en-US" sz="6600" u="sng" dirty="0" smtClean="0"/>
              <a:t>Management.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Systemic therapy.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Widespread psoriasis vulgaris, erythrodermic and pustular psoriasis.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dirty="0" smtClean="0"/>
              <a:t>1. Methotrexate, Retinoids, PUVA, REPUVA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Cyclosporin A.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2. Recent: Biologics TNF </a:t>
            </a:r>
            <a:r>
              <a:rPr lang="el-GR" dirty="0" smtClean="0"/>
              <a:t>α</a:t>
            </a:r>
            <a:r>
              <a:rPr lang="en-US" dirty="0" smtClean="0"/>
              <a:t> antagonists: </a:t>
            </a:r>
            <a:r>
              <a:rPr lang="en-US" dirty="0" err="1" smtClean="0"/>
              <a:t>Infliximab</a:t>
            </a:r>
            <a:r>
              <a:rPr lang="en-US" dirty="0" smtClean="0"/>
              <a:t>, </a:t>
            </a:r>
            <a:r>
              <a:rPr lang="en-US" dirty="0" err="1" smtClean="0"/>
              <a:t>Eternacept</a:t>
            </a:r>
            <a:r>
              <a:rPr lang="en-US" dirty="0" smtClean="0"/>
              <a:t>. </a:t>
            </a:r>
          </a:p>
          <a:p>
            <a:pPr eaLnBrk="1" hangingPunct="1"/>
            <a:endParaRPr lang="en-US" u="sng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2743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/>
              <a:t>Management </a:t>
            </a:r>
            <a:br>
              <a:rPr lang="en-US" sz="4000" b="1" dirty="0" smtClean="0"/>
            </a:br>
            <a:endParaRPr lang="en-US" sz="4000" b="1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467600" cy="52578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b="1" dirty="0" smtClean="0"/>
              <a:t>Generalised Psoriasis Vulgaris.</a:t>
            </a:r>
          </a:p>
          <a:p>
            <a:pPr eaLnBrk="1" hangingPunct="1">
              <a:buFontTx/>
              <a:buNone/>
            </a:pPr>
            <a:r>
              <a:rPr lang="en-US" b="1" u="sng" dirty="0" smtClean="0"/>
              <a:t>Erythrodermic Psoriasis</a:t>
            </a:r>
            <a:r>
              <a:rPr lang="en-US" b="1" dirty="0" smtClean="0"/>
              <a:t>.</a:t>
            </a:r>
          </a:p>
          <a:p>
            <a:pPr eaLnBrk="1" hangingPunct="1">
              <a:buFontTx/>
              <a:buNone/>
            </a:pPr>
            <a:r>
              <a:rPr lang="en-US" b="1" u="sng" dirty="0" smtClean="0"/>
              <a:t>Pustular Psoriasis.</a:t>
            </a:r>
          </a:p>
          <a:p>
            <a:pPr eaLnBrk="1" hangingPunct="1">
              <a:buFontTx/>
              <a:buNone/>
            </a:pPr>
            <a:endParaRPr lang="en-US" b="1" u="sng" dirty="0" smtClean="0"/>
          </a:p>
          <a:p>
            <a:pPr eaLnBrk="1" hangingPunct="1">
              <a:buFontTx/>
              <a:buNone/>
            </a:pPr>
            <a:r>
              <a:rPr lang="en-US" u="sng" dirty="0" smtClean="0"/>
              <a:t>Definitive</a:t>
            </a:r>
          </a:p>
          <a:p>
            <a:pPr eaLnBrk="1" hangingPunct="1">
              <a:buFontTx/>
              <a:buNone/>
            </a:pPr>
            <a:r>
              <a:rPr lang="en-US" dirty="0" smtClean="0"/>
              <a:t>Methotrexate</a:t>
            </a:r>
          </a:p>
          <a:p>
            <a:pPr eaLnBrk="1" hangingPunct="1">
              <a:buFontTx/>
              <a:buNone/>
            </a:pPr>
            <a:r>
              <a:rPr lang="en-US" dirty="0" smtClean="0"/>
              <a:t>Photo/</a:t>
            </a:r>
            <a:r>
              <a:rPr lang="en-US" dirty="0" err="1" smtClean="0"/>
              <a:t>Photochemotherapy</a:t>
            </a:r>
            <a:r>
              <a:rPr lang="en-US" dirty="0" smtClean="0"/>
              <a:t> PUVA</a:t>
            </a:r>
          </a:p>
          <a:p>
            <a:pPr eaLnBrk="1" hangingPunct="1">
              <a:buFontTx/>
              <a:buNone/>
            </a:pPr>
            <a:r>
              <a:rPr lang="en-US" dirty="0" smtClean="0"/>
              <a:t>Retinoids, Re </a:t>
            </a:r>
            <a:r>
              <a:rPr lang="en-US" dirty="0" err="1" smtClean="0"/>
              <a:t>puva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Immunotherapy- </a:t>
            </a:r>
            <a:r>
              <a:rPr lang="en-US" dirty="0" err="1" smtClean="0"/>
              <a:t>Infliximab</a:t>
            </a:r>
            <a:r>
              <a:rPr lang="en-US" dirty="0" smtClean="0"/>
              <a:t> etc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2667000" cy="1143000"/>
          </a:xfrm>
        </p:spPr>
        <p:txBody>
          <a:bodyPr/>
          <a:lstStyle/>
          <a:p>
            <a:pPr eaLnBrk="1" hangingPunct="1"/>
            <a:r>
              <a:rPr lang="en-US" u="sng" dirty="0" smtClean="0"/>
              <a:t>PSORIASIS</a:t>
            </a:r>
            <a:r>
              <a:rPr lang="en-US" dirty="0" smtClean="0"/>
              <a:t>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 u="sng" dirty="0" smtClean="0"/>
              <a:t>Prognosis:</a:t>
            </a:r>
          </a:p>
          <a:p>
            <a:pPr eaLnBrk="1" hangingPunct="1">
              <a:buFontTx/>
              <a:buNone/>
            </a:pPr>
            <a:endParaRPr lang="en-US" sz="3600" dirty="0" smtClean="0"/>
          </a:p>
          <a:p>
            <a:pPr eaLnBrk="1" hangingPunct="1"/>
            <a:r>
              <a:rPr lang="en-US" dirty="0" smtClean="0"/>
              <a:t>Not curable.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Controllable by induction of remission.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5600" cy="1143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Summary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4000" dirty="0" smtClean="0"/>
              <a:t>In this lecture, we defined and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4000" dirty="0" smtClean="0"/>
              <a:t>described the classification of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4000" dirty="0" smtClean="0"/>
              <a:t>Papulosquamous disorders and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4000" b="1" dirty="0" smtClean="0"/>
              <a:t>Psoriasis.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Box 1"/>
          <p:cNvSpPr txBox="1">
            <a:spLocks noChangeArrowheads="1"/>
          </p:cNvSpPr>
          <p:nvPr/>
        </p:nvSpPr>
        <p:spPr bwMode="auto">
          <a:xfrm>
            <a:off x="1295400" y="2209800"/>
            <a:ext cx="5029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/>
              <a:t>The End.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52800" cy="1143000"/>
          </a:xfrm>
        </p:spPr>
        <p:txBody>
          <a:bodyPr/>
          <a:lstStyle/>
          <a:p>
            <a:r>
              <a:rPr lang="en-US" u="sng" dirty="0" smtClean="0"/>
              <a:t>Classification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Psoriasis Vulgaris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Lichen planus.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Pityriasis Rosea.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Pityriasis Rubra Pilaris.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Large plaque parapsoriasis.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</p:spPr>
        <p:txBody>
          <a:bodyPr>
            <a:normAutofit/>
          </a:bodyPr>
          <a:lstStyle/>
          <a:p>
            <a:r>
              <a:rPr lang="en-US" u="sng" dirty="0" smtClean="0"/>
              <a:t>PSORIASIS VULGARIS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More prevalent.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Systemic comorbidities.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May transform into other variants.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</p:spPr>
        <p:txBody>
          <a:bodyPr/>
          <a:lstStyle/>
          <a:p>
            <a:r>
              <a:rPr lang="en-US" u="sng" dirty="0" smtClean="0"/>
              <a:t>PSORIASIS VULGARIS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features.</a:t>
            </a:r>
          </a:p>
          <a:p>
            <a:r>
              <a:rPr lang="en-US" dirty="0" smtClean="0"/>
              <a:t>Pathogenesis.</a:t>
            </a:r>
          </a:p>
          <a:p>
            <a:r>
              <a:rPr lang="en-US" dirty="0" smtClean="0"/>
              <a:t>Pathology.</a:t>
            </a:r>
          </a:p>
          <a:p>
            <a:r>
              <a:rPr lang="en-US" dirty="0" smtClean="0"/>
              <a:t>Epidemiology.</a:t>
            </a:r>
          </a:p>
          <a:p>
            <a:r>
              <a:rPr lang="en-US" dirty="0" smtClean="0"/>
              <a:t>Diagnosis.</a:t>
            </a:r>
          </a:p>
          <a:p>
            <a:r>
              <a:rPr lang="en-US" dirty="0" smtClean="0"/>
              <a:t>Management.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058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u="sng" dirty="0" smtClean="0"/>
              <a:t>CLINICAL FEATURES.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b="1" u="sng" dirty="0" smtClean="0"/>
              <a:t>PSORIASIS VULGARIS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Synonyms: </a:t>
            </a:r>
            <a:r>
              <a:rPr lang="en-US" u="sng" dirty="0" err="1" smtClean="0"/>
              <a:t>Chonic</a:t>
            </a:r>
            <a:r>
              <a:rPr lang="en-US" u="sng" dirty="0" smtClean="0"/>
              <a:t> plaque psoriasis.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                  </a:t>
            </a:r>
            <a:r>
              <a:rPr lang="en-US" u="sng" dirty="0" err="1" smtClean="0"/>
              <a:t>Chonic</a:t>
            </a:r>
            <a:r>
              <a:rPr lang="en-US" u="sng" dirty="0" smtClean="0"/>
              <a:t> stable psoriasis.</a:t>
            </a:r>
          </a:p>
          <a:p>
            <a:pPr>
              <a:lnSpc>
                <a:spcPct val="90000"/>
              </a:lnSpc>
              <a:buNone/>
            </a:pPr>
            <a:endParaRPr lang="en-US" sz="1200" u="sng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u="sng" dirty="0" smtClean="0"/>
              <a:t>Skin lesions</a:t>
            </a:r>
            <a:r>
              <a:rPr lang="en-US" dirty="0" smtClean="0"/>
              <a:t>: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Well marginated </a:t>
            </a:r>
            <a:r>
              <a:rPr lang="en-US" sz="2800" b="1" dirty="0" smtClean="0"/>
              <a:t>Silvery scaly papules, plaques                     </a:t>
            </a:r>
            <a:r>
              <a:rPr lang="en-US" sz="2800" dirty="0" smtClean="0"/>
              <a:t>and patches on </a:t>
            </a:r>
            <a:r>
              <a:rPr lang="en-US" sz="2800" b="1" dirty="0" smtClean="0"/>
              <a:t>erythematous base</a:t>
            </a:r>
            <a:r>
              <a:rPr lang="en-US" sz="2800" dirty="0" smtClean="0"/>
              <a:t>. </a:t>
            </a:r>
            <a:endParaRPr lang="en-US" sz="2800" b="1" u="sng" dirty="0" smtClean="0"/>
          </a:p>
          <a:p>
            <a:pPr eaLnBrk="1" hangingPunct="1">
              <a:spcBef>
                <a:spcPts val="0"/>
              </a:spcBef>
            </a:pPr>
            <a:r>
              <a:rPr lang="en-US" sz="2800" dirty="0" smtClean="0"/>
              <a:t>Positive </a:t>
            </a:r>
            <a:r>
              <a:rPr lang="en-US" sz="2800" b="1" dirty="0" smtClean="0"/>
              <a:t>Auspitz sign</a:t>
            </a:r>
            <a:r>
              <a:rPr lang="en-US" sz="2800" dirty="0" smtClean="0"/>
              <a:t>  and </a:t>
            </a:r>
            <a:r>
              <a:rPr lang="en-US" sz="2800" b="1" dirty="0" smtClean="0"/>
              <a:t>Koebnor phenomenon.</a:t>
            </a: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/>
              <a:t>Variation</a:t>
            </a:r>
            <a:r>
              <a:rPr lang="en-US" sz="2800" dirty="0" smtClean="0"/>
              <a:t> in lesional configuration, morphology and anatomical site.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382000" cy="617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CLINICAL FEATURES</a:t>
            </a:r>
          </a:p>
          <a:p>
            <a:pPr eaLnBrk="1" hangingPunct="1">
              <a:buFontTx/>
              <a:buNone/>
            </a:pPr>
            <a:endParaRPr lang="en-US" sz="4000" smtClean="0"/>
          </a:p>
          <a:p>
            <a:pPr eaLnBrk="1" hangingPunct="1">
              <a:buFontTx/>
              <a:buNone/>
            </a:pPr>
            <a:r>
              <a:rPr lang="en-US" sz="4000" b="1" u="sng" smtClean="0"/>
              <a:t>PSORIASIS VULGARIS</a:t>
            </a:r>
            <a:r>
              <a:rPr lang="en-US" smtClean="0"/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en-US" smtClean="0"/>
              <a:t>Variable </a:t>
            </a:r>
            <a:r>
              <a:rPr lang="en-US" b="1" smtClean="0"/>
              <a:t>Symmetrical</a:t>
            </a:r>
            <a:r>
              <a:rPr lang="en-US" smtClean="0"/>
              <a:t> lesional distribution,</a:t>
            </a:r>
          </a:p>
          <a:p>
            <a:pPr eaLnBrk="1" hangingPunct="1">
              <a:lnSpc>
                <a:spcPct val="200000"/>
              </a:lnSpc>
            </a:pPr>
            <a:r>
              <a:rPr lang="en-US" smtClean="0"/>
              <a:t>Predilection for </a:t>
            </a:r>
            <a:r>
              <a:rPr lang="en-US" b="1" smtClean="0"/>
              <a:t>extensor</a:t>
            </a:r>
            <a:r>
              <a:rPr lang="en-US" smtClean="0"/>
              <a:t> aspects.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0772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u="sng" dirty="0" smtClean="0"/>
              <a:t>VARIANTS OF PSORIASIS VULGARIS.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b="1" dirty="0" smtClean="0"/>
              <a:t>1. Lesional configuration.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Annular, linear, geographical.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b="1" dirty="0" smtClean="0"/>
              <a:t>2. Lesional size.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Guttate, Large Patches.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b="1" dirty="0" smtClean="0"/>
              <a:t>3. Anatomical </a:t>
            </a:r>
            <a:r>
              <a:rPr lang="en-US" b="1" dirty="0" err="1" smtClean="0"/>
              <a:t>localisation</a:t>
            </a:r>
            <a:r>
              <a:rPr lang="en-US" b="1" dirty="0" smtClean="0"/>
              <a:t>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Sebopsoriasis, Inverse, Scalp, Nails.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305800" cy="609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u="sng" dirty="0" smtClean="0"/>
              <a:t>VARIANTS OF PSORIASIS VULGARIS.</a:t>
            </a:r>
          </a:p>
          <a:p>
            <a:pPr eaLnBrk="1" hangingPunct="1">
              <a:buFontTx/>
              <a:buNone/>
            </a:pPr>
            <a:endParaRPr lang="en-US" b="1" dirty="0" smtClean="0"/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b="1" u="sng" dirty="0" smtClean="0"/>
              <a:t>Lesional configuration</a:t>
            </a:r>
            <a:r>
              <a:rPr lang="en-US" b="1" dirty="0" smtClean="0"/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 smtClean="0"/>
              <a:t>Annular,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 smtClean="0"/>
              <a:t> linear,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 smtClean="0"/>
              <a:t> geographical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543</Words>
  <Application>Microsoft Office PowerPoint</Application>
  <PresentationFormat>On-screen Show (4:3)</PresentationFormat>
  <Paragraphs>188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 PAPULOSQUAMOUS DISORDERS. </vt:lpstr>
      <vt:lpstr>Classification.</vt:lpstr>
      <vt:lpstr>PSORIASIS VULGARIS.</vt:lpstr>
      <vt:lpstr>PSORIASIS VULGARIS.</vt:lpstr>
      <vt:lpstr>Slide 6</vt:lpstr>
      <vt:lpstr>Slide 7</vt:lpstr>
      <vt:lpstr>Slide 8</vt:lpstr>
      <vt:lpstr>Slide 9</vt:lpstr>
      <vt:lpstr>Slide 10</vt:lpstr>
      <vt:lpstr>Slide 11</vt:lpstr>
      <vt:lpstr>Transformation Psoriasis Vulgaris.</vt:lpstr>
      <vt:lpstr>Unstable variants of Psoriasis.</vt:lpstr>
      <vt:lpstr> Systemic comorbidities. </vt:lpstr>
      <vt:lpstr>PSORIASIS.</vt:lpstr>
      <vt:lpstr> Psoriasis: pathogenesis. </vt:lpstr>
      <vt:lpstr>PSORIASIS.</vt:lpstr>
      <vt:lpstr>  EPIDEMIOLOGY OF PSORIASIS. </vt:lpstr>
      <vt:lpstr>Slide 19</vt:lpstr>
      <vt:lpstr>Management.</vt:lpstr>
      <vt:lpstr>Management  </vt:lpstr>
      <vt:lpstr>PSORIASIS.</vt:lpstr>
      <vt:lpstr>Summary.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MBChB III Integrated Lectures</dc:title>
  <dc:creator>Admin</dc:creator>
  <cp:lastModifiedBy>Admin</cp:lastModifiedBy>
  <cp:revision>54</cp:revision>
  <dcterms:created xsi:type="dcterms:W3CDTF">2014-06-18T18:55:36Z</dcterms:created>
  <dcterms:modified xsi:type="dcterms:W3CDTF">2014-07-11T08:57:04Z</dcterms:modified>
</cp:coreProperties>
</file>