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Large confetti"/>
          <p:cNvSpPr>
            <a:spLocks noChangeArrowheads="1"/>
          </p:cNvSpPr>
          <p:nvPr/>
        </p:nvSpPr>
        <p:spPr bwMode="ltGray">
          <a:xfrm>
            <a:off x="645584" y="1549400"/>
            <a:ext cx="10877549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ltGray">
          <a:xfrm>
            <a:off x="304800" y="3206750"/>
            <a:ext cx="115824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ltGray">
          <a:xfrm>
            <a:off x="304800" y="1482725"/>
            <a:ext cx="115824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ltGray">
          <a:xfrm>
            <a:off x="11497734" y="1246188"/>
            <a:ext cx="103717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ltGray">
          <a:xfrm>
            <a:off x="579967" y="1252538"/>
            <a:ext cx="103717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ltGray">
          <a:xfrm>
            <a:off x="3774018" y="6121400"/>
            <a:ext cx="4641849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10" name="Rectangle 8" descr="Large confetti"/>
          <p:cNvSpPr>
            <a:spLocks noChangeArrowheads="1"/>
          </p:cNvSpPr>
          <p:nvPr/>
        </p:nvSpPr>
        <p:spPr bwMode="ltGray">
          <a:xfrm>
            <a:off x="5461001" y="6072188"/>
            <a:ext cx="1265767" cy="176212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5241" name="Rectangle 9" descr="Large confetti"/>
          <p:cNvSpPr>
            <a:spLocks noGrp="1" noChangeArrowheads="1"/>
          </p:cNvSpPr>
          <p:nvPr>
            <p:ph type="ctrTitle"/>
          </p:nvPr>
        </p:nvSpPr>
        <p:spPr>
          <a:xfrm>
            <a:off x="914400" y="1752600"/>
            <a:ext cx="103632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 b="0">
                <a:solidFill>
                  <a:schemeClr val="bg1"/>
                </a:solidFill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524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7465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noFill/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0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4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5317" y="284164"/>
            <a:ext cx="2726267" cy="58118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84164"/>
            <a:ext cx="7977717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2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284164"/>
            <a:ext cx="9484784" cy="782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295400"/>
            <a:ext cx="103632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9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0" y="284164"/>
            <a:ext cx="9484784" cy="782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online image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7252"/>
            <a:ext cx="12192000" cy="5320748"/>
          </a:xfrm>
        </p:spPr>
        <p:txBody>
          <a:bodyPr/>
          <a:lstStyle>
            <a:lvl1pPr>
              <a:defRPr sz="2000">
                <a:latin typeface="Candara" panose="020E0502030303020204" pitchFamily="34" charset="0"/>
              </a:defRPr>
            </a:lvl1pPr>
            <a:lvl2pPr>
              <a:defRPr sz="2000">
                <a:solidFill>
                  <a:schemeClr val="accent4">
                    <a:lumMod val="75000"/>
                    <a:lumOff val="25000"/>
                  </a:schemeClr>
                </a:solidFill>
                <a:latin typeface="Candara" panose="020E0502030303020204" pitchFamily="34" charset="0"/>
              </a:defRPr>
            </a:lvl2pPr>
            <a:lvl3pPr>
              <a:defRPr sz="2000">
                <a:solidFill>
                  <a:schemeClr val="accent4">
                    <a:lumMod val="75000"/>
                    <a:lumOff val="25000"/>
                  </a:schemeClr>
                </a:solidFill>
                <a:latin typeface="Candara" panose="020E0502030303020204" pitchFamily="34" charset="0"/>
              </a:defRPr>
            </a:lvl3pPr>
            <a:lvl4pPr>
              <a:defRPr sz="2000">
                <a:solidFill>
                  <a:schemeClr val="accent4">
                    <a:lumMod val="75000"/>
                    <a:lumOff val="25000"/>
                  </a:schemeClr>
                </a:solidFill>
                <a:latin typeface="Candara" panose="020E0502030303020204" pitchFamily="34" charset="0"/>
              </a:defRPr>
            </a:lvl4pPr>
            <a:lvl5pPr>
              <a:defRPr sz="2000">
                <a:solidFill>
                  <a:schemeClr val="accent4">
                    <a:lumMod val="75000"/>
                    <a:lumOff val="25000"/>
                  </a:schemeClr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07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ctr">
              <a:defRPr sz="4800" b="1" cap="all">
                <a:latin typeface="Algerian" panose="04020705040A02060702" pitchFamily="8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 algn="ctr">
              <a:buNone/>
              <a:defRPr sz="3600">
                <a:latin typeface="Algerian" panose="04020705040A02060702" pitchFamily="82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842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1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6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1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8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 descr="Large confetti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2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1" name="Rectangle 13"/>
          <p:cNvSpPr>
            <a:spLocks noChangeArrowheads="1"/>
          </p:cNvSpPr>
          <p:nvPr/>
        </p:nvSpPr>
        <p:spPr bwMode="auto">
          <a:xfrm>
            <a:off x="0" y="0"/>
            <a:ext cx="12192000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1027" name="Picture 12" descr="Image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228600"/>
            <a:ext cx="152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 descr="Large confetti"/>
          <p:cNvSpPr>
            <a:spLocks noGrp="1" noChangeArrowheads="1"/>
          </p:cNvSpPr>
          <p:nvPr>
            <p:ph type="title"/>
          </p:nvPr>
        </p:nvSpPr>
        <p:spPr bwMode="auto">
          <a:xfrm>
            <a:off x="2336800" y="284164"/>
            <a:ext cx="9484784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103632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2FED7D07-88D5-47E6-A1C4-DA284E63B9AD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1143000"/>
            <a:ext cx="11794067" cy="762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5" name="Rectangle 7" descr="Large confetti"/>
          <p:cNvSpPr>
            <a:spLocks noChangeArrowheads="1"/>
          </p:cNvSpPr>
          <p:nvPr/>
        </p:nvSpPr>
        <p:spPr bwMode="ltGray">
          <a:xfrm>
            <a:off x="330200" y="0"/>
            <a:ext cx="584200" cy="1524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6" name="Rectangle 8"/>
          <p:cNvSpPr>
            <a:spLocks noChangeArrowheads="1"/>
          </p:cNvSpPr>
          <p:nvPr/>
        </p:nvSpPr>
        <p:spPr bwMode="auto">
          <a:xfrm>
            <a:off x="9423400" y="6553201"/>
            <a:ext cx="2768600" cy="793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1800"/>
          </a:p>
        </p:txBody>
      </p:sp>
      <p:sp>
        <p:nvSpPr>
          <p:cNvPr id="94217" name="Rectangle 9" descr="Large confetti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92933" y="6400800"/>
            <a:ext cx="592667" cy="4572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B8718BB-2744-4965-9EF3-AE6B53E6E1F1}" type="slidenum">
              <a:rPr lang="en-US" smtClean="0"/>
              <a:t>‹#›</a:t>
            </a:fld>
            <a:endParaRPr lang="en-US"/>
          </a:p>
        </p:txBody>
      </p:sp>
      <p:pic>
        <p:nvPicPr>
          <p:cNvPr id="1036" name="Picture 10" descr="Image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67" y="228600"/>
            <a:ext cx="482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091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ENDOCRINOLOGY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COMPILED BY EFFIE NAILA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30898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HYPOTHALAMUS AND THE PITUTARY GLAND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THYROID GLAND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PARATHYROID GLANDS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ADRENAL GLANDS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ENDOCRINE PANCREAS AND GIT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DIABETES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DISEASES AFFECTING MULTIPLE ENDOCRINE GLANDS</a:t>
            </a:r>
          </a:p>
        </p:txBody>
      </p:sp>
    </p:spTree>
    <p:extLst>
      <p:ext uri="{BB962C8B-B14F-4D97-AF65-F5344CB8AC3E}">
        <p14:creationId xmlns:p14="http://schemas.microsoft.com/office/powerpoint/2010/main" val="412565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HYPOTHALAMUS AND THE PITUTARY </a:t>
            </a:r>
            <a:r>
              <a:rPr lang="en-US" b="0" dirty="0" smtClean="0"/>
              <a:t>GLAND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304365"/>
            <a:ext cx="10363200" cy="3102535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FUNCTIONAL ANATOMY &amp; PHYSIOLOGY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HYPOPITUITARISM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PITUITARY TUMOR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HYPERPROLACTINEMIA/ GALACTORRHEA (PROLACTINOMA)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ACROMEGALY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CRANIOPHARYNGIOMA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400" dirty="0" smtClean="0"/>
              <a:t>DIABETES INSIPIDUS</a:t>
            </a:r>
          </a:p>
        </p:txBody>
      </p:sp>
    </p:spTree>
    <p:extLst>
      <p:ext uri="{BB962C8B-B14F-4D97-AF65-F5344CB8AC3E}">
        <p14:creationId xmlns:p14="http://schemas.microsoft.com/office/powerpoint/2010/main" val="197965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159936"/>
            <a:ext cx="10363200" cy="1362075"/>
          </a:xfrm>
        </p:spPr>
        <p:txBody>
          <a:bodyPr/>
          <a:lstStyle/>
          <a:p>
            <a:r>
              <a:rPr lang="en-US" sz="6600" b="0" dirty="0"/>
              <a:t>THYROID </a:t>
            </a:r>
            <a:r>
              <a:rPr lang="en-US" sz="6600" b="0" dirty="0" smtClean="0"/>
              <a:t>GLAND</a:t>
            </a:r>
            <a:endParaRPr lang="en-US" sz="6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250576"/>
            <a:ext cx="10363200" cy="3909359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FUNCTIONAL ANATOMY &amp; PHYSIOLOGY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THYROTOXICOSIS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HYPOTHYROIDISM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THYROID ENLARGEMENT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AUTOIMMUNE THYROID DISEASE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TRANSIENT THYROIDITIS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IODINE – ASSOCIATED THYROID DISEASE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SIMPLE &amp; MULTI – NODULAR GOITRE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THYROID NEOPLASIA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200" dirty="0" smtClean="0"/>
              <a:t>CONGENITAL THYROID DISEASE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58086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0" dirty="0"/>
              <a:t>PARATHYROID </a:t>
            </a:r>
            <a:r>
              <a:rPr lang="en-US" sz="6000" b="0" dirty="0" smtClean="0"/>
              <a:t>GLANDS</a:t>
            </a:r>
            <a:endParaRPr lang="en-US" sz="60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264025"/>
            <a:ext cx="10363200" cy="3142876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FUNCTIONAL ANATOMY &amp; PHYSIOLOGY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HYPERCALCEMIA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HYPOCALCEMIA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PRIMARY HYPERPARATHYROIDISM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FAMILIAL HYPOCALCIURIC HYPERCALCEMIA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800" dirty="0" smtClean="0"/>
              <a:t>HYPOPARATHYROIDISM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032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0" dirty="0"/>
              <a:t>ADRENAL </a:t>
            </a:r>
            <a:r>
              <a:rPr lang="en-US" sz="6600" b="0" dirty="0" smtClean="0"/>
              <a:t>GLANDS</a:t>
            </a:r>
            <a:endParaRPr lang="en-US" sz="6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196789"/>
            <a:ext cx="10363200" cy="3210112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FUNCTIONAL ANATOMY &amp; PHYSIOLOGY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CUSHING’S SYNDROME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THERAPEUTIC USE OF GLUCOCORTICOIDS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ADRENAL INSUFFICIENCY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PRIMARY HYPERALDOSTERONISM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PHAEOCHROMOCYTOMA &amp; PARAGANGLIOMA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2400" dirty="0"/>
              <a:t>CAH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90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/>
              <a:t>ENDOCRINE PANCREAS AND </a:t>
            </a:r>
            <a:r>
              <a:rPr lang="en-US" sz="5400" b="0" dirty="0" smtClean="0"/>
              <a:t>GIT</a:t>
            </a:r>
            <a:endParaRPr lang="en-US" sz="54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54941"/>
            <a:ext cx="10363200" cy="1851959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sz="3200" dirty="0" smtClean="0"/>
              <a:t>SPONTANEOUS HYPOGLYCEMIA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sz="3200" dirty="0" smtClean="0"/>
              <a:t>GASTRO – ENTERO - PANCREATIC NEURO – ENDOCRINE TUMORS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745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0" dirty="0" smtClean="0"/>
              <a:t>DIABETES MELLITUS </a:t>
            </a:r>
            <a:endParaRPr lang="en-US" sz="6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75012"/>
            <a:ext cx="10363200" cy="2631889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Functional anatomy &amp; physiology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Presenting problems in </a:t>
            </a:r>
            <a:r>
              <a:rPr lang="en-US" dirty="0" err="1" smtClean="0"/>
              <a:t>dm</a:t>
            </a:r>
            <a:endParaRPr lang="en-US" dirty="0" smtClean="0"/>
          </a:p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Management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Long – term complications of </a:t>
            </a:r>
            <a:r>
              <a:rPr lang="en-US" dirty="0" err="1" smtClean="0"/>
              <a:t>dm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4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DISEASES AFFECTING MULTIPLE ENDOCRINE </a:t>
            </a:r>
            <a:r>
              <a:rPr lang="en-US" b="0" dirty="0" smtClean="0"/>
              <a:t>GLANDS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14601"/>
            <a:ext cx="10363200" cy="1892300"/>
          </a:xfrm>
        </p:spPr>
        <p:txBody>
          <a:bodyPr/>
          <a:lstStyle/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MULTIPLE ENDOCRINE NEOPLASIA (MEN)</a:t>
            </a:r>
          </a:p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AUTOIMMUNE POLYENDOCRINE SYNDROMES (APS)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095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56" id="{5F158F71-4EA1-4321-BB35-4A3A8E1F52BB}" vid="{490FAF3F-7DEC-4991-91CA-5B2D48E75E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Theme56</Template>
  <TotalTime>19</TotalTime>
  <Words>163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Algerian</vt:lpstr>
      <vt:lpstr>Candara</vt:lpstr>
      <vt:lpstr>Times New Roman</vt:lpstr>
      <vt:lpstr>Wingdings</vt:lpstr>
      <vt:lpstr>Theme56</vt:lpstr>
      <vt:lpstr>ENDOCRINOLOGY</vt:lpstr>
      <vt:lpstr>OUTLINE</vt:lpstr>
      <vt:lpstr>HYPOTHALAMUS AND THE PITUTARY GLAND</vt:lpstr>
      <vt:lpstr>THYROID GLAND</vt:lpstr>
      <vt:lpstr>PARATHYROID GLANDS</vt:lpstr>
      <vt:lpstr>ADRENAL GLANDS</vt:lpstr>
      <vt:lpstr>ENDOCRINE PANCREAS AND GIT</vt:lpstr>
      <vt:lpstr>DIABETES MELLITUS </vt:lpstr>
      <vt:lpstr>DISEASES AFFECTING MULTIPLE ENDOCRINE GLANDS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ENDOCRINOLOGY</dc:title>
  <dc:creator>Effie Nailah</dc:creator>
  <cp:lastModifiedBy>Effie Nailah</cp:lastModifiedBy>
  <cp:revision>3</cp:revision>
  <dcterms:created xsi:type="dcterms:W3CDTF">2017-02-02T06:04:39Z</dcterms:created>
  <dcterms:modified xsi:type="dcterms:W3CDTF">2017-02-02T06:23:46Z</dcterms:modified>
</cp:coreProperties>
</file>