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</p:sldMasterIdLst>
  <p:notesMasterIdLst>
    <p:notesMasterId r:id="rId62"/>
  </p:notesMasterIdLst>
  <p:sldIdLst>
    <p:sldId id="256" r:id="rId4"/>
    <p:sldId id="311" r:id="rId5"/>
    <p:sldId id="312" r:id="rId6"/>
    <p:sldId id="313" r:id="rId7"/>
    <p:sldId id="314" r:id="rId8"/>
    <p:sldId id="315" r:id="rId9"/>
    <p:sldId id="257" r:id="rId10"/>
    <p:sldId id="270" r:id="rId11"/>
    <p:sldId id="271" r:id="rId12"/>
    <p:sldId id="258" r:id="rId13"/>
    <p:sldId id="282" r:id="rId14"/>
    <p:sldId id="283" r:id="rId15"/>
    <p:sldId id="266" r:id="rId16"/>
    <p:sldId id="261" r:id="rId17"/>
    <p:sldId id="295" r:id="rId18"/>
    <p:sldId id="272" r:id="rId19"/>
    <p:sldId id="296" r:id="rId20"/>
    <p:sldId id="297" r:id="rId21"/>
    <p:sldId id="273" r:id="rId22"/>
    <p:sldId id="274" r:id="rId23"/>
    <p:sldId id="275" r:id="rId24"/>
    <p:sldId id="276" r:id="rId25"/>
    <p:sldId id="279" r:id="rId26"/>
    <p:sldId id="278" r:id="rId27"/>
    <p:sldId id="265" r:id="rId28"/>
    <p:sldId id="259" r:id="rId29"/>
    <p:sldId id="262" r:id="rId30"/>
    <p:sldId id="263" r:id="rId31"/>
    <p:sldId id="264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77" r:id="rId40"/>
    <p:sldId id="280" r:id="rId41"/>
    <p:sldId id="281" r:id="rId42"/>
    <p:sldId id="305" r:id="rId43"/>
    <p:sldId id="284" r:id="rId44"/>
    <p:sldId id="306" r:id="rId45"/>
    <p:sldId id="307" r:id="rId46"/>
    <p:sldId id="308" r:id="rId47"/>
    <p:sldId id="286" r:id="rId48"/>
    <p:sldId id="287" r:id="rId49"/>
    <p:sldId id="260" r:id="rId50"/>
    <p:sldId id="309" r:id="rId51"/>
    <p:sldId id="289" r:id="rId52"/>
    <p:sldId id="288" r:id="rId53"/>
    <p:sldId id="268" r:id="rId54"/>
    <p:sldId id="267" r:id="rId55"/>
    <p:sldId id="290" r:id="rId56"/>
    <p:sldId id="291" r:id="rId57"/>
    <p:sldId id="292" r:id="rId58"/>
    <p:sldId id="310" r:id="rId59"/>
    <p:sldId id="293" r:id="rId60"/>
    <p:sldId id="294" r:id="rId6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9" autoAdjust="0"/>
    <p:restoredTop sz="90929"/>
  </p:normalViewPr>
  <p:slideViewPr>
    <p:cSldViewPr>
      <p:cViewPr>
        <p:scale>
          <a:sx n="75" d="100"/>
          <a:sy n="75" d="100"/>
        </p:scale>
        <p:origin x="-100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415E9D-7AEC-499B-99FC-45F2304719D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3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CBF4E-E7FF-41A2-9E08-35B4D50207D4}" type="slidenum">
              <a:rPr lang="en-CA"/>
              <a:pPr/>
              <a:t>21</a:t>
            </a:fld>
            <a:endParaRPr lang="en-CA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18mm oriental, 20mm white, 22mm black, 3-4mm mild, 5-7 moderate, &gt;7mm severe</a:t>
            </a:r>
          </a:p>
          <a:p>
            <a:r>
              <a:rPr lang="en-US"/>
              <a:t>Inferior rectus then medial rectus</a:t>
            </a:r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D550-29C2-4721-A224-ECF82966C4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1E8D-0F9B-4643-8F0A-0376953926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E45CE-680F-4FB8-9F47-ED17AF4F9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F14-387A-4DD2-A67F-0FF45AE41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7A34-521D-4948-B1F3-1A9FCA2BF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02B5-A172-4274-B399-6A8E4312A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457D-8F7C-41DE-A356-2ACD6F64E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AF62-1921-4165-A69D-BC049035B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3051F-0678-4D6A-81A8-DED9E92CB1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3A9-B560-4BE2-9881-30E238FFB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584D24-5577-45BB-8F87-D40161D16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A7E0-CFE2-452F-9E60-3DF137F8F2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AD6-6EAB-4895-B6CC-9C362C96E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504-C2F9-485B-AF13-83710E3C79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9A5AF-997E-4539-90AF-B24B9ED9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60BD54-B0D2-4161-9A9B-DBA549B58F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C7F-C528-4961-9E8D-1490BD8133B1}" type="datetimeFigureOut">
              <a:rPr lang="en-GB" smtClean="0">
                <a:solidFill>
                  <a:srgbClr val="073E87"/>
                </a:solidFill>
              </a:rPr>
              <a:pPr/>
              <a:t>09/05/2013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F566D-F862-4F31-88AF-CC2E640870FA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B4E7-264F-41D4-B272-3041A6DD58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BAE2-4650-4DB5-90DD-BB65A886A6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A82-2748-497D-B024-62C02C38A9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CA6-3947-4381-AF2D-AF423ABB816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DC79-1C59-4746-BE0C-76C0A6CCE19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29D3-D474-43C2-AA89-2DD190633E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50B5BC-8024-46F7-A878-194B14C2B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50B5BC-8024-46F7-A878-194B14C2B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4A5C7F-C528-4961-9E8D-1490BD8133B1}" type="datetimeFigureOut">
              <a:rPr lang="en-GB" smtClean="0">
                <a:solidFill>
                  <a:srgbClr val="073E87"/>
                </a:solidFill>
                <a:latin typeface="Candar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09/05/2013</a:t>
            </a:fld>
            <a:endParaRPr lang="en-GB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73E87"/>
              </a:solidFill>
              <a:latin typeface="Candar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AF566D-F862-4F31-88AF-CC2E640870FA}" type="slidenum">
              <a:rPr lang="en-GB" smtClean="0">
                <a:solidFill>
                  <a:srgbClr val="073E87"/>
                </a:solidFill>
                <a:latin typeface="Candar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073E87"/>
              </a:solidFill>
              <a:latin typeface="Candar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Thyroid Disorders</a:t>
            </a:r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Dr</a:t>
            </a:r>
            <a:r>
              <a:rPr lang="en-US" sz="2400" dirty="0" smtClean="0"/>
              <a:t> Ojuka KD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Hypothyroidism</a:t>
            </a:r>
            <a:endParaRPr lang="en-CA" sz="36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Arial" charset="0"/>
              </a:rPr>
              <a:t>Diagnosis: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A </a:t>
            </a:r>
            <a:r>
              <a:rPr lang="en-US" sz="1800">
                <a:latin typeface="Wingdings 3" pitchFamily="18" charset="2"/>
              </a:rPr>
              <a:t>i</a:t>
            </a:r>
            <a:r>
              <a:rPr lang="en-US" sz="1800">
                <a:latin typeface="Arial" charset="0"/>
              </a:rPr>
              <a:t>FT4 and </a:t>
            </a:r>
            <a:r>
              <a:rPr lang="en-US" sz="1800">
                <a:latin typeface="Wingdings 3" pitchFamily="18" charset="2"/>
              </a:rPr>
              <a:t>h</a:t>
            </a:r>
            <a:r>
              <a:rPr lang="en-US" sz="1800">
                <a:latin typeface="Arial" charset="0"/>
              </a:rPr>
              <a:t>TSH is diagnostic of primary hypothyroidism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Serum T3 levels are variable (maybe in normal range)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+ve test for thyroid autoantibodies (Tg Ab &amp; TPO Ab) PLUS an enlarged thyroid gland suggest Hashimoto’s thyroiditis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With pituitary myxedema FT4 will be </a:t>
            </a:r>
            <a:r>
              <a:rPr lang="en-US" sz="1800">
                <a:latin typeface="Wingdings 3" pitchFamily="18" charset="2"/>
              </a:rPr>
              <a:t>i</a:t>
            </a:r>
            <a:r>
              <a:rPr lang="en-US" sz="1800">
                <a:latin typeface="Arial" charset="0"/>
              </a:rPr>
              <a:t> but serum TSH will be inappropriately normal or low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TRH test may be done to differentiate pituitary from hypothalamic disease. Absence of TSH response to TRH indicates pituitary deficiency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MRI of brain is indicated if pituitary or hypothalamic disease is suspected. Need to look for other pituitary deficiencies.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If TSH is </a:t>
            </a:r>
            <a:r>
              <a:rPr lang="en-US" sz="1800">
                <a:latin typeface="Wingdings 3" pitchFamily="18" charset="2"/>
              </a:rPr>
              <a:t>h</a:t>
            </a:r>
            <a:r>
              <a:rPr lang="en-US" sz="1800">
                <a:latin typeface="Arial" charset="0"/>
              </a:rPr>
              <a:t> &amp; FT4 &amp; FT3 are normal we call this condition </a:t>
            </a:r>
            <a:r>
              <a:rPr lang="en-US" sz="1800" b="1">
                <a:latin typeface="Arial" charset="0"/>
              </a:rPr>
              <a:t>subclinical hypothyroidism</a:t>
            </a:r>
          </a:p>
          <a:p>
            <a:pPr lvl="1">
              <a:lnSpc>
                <a:spcPct val="90000"/>
              </a:lnSpc>
            </a:pP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Hashimoto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Thyroiditis</a:t>
            </a:r>
            <a:endParaRPr lang="en-CA" sz="36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>
                <a:latin typeface="Arial" charset="0"/>
              </a:rPr>
              <a:t>Hashimoto’s thyroiditis is a commom cause of hypothyroidism and goitre especially in children and young adults.</a:t>
            </a:r>
          </a:p>
          <a:p>
            <a:r>
              <a:rPr lang="en-US" sz="2000">
                <a:latin typeface="Arial" charset="0"/>
              </a:rPr>
              <a:t>It is an autoimmune disease that involves heavy infiltration of lymphocytes that totally destroys normal thyroidal architecture</a:t>
            </a:r>
          </a:p>
          <a:p>
            <a:r>
              <a:rPr lang="en-US" sz="2000">
                <a:latin typeface="Arial" charset="0"/>
              </a:rPr>
              <a:t>Three different autoantibodies are present: Tg Ab, TPO Ab, and TSH-R Ab (block)</a:t>
            </a:r>
          </a:p>
          <a:p>
            <a:r>
              <a:rPr lang="en-US" sz="2000">
                <a:latin typeface="Arial" charset="0"/>
              </a:rPr>
              <a:t>It is familial and may be associated with other autoimmune diseases such as pernicious anemia, adrenocortical insufficiency, idiopathic hypoparathyroidism, and vitiligo.</a:t>
            </a:r>
          </a:p>
          <a:p>
            <a:r>
              <a:rPr lang="en-US" sz="2000" b="1">
                <a:latin typeface="Arial" charset="0"/>
              </a:rPr>
              <a:t>Shmidt’s syndrome </a:t>
            </a:r>
            <a:r>
              <a:rPr lang="en-US" sz="2000">
                <a:latin typeface="Arial" charset="0"/>
              </a:rPr>
              <a:t>consists of Hashimoto’s thyroiditis, adrenal insufficiency, hypoparathyroidism, DM, ovarian failure, and (rarely) candidal infections.</a:t>
            </a:r>
            <a:endParaRPr lang="en-US" sz="2000" b="1">
              <a:latin typeface="Arial" charset="0"/>
            </a:endParaRPr>
          </a:p>
          <a:p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Hashimoto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Thyroiditis</a:t>
            </a:r>
            <a:endParaRPr lang="en-CA" sz="3600"/>
          </a:p>
        </p:txBody>
      </p:sp>
      <p:sp>
        <p:nvSpPr>
          <p:cNvPr id="593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Symptoms &amp; Signs: 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Usually presents with goitre in a patient who is euthyroid or has mild hypothyroidism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Sex distribution: four females to one male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The process is painless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Older patients may present with severe hypothyroidism with only a small, firm atrophic thyroid gland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Transient symptoms of thyrotoxicosis can occur during periods of hashitoxicosis (spontaneously resolving hyperthyroidism)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Lab: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Normal or low thyroid hormone levels, and if low, TSH is elevated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High Tg Ab and/or TPO Ab titres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FNA bx reveals a large infiltration of lymphocytes PLUS Hurthle cells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 Complications: 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Permanent hypothyroidism (occurs in 10-15% of young pts)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Rarely, thyroid lymphoma</a:t>
            </a:r>
          </a:p>
          <a:p>
            <a:pPr lvl="1">
              <a:lnSpc>
                <a:spcPct val="90000"/>
              </a:lnSpc>
            </a:pPr>
            <a:endParaRPr lang="en-CA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t-hyp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722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t-has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635500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Hypothyroidism</a:t>
            </a:r>
          </a:p>
        </p:txBody>
      </p:sp>
      <p:sp>
        <p:nvSpPr>
          <p:cNvPr id="7270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Start patient on L-thyroxine 0.05-0.1mg PO OD. L-thyroxine treats the hypothyroidism and leads to regression of goitre.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If patient is elderly or has IHD start 0.025mg PO OD.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Check TSH level after 4-6 weeks to adjust the dose of L-thyroxine.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In case of secondary hypothyroidism monitor FT4 instead of TSH.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Hypothyroidism during pregnancy: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Check TFT every month. L-thyroxine dose requirement tends to go up as the pregnancy progresses.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If patient has concommitant hyperprolactinemia and hypercholesterolemia, treat if not normalized after adequate thyroid replacement.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Myxedema Coma</a:t>
            </a:r>
            <a:endParaRPr lang="en-CA" sz="36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Medical emergency, end stage of untreated hypothyroidism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Characterized by progressive weakness, stupor, hypothermia, hypoventilation, hypoglycemia, hyponatremia, shock, and death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The patient (or a family member) may recall previous thyroid disease, radioiodine therapy, or thyroidectomy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Hx is of gradual onset of lethargy progressing to stupor or coma. A hx of amenorrhea or impotence with </a:t>
            </a:r>
            <a:r>
              <a:rPr lang="en-US" sz="1800" i="1">
                <a:latin typeface="Arial" charset="0"/>
              </a:rPr>
              <a:t>pituitary </a:t>
            </a:r>
            <a:r>
              <a:rPr lang="en-US" sz="1800">
                <a:latin typeface="Arial" charset="0"/>
              </a:rPr>
              <a:t>myxedema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PE reveals </a:t>
            </a:r>
            <a:r>
              <a:rPr lang="en-US" sz="1800">
                <a:latin typeface="Wingdings 3" pitchFamily="18" charset="2"/>
              </a:rPr>
              <a:t>i</a:t>
            </a:r>
            <a:r>
              <a:rPr lang="en-US" sz="1800">
                <a:latin typeface="Arial" charset="0"/>
              </a:rPr>
              <a:t>HR and marked hypothermia (as low as 24C)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The pt is usually an obese elderly woman with yellowish skin, a hoarse voice, a large tongue, thin hair, puffy eyes, ileus, and slow reflexes. An anterior neck scar may be present. Scanty pubic or axillary hair with </a:t>
            </a:r>
            <a:r>
              <a:rPr lang="en-US" sz="1800" i="1">
                <a:latin typeface="Arial" charset="0"/>
              </a:rPr>
              <a:t>pituitary </a:t>
            </a:r>
            <a:r>
              <a:rPr lang="en-US" sz="1800">
                <a:latin typeface="Arial" charset="0"/>
              </a:rPr>
              <a:t>myxedema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Lab: low FT4, TSH high, normal, or low, cholesterol high or N, serum Na low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ECG: bradycardia and low voltage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May be ppt by HF, pneumonia, excessive fluid administration, narcotics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Myxedema Coma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Initiate therapy if presumptive clinical diagnosis after TSH, FT3 F</a:t>
            </a:r>
            <a:r>
              <a:rPr lang="en-US" sz="2000">
                <a:latin typeface="Arial" charset="0"/>
              </a:rPr>
              <a:t>T4 drawn. Also draw serum cortisol, ACTH, glucose.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General measures: </a:t>
            </a:r>
          </a:p>
          <a:p>
            <a:pPr lvl="1">
              <a:lnSpc>
                <a:spcPct val="90000"/>
              </a:lnSpc>
            </a:pPr>
            <a:r>
              <a:rPr lang="en-US" sz="1800" i="1">
                <a:latin typeface="Arial" charset="0"/>
                <a:cs typeface="Arial" charset="0"/>
              </a:rPr>
              <a:t>Patient should be in ICU setting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Support ventilation as respiratory failure is the major cause of death in   myxedema coma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monitors ABG`s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support blood pressure; hypotension may respond poorly to pressor agents until thyroid hormone is replaced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hypothermia will respond to thyroxin therapy ; in interim use passive</a:t>
            </a:r>
            <a:r>
              <a:rPr lang="en-US" sz="1800" b="1">
                <a:latin typeface="Arial" charset="0"/>
              </a:rPr>
              <a:t> </a:t>
            </a:r>
            <a:r>
              <a:rPr lang="en-US" sz="1800">
                <a:latin typeface="Arial" charset="0"/>
                <a:cs typeface="Arial" charset="0"/>
              </a:rPr>
              <a:t>warming only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hyponatremia will also be corrected by thyroxine therapy in majority of cases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hypoglycemia requires IV glucose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avoid fluid overload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Myxedema Coma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  <a:cs typeface="Arial" charset="0"/>
              </a:rPr>
              <a:t>Specific measure:</a:t>
            </a:r>
          </a:p>
          <a:p>
            <a:pPr lvl="1"/>
            <a:r>
              <a:rPr lang="en-US" sz="1800">
                <a:latin typeface="Arial" charset="0"/>
                <a:cs typeface="Arial" charset="0"/>
              </a:rPr>
              <a:t>L-thyroxine 0.2-0.5 mg IV bolus, followed by 0.1 mg IV OD until oral therapy is tolerated  </a:t>
            </a:r>
            <a:endParaRPr lang="en-US" sz="1800" b="1">
              <a:latin typeface="Arial" charset="0"/>
            </a:endParaRPr>
          </a:p>
          <a:p>
            <a:pPr lvl="1"/>
            <a:r>
              <a:rPr lang="en-US" sz="1800">
                <a:latin typeface="Arial" charset="0"/>
                <a:cs typeface="Arial" charset="0"/>
              </a:rPr>
              <a:t>Results in clinical response in hours </a:t>
            </a:r>
          </a:p>
          <a:p>
            <a:r>
              <a:rPr lang="en-US" sz="2000">
                <a:latin typeface="Arial" charset="0"/>
                <a:cs typeface="Arial" charset="0"/>
              </a:rPr>
              <a:t>Adrenal insufficiency may be precipitated by administration of thyroid hormone therefore hydrocortisone 100 mg IV q 8h is usually given until the results of the initial plasma cortisol is known.</a:t>
            </a:r>
            <a:endParaRPr lang="en-US" sz="2000" b="1">
              <a:latin typeface="Arial" charset="0"/>
            </a:endParaRPr>
          </a:p>
          <a:p>
            <a:r>
              <a:rPr lang="en-US" sz="2000">
                <a:latin typeface="Arial" charset="0"/>
              </a:rPr>
              <a:t>Identify and treat the underlying precipitant cause</a:t>
            </a:r>
            <a:r>
              <a:rPr lang="en-US" sz="2000" b="1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Most common form of thyrotoxicosis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May occur at any age but mostly from 20-40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5 times more common in females than in males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Syndrome consists of one or more of the following: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Thyrotoxicosis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Goitre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Opthalmopathy (exopthalmos) and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Dermopathy (pretibial myxedema)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It is an autoimmune disease of unknown cause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15% of pts with Graves’ have a close relative with the same disorder</a:t>
            </a:r>
          </a:p>
          <a:p>
            <a:pPr lvl="1">
              <a:lnSpc>
                <a:spcPct val="90000"/>
              </a:lnSpc>
            </a:pP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Most prevalent endocrine disorder known</a:t>
            </a:r>
          </a:p>
          <a:p>
            <a:r>
              <a:rPr lang="en-GB" dirty="0"/>
              <a:t>&gt; 21 million Americans </a:t>
            </a:r>
            <a:r>
              <a:rPr lang="en-GB" dirty="0" smtClean="0"/>
              <a:t>affected , no statistics are available in our set</a:t>
            </a:r>
            <a:r>
              <a:rPr lang="en-GB" dirty="0"/>
              <a:t>up</a:t>
            </a:r>
          </a:p>
          <a:p>
            <a:r>
              <a:rPr lang="en-GB" dirty="0" smtClean="0"/>
              <a:t>By </a:t>
            </a:r>
            <a:r>
              <a:rPr lang="en-GB" dirty="0"/>
              <a:t>age 50: 10% of women have an abnormal TSH</a:t>
            </a:r>
          </a:p>
          <a:p>
            <a:r>
              <a:rPr lang="en-GB" dirty="0"/>
              <a:t>By age 60: almost a 2 fold increase in women (17%) and a dramatic increase in men (9%)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13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Pathogenesis: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 lymphocytes become sensitized to Ag within the thyroid gland and stimulate B lymphocytes to synthesize Ab to these Ag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One such Ab is the TSH-R Ab(stim), which stimulates thyroid cell growth and function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Graves’ may be ppt by pregnancy, iodide excess, viral or bacterial infections, lithium therapy, glucocorticoid withdrawal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The opthalmopathy and dermopathy associated with Graves’ may involve lymphocyte cytokine stimulation of fibroblasts in these locations causing an inflammatory response that leads to edema, lymphocytic infiltration, and glycosaminoglycans deposition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The tachycardia, tremor, sweating, lid lag, and stare in Graves’ is due to hyperreactivity to catecholamines and not due to increased levels of circulating catecholamines</a:t>
            </a: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>
                <a:latin typeface="Arial" charset="0"/>
              </a:rPr>
              <a:t>Clinical features:</a:t>
            </a:r>
          </a:p>
          <a:p>
            <a:pPr lvl="1"/>
            <a:r>
              <a:rPr lang="en-US" sz="2000">
                <a:latin typeface="Arial" charset="0"/>
              </a:rPr>
              <a:t>I Eye features: Classes 0-6, mnemonic “NO SPECS”</a:t>
            </a:r>
          </a:p>
          <a:p>
            <a:pPr lvl="2"/>
            <a:r>
              <a:rPr lang="en-US" sz="1800">
                <a:latin typeface="Arial" charset="0"/>
              </a:rPr>
              <a:t>Class 0: </a:t>
            </a:r>
            <a:r>
              <a:rPr lang="en-US" sz="1800" b="1" i="1">
                <a:latin typeface="Arial" charset="0"/>
              </a:rPr>
              <a:t>N</a:t>
            </a:r>
            <a:r>
              <a:rPr lang="en-US" sz="1800">
                <a:latin typeface="Arial" charset="0"/>
              </a:rPr>
              <a:t>o signs or symptoms</a:t>
            </a:r>
          </a:p>
          <a:p>
            <a:pPr lvl="2"/>
            <a:r>
              <a:rPr lang="en-US" sz="1800">
                <a:latin typeface="Arial" charset="0"/>
              </a:rPr>
              <a:t>Class 1: </a:t>
            </a:r>
            <a:r>
              <a:rPr lang="en-US" sz="1800" b="1" i="1">
                <a:latin typeface="Arial" charset="0"/>
              </a:rPr>
              <a:t>O</a:t>
            </a:r>
            <a:r>
              <a:rPr lang="en-US" sz="1800">
                <a:latin typeface="Arial" charset="0"/>
              </a:rPr>
              <a:t>nly signs (lid retraction, stare, lid lag), no symptoms</a:t>
            </a:r>
          </a:p>
          <a:p>
            <a:pPr lvl="2"/>
            <a:r>
              <a:rPr lang="en-US" sz="1800">
                <a:latin typeface="Arial" charset="0"/>
              </a:rPr>
              <a:t>Class 2: </a:t>
            </a:r>
            <a:r>
              <a:rPr lang="en-US" sz="1800" b="1" i="1">
                <a:latin typeface="Arial" charset="0"/>
              </a:rPr>
              <a:t>S</a:t>
            </a:r>
            <a:r>
              <a:rPr lang="en-US" sz="1800">
                <a:latin typeface="Arial" charset="0"/>
              </a:rPr>
              <a:t>oft tissue involvement (periorbital edema, congestion</a:t>
            </a:r>
          </a:p>
          <a:p>
            <a:pPr lvl="2">
              <a:buFont typeface="Wingdings" pitchFamily="2" charset="2"/>
              <a:buNone/>
            </a:pPr>
            <a:r>
              <a:rPr lang="en-US" sz="1800">
                <a:latin typeface="Arial" charset="0"/>
              </a:rPr>
              <a:t>                  or redness of the conjunctiva, and chemosis)</a:t>
            </a:r>
          </a:p>
          <a:p>
            <a:pPr lvl="2"/>
            <a:r>
              <a:rPr lang="en-US" sz="1800">
                <a:latin typeface="Arial" charset="0"/>
              </a:rPr>
              <a:t>Class 3: </a:t>
            </a:r>
            <a:r>
              <a:rPr lang="en-US" sz="1800" b="1" i="1">
                <a:latin typeface="Arial" charset="0"/>
              </a:rPr>
              <a:t>P</a:t>
            </a:r>
            <a:r>
              <a:rPr lang="en-US" sz="1800">
                <a:latin typeface="Arial" charset="0"/>
              </a:rPr>
              <a:t>roptosis (measured with Hertel exopthalmometer)</a:t>
            </a:r>
          </a:p>
          <a:p>
            <a:pPr lvl="2"/>
            <a:r>
              <a:rPr lang="en-US" sz="1800">
                <a:latin typeface="Arial" charset="0"/>
              </a:rPr>
              <a:t>Class 4: </a:t>
            </a:r>
            <a:r>
              <a:rPr lang="en-US" sz="1800" b="1" i="1">
                <a:latin typeface="Arial" charset="0"/>
              </a:rPr>
              <a:t>E</a:t>
            </a:r>
            <a:r>
              <a:rPr lang="en-US" sz="1800">
                <a:latin typeface="Arial" charset="0"/>
              </a:rPr>
              <a:t>xtraocular muscle involvement</a:t>
            </a:r>
          </a:p>
          <a:p>
            <a:pPr lvl="2"/>
            <a:r>
              <a:rPr lang="en-US" sz="1800">
                <a:latin typeface="Arial" charset="0"/>
              </a:rPr>
              <a:t>Class 5: </a:t>
            </a:r>
            <a:r>
              <a:rPr lang="en-US" sz="1800" b="1" i="1">
                <a:latin typeface="Arial" charset="0"/>
              </a:rPr>
              <a:t>C</a:t>
            </a:r>
            <a:r>
              <a:rPr lang="en-US" sz="1800">
                <a:latin typeface="Arial" charset="0"/>
              </a:rPr>
              <a:t>orneal involvement</a:t>
            </a:r>
          </a:p>
          <a:p>
            <a:pPr lvl="2"/>
            <a:r>
              <a:rPr lang="en-US" sz="1800">
                <a:latin typeface="Arial" charset="0"/>
              </a:rPr>
              <a:t>Class 6: </a:t>
            </a:r>
            <a:r>
              <a:rPr lang="en-US" sz="1800" b="1" i="1">
                <a:latin typeface="Arial" charset="0"/>
              </a:rPr>
              <a:t>S</a:t>
            </a:r>
            <a:r>
              <a:rPr lang="en-US" sz="1800">
                <a:latin typeface="Arial" charset="0"/>
              </a:rPr>
              <a:t>ight loss (optic nerve involvement)</a:t>
            </a:r>
            <a:endParaRPr lang="en-US" sz="1800" i="1">
              <a:latin typeface="Arial" charset="0"/>
            </a:endParaRPr>
          </a:p>
          <a:p>
            <a:pPr lvl="1"/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>
                <a:latin typeface="Arial" charset="0"/>
              </a:rPr>
              <a:t>Clinical features:</a:t>
            </a:r>
          </a:p>
          <a:p>
            <a:pPr lvl="1"/>
            <a:r>
              <a:rPr lang="en-US" sz="2000">
                <a:latin typeface="Arial" charset="0"/>
              </a:rPr>
              <a:t>II Goitre:</a:t>
            </a:r>
          </a:p>
          <a:p>
            <a:pPr lvl="2"/>
            <a:r>
              <a:rPr lang="en-US" sz="1800">
                <a:latin typeface="Arial" charset="0"/>
              </a:rPr>
              <a:t>Diffuse enlargement of thyroid</a:t>
            </a:r>
          </a:p>
          <a:p>
            <a:pPr lvl="2"/>
            <a:r>
              <a:rPr lang="en-US" sz="1800">
                <a:latin typeface="Arial" charset="0"/>
              </a:rPr>
              <a:t>Bruit may be present</a:t>
            </a:r>
          </a:p>
          <a:p>
            <a:pPr lvl="1"/>
            <a:r>
              <a:rPr lang="en-US" sz="2000">
                <a:latin typeface="Arial" charset="0"/>
              </a:rPr>
              <a:t>III Thyroid dermopathy (pretibial myxedema):</a:t>
            </a:r>
          </a:p>
          <a:p>
            <a:pPr lvl="2"/>
            <a:r>
              <a:rPr lang="en-US" sz="1800">
                <a:latin typeface="Arial" charset="0"/>
              </a:rPr>
              <a:t>Thickening of the skin especially over the lower tibia</a:t>
            </a:r>
          </a:p>
          <a:p>
            <a:pPr lvl="2"/>
            <a:r>
              <a:rPr lang="en-US" sz="1800">
                <a:latin typeface="Arial" charset="0"/>
              </a:rPr>
              <a:t>The dermopathy may involve the entire leg and may extend onto the feet</a:t>
            </a:r>
          </a:p>
          <a:p>
            <a:pPr lvl="2"/>
            <a:r>
              <a:rPr lang="en-US" sz="1800">
                <a:latin typeface="Arial" charset="0"/>
              </a:rPr>
              <a:t>Skin cannot be picked up between the fingers</a:t>
            </a:r>
          </a:p>
          <a:p>
            <a:pPr lvl="2"/>
            <a:r>
              <a:rPr lang="en-US" sz="1800">
                <a:latin typeface="Arial" charset="0"/>
              </a:rPr>
              <a:t>Rare, occurs in 2-3% of patients</a:t>
            </a:r>
          </a:p>
          <a:p>
            <a:pPr lvl="2"/>
            <a:r>
              <a:rPr lang="en-US" sz="1800">
                <a:latin typeface="Arial" charset="0"/>
              </a:rPr>
              <a:t>Usually associated with opthalmopathy and very </a:t>
            </a:r>
            <a:r>
              <a:rPr lang="en-US" sz="1800">
                <a:latin typeface="Wingdings 3" pitchFamily="18" charset="2"/>
              </a:rPr>
              <a:t>h</a:t>
            </a:r>
            <a:r>
              <a:rPr lang="en-US" sz="1800">
                <a:latin typeface="Arial" charset="0"/>
              </a:rPr>
              <a:t>TSH-R Ab</a:t>
            </a:r>
          </a:p>
          <a:p>
            <a:pPr lvl="2"/>
            <a:endParaRPr lang="en-US" sz="1800">
              <a:latin typeface="Arial" charset="0"/>
            </a:endParaRPr>
          </a:p>
          <a:p>
            <a:pPr lvl="1"/>
            <a:endParaRPr lang="en-US" sz="2000">
              <a:latin typeface="Arial" charset="0"/>
            </a:endParaRPr>
          </a:p>
          <a:p>
            <a:pPr lvl="2"/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Arial" charset="0"/>
              </a:rPr>
              <a:t>Clinical features: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IV Heat intolerance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V Cardiovascular: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Palpitation, Atrial fibrillation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CHF, dyspnea, angina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VI Gastrointestinal: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Weight loss, </a:t>
            </a:r>
            <a:r>
              <a:rPr lang="en-US" sz="1600">
                <a:latin typeface="Wingdings 3" pitchFamily="18" charset="2"/>
              </a:rPr>
              <a:t>h</a:t>
            </a:r>
            <a:r>
              <a:rPr lang="en-US" sz="1600">
                <a:latin typeface="Arial" charset="0"/>
              </a:rPr>
              <a:t>appetite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Diarrhea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VII Reproductive: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amenorrhea, oligo- menorrhea, infertility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Gynecomastia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VIII Bone: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Osteoporosis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Thyroid acropachy</a:t>
            </a:r>
            <a:endParaRPr lang="en-CA" sz="1600">
              <a:latin typeface="Arial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endParaRPr lang="en-US" sz="2000"/>
          </a:p>
          <a:p>
            <a:pPr lvl="1"/>
            <a:r>
              <a:rPr lang="en-US" sz="1800">
                <a:latin typeface="Arial" charset="0"/>
              </a:rPr>
              <a:t>IX Neuromuscular:</a:t>
            </a:r>
          </a:p>
          <a:p>
            <a:pPr lvl="2"/>
            <a:r>
              <a:rPr lang="en-US" sz="1600">
                <a:latin typeface="Arial" charset="0"/>
              </a:rPr>
              <a:t>Nervousness, tremor</a:t>
            </a:r>
          </a:p>
          <a:p>
            <a:pPr lvl="2"/>
            <a:r>
              <a:rPr lang="en-US" sz="1600">
                <a:latin typeface="Arial" charset="0"/>
              </a:rPr>
              <a:t>Emotional lability</a:t>
            </a:r>
          </a:p>
          <a:p>
            <a:pPr lvl="2"/>
            <a:r>
              <a:rPr lang="en-US" sz="1600">
                <a:latin typeface="Arial" charset="0"/>
              </a:rPr>
              <a:t>Proximal myopathy</a:t>
            </a:r>
          </a:p>
          <a:p>
            <a:pPr lvl="2"/>
            <a:r>
              <a:rPr lang="en-US" sz="1600">
                <a:latin typeface="Arial" charset="0"/>
              </a:rPr>
              <a:t>Myasthenia gravis</a:t>
            </a:r>
          </a:p>
          <a:p>
            <a:pPr lvl="2"/>
            <a:r>
              <a:rPr lang="en-US" sz="1600">
                <a:latin typeface="Arial" charset="0"/>
              </a:rPr>
              <a:t>Hyper-reflexia, clonus</a:t>
            </a:r>
          </a:p>
          <a:p>
            <a:pPr lvl="2"/>
            <a:r>
              <a:rPr lang="en-US" sz="1600">
                <a:latin typeface="Arial" charset="0"/>
              </a:rPr>
              <a:t>Periodic hypokalemic paralysis</a:t>
            </a:r>
          </a:p>
          <a:p>
            <a:pPr lvl="1"/>
            <a:r>
              <a:rPr lang="en-US" sz="1800">
                <a:latin typeface="Arial" charset="0"/>
              </a:rPr>
              <a:t>X Skin:</a:t>
            </a:r>
          </a:p>
          <a:p>
            <a:pPr lvl="2"/>
            <a:r>
              <a:rPr lang="en-US" sz="1600">
                <a:latin typeface="Arial" charset="0"/>
              </a:rPr>
              <a:t>Pruritus</a:t>
            </a:r>
          </a:p>
          <a:p>
            <a:pPr lvl="2"/>
            <a:r>
              <a:rPr lang="en-US" sz="1600">
                <a:latin typeface="Arial" charset="0"/>
              </a:rPr>
              <a:t>Onycholysis</a:t>
            </a:r>
          </a:p>
          <a:p>
            <a:pPr lvl="2"/>
            <a:r>
              <a:rPr lang="en-US" sz="1600">
                <a:latin typeface="Arial" charset="0"/>
              </a:rPr>
              <a:t>Vitiligo, hair thinning</a:t>
            </a:r>
          </a:p>
          <a:p>
            <a:pPr lvl="2"/>
            <a:r>
              <a:rPr lang="en-US" sz="1600">
                <a:latin typeface="Arial" charset="0"/>
              </a:rPr>
              <a:t>Palmar erythema</a:t>
            </a:r>
          </a:p>
          <a:p>
            <a:pPr lvl="2"/>
            <a:r>
              <a:rPr lang="en-US" sz="1600">
                <a:latin typeface="Arial" charset="0"/>
              </a:rPr>
              <a:t>Spider nevi</a:t>
            </a:r>
            <a:endParaRPr lang="en-CA" sz="160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Graves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 Disease</a:t>
            </a:r>
            <a:endParaRPr lang="en-CA" sz="36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>
                <a:latin typeface="Arial" charset="0"/>
              </a:rPr>
              <a:t>Diagnosis:</a:t>
            </a:r>
          </a:p>
          <a:p>
            <a:pPr lvl="1"/>
            <a:r>
              <a:rPr lang="en-US" sz="1800">
                <a:latin typeface="Arial" charset="0"/>
              </a:rPr>
              <a:t>Low TSH, High FT4 and/or FT3</a:t>
            </a:r>
          </a:p>
          <a:p>
            <a:pPr lvl="1"/>
            <a:r>
              <a:rPr lang="en-US" sz="1800">
                <a:latin typeface="Arial" charset="0"/>
              </a:rPr>
              <a:t>If eye signs are present, the diagnosis of Graves’ disease can be made without further tests</a:t>
            </a:r>
          </a:p>
          <a:p>
            <a:pPr lvl="1"/>
            <a:r>
              <a:rPr lang="en-US" sz="1800">
                <a:latin typeface="Arial" charset="0"/>
              </a:rPr>
              <a:t>If eye signs are absent and the patient is hyperthyroid with or without a goitre, a radioiodine uptake test should be done.</a:t>
            </a:r>
          </a:p>
          <a:p>
            <a:pPr lvl="1"/>
            <a:r>
              <a:rPr lang="en-US" sz="1800">
                <a:latin typeface="Arial" charset="0"/>
              </a:rPr>
              <a:t>Radioiodine uptake and scan:</a:t>
            </a:r>
          </a:p>
          <a:p>
            <a:pPr lvl="2"/>
            <a:r>
              <a:rPr lang="en-US" sz="1600">
                <a:latin typeface="Arial" charset="0"/>
              </a:rPr>
              <a:t>Scan shows diffuse uptake</a:t>
            </a:r>
          </a:p>
          <a:p>
            <a:pPr lvl="2"/>
            <a:r>
              <a:rPr lang="en-US" sz="1600">
                <a:latin typeface="Arial" charset="0"/>
              </a:rPr>
              <a:t>Uptake is increased</a:t>
            </a:r>
          </a:p>
          <a:p>
            <a:pPr lvl="1"/>
            <a:r>
              <a:rPr lang="en-US" sz="1800">
                <a:latin typeface="Arial" charset="0"/>
              </a:rPr>
              <a:t>TSH-R Ab (stim) is specific for Graves’ disease. May be a useful diagnostic test in the “apathetic” hyperthyroid patient or in the pt who presents with unilateral exopthalmos without obvious signs or laboratory manifestations of Graves’ disease</a:t>
            </a:r>
          </a:p>
          <a:p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t-hy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903788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t-hr-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8974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t-hr-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8936" r="9459" b="22078"/>
          <a:stretch>
            <a:fillRect/>
          </a:stretch>
        </p:blipFill>
        <p:spPr bwMode="auto">
          <a:xfrm>
            <a:off x="1676400" y="1524000"/>
            <a:ext cx="5741988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t-hr-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334125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t-hr-p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41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health consequences of overt thyroid disease have long been recognized.</a:t>
            </a:r>
          </a:p>
          <a:p>
            <a:r>
              <a:rPr lang="en-GB" dirty="0"/>
              <a:t>However, undiagnosed thyroid disease is also a serious public health problem.</a:t>
            </a:r>
          </a:p>
          <a:p>
            <a:r>
              <a:rPr lang="en-GB" dirty="0"/>
              <a:t>A </a:t>
            </a:r>
            <a:r>
              <a:rPr lang="en-GB" dirty="0" smtClean="0"/>
              <a:t> study </a:t>
            </a:r>
            <a:r>
              <a:rPr lang="en-GB" dirty="0"/>
              <a:t>concluded </a:t>
            </a:r>
            <a:r>
              <a:rPr lang="en-GB" dirty="0" smtClean="0"/>
              <a:t> that… </a:t>
            </a:r>
            <a:r>
              <a:rPr lang="en-GB" dirty="0"/>
              <a:t>“thyroid disease is common, may often go undetected, and may be associated with adverse health outcomes ….”1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65304"/>
            <a:ext cx="59261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89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There are 3 treatment options:</a:t>
            </a:r>
          </a:p>
          <a:p>
            <a:pPr lvl="1"/>
            <a:r>
              <a:rPr lang="en-US" sz="2400">
                <a:latin typeface="Arial" charset="0"/>
              </a:rPr>
              <a:t>Medical therapy</a:t>
            </a:r>
          </a:p>
          <a:p>
            <a:pPr lvl="1"/>
            <a:r>
              <a:rPr lang="en-US" sz="2400">
                <a:latin typeface="Arial" charset="0"/>
              </a:rPr>
              <a:t>Surgical therapy</a:t>
            </a:r>
          </a:p>
          <a:p>
            <a:pPr lvl="1"/>
            <a:r>
              <a:rPr lang="en-US" sz="2400">
                <a:latin typeface="Arial" charset="0"/>
              </a:rPr>
              <a:t>Radioactive iodine therapy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A. Medical therapy: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Antithyroid drug therapy: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Most useful in patients with small glands and mild disease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Treatment is usually continued for 12-18 months 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Relapse occurs in 50% of cases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There are 2 drugs: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Neomercazole (methimazole or carbimazole): start 30-40mg/D for 1-2m then reduce to 5-20mg/D.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Propylthiouracil (PTU): start 100-150mg every 6hrs for 1-2m then reduce to 50-200 once or twice a day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Monitor therapy with fT4 and TSH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S.E.: 5%</a:t>
            </a:r>
            <a:r>
              <a:rPr lang="en-US" sz="1600">
                <a:latin typeface="Arial" charset="0"/>
                <a:sym typeface="Wingdings" pitchFamily="2" charset="2"/>
              </a:rPr>
              <a:t>rash, 0.5%agranulocytosis (fever, sore throat), rare: cholestatic jaundice, hepatocellular toxicity, angioneurotic edema, acute arthralgia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A. Medical therapy:</a:t>
            </a:r>
          </a:p>
          <a:p>
            <a:pPr lvl="1"/>
            <a:r>
              <a:rPr lang="en-US" sz="2000">
                <a:latin typeface="Arial" charset="0"/>
              </a:rPr>
              <a:t>Propranolol 10-40mg q6hrs to control tachycardia, hypertension and atrial fibrillation during acute phase of thyrotoxicosis. It is withdrawn gradually as thyroxine levels return to normal</a:t>
            </a:r>
          </a:p>
          <a:p>
            <a:pPr lvl="1"/>
            <a:r>
              <a:rPr lang="en-US" sz="2000">
                <a:latin typeface="Arial" charset="0"/>
              </a:rPr>
              <a:t>Other drugs: </a:t>
            </a:r>
          </a:p>
          <a:p>
            <a:pPr lvl="2"/>
            <a:r>
              <a:rPr lang="en-US" sz="1800">
                <a:latin typeface="Arial" charset="0"/>
              </a:rPr>
              <a:t>Ipodate sodium (1g OD): inhibits thyroid hormone synthesis and release and prevents conversion of T4 to T3</a:t>
            </a:r>
          </a:p>
          <a:p>
            <a:pPr lvl="2"/>
            <a:r>
              <a:rPr lang="en-US" sz="1800">
                <a:latin typeface="Arial" charset="0"/>
              </a:rPr>
              <a:t>Cholestyramine 4g TID lowers serum T4 by binding it in the gut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B. Surgical therapy:</a:t>
            </a:r>
          </a:p>
          <a:p>
            <a:pPr lvl="1"/>
            <a:r>
              <a:rPr lang="en-US" sz="2000">
                <a:latin typeface="Arial" charset="0"/>
              </a:rPr>
              <a:t>Subtotal thyroidectomy is the treatment of choice for patients with very large glands</a:t>
            </a:r>
          </a:p>
          <a:p>
            <a:pPr lvl="1"/>
            <a:r>
              <a:rPr lang="en-US" sz="2000">
                <a:latin typeface="Arial" charset="0"/>
              </a:rPr>
              <a:t>The patient is prepared with antithyroid drugs until euthyroid (about 6 weeks).  In addition 2 weeks before the operation patient is given SSKI 5 drops BID to diminish vascularity of thyroid gland</a:t>
            </a:r>
          </a:p>
          <a:p>
            <a:pPr lvl="1"/>
            <a:r>
              <a:rPr lang="en-US" sz="2000">
                <a:latin typeface="Arial" charset="0"/>
              </a:rPr>
              <a:t>Complications (1%):</a:t>
            </a:r>
          </a:p>
          <a:p>
            <a:pPr lvl="2"/>
            <a:r>
              <a:rPr lang="en-US" sz="1800">
                <a:latin typeface="Arial" charset="0"/>
              </a:rPr>
              <a:t>Hypoparathyroidism</a:t>
            </a:r>
          </a:p>
          <a:p>
            <a:pPr lvl="2"/>
            <a:r>
              <a:rPr lang="en-US" sz="1800">
                <a:latin typeface="Arial" charset="0"/>
              </a:rPr>
              <a:t>Recurrent laryngeal nerve injury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C. Radioactive iodine therapy:</a:t>
            </a:r>
          </a:p>
          <a:p>
            <a:pPr lvl="1"/>
            <a:r>
              <a:rPr lang="en-US" sz="2000">
                <a:latin typeface="Arial" charset="0"/>
              </a:rPr>
              <a:t>Preferred treatment in most patients</a:t>
            </a:r>
          </a:p>
          <a:p>
            <a:pPr lvl="1"/>
            <a:r>
              <a:rPr lang="en-US" sz="2000">
                <a:latin typeface="Arial" charset="0"/>
              </a:rPr>
              <a:t>Can be administered immediately except in:</a:t>
            </a:r>
          </a:p>
          <a:p>
            <a:pPr lvl="2"/>
            <a:r>
              <a:rPr lang="en-US" sz="1800">
                <a:latin typeface="Arial" charset="0"/>
              </a:rPr>
              <a:t>Elderly patients</a:t>
            </a:r>
          </a:p>
          <a:p>
            <a:pPr lvl="2"/>
            <a:r>
              <a:rPr lang="en-US" sz="1800">
                <a:latin typeface="Arial" charset="0"/>
              </a:rPr>
              <a:t>Patients with IHD or other medical problems</a:t>
            </a:r>
          </a:p>
          <a:p>
            <a:pPr lvl="2"/>
            <a:r>
              <a:rPr lang="en-US" sz="1800">
                <a:latin typeface="Arial" charset="0"/>
              </a:rPr>
              <a:t>Severe thyrotoxicosis </a:t>
            </a:r>
          </a:p>
          <a:p>
            <a:pPr lvl="2"/>
            <a:r>
              <a:rPr lang="en-US" sz="1800">
                <a:latin typeface="Arial" charset="0"/>
              </a:rPr>
              <a:t>Large glands &gt;100g</a:t>
            </a:r>
          </a:p>
          <a:p>
            <a:pPr lvl="2"/>
            <a:r>
              <a:rPr lang="en-US" sz="1800" i="1">
                <a:latin typeface="Arial" charset="0"/>
              </a:rPr>
              <a:t>In above cases it is desirable to achieve euthyroid state first</a:t>
            </a:r>
          </a:p>
          <a:p>
            <a:pPr lvl="1"/>
            <a:r>
              <a:rPr lang="en-US" sz="2000">
                <a:latin typeface="Arial" charset="0"/>
              </a:rPr>
              <a:t>Hypothyroidism occurs in over 80% of cases.</a:t>
            </a:r>
          </a:p>
          <a:p>
            <a:pPr lvl="1"/>
            <a:r>
              <a:rPr lang="en-US" sz="2000">
                <a:latin typeface="Arial" charset="0"/>
              </a:rPr>
              <a:t>Female should not get pregnant for 6-12m after RAI.</a:t>
            </a:r>
          </a:p>
          <a:p>
            <a:pPr lvl="2">
              <a:buFont typeface="Wingdings" pitchFamily="2" charset="2"/>
              <a:buNone/>
            </a:pPr>
            <a:endParaRPr lang="en-US" sz="1800" i="1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Management of opthalmopathy:</a:t>
            </a:r>
          </a:p>
          <a:p>
            <a:pPr lvl="1"/>
            <a:r>
              <a:rPr lang="en-US" sz="2000">
                <a:latin typeface="Arial" charset="0"/>
              </a:rPr>
              <a:t>Management involves cooperation between the endocrinologist and the opthalmologist</a:t>
            </a:r>
          </a:p>
          <a:p>
            <a:pPr lvl="1"/>
            <a:r>
              <a:rPr lang="en-US" sz="2000">
                <a:latin typeface="Arial" charset="0"/>
              </a:rPr>
              <a:t>A course of prednisone immediately after RAI therapy 100mg daily in divided doses for 7-14 days then on alternate days in gradually diminishing dosage for 6-12 weeks.</a:t>
            </a:r>
          </a:p>
          <a:p>
            <a:pPr lvl="1"/>
            <a:r>
              <a:rPr lang="en-US" sz="2000">
                <a:latin typeface="Arial" charset="0"/>
              </a:rPr>
              <a:t>Keep head elevated at night to diminish periorbital edema</a:t>
            </a:r>
          </a:p>
          <a:p>
            <a:pPr lvl="1"/>
            <a:r>
              <a:rPr lang="en-US" sz="2000">
                <a:latin typeface="Arial" charset="0"/>
              </a:rPr>
              <a:t>If steroid therapy is not effective external x-ray therapy to the retrobulbar area may be helpful</a:t>
            </a:r>
          </a:p>
          <a:p>
            <a:pPr lvl="1"/>
            <a:r>
              <a:rPr lang="en-US" sz="2000">
                <a:latin typeface="Arial" charset="0"/>
              </a:rPr>
              <a:t>If vision is threatened orbital decompression can be used</a:t>
            </a:r>
          </a:p>
          <a:p>
            <a:pPr lvl="2"/>
            <a:endParaRPr lang="en-US" sz="1800">
              <a:latin typeface="Arial" charset="0"/>
            </a:endParaRPr>
          </a:p>
          <a:p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Grave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Management during pregnancy:</a:t>
            </a:r>
          </a:p>
          <a:p>
            <a:pPr lvl="1"/>
            <a:r>
              <a:rPr lang="en-US" sz="2000">
                <a:latin typeface="Arial" charset="0"/>
              </a:rPr>
              <a:t>RAI is contraindicated</a:t>
            </a:r>
          </a:p>
          <a:p>
            <a:pPr lvl="1"/>
            <a:r>
              <a:rPr lang="en-US" sz="2000">
                <a:latin typeface="Arial" charset="0"/>
              </a:rPr>
              <a:t>PTU is preferred over neomercazole</a:t>
            </a:r>
          </a:p>
          <a:p>
            <a:pPr lvl="1"/>
            <a:r>
              <a:rPr lang="en-US" sz="2000">
                <a:latin typeface="Arial" charset="0"/>
              </a:rPr>
              <a:t>FT4 is maintained in the upper limit of normal</a:t>
            </a:r>
          </a:p>
          <a:p>
            <a:pPr lvl="1"/>
            <a:r>
              <a:rPr lang="en-US" sz="2000">
                <a:latin typeface="Arial" charset="0"/>
              </a:rPr>
              <a:t>PTU can be taken throughout pregnancy or if surgery is contemplated then subtotal thyroidectomy can be performed safely in second trimester</a:t>
            </a:r>
          </a:p>
          <a:p>
            <a:pPr lvl="1"/>
            <a:r>
              <a:rPr lang="en-US" sz="2000">
                <a:latin typeface="Arial" charset="0"/>
              </a:rPr>
              <a:t>Breastfeeding is allowed with PTU as it is not concentrated in the milk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Toxic Adenoma </a:t>
            </a:r>
            <a:br>
              <a:rPr lang="en-US" sz="3600"/>
            </a:br>
            <a:r>
              <a:rPr lang="en-US" sz="3600"/>
              <a:t>(Plummer</a:t>
            </a:r>
            <a:r>
              <a:rPr lang="en-US" sz="3600">
                <a:latin typeface="Times New Roman"/>
              </a:rPr>
              <a:t>’</a:t>
            </a:r>
            <a:r>
              <a:rPr lang="en-US" sz="3600"/>
              <a:t>s Disease)</a:t>
            </a:r>
            <a:endParaRPr lang="en-CA" sz="36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This is a functioning thyroid adenoma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Typical pt is an older person (usually &gt; 40) who has noted recent growth of a long-standing thyroid nodule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Thyrotoxic symptoms are present but no infiltrative opthalmopathy. PE reveals a nodule on one side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Lab: low TSH, high T3, slightly high T4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Thyroid scan reveals “hot” nodule with suppressed uptake in contralateral lobe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Toxic adenomas are almost always follicular adenomas and almost never malignant</a:t>
            </a:r>
          </a:p>
          <a:p>
            <a:pPr>
              <a:lnSpc>
                <a:spcPct val="90000"/>
              </a:lnSpc>
            </a:pPr>
            <a:r>
              <a:rPr lang="en-CA" sz="2400">
                <a:latin typeface="Arial" charset="0"/>
              </a:rPr>
              <a:t>Treatment: same as for Grave’s disease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Toxic Multinodular Goitre</a:t>
            </a:r>
            <a:endParaRPr lang="en-CA" sz="36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Usually occurs in older pts with long-standing MNG</a:t>
            </a:r>
          </a:p>
          <a:p>
            <a:r>
              <a:rPr lang="en-US" sz="2400">
                <a:latin typeface="Arial" charset="0"/>
              </a:rPr>
              <a:t>PE reveals a MNG that may be small or quite large and may even extend substernally</a:t>
            </a:r>
          </a:p>
          <a:p>
            <a:r>
              <a:rPr lang="en-US" sz="2400">
                <a:latin typeface="Arial" charset="0"/>
              </a:rPr>
              <a:t>RAI scan reveals multiple functioning nodules in the gland or patchy distribution of RAI</a:t>
            </a:r>
          </a:p>
          <a:p>
            <a:r>
              <a:rPr lang="en-US" sz="2400">
                <a:latin typeface="Arial" charset="0"/>
              </a:rPr>
              <a:t>Hyperthyroidism in pts with MNG can often be ppt by iodide intake “</a:t>
            </a:r>
            <a:r>
              <a:rPr lang="en-US" sz="2400" b="1">
                <a:latin typeface="Arial" charset="0"/>
              </a:rPr>
              <a:t>jodbasedow phenomenon</a:t>
            </a:r>
            <a:r>
              <a:rPr lang="en-US" sz="2400">
                <a:latin typeface="Arial" charset="0"/>
              </a:rPr>
              <a:t>”.  </a:t>
            </a:r>
          </a:p>
          <a:p>
            <a:r>
              <a:rPr lang="en-US" sz="2400">
                <a:latin typeface="Arial" charset="0"/>
              </a:rPr>
              <a:t>Amiodarone can also ppt hyperthyroidism in pts with MNG</a:t>
            </a:r>
          </a:p>
          <a:p>
            <a:r>
              <a:rPr lang="en-US" sz="2400">
                <a:latin typeface="Arial" charset="0"/>
              </a:rPr>
              <a:t>Treatment: Same as for Grave’s disease. Surgery is preferred.</a:t>
            </a:r>
            <a:endParaRPr lang="en-CA" sz="2400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Subacute Thyroiditis</a:t>
            </a:r>
            <a:endParaRPr lang="en-CA" sz="3600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latin typeface="Arial" charset="0"/>
              </a:rPr>
              <a:t>Acute inflammatory disorder of the thyroid gland most likely due to viral infection. Usually resolves over weeks or months.</a:t>
            </a:r>
          </a:p>
          <a:p>
            <a:r>
              <a:rPr lang="en-US" sz="1800" b="1">
                <a:latin typeface="Arial" charset="0"/>
              </a:rPr>
              <a:t>Symptoms &amp; Signs:</a:t>
            </a:r>
          </a:p>
          <a:p>
            <a:pPr lvl="1"/>
            <a:r>
              <a:rPr lang="en-US" sz="1600">
                <a:latin typeface="Arial" charset="0"/>
              </a:rPr>
              <a:t>Fever, malaise, and soreness in the neck</a:t>
            </a:r>
          </a:p>
          <a:p>
            <a:pPr lvl="1"/>
            <a:r>
              <a:rPr lang="en-US" sz="1600">
                <a:latin typeface="Arial" charset="0"/>
              </a:rPr>
              <a:t>Initially, the patient may have symptoms of hyperthyroidism with palpitations, agitation, and sweat</a:t>
            </a:r>
          </a:p>
          <a:p>
            <a:pPr lvl="1"/>
            <a:r>
              <a:rPr lang="en-US" sz="1600">
                <a:latin typeface="Arial" charset="0"/>
              </a:rPr>
              <a:t>PE: No opthalmopathy, Thyroid gland is exquisitely tender with no signs of local redness or heat suggestive of abscess formation</a:t>
            </a:r>
          </a:p>
          <a:p>
            <a:pPr lvl="1"/>
            <a:r>
              <a:rPr lang="en-US" sz="1600">
                <a:latin typeface="Arial" charset="0"/>
              </a:rPr>
              <a:t>Signs of thyrotoxicosis like tachycardia and tremor may be present</a:t>
            </a:r>
          </a:p>
          <a:p>
            <a:r>
              <a:rPr lang="en-US" sz="1800" b="1">
                <a:latin typeface="Arial" charset="0"/>
              </a:rPr>
              <a:t>Lab:</a:t>
            </a:r>
          </a:p>
          <a:p>
            <a:pPr lvl="1"/>
            <a:r>
              <a:rPr lang="en-US" sz="1600">
                <a:latin typeface="Arial" charset="0"/>
              </a:rPr>
              <a:t>Initially, T4 &amp; T3 are elevated and TSH is low, but as the disease progresses T4 &amp; T3 will drop and TSH will rise</a:t>
            </a:r>
          </a:p>
          <a:p>
            <a:pPr lvl="1"/>
            <a:r>
              <a:rPr lang="en-US" sz="1600">
                <a:latin typeface="Arial" charset="0"/>
              </a:rPr>
              <a:t>RAI uptake initially is low but as the pt recovers the uptake increases </a:t>
            </a:r>
          </a:p>
          <a:p>
            <a:pPr lvl="1"/>
            <a:r>
              <a:rPr lang="en-US" sz="1600">
                <a:latin typeface="Arial" charset="0"/>
              </a:rPr>
              <a:t>ESR may be as high as 100. Thyroid Ab are usually not detectable in serum</a:t>
            </a:r>
          </a:p>
          <a:p>
            <a:pPr>
              <a:buFont typeface="Wingdings" pitchFamily="2" charset="2"/>
              <a:buNone/>
            </a:pP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Prevalence of thyroid failure by Gender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426617"/>
              </p:ext>
            </p:extLst>
          </p:nvPr>
        </p:nvGraphicFramePr>
        <p:xfrm>
          <a:off x="457200" y="1600200"/>
          <a:ext cx="746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2974" marR="82974"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Prevalence of Thyroid Failure by Sex</a:t>
                      </a:r>
                      <a:endParaRPr lang="en-GB" dirty="0"/>
                    </a:p>
                  </a:txBody>
                  <a:tcPr marL="82974" marR="8297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Study 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Women 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Men </a:t>
                      </a:r>
                      <a:endParaRPr lang="en-GB" dirty="0"/>
                    </a:p>
                  </a:txBody>
                  <a:tcPr marL="82974" marR="8297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Whickham (1977)</a:t>
                      </a:r>
                      <a:r>
                        <a:rPr lang="en-GB" baseline="30000" dirty="0" smtClean="0"/>
                        <a:t>1</a:t>
                      </a:r>
                      <a:endParaRPr lang="en-GB" baseline="30000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7.7%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2.8%</a:t>
                      </a:r>
                      <a:endParaRPr lang="en-GB" dirty="0"/>
                    </a:p>
                  </a:txBody>
                  <a:tcPr marL="82974" marR="8297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Framingham (1985)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13.6%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5.7%</a:t>
                      </a:r>
                      <a:endParaRPr lang="en-GB" dirty="0"/>
                    </a:p>
                  </a:txBody>
                  <a:tcPr marL="82974" marR="8297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Colorado (2000)3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4-2%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3-16%</a:t>
                      </a:r>
                      <a:endParaRPr lang="en-GB" dirty="0"/>
                    </a:p>
                  </a:txBody>
                  <a:tcPr marL="82974" marR="8297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Rotterdam (2000)</a:t>
                      </a:r>
                      <a:r>
                        <a:rPr lang="en-GB" baseline="30000" dirty="0" smtClean="0"/>
                        <a:t>4</a:t>
                      </a:r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12.3%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</a:t>
                      </a:r>
                      <a:endParaRPr lang="en-GB" dirty="0"/>
                    </a:p>
                  </a:txBody>
                  <a:tcPr marL="82974" marR="8297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NHANES (2002)</a:t>
                      </a:r>
                      <a:r>
                        <a:rPr lang="en-GB" baseline="30000" dirty="0" smtClean="0"/>
                        <a:t>5</a:t>
                      </a:r>
                      <a:endParaRPr lang="en-GB" baseline="30000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12.9</a:t>
                      </a:r>
                      <a:endParaRPr lang="en-GB" dirty="0"/>
                    </a:p>
                  </a:txBody>
                  <a:tcPr marL="82974" marR="82974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9.3%</a:t>
                      </a:r>
                      <a:endParaRPr lang="en-GB" dirty="0"/>
                    </a:p>
                  </a:txBody>
                  <a:tcPr marL="82974" marR="82974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11560" y="5301208"/>
            <a:ext cx="7632848" cy="1556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da-DK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da-DK" dirty="0" smtClean="0"/>
              <a:t>Tunbridge </a:t>
            </a:r>
            <a:r>
              <a:rPr lang="da-DK" dirty="0"/>
              <a:t>WMG, et al. Clin Endocrinol. </a:t>
            </a:r>
            <a:r>
              <a:rPr lang="da-DK" dirty="0" smtClean="0"/>
              <a:t>1977;7:481-493.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a-DK" dirty="0" smtClean="0"/>
              <a:t>Sawin </a:t>
            </a:r>
            <a:r>
              <a:rPr lang="da-DK" dirty="0"/>
              <a:t>CT, et al.  Arch Intern Med. </a:t>
            </a:r>
            <a:r>
              <a:rPr lang="da-DK" dirty="0" smtClean="0"/>
              <a:t>1985;145:1386-1388.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a-DK" dirty="0" smtClean="0"/>
              <a:t>Canaris </a:t>
            </a:r>
            <a:r>
              <a:rPr lang="da-DK" dirty="0"/>
              <a:t>GJ, et al.  Arch Intern Med. 2000;160:523-534.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a-DK" dirty="0" smtClean="0"/>
              <a:t>Hak </a:t>
            </a:r>
            <a:r>
              <a:rPr lang="da-DK" dirty="0"/>
              <a:t>AE, et al.  Ann Intern Med. </a:t>
            </a:r>
            <a:r>
              <a:rPr lang="da-DK" dirty="0" smtClean="0"/>
              <a:t>2000;132:270-278.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da-DK" dirty="0" smtClean="0"/>
              <a:t>Hollowell </a:t>
            </a:r>
            <a:r>
              <a:rPr lang="da-DK" dirty="0"/>
              <a:t>JG et  al. JCEM. 2002, 87, 489-500.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5038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Subacute Thyroiditis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Management:</a:t>
            </a:r>
          </a:p>
          <a:p>
            <a:pPr lvl="1"/>
            <a:r>
              <a:rPr lang="en-US" sz="2000">
                <a:latin typeface="Arial" charset="0"/>
              </a:rPr>
              <a:t>In most cases only symptomatic Rx is necessary e.g. acetaminophen 0.5g four times daily</a:t>
            </a:r>
          </a:p>
          <a:p>
            <a:pPr lvl="1"/>
            <a:r>
              <a:rPr lang="en-US" sz="2000">
                <a:latin typeface="Arial" charset="0"/>
              </a:rPr>
              <a:t>If pain, fever, and malaise are disabling a short course of NSAID or a glucocorticoid such as prednisone 20mg three times daily for 7-10 days may be necessary to reduce the inflammation</a:t>
            </a:r>
          </a:p>
          <a:p>
            <a:pPr lvl="1"/>
            <a:r>
              <a:rPr lang="en-US" sz="2000">
                <a:latin typeface="Arial" charset="0"/>
              </a:rPr>
              <a:t>L-thyroxine is indicated during the hypothyroid phase of the illness. 10% of the patients will require L-thyroxine long term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Other Forms of Thyrotoxicosis</a:t>
            </a:r>
            <a:endParaRPr lang="en-CA" sz="36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Thyrotoxicosis Factitia: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Due to ingestion of excessive amounts of thyroxine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RAI uptake is nil and serum thyroglobulin is low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Struma Ovarii: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Teratoma of the ovary with thyroid tissue that becomes hyperactive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No goitre or eye signs. RAI uptake in neck is nil but body scan reveals uptake of RAI in the pelvis.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Hydatidiform mole: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Chorionic gonadotropin is produced which has intrinsic TSH-like activity.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TSH-secreting pituitary adenoma: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FT4 &amp; FT3 is elevated but TSH is normal or elevated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Visual field examination may reveal temporal defects, and CT or MRI of the sella usually reveals a pituitary tumour.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storm (Thyrotoxic crisis)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Usually occurs in a severely hyperthyroid patient caused by a precipitating event such as:</a:t>
            </a:r>
          </a:p>
          <a:p>
            <a:pPr lvl="1" algn="just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Infection</a:t>
            </a:r>
          </a:p>
          <a:p>
            <a:pPr lvl="1" algn="just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Surgical stress</a:t>
            </a:r>
          </a:p>
          <a:p>
            <a:pPr lvl="1" algn="just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Stopping antithyroid </a:t>
            </a:r>
            <a:r>
              <a:rPr lang="en-US" sz="1800">
                <a:latin typeface="Arial" charset="0"/>
              </a:rPr>
              <a:t>medication in Graves’ disease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Clinical clues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fever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cs typeface="Arial" charset="0"/>
              </a:rPr>
              <a:t> hyperthermia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marked anxiety or agitation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cs typeface="Arial" charset="0"/>
              </a:rPr>
              <a:t> coma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Anorexia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tachycardia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cs typeface="Arial" charset="0"/>
              </a:rPr>
              <a:t> tachyarrhythmias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pulmonary edema/cardiac failure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hypotension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cs typeface="Arial" charset="0"/>
              </a:rPr>
              <a:t> shock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confusion </a:t>
            </a:r>
            <a:endParaRPr lang="en-US" sz="1800">
              <a:latin typeface="Arial" charset="0"/>
            </a:endParaRPr>
          </a:p>
          <a:p>
            <a:pPr algn="just">
              <a:lnSpc>
                <a:spcPct val="90000"/>
              </a:lnSpc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storm (Thyrotoxic crisis)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Initiate prompt therapy after free T4, free T3, and TSH drawn without waiting for laboratory confirmation.</a:t>
            </a:r>
            <a:r>
              <a:rPr lang="en-US" sz="2800">
                <a:latin typeface="Arial" charset="0"/>
                <a:cs typeface="Arial" charset="0"/>
              </a:rPr>
              <a:t> 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000" b="1" u="sng">
                <a:latin typeface="Arial" charset="0"/>
                <a:cs typeface="Arial" charset="0"/>
              </a:rPr>
              <a:t>Therapy</a:t>
            </a:r>
            <a:endParaRPr lang="en-US" sz="20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1. General measures:</a:t>
            </a:r>
            <a:r>
              <a:rPr lang="en-US" sz="2800">
                <a:latin typeface="Arial" charset="0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Fluids, electrolytes and vasopressor agents should be used as indicated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A cooling blanket and acetaminophen can be used to treat the pyrexia </a:t>
            </a:r>
            <a:endParaRPr lang="en-US" sz="1800" b="1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Propranolol for beta–adrenergic blockade and in addition causesdecreased peripheral conversion of T4</a:t>
            </a:r>
            <a:r>
              <a:rPr lang="en-US" sz="180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cs typeface="Arial" charset="0"/>
              </a:rPr>
              <a:t>T3 but watch for CHF.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   </a:t>
            </a:r>
            <a:endParaRPr lang="en-US" sz="2000">
              <a:latin typeface="Arial" charset="0"/>
              <a:cs typeface="Arial" charset="0"/>
            </a:endParaRP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  <a:cs typeface="Arial" charset="0"/>
              </a:rPr>
              <a:t>The IV dose is 1 mg/min until adequate beta-blockade has been achieved. Concurrently, propranolol is given orally or via NG tube at a dose of 60 to 80 mg q4h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storm (Thyrotoxic crisis)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Arial" charset="0"/>
              </a:rPr>
              <a:t>Therapy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2. </a:t>
            </a:r>
            <a:r>
              <a:rPr lang="en-US" sz="2000">
                <a:latin typeface="Arial" charset="0"/>
                <a:cs typeface="Arial" charset="0"/>
              </a:rPr>
              <a:t>Specific Measures: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PTU is the anti-thyroid drug of choice and is used in high doses: 1000 mg of PTU should be given p.o. or be crushed and given via nasogastric tube, followed by PTU 250mg p.o. q 6h. If PTU unavailable can give methimazole 30mg p.o. every 6 hours.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One hour after the loading dose of PTU is given –give iodide which acutely inhibits release of thyroid hormone, i.e. Lugol’s solution 2-3 drops q 8h OR potassium iodide (SSKI) 5 drops q 8h.</a:t>
            </a:r>
            <a:endParaRPr lang="en-US" sz="1800" b="1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Dexamethasone 2 mg IV q 6h for the first 24-48 hours lowers body temperature and inhibits peripheral conversion of T4-T3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cs typeface="Arial" charset="0"/>
              </a:rPr>
              <a:t>With these measures the patient should improve dramatically in the first 24 hours.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cs typeface="Arial" charset="0"/>
              </a:rPr>
              <a:t>3. Identify and treat precipitating factor.</a:t>
            </a:r>
            <a:endParaRPr lang="en-US" sz="2000" b="1" u="sng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Nontoxic Goitre</a:t>
            </a:r>
            <a:endParaRPr lang="en-CA" sz="36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Enlargement of the thyroid gland from TSH stimulation which in turn results from inadequate thyroid hormone synthesis</a:t>
            </a:r>
          </a:p>
          <a:p>
            <a:r>
              <a:rPr lang="en-US" sz="2000">
                <a:latin typeface="Arial" charset="0"/>
              </a:rPr>
              <a:t>Etiology:</a:t>
            </a:r>
          </a:p>
          <a:p>
            <a:pPr lvl="1"/>
            <a:r>
              <a:rPr lang="en-US" sz="1800">
                <a:latin typeface="Arial" charset="0"/>
              </a:rPr>
              <a:t>Iodine deficiency</a:t>
            </a:r>
          </a:p>
          <a:p>
            <a:pPr lvl="1"/>
            <a:r>
              <a:rPr lang="en-US" sz="1800">
                <a:latin typeface="Arial" charset="0"/>
              </a:rPr>
              <a:t>Goitrogen in the diet</a:t>
            </a:r>
          </a:p>
          <a:p>
            <a:pPr lvl="1"/>
            <a:r>
              <a:rPr lang="en-US" sz="1800">
                <a:latin typeface="Arial" charset="0"/>
              </a:rPr>
              <a:t>Hashimoto’s thyroiditis</a:t>
            </a:r>
          </a:p>
          <a:p>
            <a:pPr lvl="1"/>
            <a:r>
              <a:rPr lang="en-US" sz="1800">
                <a:latin typeface="Arial" charset="0"/>
              </a:rPr>
              <a:t>Subacute thyroiditis</a:t>
            </a:r>
          </a:p>
          <a:p>
            <a:pPr lvl="1"/>
            <a:r>
              <a:rPr lang="en-US" sz="1800">
                <a:latin typeface="Arial" charset="0"/>
              </a:rPr>
              <a:t>Inadequate hormone synthesis due to inherited defect in thyroidal enzymes necessary for T4 and T3 biosynthesis</a:t>
            </a:r>
          </a:p>
          <a:p>
            <a:pPr lvl="1"/>
            <a:r>
              <a:rPr lang="en-US" sz="1800">
                <a:latin typeface="Arial" charset="0"/>
              </a:rPr>
              <a:t>Generalized resistance to thyroid hormone (rare)</a:t>
            </a:r>
          </a:p>
          <a:p>
            <a:pPr lvl="1"/>
            <a:r>
              <a:rPr lang="en-US" sz="1800">
                <a:latin typeface="Arial" charset="0"/>
              </a:rPr>
              <a:t>Neoplasm, benign or malignant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Nontoxic Goitre</a:t>
            </a:r>
            <a:endParaRPr lang="en-CA" sz="36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Symptoms and Signs: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Thyroid enlargement, diffuse or multinodular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Huge goitres may produce a positive </a:t>
            </a:r>
            <a:r>
              <a:rPr lang="en-US" sz="1800" b="1">
                <a:latin typeface="Arial" charset="0"/>
              </a:rPr>
              <a:t>Pemberton sign </a:t>
            </a:r>
            <a:r>
              <a:rPr lang="en-US" sz="1800">
                <a:latin typeface="Arial" charset="0"/>
              </a:rPr>
              <a:t>(facial flushing and dilation of cervical veins on lifting the arms over the head) especially when they extend inferiorly retrosternally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Pressure symptoms in the neck with upward or downward movement of the head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Difficulty swallowing, rarely vocal cord paralysis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Most pts are euthyroid but some are mildly hypothyroid</a:t>
            </a:r>
          </a:p>
          <a:p>
            <a:pPr>
              <a:lnSpc>
                <a:spcPct val="90000"/>
              </a:lnSpc>
            </a:pPr>
            <a:r>
              <a:rPr lang="en-US" sz="2000" b="1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RAI uptake and scan: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Uptake may be normal, low, or high depending on the iodide pool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Scan reveals patchy uptake with focal areas of increased and decreased uptake corresponding to “hot” and “cold” nodules respectively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t-goit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77000" cy="44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Management of Nontoxic Goitre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L-thyroxine suppressive therapy: </a:t>
            </a:r>
          </a:p>
          <a:p>
            <a:pPr lvl="1"/>
            <a:r>
              <a:rPr lang="en-US" sz="2000">
                <a:latin typeface="Arial" charset="0"/>
              </a:rPr>
              <a:t>Doses of 0.1 to 0.2mg daily is required</a:t>
            </a:r>
          </a:p>
          <a:p>
            <a:pPr lvl="1"/>
            <a:r>
              <a:rPr lang="en-US" sz="2000">
                <a:latin typeface="Arial" charset="0"/>
              </a:rPr>
              <a:t>Aim is to suppress TSH to 0.1-0.4 microU/L (N 0.5-5)</a:t>
            </a:r>
          </a:p>
          <a:p>
            <a:r>
              <a:rPr lang="en-US" sz="2400">
                <a:latin typeface="Arial" charset="0"/>
              </a:rPr>
              <a:t>Suppression therapy works in 50% of cases if continued for 1 year</a:t>
            </a:r>
          </a:p>
          <a:p>
            <a:r>
              <a:rPr lang="en-US" sz="2400">
                <a:latin typeface="Arial" charset="0"/>
              </a:rPr>
              <a:t>If suppression does not work or if there are obstructive symptoms from the start then surgery is necessary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Benign Thyroid Nodules</a:t>
            </a:r>
            <a:endParaRPr lang="en-CA" sz="36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Thyroid nodules are common especially among older women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Etiology: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Focal thyroiditis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Dominant portion of multinodular goitre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Thyroid, parathyroid, or thyroglossal cysts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Agenesis of a thyroid lobe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Postsurgical remnant hyperplasia or scarring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Postradioiodine remnant hyperplasia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Benign adenomas: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 Follicular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Colloid or macrofollicular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Hurthle cell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Embryonal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 Rare: Teratoma, lipoma, hemangioma</a:t>
            </a:r>
          </a:p>
          <a:p>
            <a:pPr>
              <a:lnSpc>
                <a:spcPct val="90000"/>
              </a:lnSpc>
            </a:pP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Prevalence of thyroid failure by age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895"/>
            <a:ext cx="4038600" cy="3168353"/>
          </a:xfrm>
        </p:spPr>
        <p:txBody>
          <a:bodyPr>
            <a:normAutofit/>
          </a:bodyPr>
          <a:lstStyle/>
          <a:p>
            <a:r>
              <a:rPr lang="en-GB" dirty="0"/>
              <a:t>The incidence of thyroid disease increases with age.</a:t>
            </a:r>
          </a:p>
          <a:p>
            <a:r>
              <a:rPr lang="en-GB" dirty="0"/>
              <a:t>For all age groups, thyroid disease is more common in women </a:t>
            </a:r>
            <a:r>
              <a:rPr lang="en-GB" dirty="0" smtClean="0"/>
              <a:t>than men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808" y="6021288"/>
            <a:ext cx="59046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1.GJ Canaris, et al.  Arch Intern Med. 2000;160:526-534</a:t>
            </a:r>
          </a:p>
        </p:txBody>
      </p:sp>
    </p:spTree>
    <p:extLst>
      <p:ext uri="{BB962C8B-B14F-4D97-AF65-F5344CB8AC3E}">
        <p14:creationId xmlns:p14="http://schemas.microsoft.com/office/powerpoint/2010/main" val="3570193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KHALID\My Documents\DD OF BENIGN AND MALIGNANT NODULE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263"/>
            <a:ext cx="73152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t-tes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769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t-test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466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048000" y="9906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Thyroid Cancer</a:t>
            </a:r>
            <a:endParaRPr lang="en-CA" sz="36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   Approximate frequency of malignant thyroid tumours</a:t>
            </a:r>
            <a:endParaRPr lang="en-CA" sz="2400">
              <a:latin typeface="Arial" charset="0"/>
            </a:endParaRPr>
          </a:p>
        </p:txBody>
      </p:sp>
      <p:graphicFrame>
        <p:nvGraphicFramePr>
          <p:cNvPr id="67622" name="Group 38"/>
          <p:cNvGraphicFramePr>
            <a:graphicFrameLocks noGrp="1"/>
          </p:cNvGraphicFramePr>
          <p:nvPr/>
        </p:nvGraphicFramePr>
        <p:xfrm>
          <a:off x="1371600" y="2895600"/>
          <a:ext cx="6096000" cy="3311844"/>
        </p:xfrm>
        <a:graphic>
          <a:graphicData uri="http://schemas.openxmlformats.org/drawingml/2006/table">
            <a:tbl>
              <a:tblPr/>
              <a:tblGrid>
                <a:gridCol w="5334000"/>
                <a:gridCol w="762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Papillary carcinoma (including mixed papillary and follicular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75%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Follicular carcinoma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16%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Medullary Carcinoma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5%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Undifferentiated carcinomas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3%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Miscellaneous (e.g. lymphoma, fibrosarcoma, squamous cell ca, teratoma, &amp; metastatic ca)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1%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Papillary Carcinoma</a:t>
            </a:r>
            <a:endParaRPr lang="en-CA" sz="36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Usually presents as a nodule that is firm, solitary, “cold” on isotope scan, and usually solid on thyroid US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In MNG, the cancer is usually a “dominant nodule” that is larger, firmer and different from the rest of the gland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10% of papillary ca present with enlarged cervical nodes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Grows very slowly and remains confined to the thyroid gland and local lymph nodes for many years.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In later stages they can spread to the lung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Death usually from local disease or lung metastases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May convert to undifferentiated carcinoma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Many of these tumours secrete thyroglobulin which can be used as a marker for recurrence or metastasis of the cancer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Follicular Carcinoma</a:t>
            </a:r>
            <a:endParaRPr lang="en-CA" sz="36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Differs from follicular adenoma by the presence of capsular or vascular invasion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More aggressive than papillary ca and can spread either by local invasion of lymph nodes or by blood vessel invasion with distant metastases to bone or lung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Death is due to local extension or to distant bloodstream metastasis with extensive involvement of bone, lungs &amp; viscera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These tumours often retain the ability to concentrate RAI 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A variant of follicular carcinoma is the “Hurthle cell” carcinoma. These tumours behave like follicular cancer except that they rarely take up RAI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Thyroglobulin secretion by follicular carcinoma can be used to follow the course of the disease</a:t>
            </a: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Management of Papillary and Follicular Carcinoma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Patients are classified into low risk and high risk groups</a:t>
            </a:r>
          </a:p>
          <a:p>
            <a:r>
              <a:rPr lang="en-US" sz="2000">
                <a:latin typeface="Arial" charset="0"/>
              </a:rPr>
              <a:t>The low risk group includes patients under age 45 with primary lesions under 1cm and no evidence of intra- or extraglandular spread. Lobectomy is adequate therapy for these patients.</a:t>
            </a:r>
          </a:p>
          <a:p>
            <a:r>
              <a:rPr lang="en-US" sz="2000">
                <a:latin typeface="Arial" charset="0"/>
              </a:rPr>
              <a:t>All other patients are considered high risk and require total thyroidectomy. Modified neck dissection is indicated if there is lymphatic spread.</a:t>
            </a:r>
          </a:p>
          <a:p>
            <a:r>
              <a:rPr lang="en-US" sz="2000">
                <a:latin typeface="Arial" charset="0"/>
              </a:rPr>
              <a:t>Surgery is usually followed by RAI ablation therapy</a:t>
            </a:r>
          </a:p>
          <a:p>
            <a:r>
              <a:rPr lang="en-US" sz="2000">
                <a:latin typeface="Arial" charset="0"/>
              </a:rPr>
              <a:t>Patient is placed on L-thyroxine suppressive therapy</a:t>
            </a:r>
          </a:p>
          <a:p>
            <a:r>
              <a:rPr lang="en-US" sz="2000">
                <a:latin typeface="Arial" charset="0"/>
              </a:rPr>
              <a:t>Regular F/U with thyroglobulin level, thyroid US, whole body scan etc.</a:t>
            </a:r>
          </a:p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Medullary Carcinoma</a:t>
            </a:r>
            <a:endParaRPr lang="en-CA" sz="36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A disease of the C cells (parafollicular cells) 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More aggressive than papillary or follicular carcinoma but not as aggressive as undifferentiated thyroid cancer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It extends locally, and may invade lymphatics and blood vessels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Calcitonin and CEA are clinically useful markers for DX and F/U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80% of medullary ca are sporadic and the rest are familial. There are 4 familial patterns: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FMTC without endocrine disease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MEN 2A: medullary ca + pheochromocytoma + hyperparathyroidism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MEN 2B: medullary ca + pheochromocytoma + multiple mucosal neuromas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MEN 2 with cutaneous lichen amyloidosis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The familial syndromes are associated with mutations in the </a:t>
            </a:r>
            <a:r>
              <a:rPr lang="en-US" sz="1800" i="1">
                <a:latin typeface="Arial" charset="0"/>
              </a:rPr>
              <a:t>ret </a:t>
            </a:r>
            <a:r>
              <a:rPr lang="en-US" sz="1800">
                <a:latin typeface="Arial" charset="0"/>
              </a:rPr>
              <a:t>proto-oncogene (a receptor protein kinase gene on chrom. 10)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Dx is by FNA bx. Pt needs to be screened for other endocrine abnormalities found in MEN 2. Family members need to be screened for medullary ca and MEN 2 as well.</a:t>
            </a:r>
            <a:r>
              <a:rPr lang="en-US" sz="1800" i="1">
                <a:latin typeface="Arial" charset="0"/>
              </a:rPr>
              <a:t> 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Undifferentiated (Anaplastic) Carcinoma</a:t>
            </a:r>
            <a:endParaRPr lang="en-CA" sz="36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</a:rPr>
              <a:t>This tumour usually occurs in older patients with a long history of goitre in whom the gland suddenly—over weeks or months—begins to enlarge and produce pressure symptoms, dysphagia, or vocal cord paralysis.</a:t>
            </a:r>
          </a:p>
          <a:p>
            <a:r>
              <a:rPr lang="en-US" sz="2000">
                <a:latin typeface="Arial" charset="0"/>
              </a:rPr>
              <a:t>Death from massive local extension usually occurs within 6-36 months </a:t>
            </a:r>
          </a:p>
          <a:p>
            <a:r>
              <a:rPr lang="en-US" sz="2000">
                <a:latin typeface="Arial" charset="0"/>
              </a:rPr>
              <a:t>These tumours are very resistant to therapy</a:t>
            </a: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r>
              <a:rPr lang="en-US"/>
              <a:t>Diagnostic Approach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33800" y="144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/>
                <a:cs typeface="+mn-cs"/>
              </a:rPr>
              <a:t>TSH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2819400" y="1676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55925" y="14589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low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65325" y="2017713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Arial"/>
                <a:cs typeface="+mn-cs"/>
              </a:rPr>
              <a:t>Free T4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819400" y="23622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108325" y="27543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high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71800" y="3846513"/>
            <a:ext cx="192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1</a:t>
            </a:r>
            <a:r>
              <a:rPr lang="en-US" sz="1400" baseline="30000">
                <a:solidFill>
                  <a:srgbClr val="FFFFFF"/>
                </a:solidFill>
                <a:latin typeface="Arial"/>
                <a:cs typeface="+mn-cs"/>
              </a:rPr>
              <a:t>o</a:t>
            </a:r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 Hyperthyroid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3622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12925" y="3821113"/>
            <a:ext cx="1189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Subclinical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Hyperthyroid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346325" y="2830513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nml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914400" y="23622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90600" y="27432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low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93725" y="3595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28600" y="3657600"/>
            <a:ext cx="1341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2</a:t>
            </a:r>
            <a:r>
              <a:rPr lang="en-US" sz="1400" baseline="30000">
                <a:solidFill>
                  <a:srgbClr val="FFFFFF"/>
                </a:solidFill>
                <a:latin typeface="Arial"/>
                <a:cs typeface="+mn-cs"/>
              </a:rPr>
              <a:t>o</a:t>
            </a:r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 Hypothyroid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0386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98925" y="1763713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nml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468688" y="2144713"/>
            <a:ext cx="1179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? Secondary</a:t>
            </a:r>
          </a:p>
          <a:p>
            <a:pPr algn="ctr"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(central) dz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343400" y="1676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586288" y="1524000"/>
            <a:ext cx="51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high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959350" y="20716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Arial"/>
                <a:cs typeface="+mn-cs"/>
              </a:rPr>
              <a:t>Free T4</a:t>
            </a: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5791200" y="2438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034088" y="2286000"/>
            <a:ext cx="519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high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613525" y="2906713"/>
            <a:ext cx="2625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2</a:t>
            </a:r>
            <a:r>
              <a:rPr lang="en-US" sz="1400" baseline="30000">
                <a:solidFill>
                  <a:srgbClr val="FFFFFF"/>
                </a:solidFill>
                <a:latin typeface="Arial"/>
                <a:cs typeface="+mn-cs"/>
              </a:rPr>
              <a:t>o</a:t>
            </a:r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 Hyperthyroid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Or Thyroid hormone resistance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486400" y="2438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546725" y="2678113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nml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013325" y="3733800"/>
            <a:ext cx="1130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Subclinical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Hypothyroid</a:t>
            </a: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4648200" y="2362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860925" y="2678113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low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86200" y="3211513"/>
            <a:ext cx="1341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1</a:t>
            </a:r>
            <a:r>
              <a:rPr lang="en-US" sz="1400" baseline="30000">
                <a:solidFill>
                  <a:srgbClr val="FFFFFF"/>
                </a:solidFill>
                <a:latin typeface="Arial"/>
                <a:cs typeface="+mn-cs"/>
              </a:rPr>
              <a:t>o</a:t>
            </a:r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 Hypothyroid</a:t>
            </a: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35814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3505200" y="4586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276600" y="46624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latin typeface="Arial"/>
                <a:cs typeface="+mn-cs"/>
              </a:rPr>
              <a:t>RAIU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438400" y="4811713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diffuse</a:t>
            </a: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2286000" y="49530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>
            <a:off x="1447800" y="5257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2286000" y="5257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685800" y="5334000"/>
            <a:ext cx="1306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homogeneous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498725" y="5334000"/>
            <a:ext cx="1365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heterogeneous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974725" y="5878513"/>
            <a:ext cx="1062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Grave’s Dz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2133600" y="5867400"/>
            <a:ext cx="211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Toxic multinodular goiter</a:t>
            </a:r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3886200" y="4953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241800" y="4964113"/>
            <a:ext cx="55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focal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479925" y="5573713"/>
            <a:ext cx="1100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Functioning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Adenoma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3962400" y="4800600"/>
            <a:ext cx="2819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5089525" y="4659313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None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5943600" y="5116513"/>
            <a:ext cx="181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Serum Thyroglobulin</a:t>
            </a:r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 flipH="1">
            <a:off x="6019800" y="5410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5943600" y="54102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low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5410200" y="5883275"/>
            <a:ext cx="187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Thyrotoxicosis factitia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Iodine load</a:t>
            </a:r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7239000" y="5410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GB" sz="180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7604125" y="5410200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high</a:t>
            </a: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7620000" y="5878513"/>
            <a:ext cx="1228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Thyroiditis</a:t>
            </a:r>
          </a:p>
          <a:p>
            <a:pPr eaLnBrk="0" hangingPunct="0"/>
            <a:r>
              <a:rPr lang="en-US" sz="1400">
                <a:solidFill>
                  <a:srgbClr val="FFFFFF"/>
                </a:solidFill>
                <a:latin typeface="Arial"/>
                <a:cs typeface="+mn-cs"/>
              </a:rPr>
              <a:t>Struma ovarii</a:t>
            </a:r>
          </a:p>
        </p:txBody>
      </p:sp>
    </p:spTree>
    <p:extLst>
      <p:ext uri="{BB962C8B-B14F-4D97-AF65-F5344CB8AC3E}">
        <p14:creationId xmlns:p14="http://schemas.microsoft.com/office/powerpoint/2010/main" val="18498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2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8" grpId="0"/>
      <p:bldP spid="9235" grpId="0"/>
      <p:bldP spid="9247" grpId="0"/>
      <p:bldP spid="9251" grpId="0"/>
      <p:bldP spid="9254" grpId="0"/>
      <p:bldP spid="9255" grpId="0" animBg="1"/>
      <p:bldP spid="9257" grpId="0"/>
      <p:bldP spid="9259" grpId="0"/>
      <p:bldP spid="9260" grpId="0" animBg="1"/>
      <p:bldP spid="9261" grpId="0" animBg="1"/>
      <p:bldP spid="9262" grpId="0" animBg="1"/>
      <p:bldP spid="9263" grpId="0"/>
      <p:bldP spid="9265" grpId="0"/>
      <p:bldP spid="9266" grpId="0"/>
      <p:bldP spid="9267" grpId="0"/>
      <p:bldP spid="9268" grpId="0" animBg="1"/>
      <p:bldP spid="9269" grpId="0"/>
      <p:bldP spid="9270" grpId="0"/>
      <p:bldP spid="9271" grpId="0" animBg="1"/>
      <p:bldP spid="9272" grpId="0"/>
      <p:bldP spid="9273" grpId="0"/>
      <p:bldP spid="9274" grpId="0" animBg="1"/>
      <p:bldP spid="9275" grpId="0"/>
      <p:bldP spid="9276" grpId="0"/>
      <p:bldP spid="9277" grpId="0" animBg="1"/>
      <p:bldP spid="9278" grpId="0"/>
      <p:bldP spid="9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Introduction</a:t>
            </a:r>
            <a:endParaRPr lang="en-CA" sz="36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905000"/>
            <a:ext cx="3810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Thyroid disorders: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Hypothyroidism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Hyperthyroidism and thyrotoxicosis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Graves’ disease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Thyroiditis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Toxic adenoma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Toxic multinodular goitre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Thyrotoxicosis factitia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Struma ovarii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Hydatidiform mole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TSH-secreting pituitary adenoma</a:t>
            </a:r>
          </a:p>
          <a:p>
            <a:pPr lvl="3">
              <a:lnSpc>
                <a:spcPct val="90000"/>
              </a:lnSpc>
            </a:pPr>
            <a:endParaRPr lang="en-CA" sz="1600">
              <a:latin typeface="Arial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Nontoxic goitre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Thyroid nodules &amp; thyroid cancer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Benign thyroid nodules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" charset="0"/>
              </a:rPr>
              <a:t>Thyroid cancer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Papillary carcinoma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Follicular carcinoma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Medullary carcinoma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Anaplastic carcinoma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Lymphoma</a:t>
            </a:r>
          </a:p>
          <a:p>
            <a:pPr lvl="3">
              <a:lnSpc>
                <a:spcPct val="90000"/>
              </a:lnSpc>
            </a:pPr>
            <a:r>
              <a:rPr lang="en-US" sz="1600">
                <a:latin typeface="Arial" charset="0"/>
              </a:rPr>
              <a:t>Cancer metastatic to the thyroid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CA" sz="20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Hypothyroidism</a:t>
            </a:r>
            <a:endParaRPr lang="en-CA" sz="36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</a:rPr>
              <a:t>Etiology: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Primary: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Hashimoto’s thyroiditis with or without goitre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Radioactive iodine therapy for Graves’ disease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Subtotal thyroidectomy for Graves’ disease or nodular goitre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Excessive iodine intake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Subacute thyroiditis</a:t>
            </a:r>
          </a:p>
          <a:p>
            <a:pPr lvl="2">
              <a:lnSpc>
                <a:spcPct val="90000"/>
              </a:lnSpc>
            </a:pPr>
            <a:r>
              <a:rPr lang="en-US" sz="1600">
                <a:latin typeface="Arial" charset="0"/>
              </a:rPr>
              <a:t>Rare causes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Iodide deficiency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Goitrogens such as lithium; antithyroid drug therapy</a:t>
            </a:r>
          </a:p>
          <a:p>
            <a:pPr lvl="3">
              <a:lnSpc>
                <a:spcPct val="90000"/>
              </a:lnSpc>
            </a:pPr>
            <a:r>
              <a:rPr lang="en-US" sz="1400">
                <a:latin typeface="Arial" charset="0"/>
              </a:rPr>
              <a:t>Inborn errors of thyroid hormone synthesis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Secondary: Hypopituitarism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Tertiary: Hypothalamic dysfunction (rare)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</a:rPr>
              <a:t>Peripheral resistance to the action of thyroid hormone </a:t>
            </a:r>
            <a:endParaRPr lang="en-CA" sz="18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Hypothyroidism</a:t>
            </a:r>
            <a:endParaRPr lang="en-CA" sz="36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b="1" u="sng">
                <a:latin typeface="Arial" charset="0"/>
              </a:rPr>
              <a:t>Clinical features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Cardiovascular signs: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Bradycardia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Low voltage ECG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Pericardial effusion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Cardiomegaly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Hyperlipidemia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Constipation, ascites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Weight gain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Cold intolerance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Rough, dry skin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Puffy face and hands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Hoarse, husky voice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Yellowish color of skin due to reduced conversion of carotene to vitamin A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Respiratory failure 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Menorrhagia, infertility, hyper- prolactinemia</a:t>
            </a:r>
            <a:endParaRPr lang="en-CA" sz="1600">
              <a:latin typeface="Arial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524000"/>
            <a:ext cx="3810000" cy="381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18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Renal function: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Impaired ability to excrete a water load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Anemia: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Impaired Hb synthesis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Fe deficiency due to:</a:t>
            </a:r>
          </a:p>
          <a:p>
            <a:pPr lvl="3">
              <a:lnSpc>
                <a:spcPct val="90000"/>
              </a:lnSpc>
            </a:pPr>
            <a:r>
              <a:rPr lang="en-US" sz="1200">
                <a:latin typeface="Arial" charset="0"/>
              </a:rPr>
              <a:t>Menorrhagia</a:t>
            </a:r>
          </a:p>
          <a:p>
            <a:pPr lvl="3">
              <a:lnSpc>
                <a:spcPct val="90000"/>
              </a:lnSpc>
            </a:pPr>
            <a:r>
              <a:rPr lang="en-US" sz="1200">
                <a:latin typeface="Arial" charset="0"/>
              </a:rPr>
              <a:t>Reduced intestinal absorption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Folate def. due to impaired intestinal absorption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Pernicious anemia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Neuromuscular system: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Muscle cramps, myotonia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Slow reflexes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Carpal tunnel syndrome</a:t>
            </a:r>
          </a:p>
          <a:p>
            <a:pPr lvl="1">
              <a:lnSpc>
                <a:spcPct val="90000"/>
              </a:lnSpc>
            </a:pPr>
            <a:r>
              <a:rPr lang="en-US" sz="1600">
                <a:latin typeface="Arial" charset="0"/>
              </a:rPr>
              <a:t>CNS symptoms: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Fatigue, lethargy, depression</a:t>
            </a:r>
          </a:p>
          <a:p>
            <a:pPr lvl="2">
              <a:lnSpc>
                <a:spcPct val="90000"/>
              </a:lnSpc>
            </a:pPr>
            <a:r>
              <a:rPr lang="en-US" sz="1400">
                <a:latin typeface="Arial" charset="0"/>
              </a:rPr>
              <a:t>Inability to concentrate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868</TotalTime>
  <Words>4041</Words>
  <Application>Microsoft Office PowerPoint</Application>
  <PresentationFormat>On-screen Show (4:3)</PresentationFormat>
  <Paragraphs>518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Times New Roman</vt:lpstr>
      <vt:lpstr>Arial</vt:lpstr>
      <vt:lpstr>Wingdings</vt:lpstr>
      <vt:lpstr>Wingdings 3</vt:lpstr>
      <vt:lpstr>Verdana</vt:lpstr>
      <vt:lpstr>Apex</vt:lpstr>
      <vt:lpstr>Technic</vt:lpstr>
      <vt:lpstr>1_Technic</vt:lpstr>
      <vt:lpstr>Thyroid Disorders</vt:lpstr>
      <vt:lpstr>Introduction </vt:lpstr>
      <vt:lpstr>Introduction </vt:lpstr>
      <vt:lpstr>Prevalence of thyroid failure by Gender</vt:lpstr>
      <vt:lpstr>Prevalence of thyroid failure by age </vt:lpstr>
      <vt:lpstr>Diagnostic Approach</vt:lpstr>
      <vt:lpstr>Introduction</vt:lpstr>
      <vt:lpstr>Hypothyroidism</vt:lpstr>
      <vt:lpstr>Hypothyroidism</vt:lpstr>
      <vt:lpstr>Hypothyroidism</vt:lpstr>
      <vt:lpstr>Hashimoto’s Thyroiditis</vt:lpstr>
      <vt:lpstr>Hashimoto’s Thyroiditis</vt:lpstr>
      <vt:lpstr>PowerPoint Presentation</vt:lpstr>
      <vt:lpstr>PowerPoint Presentation</vt:lpstr>
      <vt:lpstr>Management of Hypothyroidism</vt:lpstr>
      <vt:lpstr>Myxedema Coma</vt:lpstr>
      <vt:lpstr>Management of Myxedema Coma</vt:lpstr>
      <vt:lpstr>Management of Myxedema Coma</vt:lpstr>
      <vt:lpstr>Graves’ Disease</vt:lpstr>
      <vt:lpstr>Graves’ Disease</vt:lpstr>
      <vt:lpstr>Graves’ Disease</vt:lpstr>
      <vt:lpstr>Graves’ Disease</vt:lpstr>
      <vt:lpstr>Graves’ Disease</vt:lpstr>
      <vt:lpstr>Graves’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Grave’s Disease</vt:lpstr>
      <vt:lpstr>Treatment of Grave’s Disease</vt:lpstr>
      <vt:lpstr>Management of Grave’s disease</vt:lpstr>
      <vt:lpstr>Management of Grave’s disease</vt:lpstr>
      <vt:lpstr>Management of Grave’s Disease</vt:lpstr>
      <vt:lpstr>Management of Grave’s Disease</vt:lpstr>
      <vt:lpstr>Management of Grave’s Disease</vt:lpstr>
      <vt:lpstr>Toxic Adenoma  (Plummer’s Disease)</vt:lpstr>
      <vt:lpstr>Toxic Multinodular Goitre</vt:lpstr>
      <vt:lpstr>Subacute Thyroiditis</vt:lpstr>
      <vt:lpstr>Subacute Thyroiditis</vt:lpstr>
      <vt:lpstr>Other Forms of Thyrotoxicosis</vt:lpstr>
      <vt:lpstr>Thyroid storm (Thyrotoxic crisis)</vt:lpstr>
      <vt:lpstr>Thyroid storm (Thyrotoxic crisis)</vt:lpstr>
      <vt:lpstr>Thyroid storm (Thyrotoxic crisis)</vt:lpstr>
      <vt:lpstr>Nontoxic Goitre</vt:lpstr>
      <vt:lpstr>Nontoxic Goitre</vt:lpstr>
      <vt:lpstr>PowerPoint Presentation</vt:lpstr>
      <vt:lpstr>Management of Nontoxic Goitre</vt:lpstr>
      <vt:lpstr>Benign Thyroid Nodules</vt:lpstr>
      <vt:lpstr>PowerPoint Presentation</vt:lpstr>
      <vt:lpstr>PowerPoint Presentation</vt:lpstr>
      <vt:lpstr>PowerPoint Presentation</vt:lpstr>
      <vt:lpstr>Thyroid Cancer</vt:lpstr>
      <vt:lpstr>Papillary Carcinoma</vt:lpstr>
      <vt:lpstr>Follicular Carcinoma</vt:lpstr>
      <vt:lpstr>Management of Papillary and Follicular Carcinoma</vt:lpstr>
      <vt:lpstr>Medullary Carcinoma</vt:lpstr>
      <vt:lpstr>Undifferentiated (Anaplastic) Carcinoma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KHALID</dc:creator>
  <cp:lastModifiedBy>CQ 58</cp:lastModifiedBy>
  <cp:revision>36</cp:revision>
  <cp:lastPrinted>1601-01-01T00:00:00Z</cp:lastPrinted>
  <dcterms:created xsi:type="dcterms:W3CDTF">2004-12-01T16:55:01Z</dcterms:created>
  <dcterms:modified xsi:type="dcterms:W3CDTF">2013-05-09T08:58:29Z</dcterms:modified>
</cp:coreProperties>
</file>