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7" r:id="rId2"/>
    <p:sldId id="283" r:id="rId3"/>
    <p:sldId id="258" r:id="rId4"/>
    <p:sldId id="259" r:id="rId5"/>
    <p:sldId id="260" r:id="rId6"/>
    <p:sldId id="284" r:id="rId7"/>
    <p:sldId id="267" r:id="rId8"/>
    <p:sldId id="285" r:id="rId9"/>
    <p:sldId id="286" r:id="rId10"/>
    <p:sldId id="287" r:id="rId11"/>
    <p:sldId id="288" r:id="rId12"/>
    <p:sldId id="289" r:id="rId13"/>
    <p:sldId id="290" r:id="rId14"/>
    <p:sldId id="291" r:id="rId15"/>
    <p:sldId id="261" r:id="rId16"/>
    <p:sldId id="262" r:id="rId17"/>
    <p:sldId id="282" r:id="rId18"/>
    <p:sldId id="280" r:id="rId19"/>
    <p:sldId id="268" r:id="rId20"/>
    <p:sldId id="281" r:id="rId21"/>
    <p:sldId id="269" r:id="rId22"/>
    <p:sldId id="270" r:id="rId23"/>
    <p:sldId id="271" r:id="rId24"/>
    <p:sldId id="272" r:id="rId25"/>
    <p:sldId id="279" r:id="rId26"/>
    <p:sldId id="278" r:id="rId27"/>
    <p:sldId id="263" r:id="rId28"/>
    <p:sldId id="273" r:id="rId29"/>
    <p:sldId id="274" r:id="rId30"/>
    <p:sldId id="275" r:id="rId31"/>
    <p:sldId id="276" r:id="rId32"/>
    <p:sldId id="277"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5" d="100"/>
          <a:sy n="35" d="100"/>
        </p:scale>
        <p:origin x="-63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D37767-33A5-4F1C-AD22-418F4ABFE016}" type="datetimeFigureOut">
              <a:rPr lang="en-GB" smtClean="0"/>
              <a:t>13/08/2013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45D78B-2576-4734-BE5A-6ACBF070EB10}" type="slidenum">
              <a:rPr lang="en-GB" smtClean="0"/>
              <a:t>‹#›</a:t>
            </a:fld>
            <a:endParaRPr lang="en-GB"/>
          </a:p>
        </p:txBody>
      </p:sp>
    </p:spTree>
    <p:extLst>
      <p:ext uri="{BB962C8B-B14F-4D97-AF65-F5344CB8AC3E}">
        <p14:creationId xmlns:p14="http://schemas.microsoft.com/office/powerpoint/2010/main" val="3074068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9144000" cy="6856413"/>
            <a:chOff x="0" y="0"/>
            <a:chExt cx="5760" cy="4319"/>
          </a:xfrm>
        </p:grpSpPr>
        <p:sp>
          <p:nvSpPr>
            <p:cNvPr id="5123"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24"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25"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26" name="Freeform 6"/>
            <p:cNvSpPr>
              <a:spLocks/>
            </p:cNvSpPr>
            <p:nvPr/>
          </p:nvSpPr>
          <p:spPr bwMode="hidden">
            <a:xfrm>
              <a:off x="4038" y="3577"/>
              <a:ext cx="1720" cy="65"/>
            </a:xfrm>
            <a:custGeom>
              <a:avLst/>
              <a:gdLst>
                <a:gd name="T0" fmla="*/ 1722 w 1722"/>
                <a:gd name="T1" fmla="*/ 66 h 66"/>
                <a:gd name="T2" fmla="*/ 1722 w 1722"/>
                <a:gd name="T3" fmla="*/ 60 h 66"/>
                <a:gd name="T4" fmla="*/ 0 w 1722"/>
                <a:gd name="T5" fmla="*/ 0 h 66"/>
                <a:gd name="T6" fmla="*/ 0 w 1722"/>
                <a:gd name="T7" fmla="*/ 48 h 66"/>
                <a:gd name="T8" fmla="*/ 1722 w 1722"/>
                <a:gd name="T9" fmla="*/ 66 h 66"/>
                <a:gd name="T10" fmla="*/ 1722 w 1722"/>
                <a:gd name="T11" fmla="*/ 66 h 66"/>
              </a:gdLst>
              <a:ahLst/>
              <a:cxnLst>
                <a:cxn ang="0">
                  <a:pos x="T0" y="T1"/>
                </a:cxn>
                <a:cxn ang="0">
                  <a:pos x="T2" y="T3"/>
                </a:cxn>
                <a:cxn ang="0">
                  <a:pos x="T4" y="T5"/>
                </a:cxn>
                <a:cxn ang="0">
                  <a:pos x="T6" y="T7"/>
                </a:cxn>
                <a:cxn ang="0">
                  <a:pos x="T8" y="T9"/>
                </a:cxn>
                <a:cxn ang="0">
                  <a:pos x="T10" y="T11"/>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27"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endParaRPr lang="en-GB">
                <a:solidFill>
                  <a:srgbClr val="FFFFFF"/>
                </a:solidFill>
              </a:endParaRPr>
            </a:p>
          </p:txBody>
        </p:sp>
        <p:sp>
          <p:nvSpPr>
            <p:cNvPr id="5128" name="Freeform 8"/>
            <p:cNvSpPr>
              <a:spLocks/>
            </p:cNvSpPr>
            <p:nvPr/>
          </p:nvSpPr>
          <p:spPr bwMode="hidden">
            <a:xfrm>
              <a:off x="4784" y="3702"/>
              <a:ext cx="974" cy="101"/>
            </a:xfrm>
            <a:custGeom>
              <a:avLst/>
              <a:gdLst>
                <a:gd name="T0" fmla="*/ 975 w 975"/>
                <a:gd name="T1" fmla="*/ 48 h 101"/>
                <a:gd name="T2" fmla="*/ 975 w 975"/>
                <a:gd name="T3" fmla="*/ 0 h 101"/>
                <a:gd name="T4" fmla="*/ 0 w 975"/>
                <a:gd name="T5" fmla="*/ 24 h 101"/>
                <a:gd name="T6" fmla="*/ 0 w 975"/>
                <a:gd name="T7" fmla="*/ 101 h 101"/>
                <a:gd name="T8" fmla="*/ 975 w 975"/>
                <a:gd name="T9" fmla="*/ 48 h 101"/>
                <a:gd name="T10" fmla="*/ 975 w 975"/>
                <a:gd name="T11" fmla="*/ 48 h 101"/>
              </a:gdLst>
              <a:ahLst/>
              <a:cxnLst>
                <a:cxn ang="0">
                  <a:pos x="T0" y="T1"/>
                </a:cxn>
                <a:cxn ang="0">
                  <a:pos x="T2" y="T3"/>
                </a:cxn>
                <a:cxn ang="0">
                  <a:pos x="T4" y="T5"/>
                </a:cxn>
                <a:cxn ang="0">
                  <a:pos x="T6" y="T7"/>
                </a:cxn>
                <a:cxn ang="0">
                  <a:pos x="T8" y="T9"/>
                </a:cxn>
                <a:cxn ang="0">
                  <a:pos x="T10" y="T11"/>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29" name="Freeform 9"/>
            <p:cNvSpPr>
              <a:spLocks/>
            </p:cNvSpPr>
            <p:nvPr/>
          </p:nvSpPr>
          <p:spPr bwMode="hidden">
            <a:xfrm>
              <a:off x="3619" y="3815"/>
              <a:ext cx="2139" cy="198"/>
            </a:xfrm>
            <a:custGeom>
              <a:avLst/>
              <a:gdLst>
                <a:gd name="T0" fmla="*/ 2141 w 2141"/>
                <a:gd name="T1" fmla="*/ 0 h 198"/>
                <a:gd name="T2" fmla="*/ 0 w 2141"/>
                <a:gd name="T3" fmla="*/ 156 h 198"/>
                <a:gd name="T4" fmla="*/ 0 w 2141"/>
                <a:gd name="T5" fmla="*/ 198 h 198"/>
                <a:gd name="T6" fmla="*/ 2141 w 2141"/>
                <a:gd name="T7" fmla="*/ 0 h 198"/>
                <a:gd name="T8" fmla="*/ 2141 w 2141"/>
                <a:gd name="T9" fmla="*/ 0 h 198"/>
              </a:gdLst>
              <a:ahLst/>
              <a:cxnLst>
                <a:cxn ang="0">
                  <a:pos x="T0" y="T1"/>
                </a:cxn>
                <a:cxn ang="0">
                  <a:pos x="T2" y="T3"/>
                </a:cxn>
                <a:cxn ang="0">
                  <a:pos x="T4" y="T5"/>
                </a:cxn>
                <a:cxn ang="0">
                  <a:pos x="T6" y="T7"/>
                </a:cxn>
                <a:cxn ang="0">
                  <a:pos x="T8" y="T9"/>
                </a:cxn>
              </a:cxnLst>
              <a:rect l="0" t="0" r="r" b="b"/>
              <a:pathLst>
                <a:path w="2141" h="198">
                  <a:moveTo>
                    <a:pt x="2141" y="0"/>
                  </a:moveTo>
                  <a:lnTo>
                    <a:pt x="0" y="156"/>
                  </a:lnTo>
                  <a:lnTo>
                    <a:pt x="0" y="198"/>
                  </a:lnTo>
                  <a:lnTo>
                    <a:pt x="2141" y="0"/>
                  </a:lnTo>
                  <a:lnTo>
                    <a:pt x="2141"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30"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31" name="Freeform 11"/>
            <p:cNvSpPr>
              <a:spLocks/>
            </p:cNvSpPr>
            <p:nvPr/>
          </p:nvSpPr>
          <p:spPr bwMode="hidden">
            <a:xfrm>
              <a:off x="2097" y="4043"/>
              <a:ext cx="2514" cy="276"/>
            </a:xfrm>
            <a:custGeom>
              <a:avLst/>
              <a:gdLst>
                <a:gd name="T0" fmla="*/ 2182 w 2517"/>
                <a:gd name="T1" fmla="*/ 276 h 276"/>
                <a:gd name="T2" fmla="*/ 2517 w 2517"/>
                <a:gd name="T3" fmla="*/ 204 h 276"/>
                <a:gd name="T4" fmla="*/ 2260 w 2517"/>
                <a:gd name="T5" fmla="*/ 0 h 276"/>
                <a:gd name="T6" fmla="*/ 0 w 2517"/>
                <a:gd name="T7" fmla="*/ 276 h 276"/>
                <a:gd name="T8" fmla="*/ 2182 w 2517"/>
                <a:gd name="T9" fmla="*/ 276 h 276"/>
                <a:gd name="T10" fmla="*/ 2182 w 2517"/>
                <a:gd name="T11" fmla="*/ 276 h 276"/>
              </a:gdLst>
              <a:ahLst/>
              <a:cxnLst>
                <a:cxn ang="0">
                  <a:pos x="T0" y="T1"/>
                </a:cxn>
                <a:cxn ang="0">
                  <a:pos x="T2" y="T3"/>
                </a:cxn>
                <a:cxn ang="0">
                  <a:pos x="T4" y="T5"/>
                </a:cxn>
                <a:cxn ang="0">
                  <a:pos x="T6" y="T7"/>
                </a:cxn>
                <a:cxn ang="0">
                  <a:pos x="T8" y="T9"/>
                </a:cxn>
                <a:cxn ang="0">
                  <a:pos x="T10" y="T11"/>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32"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33" name="Freeform 13"/>
            <p:cNvSpPr>
              <a:spLocks/>
            </p:cNvSpPr>
            <p:nvPr/>
          </p:nvSpPr>
          <p:spPr bwMode="hidden">
            <a:xfrm>
              <a:off x="5030" y="3151"/>
              <a:ext cx="728" cy="240"/>
            </a:xfrm>
            <a:custGeom>
              <a:avLst/>
              <a:gdLst>
                <a:gd name="T0" fmla="*/ 729 w 729"/>
                <a:gd name="T1" fmla="*/ 240 h 240"/>
                <a:gd name="T2" fmla="*/ 0 w 729"/>
                <a:gd name="T3" fmla="*/ 0 h 240"/>
                <a:gd name="T4" fmla="*/ 0 w 729"/>
                <a:gd name="T5" fmla="*/ 6 h 240"/>
                <a:gd name="T6" fmla="*/ 729 w 729"/>
                <a:gd name="T7" fmla="*/ 240 h 240"/>
                <a:gd name="T8" fmla="*/ 729 w 729"/>
                <a:gd name="T9" fmla="*/ 240 h 240"/>
              </a:gdLst>
              <a:ahLst/>
              <a:cxnLst>
                <a:cxn ang="0">
                  <a:pos x="T0" y="T1"/>
                </a:cxn>
                <a:cxn ang="0">
                  <a:pos x="T2" y="T3"/>
                </a:cxn>
                <a:cxn ang="0">
                  <a:pos x="T4" y="T5"/>
                </a:cxn>
                <a:cxn ang="0">
                  <a:pos x="T6" y="T7"/>
                </a:cxn>
                <a:cxn ang="0">
                  <a:pos x="T8" y="T9"/>
                </a:cxn>
              </a:cxnLst>
              <a:rect l="0" t="0" r="r" b="b"/>
              <a:pathLst>
                <a:path w="729" h="240">
                  <a:moveTo>
                    <a:pt x="729" y="240"/>
                  </a:moveTo>
                  <a:lnTo>
                    <a:pt x="0" y="0"/>
                  </a:lnTo>
                  <a:lnTo>
                    <a:pt x="0" y="6"/>
                  </a:lnTo>
                  <a:lnTo>
                    <a:pt x="729" y="240"/>
                  </a:lnTo>
                  <a:lnTo>
                    <a:pt x="729" y="24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34"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35" name="Freeform 15"/>
            <p:cNvSpPr>
              <a:spLocks/>
            </p:cNvSpPr>
            <p:nvPr/>
          </p:nvSpPr>
          <p:spPr bwMode="hidden">
            <a:xfrm>
              <a:off x="5030" y="3049"/>
              <a:ext cx="728" cy="318"/>
            </a:xfrm>
            <a:custGeom>
              <a:avLst/>
              <a:gdLst>
                <a:gd name="T0" fmla="*/ 729 w 729"/>
                <a:gd name="T1" fmla="*/ 318 h 318"/>
                <a:gd name="T2" fmla="*/ 729 w 729"/>
                <a:gd name="T3" fmla="*/ 312 h 318"/>
                <a:gd name="T4" fmla="*/ 0 w 729"/>
                <a:gd name="T5" fmla="*/ 0 h 318"/>
                <a:gd name="T6" fmla="*/ 0 w 729"/>
                <a:gd name="T7" fmla="*/ 54 h 318"/>
                <a:gd name="T8" fmla="*/ 729 w 729"/>
                <a:gd name="T9" fmla="*/ 318 h 318"/>
                <a:gd name="T10" fmla="*/ 729 w 729"/>
                <a:gd name="T11" fmla="*/ 318 h 318"/>
              </a:gdLst>
              <a:ahLst/>
              <a:cxnLst>
                <a:cxn ang="0">
                  <a:pos x="T0" y="T1"/>
                </a:cxn>
                <a:cxn ang="0">
                  <a:pos x="T2" y="T3"/>
                </a:cxn>
                <a:cxn ang="0">
                  <a:pos x="T4" y="T5"/>
                </a:cxn>
                <a:cxn ang="0">
                  <a:pos x="T6" y="T7"/>
                </a:cxn>
                <a:cxn ang="0">
                  <a:pos x="T8" y="T9"/>
                </a:cxn>
                <a:cxn ang="0">
                  <a:pos x="T10" y="T11"/>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36"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37"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38"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39"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Lst>
              <a:ahLst/>
              <a:cxnLst>
                <a:cxn ang="0">
                  <a:pos x="T0" y="T1"/>
                </a:cxn>
                <a:cxn ang="0">
                  <a:pos x="T2" y="T3"/>
                </a:cxn>
                <a:cxn ang="0">
                  <a:pos x="T4" y="T5"/>
                </a:cxn>
                <a:cxn ang="0">
                  <a:pos x="T6" y="T7"/>
                </a:cxn>
                <a:cxn ang="0">
                  <a:pos x="T8" y="T9"/>
                </a:cxn>
                <a:cxn ang="0">
                  <a:pos x="T10" y="T11"/>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40"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41"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Lst>
              <a:ahLst/>
              <a:cxnLst>
                <a:cxn ang="0">
                  <a:pos x="T0" y="T1"/>
                </a:cxn>
                <a:cxn ang="0">
                  <a:pos x="T2" y="T3"/>
                </a:cxn>
                <a:cxn ang="0">
                  <a:pos x="T4" y="T5"/>
                </a:cxn>
                <a:cxn ang="0">
                  <a:pos x="T6" y="T7"/>
                </a:cxn>
                <a:cxn ang="0">
                  <a:pos x="T8" y="T9"/>
                </a:cxn>
              </a:cxnLst>
              <a:rect l="0" t="0" r="r" b="b"/>
              <a:pathLst>
                <a:path w="132" h="132">
                  <a:moveTo>
                    <a:pt x="132" y="132"/>
                  </a:moveTo>
                  <a:lnTo>
                    <a:pt x="0" y="0"/>
                  </a:lnTo>
                  <a:lnTo>
                    <a:pt x="0" y="0"/>
                  </a:lnTo>
                  <a:lnTo>
                    <a:pt x="132" y="132"/>
                  </a:lnTo>
                  <a:lnTo>
                    <a:pt x="132" y="132"/>
                  </a:lnTo>
                  <a:close/>
                </a:path>
              </a:pathLst>
            </a:custGeom>
            <a:solidFill>
              <a:srgbClr val="F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42"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43"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endParaRPr lang="en-GB">
                <a:solidFill>
                  <a:srgbClr val="FFFFFF"/>
                </a:solidFill>
              </a:endParaRPr>
            </a:p>
          </p:txBody>
        </p:sp>
        <p:sp>
          <p:nvSpPr>
            <p:cNvPr id="5144"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45"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Lst>
              <a:ahLst/>
              <a:cxnLst>
                <a:cxn ang="0">
                  <a:pos x="T0" y="T1"/>
                </a:cxn>
                <a:cxn ang="0">
                  <a:pos x="T2" y="T3"/>
                </a:cxn>
                <a:cxn ang="0">
                  <a:pos x="T4" y="T5"/>
                </a:cxn>
                <a:cxn ang="0">
                  <a:pos x="T6" y="T7"/>
                </a:cxn>
                <a:cxn ang="0">
                  <a:pos x="T8" y="T9"/>
                </a:cxn>
                <a:cxn ang="0">
                  <a:pos x="T10" y="T11"/>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46"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47"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48" name="Freeform 28"/>
            <p:cNvSpPr>
              <a:spLocks/>
            </p:cNvSpPr>
            <p:nvPr/>
          </p:nvSpPr>
          <p:spPr bwMode="hidden">
            <a:xfrm>
              <a:off x="5698" y="653"/>
              <a:ext cx="60" cy="311"/>
            </a:xfrm>
            <a:custGeom>
              <a:avLst/>
              <a:gdLst>
                <a:gd name="T0" fmla="*/ 0 w 60"/>
                <a:gd name="T1" fmla="*/ 144 h 312"/>
                <a:gd name="T2" fmla="*/ 60 w 60"/>
                <a:gd name="T3" fmla="*/ 312 h 312"/>
                <a:gd name="T4" fmla="*/ 60 w 60"/>
                <a:gd name="T5" fmla="*/ 6 h 312"/>
                <a:gd name="T6" fmla="*/ 54 w 60"/>
                <a:gd name="T7" fmla="*/ 0 h 312"/>
                <a:gd name="T8" fmla="*/ 0 w 60"/>
                <a:gd name="T9" fmla="*/ 144 h 312"/>
                <a:gd name="T10" fmla="*/ 0 w 60"/>
                <a:gd name="T11" fmla="*/ 144 h 312"/>
              </a:gdLst>
              <a:ahLst/>
              <a:cxnLst>
                <a:cxn ang="0">
                  <a:pos x="T0" y="T1"/>
                </a:cxn>
                <a:cxn ang="0">
                  <a:pos x="T2" y="T3"/>
                </a:cxn>
                <a:cxn ang="0">
                  <a:pos x="T4" y="T5"/>
                </a:cxn>
                <a:cxn ang="0">
                  <a:pos x="T6" y="T7"/>
                </a:cxn>
                <a:cxn ang="0">
                  <a:pos x="T8" y="T9"/>
                </a:cxn>
                <a:cxn ang="0">
                  <a:pos x="T10" y="T11"/>
                </a:cxn>
              </a:cxnLst>
              <a:rect l="0" t="0" r="r" b="b"/>
              <a:pathLst>
                <a:path w="60" h="312">
                  <a:moveTo>
                    <a:pt x="0" y="144"/>
                  </a:moveTo>
                  <a:lnTo>
                    <a:pt x="60" y="312"/>
                  </a:lnTo>
                  <a:lnTo>
                    <a:pt x="60" y="6"/>
                  </a:lnTo>
                  <a:lnTo>
                    <a:pt x="54" y="0"/>
                  </a:lnTo>
                  <a:lnTo>
                    <a:pt x="0" y="144"/>
                  </a:lnTo>
                  <a:lnTo>
                    <a:pt x="0" y="14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49"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50"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Lst>
              <a:ahLst/>
              <a:cxnLst>
                <a:cxn ang="0">
                  <a:pos x="T0" y="T1"/>
                </a:cxn>
                <a:cxn ang="0">
                  <a:pos x="T2" y="T3"/>
                </a:cxn>
                <a:cxn ang="0">
                  <a:pos x="T4" y="T5"/>
                </a:cxn>
                <a:cxn ang="0">
                  <a:pos x="T6" y="T7"/>
                </a:cxn>
                <a:cxn ang="0">
                  <a:pos x="T8" y="T9"/>
                </a:cxn>
              </a:cxnLst>
              <a:rect l="0" t="0" r="r" b="b"/>
              <a:pathLst>
                <a:path w="6" h="6">
                  <a:moveTo>
                    <a:pt x="6" y="6"/>
                  </a:moveTo>
                  <a:lnTo>
                    <a:pt x="0" y="0"/>
                  </a:lnTo>
                  <a:lnTo>
                    <a:pt x="0" y="6"/>
                  </a:lnTo>
                  <a:lnTo>
                    <a:pt x="6" y="6"/>
                  </a:lnTo>
                  <a:lnTo>
                    <a:pt x="6" y="6"/>
                  </a:lnTo>
                  <a:close/>
                </a:path>
              </a:pathLst>
            </a:custGeom>
            <a:solidFill>
              <a:srgbClr val="18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51"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52"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53"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54"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55"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56"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57"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58"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grpSp>
          <p:nvGrpSpPr>
            <p:cNvPr id="5159" name="Group 39"/>
            <p:cNvGrpSpPr>
              <a:grpSpLocks/>
            </p:cNvGrpSpPr>
            <p:nvPr userDrawn="1"/>
          </p:nvGrpSpPr>
          <p:grpSpPr bwMode="auto">
            <a:xfrm>
              <a:off x="0" y="1632"/>
              <a:ext cx="5758" cy="1858"/>
              <a:chOff x="0" y="1632"/>
              <a:chExt cx="5758" cy="1858"/>
            </a:xfrm>
          </p:grpSpPr>
          <p:sp>
            <p:nvSpPr>
              <p:cNvPr id="5160"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5161"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grpSp>
      </p:grpSp>
      <p:sp>
        <p:nvSpPr>
          <p:cNvPr id="5162" name="Rectangle 42"/>
          <p:cNvSpPr>
            <a:spLocks noGrp="1" noChangeArrowheads="1"/>
          </p:cNvSpPr>
          <p:nvPr>
            <p:ph type="ctrTitle" sz="quarter"/>
          </p:nvPr>
        </p:nvSpPr>
        <p:spPr>
          <a:xfrm>
            <a:off x="457200" y="1600200"/>
            <a:ext cx="8229600" cy="1828800"/>
          </a:xfrm>
        </p:spPr>
        <p:txBody>
          <a:bodyPr/>
          <a:lstStyle>
            <a:lvl1pPr>
              <a:defRPr sz="4800"/>
            </a:lvl1pPr>
          </a:lstStyle>
          <a:p>
            <a:pPr lvl="0"/>
            <a:r>
              <a:rPr lang="en-US" noProof="0" smtClean="0"/>
              <a:t>Click to edit Master title style</a:t>
            </a:r>
          </a:p>
        </p:txBody>
      </p:sp>
      <p:sp>
        <p:nvSpPr>
          <p:cNvPr id="5163"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pPr lvl="0"/>
            <a:r>
              <a:rPr lang="en-US" noProof="0" smtClean="0"/>
              <a:t>Click to edit Master subtitle style</a:t>
            </a:r>
          </a:p>
        </p:txBody>
      </p:sp>
      <p:sp>
        <p:nvSpPr>
          <p:cNvPr id="5164" name="Rectangle 44"/>
          <p:cNvSpPr>
            <a:spLocks noGrp="1" noChangeArrowheads="1"/>
          </p:cNvSpPr>
          <p:nvPr>
            <p:ph type="dt" sz="quarter" idx="2"/>
          </p:nvPr>
        </p:nvSpPr>
        <p:spPr/>
        <p:txBody>
          <a:bodyPr/>
          <a:lstStyle>
            <a:lvl1pPr>
              <a:defRPr/>
            </a:lvl1pPr>
          </a:lstStyle>
          <a:p>
            <a:endParaRPr lang="en-US">
              <a:solidFill>
                <a:srgbClr val="FFFFFF"/>
              </a:solidFill>
            </a:endParaRPr>
          </a:p>
        </p:txBody>
      </p:sp>
      <p:sp>
        <p:nvSpPr>
          <p:cNvPr id="5165" name="Rectangle 45"/>
          <p:cNvSpPr>
            <a:spLocks noGrp="1" noChangeArrowheads="1"/>
          </p:cNvSpPr>
          <p:nvPr>
            <p:ph type="ftr" sz="quarter" idx="3"/>
          </p:nvPr>
        </p:nvSpPr>
        <p:spPr/>
        <p:txBody>
          <a:bodyPr/>
          <a:lstStyle>
            <a:lvl1pPr>
              <a:defRPr/>
            </a:lvl1pPr>
          </a:lstStyle>
          <a:p>
            <a:r>
              <a:rPr lang="en-US" smtClean="0">
                <a:solidFill>
                  <a:srgbClr val="FFFFFF"/>
                </a:solidFill>
              </a:rPr>
              <a:t>CaptHenry</a:t>
            </a:r>
            <a:endParaRPr lang="en-US">
              <a:solidFill>
                <a:srgbClr val="FFFFFF"/>
              </a:solidFill>
            </a:endParaRPr>
          </a:p>
        </p:txBody>
      </p:sp>
      <p:sp>
        <p:nvSpPr>
          <p:cNvPr id="5166" name="Rectangle 46"/>
          <p:cNvSpPr>
            <a:spLocks noGrp="1" noChangeArrowheads="1"/>
          </p:cNvSpPr>
          <p:nvPr>
            <p:ph type="sldNum" sz="quarter" idx="4"/>
          </p:nvPr>
        </p:nvSpPr>
        <p:spPr/>
        <p:txBody>
          <a:bodyPr/>
          <a:lstStyle>
            <a:lvl1pPr>
              <a:defRPr/>
            </a:lvl1pPr>
          </a:lstStyle>
          <a:p>
            <a:fld id="{98DE6E6C-C44D-4B66-BCCC-705D33D14EDD}"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890299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r>
              <a:rPr lang="en-US" smtClean="0">
                <a:solidFill>
                  <a:srgbClr val="FFFFFF"/>
                </a:solidFill>
              </a:rPr>
              <a:t>CaptHenry</a:t>
            </a:r>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40C7BE24-E5BD-4660-909E-027212369265}"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147690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r>
              <a:rPr lang="en-US" smtClean="0">
                <a:solidFill>
                  <a:srgbClr val="FFFFFF"/>
                </a:solidFill>
              </a:rPr>
              <a:t>CaptHenry</a:t>
            </a:r>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047EAF1A-C6BE-462C-87DB-8A1F27F7A426}"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7310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r>
              <a:rPr lang="en-US" smtClean="0">
                <a:solidFill>
                  <a:srgbClr val="FFFFFF"/>
                </a:solidFill>
              </a:rPr>
              <a:t>CaptHenry</a:t>
            </a:r>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6DFCD3DF-FC61-4C66-B3CA-F4B23CC409D8}"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766163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r>
              <a:rPr lang="en-US" smtClean="0">
                <a:solidFill>
                  <a:srgbClr val="FFFFFF"/>
                </a:solidFill>
              </a:rPr>
              <a:t>CaptHenry</a:t>
            </a:r>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64A69B29-3B66-4ACF-A20E-1F873BBBDE85}"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254665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US">
              <a:solidFill>
                <a:srgbClr val="FFFFFF"/>
              </a:solidFill>
            </a:endParaRPr>
          </a:p>
        </p:txBody>
      </p:sp>
      <p:sp>
        <p:nvSpPr>
          <p:cNvPr id="6" name="Footer Placeholder 5"/>
          <p:cNvSpPr>
            <a:spLocks noGrp="1"/>
          </p:cNvSpPr>
          <p:nvPr>
            <p:ph type="ftr" sz="quarter" idx="11"/>
          </p:nvPr>
        </p:nvSpPr>
        <p:spPr/>
        <p:txBody>
          <a:bodyPr/>
          <a:lstStyle>
            <a:lvl1pPr>
              <a:defRPr/>
            </a:lvl1pPr>
          </a:lstStyle>
          <a:p>
            <a:r>
              <a:rPr lang="en-US" smtClean="0">
                <a:solidFill>
                  <a:srgbClr val="FFFFFF"/>
                </a:solidFill>
              </a:rPr>
              <a:t>CaptHenry</a:t>
            </a:r>
            <a:endParaRPr 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4BDD0219-DCE1-440E-9717-ED44BAB5CE3D}"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933586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US">
              <a:solidFill>
                <a:srgbClr val="FFFFFF"/>
              </a:solidFill>
            </a:endParaRPr>
          </a:p>
        </p:txBody>
      </p:sp>
      <p:sp>
        <p:nvSpPr>
          <p:cNvPr id="8" name="Footer Placeholder 7"/>
          <p:cNvSpPr>
            <a:spLocks noGrp="1"/>
          </p:cNvSpPr>
          <p:nvPr>
            <p:ph type="ftr" sz="quarter" idx="11"/>
          </p:nvPr>
        </p:nvSpPr>
        <p:spPr/>
        <p:txBody>
          <a:bodyPr/>
          <a:lstStyle>
            <a:lvl1pPr>
              <a:defRPr/>
            </a:lvl1pPr>
          </a:lstStyle>
          <a:p>
            <a:r>
              <a:rPr lang="en-US" smtClean="0">
                <a:solidFill>
                  <a:srgbClr val="FFFFFF"/>
                </a:solidFill>
              </a:rPr>
              <a:t>CaptHenry</a:t>
            </a:r>
            <a:endParaRPr lang="en-US">
              <a:solidFill>
                <a:srgbClr val="FFFFFF"/>
              </a:solidFill>
            </a:endParaRPr>
          </a:p>
        </p:txBody>
      </p:sp>
      <p:sp>
        <p:nvSpPr>
          <p:cNvPr id="9" name="Slide Number Placeholder 8"/>
          <p:cNvSpPr>
            <a:spLocks noGrp="1"/>
          </p:cNvSpPr>
          <p:nvPr>
            <p:ph type="sldNum" sz="quarter" idx="12"/>
          </p:nvPr>
        </p:nvSpPr>
        <p:spPr/>
        <p:txBody>
          <a:bodyPr/>
          <a:lstStyle>
            <a:lvl1pPr>
              <a:defRPr/>
            </a:lvl1pPr>
          </a:lstStyle>
          <a:p>
            <a:fld id="{25F4F231-005A-40A9-BCA7-BE563AB71AFB}"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735962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US">
              <a:solidFill>
                <a:srgbClr val="FFFFFF"/>
              </a:solidFill>
            </a:endParaRPr>
          </a:p>
        </p:txBody>
      </p:sp>
      <p:sp>
        <p:nvSpPr>
          <p:cNvPr id="4" name="Footer Placeholder 3"/>
          <p:cNvSpPr>
            <a:spLocks noGrp="1"/>
          </p:cNvSpPr>
          <p:nvPr>
            <p:ph type="ftr" sz="quarter" idx="11"/>
          </p:nvPr>
        </p:nvSpPr>
        <p:spPr/>
        <p:txBody>
          <a:bodyPr/>
          <a:lstStyle>
            <a:lvl1pPr>
              <a:defRPr/>
            </a:lvl1pPr>
          </a:lstStyle>
          <a:p>
            <a:r>
              <a:rPr lang="en-US" smtClean="0">
                <a:solidFill>
                  <a:srgbClr val="FFFFFF"/>
                </a:solidFill>
              </a:rPr>
              <a:t>CaptHenry</a:t>
            </a:r>
            <a:endParaRPr lang="en-US">
              <a:solidFill>
                <a:srgbClr val="FFFFFF"/>
              </a:solidFill>
            </a:endParaRPr>
          </a:p>
        </p:txBody>
      </p:sp>
      <p:sp>
        <p:nvSpPr>
          <p:cNvPr id="5" name="Slide Number Placeholder 4"/>
          <p:cNvSpPr>
            <a:spLocks noGrp="1"/>
          </p:cNvSpPr>
          <p:nvPr>
            <p:ph type="sldNum" sz="quarter" idx="12"/>
          </p:nvPr>
        </p:nvSpPr>
        <p:spPr/>
        <p:txBody>
          <a:bodyPr/>
          <a:lstStyle>
            <a:lvl1pPr>
              <a:defRPr/>
            </a:lvl1pPr>
          </a:lstStyle>
          <a:p>
            <a:fld id="{D85B1BB7-5B98-41DA-94CE-EE08452993EA}"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657333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FFFFFF"/>
              </a:solidFill>
            </a:endParaRPr>
          </a:p>
        </p:txBody>
      </p:sp>
      <p:sp>
        <p:nvSpPr>
          <p:cNvPr id="3" name="Footer Placeholder 2"/>
          <p:cNvSpPr>
            <a:spLocks noGrp="1"/>
          </p:cNvSpPr>
          <p:nvPr>
            <p:ph type="ftr" sz="quarter" idx="11"/>
          </p:nvPr>
        </p:nvSpPr>
        <p:spPr/>
        <p:txBody>
          <a:bodyPr/>
          <a:lstStyle>
            <a:lvl1pPr>
              <a:defRPr/>
            </a:lvl1pPr>
          </a:lstStyle>
          <a:p>
            <a:r>
              <a:rPr lang="en-US" smtClean="0">
                <a:solidFill>
                  <a:srgbClr val="FFFFFF"/>
                </a:solidFill>
              </a:rPr>
              <a:t>CaptHenry</a:t>
            </a:r>
            <a:endParaRPr lang="en-US">
              <a:solidFill>
                <a:srgbClr val="FFFFFF"/>
              </a:solidFill>
            </a:endParaRPr>
          </a:p>
        </p:txBody>
      </p:sp>
      <p:sp>
        <p:nvSpPr>
          <p:cNvPr id="4" name="Slide Number Placeholder 3"/>
          <p:cNvSpPr>
            <a:spLocks noGrp="1"/>
          </p:cNvSpPr>
          <p:nvPr>
            <p:ph type="sldNum" sz="quarter" idx="12"/>
          </p:nvPr>
        </p:nvSpPr>
        <p:spPr/>
        <p:txBody>
          <a:bodyPr/>
          <a:lstStyle>
            <a:lvl1pPr>
              <a:defRPr/>
            </a:lvl1pPr>
          </a:lstStyle>
          <a:p>
            <a:fld id="{DDC997C8-FA53-4A7A-A969-D89D0D9F70CE}"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927301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solidFill>
            </a:endParaRPr>
          </a:p>
        </p:txBody>
      </p:sp>
      <p:sp>
        <p:nvSpPr>
          <p:cNvPr id="6" name="Footer Placeholder 5"/>
          <p:cNvSpPr>
            <a:spLocks noGrp="1"/>
          </p:cNvSpPr>
          <p:nvPr>
            <p:ph type="ftr" sz="quarter" idx="11"/>
          </p:nvPr>
        </p:nvSpPr>
        <p:spPr/>
        <p:txBody>
          <a:bodyPr/>
          <a:lstStyle>
            <a:lvl1pPr>
              <a:defRPr/>
            </a:lvl1pPr>
          </a:lstStyle>
          <a:p>
            <a:r>
              <a:rPr lang="en-US" smtClean="0">
                <a:solidFill>
                  <a:srgbClr val="FFFFFF"/>
                </a:solidFill>
              </a:rPr>
              <a:t>CaptHenry</a:t>
            </a:r>
            <a:endParaRPr 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CFE113C2-A91E-4D0B-B584-46D864FEAF03}"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968585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solidFill>
            </a:endParaRPr>
          </a:p>
        </p:txBody>
      </p:sp>
      <p:sp>
        <p:nvSpPr>
          <p:cNvPr id="6" name="Footer Placeholder 5"/>
          <p:cNvSpPr>
            <a:spLocks noGrp="1"/>
          </p:cNvSpPr>
          <p:nvPr>
            <p:ph type="ftr" sz="quarter" idx="11"/>
          </p:nvPr>
        </p:nvSpPr>
        <p:spPr/>
        <p:txBody>
          <a:bodyPr/>
          <a:lstStyle>
            <a:lvl1pPr>
              <a:defRPr/>
            </a:lvl1pPr>
          </a:lstStyle>
          <a:p>
            <a:r>
              <a:rPr lang="en-US" smtClean="0">
                <a:solidFill>
                  <a:srgbClr val="FFFFFF"/>
                </a:solidFill>
              </a:rPr>
              <a:t>CaptHenry</a:t>
            </a:r>
            <a:endParaRPr 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B13EA198-999C-466E-B961-A2FC072D562A}"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4289417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0"/>
            <a:ext cx="9144000" cy="6856413"/>
            <a:chOff x="0" y="0"/>
            <a:chExt cx="5760" cy="4319"/>
          </a:xfrm>
        </p:grpSpPr>
        <p:sp>
          <p:nvSpPr>
            <p:cNvPr id="4099"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00"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01"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02" name="Freeform 6"/>
            <p:cNvSpPr>
              <a:spLocks/>
            </p:cNvSpPr>
            <p:nvPr/>
          </p:nvSpPr>
          <p:spPr bwMode="hidden">
            <a:xfrm>
              <a:off x="4038" y="3577"/>
              <a:ext cx="1720" cy="65"/>
            </a:xfrm>
            <a:custGeom>
              <a:avLst/>
              <a:gdLst>
                <a:gd name="T0" fmla="*/ 1722 w 1722"/>
                <a:gd name="T1" fmla="*/ 66 h 66"/>
                <a:gd name="T2" fmla="*/ 1722 w 1722"/>
                <a:gd name="T3" fmla="*/ 60 h 66"/>
                <a:gd name="T4" fmla="*/ 0 w 1722"/>
                <a:gd name="T5" fmla="*/ 0 h 66"/>
                <a:gd name="T6" fmla="*/ 0 w 1722"/>
                <a:gd name="T7" fmla="*/ 48 h 66"/>
                <a:gd name="T8" fmla="*/ 1722 w 1722"/>
                <a:gd name="T9" fmla="*/ 66 h 66"/>
                <a:gd name="T10" fmla="*/ 1722 w 1722"/>
                <a:gd name="T11" fmla="*/ 66 h 66"/>
              </a:gdLst>
              <a:ahLst/>
              <a:cxnLst>
                <a:cxn ang="0">
                  <a:pos x="T0" y="T1"/>
                </a:cxn>
                <a:cxn ang="0">
                  <a:pos x="T2" y="T3"/>
                </a:cxn>
                <a:cxn ang="0">
                  <a:pos x="T4" y="T5"/>
                </a:cxn>
                <a:cxn ang="0">
                  <a:pos x="T6" y="T7"/>
                </a:cxn>
                <a:cxn ang="0">
                  <a:pos x="T8" y="T9"/>
                </a:cxn>
                <a:cxn ang="0">
                  <a:pos x="T10" y="T11"/>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03"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endParaRPr lang="en-GB">
                <a:solidFill>
                  <a:srgbClr val="FFFFFF"/>
                </a:solidFill>
              </a:endParaRPr>
            </a:p>
          </p:txBody>
        </p:sp>
        <p:sp>
          <p:nvSpPr>
            <p:cNvPr id="4104" name="Freeform 8"/>
            <p:cNvSpPr>
              <a:spLocks/>
            </p:cNvSpPr>
            <p:nvPr/>
          </p:nvSpPr>
          <p:spPr bwMode="hidden">
            <a:xfrm>
              <a:off x="4784" y="3702"/>
              <a:ext cx="974" cy="101"/>
            </a:xfrm>
            <a:custGeom>
              <a:avLst/>
              <a:gdLst>
                <a:gd name="T0" fmla="*/ 975 w 975"/>
                <a:gd name="T1" fmla="*/ 48 h 101"/>
                <a:gd name="T2" fmla="*/ 975 w 975"/>
                <a:gd name="T3" fmla="*/ 0 h 101"/>
                <a:gd name="T4" fmla="*/ 0 w 975"/>
                <a:gd name="T5" fmla="*/ 24 h 101"/>
                <a:gd name="T6" fmla="*/ 0 w 975"/>
                <a:gd name="T7" fmla="*/ 101 h 101"/>
                <a:gd name="T8" fmla="*/ 975 w 975"/>
                <a:gd name="T9" fmla="*/ 48 h 101"/>
                <a:gd name="T10" fmla="*/ 975 w 975"/>
                <a:gd name="T11" fmla="*/ 48 h 101"/>
              </a:gdLst>
              <a:ahLst/>
              <a:cxnLst>
                <a:cxn ang="0">
                  <a:pos x="T0" y="T1"/>
                </a:cxn>
                <a:cxn ang="0">
                  <a:pos x="T2" y="T3"/>
                </a:cxn>
                <a:cxn ang="0">
                  <a:pos x="T4" y="T5"/>
                </a:cxn>
                <a:cxn ang="0">
                  <a:pos x="T6" y="T7"/>
                </a:cxn>
                <a:cxn ang="0">
                  <a:pos x="T8" y="T9"/>
                </a:cxn>
                <a:cxn ang="0">
                  <a:pos x="T10" y="T11"/>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05" name="Freeform 9"/>
            <p:cNvSpPr>
              <a:spLocks/>
            </p:cNvSpPr>
            <p:nvPr/>
          </p:nvSpPr>
          <p:spPr bwMode="hidden">
            <a:xfrm>
              <a:off x="3619" y="3815"/>
              <a:ext cx="2139" cy="198"/>
            </a:xfrm>
            <a:custGeom>
              <a:avLst/>
              <a:gdLst>
                <a:gd name="T0" fmla="*/ 2141 w 2141"/>
                <a:gd name="T1" fmla="*/ 0 h 198"/>
                <a:gd name="T2" fmla="*/ 0 w 2141"/>
                <a:gd name="T3" fmla="*/ 156 h 198"/>
                <a:gd name="T4" fmla="*/ 0 w 2141"/>
                <a:gd name="T5" fmla="*/ 198 h 198"/>
                <a:gd name="T6" fmla="*/ 2141 w 2141"/>
                <a:gd name="T7" fmla="*/ 0 h 198"/>
                <a:gd name="T8" fmla="*/ 2141 w 2141"/>
                <a:gd name="T9" fmla="*/ 0 h 198"/>
              </a:gdLst>
              <a:ahLst/>
              <a:cxnLst>
                <a:cxn ang="0">
                  <a:pos x="T0" y="T1"/>
                </a:cxn>
                <a:cxn ang="0">
                  <a:pos x="T2" y="T3"/>
                </a:cxn>
                <a:cxn ang="0">
                  <a:pos x="T4" y="T5"/>
                </a:cxn>
                <a:cxn ang="0">
                  <a:pos x="T6" y="T7"/>
                </a:cxn>
                <a:cxn ang="0">
                  <a:pos x="T8" y="T9"/>
                </a:cxn>
              </a:cxnLst>
              <a:rect l="0" t="0" r="r" b="b"/>
              <a:pathLst>
                <a:path w="2141" h="198">
                  <a:moveTo>
                    <a:pt x="2141" y="0"/>
                  </a:moveTo>
                  <a:lnTo>
                    <a:pt x="0" y="156"/>
                  </a:lnTo>
                  <a:lnTo>
                    <a:pt x="0" y="198"/>
                  </a:lnTo>
                  <a:lnTo>
                    <a:pt x="2141" y="0"/>
                  </a:lnTo>
                  <a:lnTo>
                    <a:pt x="2141"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06"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07" name="Freeform 11"/>
            <p:cNvSpPr>
              <a:spLocks/>
            </p:cNvSpPr>
            <p:nvPr/>
          </p:nvSpPr>
          <p:spPr bwMode="hidden">
            <a:xfrm>
              <a:off x="2097" y="4043"/>
              <a:ext cx="2514" cy="276"/>
            </a:xfrm>
            <a:custGeom>
              <a:avLst/>
              <a:gdLst>
                <a:gd name="T0" fmla="*/ 2182 w 2517"/>
                <a:gd name="T1" fmla="*/ 276 h 276"/>
                <a:gd name="T2" fmla="*/ 2517 w 2517"/>
                <a:gd name="T3" fmla="*/ 204 h 276"/>
                <a:gd name="T4" fmla="*/ 2260 w 2517"/>
                <a:gd name="T5" fmla="*/ 0 h 276"/>
                <a:gd name="T6" fmla="*/ 0 w 2517"/>
                <a:gd name="T7" fmla="*/ 276 h 276"/>
                <a:gd name="T8" fmla="*/ 2182 w 2517"/>
                <a:gd name="T9" fmla="*/ 276 h 276"/>
                <a:gd name="T10" fmla="*/ 2182 w 2517"/>
                <a:gd name="T11" fmla="*/ 276 h 276"/>
              </a:gdLst>
              <a:ahLst/>
              <a:cxnLst>
                <a:cxn ang="0">
                  <a:pos x="T0" y="T1"/>
                </a:cxn>
                <a:cxn ang="0">
                  <a:pos x="T2" y="T3"/>
                </a:cxn>
                <a:cxn ang="0">
                  <a:pos x="T4" y="T5"/>
                </a:cxn>
                <a:cxn ang="0">
                  <a:pos x="T6" y="T7"/>
                </a:cxn>
                <a:cxn ang="0">
                  <a:pos x="T8" y="T9"/>
                </a:cxn>
                <a:cxn ang="0">
                  <a:pos x="T10" y="T11"/>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08"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09" name="Freeform 13"/>
            <p:cNvSpPr>
              <a:spLocks/>
            </p:cNvSpPr>
            <p:nvPr/>
          </p:nvSpPr>
          <p:spPr bwMode="hidden">
            <a:xfrm>
              <a:off x="5030" y="3151"/>
              <a:ext cx="728" cy="240"/>
            </a:xfrm>
            <a:custGeom>
              <a:avLst/>
              <a:gdLst>
                <a:gd name="T0" fmla="*/ 729 w 729"/>
                <a:gd name="T1" fmla="*/ 240 h 240"/>
                <a:gd name="T2" fmla="*/ 0 w 729"/>
                <a:gd name="T3" fmla="*/ 0 h 240"/>
                <a:gd name="T4" fmla="*/ 0 w 729"/>
                <a:gd name="T5" fmla="*/ 6 h 240"/>
                <a:gd name="T6" fmla="*/ 729 w 729"/>
                <a:gd name="T7" fmla="*/ 240 h 240"/>
                <a:gd name="T8" fmla="*/ 729 w 729"/>
                <a:gd name="T9" fmla="*/ 240 h 240"/>
              </a:gdLst>
              <a:ahLst/>
              <a:cxnLst>
                <a:cxn ang="0">
                  <a:pos x="T0" y="T1"/>
                </a:cxn>
                <a:cxn ang="0">
                  <a:pos x="T2" y="T3"/>
                </a:cxn>
                <a:cxn ang="0">
                  <a:pos x="T4" y="T5"/>
                </a:cxn>
                <a:cxn ang="0">
                  <a:pos x="T6" y="T7"/>
                </a:cxn>
                <a:cxn ang="0">
                  <a:pos x="T8" y="T9"/>
                </a:cxn>
              </a:cxnLst>
              <a:rect l="0" t="0" r="r" b="b"/>
              <a:pathLst>
                <a:path w="729" h="240">
                  <a:moveTo>
                    <a:pt x="729" y="240"/>
                  </a:moveTo>
                  <a:lnTo>
                    <a:pt x="0" y="0"/>
                  </a:lnTo>
                  <a:lnTo>
                    <a:pt x="0" y="6"/>
                  </a:lnTo>
                  <a:lnTo>
                    <a:pt x="729" y="240"/>
                  </a:lnTo>
                  <a:lnTo>
                    <a:pt x="729" y="24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10"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11" name="Freeform 15"/>
            <p:cNvSpPr>
              <a:spLocks/>
            </p:cNvSpPr>
            <p:nvPr/>
          </p:nvSpPr>
          <p:spPr bwMode="hidden">
            <a:xfrm>
              <a:off x="5030" y="3049"/>
              <a:ext cx="728" cy="318"/>
            </a:xfrm>
            <a:custGeom>
              <a:avLst/>
              <a:gdLst>
                <a:gd name="T0" fmla="*/ 729 w 729"/>
                <a:gd name="T1" fmla="*/ 318 h 318"/>
                <a:gd name="T2" fmla="*/ 729 w 729"/>
                <a:gd name="T3" fmla="*/ 312 h 318"/>
                <a:gd name="T4" fmla="*/ 0 w 729"/>
                <a:gd name="T5" fmla="*/ 0 h 318"/>
                <a:gd name="T6" fmla="*/ 0 w 729"/>
                <a:gd name="T7" fmla="*/ 54 h 318"/>
                <a:gd name="T8" fmla="*/ 729 w 729"/>
                <a:gd name="T9" fmla="*/ 318 h 318"/>
                <a:gd name="T10" fmla="*/ 729 w 729"/>
                <a:gd name="T11" fmla="*/ 318 h 318"/>
              </a:gdLst>
              <a:ahLst/>
              <a:cxnLst>
                <a:cxn ang="0">
                  <a:pos x="T0" y="T1"/>
                </a:cxn>
                <a:cxn ang="0">
                  <a:pos x="T2" y="T3"/>
                </a:cxn>
                <a:cxn ang="0">
                  <a:pos x="T4" y="T5"/>
                </a:cxn>
                <a:cxn ang="0">
                  <a:pos x="T6" y="T7"/>
                </a:cxn>
                <a:cxn ang="0">
                  <a:pos x="T8" y="T9"/>
                </a:cxn>
                <a:cxn ang="0">
                  <a:pos x="T10" y="T11"/>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12"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13"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14"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15"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Lst>
              <a:ahLst/>
              <a:cxnLst>
                <a:cxn ang="0">
                  <a:pos x="T0" y="T1"/>
                </a:cxn>
                <a:cxn ang="0">
                  <a:pos x="T2" y="T3"/>
                </a:cxn>
                <a:cxn ang="0">
                  <a:pos x="T4" y="T5"/>
                </a:cxn>
                <a:cxn ang="0">
                  <a:pos x="T6" y="T7"/>
                </a:cxn>
                <a:cxn ang="0">
                  <a:pos x="T8" y="T9"/>
                </a:cxn>
                <a:cxn ang="0">
                  <a:pos x="T10" y="T11"/>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16"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17"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Lst>
              <a:ahLst/>
              <a:cxnLst>
                <a:cxn ang="0">
                  <a:pos x="T0" y="T1"/>
                </a:cxn>
                <a:cxn ang="0">
                  <a:pos x="T2" y="T3"/>
                </a:cxn>
                <a:cxn ang="0">
                  <a:pos x="T4" y="T5"/>
                </a:cxn>
                <a:cxn ang="0">
                  <a:pos x="T6" y="T7"/>
                </a:cxn>
                <a:cxn ang="0">
                  <a:pos x="T8" y="T9"/>
                </a:cxn>
              </a:cxnLst>
              <a:rect l="0" t="0" r="r" b="b"/>
              <a:pathLst>
                <a:path w="132" h="132">
                  <a:moveTo>
                    <a:pt x="132" y="132"/>
                  </a:moveTo>
                  <a:lnTo>
                    <a:pt x="0" y="0"/>
                  </a:lnTo>
                  <a:lnTo>
                    <a:pt x="0" y="0"/>
                  </a:lnTo>
                  <a:lnTo>
                    <a:pt x="132" y="132"/>
                  </a:lnTo>
                  <a:lnTo>
                    <a:pt x="132" y="132"/>
                  </a:lnTo>
                  <a:close/>
                </a:path>
              </a:pathLst>
            </a:custGeom>
            <a:solidFill>
              <a:srgbClr val="F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18"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19"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endParaRPr lang="en-GB">
                <a:solidFill>
                  <a:srgbClr val="FFFFFF"/>
                </a:solidFill>
              </a:endParaRPr>
            </a:p>
          </p:txBody>
        </p:sp>
        <p:sp>
          <p:nvSpPr>
            <p:cNvPr id="4120"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21"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Lst>
              <a:ahLst/>
              <a:cxnLst>
                <a:cxn ang="0">
                  <a:pos x="T0" y="T1"/>
                </a:cxn>
                <a:cxn ang="0">
                  <a:pos x="T2" y="T3"/>
                </a:cxn>
                <a:cxn ang="0">
                  <a:pos x="T4" y="T5"/>
                </a:cxn>
                <a:cxn ang="0">
                  <a:pos x="T6" y="T7"/>
                </a:cxn>
                <a:cxn ang="0">
                  <a:pos x="T8" y="T9"/>
                </a:cxn>
                <a:cxn ang="0">
                  <a:pos x="T10" y="T11"/>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22"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23"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24" name="Freeform 28"/>
            <p:cNvSpPr>
              <a:spLocks/>
            </p:cNvSpPr>
            <p:nvPr/>
          </p:nvSpPr>
          <p:spPr bwMode="hidden">
            <a:xfrm>
              <a:off x="5698" y="653"/>
              <a:ext cx="60" cy="311"/>
            </a:xfrm>
            <a:custGeom>
              <a:avLst/>
              <a:gdLst>
                <a:gd name="T0" fmla="*/ 0 w 60"/>
                <a:gd name="T1" fmla="*/ 144 h 312"/>
                <a:gd name="T2" fmla="*/ 60 w 60"/>
                <a:gd name="T3" fmla="*/ 312 h 312"/>
                <a:gd name="T4" fmla="*/ 60 w 60"/>
                <a:gd name="T5" fmla="*/ 6 h 312"/>
                <a:gd name="T6" fmla="*/ 54 w 60"/>
                <a:gd name="T7" fmla="*/ 0 h 312"/>
                <a:gd name="T8" fmla="*/ 0 w 60"/>
                <a:gd name="T9" fmla="*/ 144 h 312"/>
                <a:gd name="T10" fmla="*/ 0 w 60"/>
                <a:gd name="T11" fmla="*/ 144 h 312"/>
              </a:gdLst>
              <a:ahLst/>
              <a:cxnLst>
                <a:cxn ang="0">
                  <a:pos x="T0" y="T1"/>
                </a:cxn>
                <a:cxn ang="0">
                  <a:pos x="T2" y="T3"/>
                </a:cxn>
                <a:cxn ang="0">
                  <a:pos x="T4" y="T5"/>
                </a:cxn>
                <a:cxn ang="0">
                  <a:pos x="T6" y="T7"/>
                </a:cxn>
                <a:cxn ang="0">
                  <a:pos x="T8" y="T9"/>
                </a:cxn>
                <a:cxn ang="0">
                  <a:pos x="T10" y="T11"/>
                </a:cxn>
              </a:cxnLst>
              <a:rect l="0" t="0" r="r" b="b"/>
              <a:pathLst>
                <a:path w="60" h="312">
                  <a:moveTo>
                    <a:pt x="0" y="144"/>
                  </a:moveTo>
                  <a:lnTo>
                    <a:pt x="60" y="312"/>
                  </a:lnTo>
                  <a:lnTo>
                    <a:pt x="60" y="6"/>
                  </a:lnTo>
                  <a:lnTo>
                    <a:pt x="54" y="0"/>
                  </a:lnTo>
                  <a:lnTo>
                    <a:pt x="0" y="144"/>
                  </a:lnTo>
                  <a:lnTo>
                    <a:pt x="0" y="14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25"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26"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Lst>
              <a:ahLst/>
              <a:cxnLst>
                <a:cxn ang="0">
                  <a:pos x="T0" y="T1"/>
                </a:cxn>
                <a:cxn ang="0">
                  <a:pos x="T2" y="T3"/>
                </a:cxn>
                <a:cxn ang="0">
                  <a:pos x="T4" y="T5"/>
                </a:cxn>
                <a:cxn ang="0">
                  <a:pos x="T6" y="T7"/>
                </a:cxn>
                <a:cxn ang="0">
                  <a:pos x="T8" y="T9"/>
                </a:cxn>
              </a:cxnLst>
              <a:rect l="0" t="0" r="r" b="b"/>
              <a:pathLst>
                <a:path w="6" h="6">
                  <a:moveTo>
                    <a:pt x="6" y="6"/>
                  </a:moveTo>
                  <a:lnTo>
                    <a:pt x="0" y="0"/>
                  </a:lnTo>
                  <a:lnTo>
                    <a:pt x="0" y="6"/>
                  </a:lnTo>
                  <a:lnTo>
                    <a:pt x="6" y="6"/>
                  </a:lnTo>
                  <a:lnTo>
                    <a:pt x="6" y="6"/>
                  </a:lnTo>
                  <a:close/>
                </a:path>
              </a:pathLst>
            </a:custGeom>
            <a:solidFill>
              <a:srgbClr val="18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27"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28"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29"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30"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31"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32"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33"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34"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grpSp>
          <p:nvGrpSpPr>
            <p:cNvPr id="4135" name="Group 39"/>
            <p:cNvGrpSpPr>
              <a:grpSpLocks/>
            </p:cNvGrpSpPr>
            <p:nvPr userDrawn="1"/>
          </p:nvGrpSpPr>
          <p:grpSpPr bwMode="auto">
            <a:xfrm>
              <a:off x="0" y="1632"/>
              <a:ext cx="5758" cy="1858"/>
              <a:chOff x="0" y="1632"/>
              <a:chExt cx="5758" cy="1858"/>
            </a:xfrm>
          </p:grpSpPr>
          <p:sp>
            <p:nvSpPr>
              <p:cNvPr id="4136"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sp>
            <p:nvSpPr>
              <p:cNvPr id="4137"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GB">
                  <a:solidFill>
                    <a:srgbClr val="FFFFFF"/>
                  </a:solidFill>
                </a:endParaRPr>
              </a:p>
            </p:txBody>
          </p:sp>
        </p:grpSp>
      </p:grpSp>
      <p:sp>
        <p:nvSpPr>
          <p:cNvPr id="4138" name="Rectangle 42"/>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39" name="Rectangle 4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40" name="Rectangle 4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pPr fontAlgn="base">
              <a:spcBef>
                <a:spcPct val="0"/>
              </a:spcBef>
              <a:spcAft>
                <a:spcPct val="0"/>
              </a:spcAft>
            </a:pPr>
            <a:endParaRPr lang="en-US">
              <a:solidFill>
                <a:srgbClr val="FFFFFF"/>
              </a:solidFill>
            </a:endParaRPr>
          </a:p>
        </p:txBody>
      </p:sp>
      <p:sp>
        <p:nvSpPr>
          <p:cNvPr id="4141" name="Rectangle 4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pPr fontAlgn="base">
              <a:spcBef>
                <a:spcPct val="0"/>
              </a:spcBef>
              <a:spcAft>
                <a:spcPct val="0"/>
              </a:spcAft>
            </a:pPr>
            <a:r>
              <a:rPr lang="en-US" smtClean="0">
                <a:solidFill>
                  <a:srgbClr val="FFFFFF"/>
                </a:solidFill>
              </a:rPr>
              <a:t>CaptHenry</a:t>
            </a:r>
            <a:endParaRPr lang="en-US">
              <a:solidFill>
                <a:srgbClr val="FFFFFF"/>
              </a:solidFill>
            </a:endParaRPr>
          </a:p>
        </p:txBody>
      </p:sp>
      <p:sp>
        <p:nvSpPr>
          <p:cNvPr id="4142" name="Rectangle 4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pPr fontAlgn="base">
              <a:spcBef>
                <a:spcPct val="0"/>
              </a:spcBef>
              <a:spcAft>
                <a:spcPct val="0"/>
              </a:spcAft>
            </a:pPr>
            <a:fld id="{F22AFBD5-F2AB-4112-A028-89C79C53D3BC}" type="slidenum">
              <a:rPr lang="en-US">
                <a:solidFill>
                  <a:srgbClr val="FFFFFF"/>
                </a:solidFill>
              </a:rPr>
              <a:pPr fontAlgn="base">
                <a:spcBef>
                  <a:spcPct val="0"/>
                </a:spcBef>
                <a:spcAft>
                  <a:spcPct val="0"/>
                </a:spcAft>
              </a:pPr>
              <a:t>‹#›</a:t>
            </a:fld>
            <a:endParaRPr lang="en-US">
              <a:solidFill>
                <a:srgbClr val="FFFFFF"/>
              </a:solidFill>
            </a:endParaRPr>
          </a:p>
        </p:txBody>
      </p:sp>
    </p:spTree>
    <p:extLst>
      <p:ext uri="{BB962C8B-B14F-4D97-AF65-F5344CB8AC3E}">
        <p14:creationId xmlns:p14="http://schemas.microsoft.com/office/powerpoint/2010/main" val="685712827"/>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90000"/>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SzPct val="90000"/>
        <a:buFont typeface="Wingdings" pitchFamily="2" charset="2"/>
        <a:buBlip>
          <a:blip r:embed="rId14"/>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3600" b="1" dirty="0" smtClean="0"/>
              <a:t>CALCIUM AND PHOSPHATE METABOLISM AND DISORDERS OF CALCIUM AND PHOSPHATE METABOLISM</a:t>
            </a:r>
            <a:endParaRPr lang="en-US" sz="3600" b="1" dirty="0"/>
          </a:p>
        </p:txBody>
      </p:sp>
      <p:sp>
        <p:nvSpPr>
          <p:cNvPr id="2051" name="Rectangle 3"/>
          <p:cNvSpPr>
            <a:spLocks noGrp="1" noChangeArrowheads="1"/>
          </p:cNvSpPr>
          <p:nvPr>
            <p:ph type="subTitle" idx="1"/>
          </p:nvPr>
        </p:nvSpPr>
        <p:spPr/>
        <p:txBody>
          <a:bodyPr/>
          <a:lstStyle/>
          <a:p>
            <a:r>
              <a:rPr lang="en-US" sz="3200" b="1" dirty="0"/>
              <a:t>KIMAIGA H.O</a:t>
            </a:r>
          </a:p>
          <a:p>
            <a:r>
              <a:rPr lang="en-US" sz="3200" b="1" dirty="0"/>
              <a:t>MBChB (University of Nairobi</a:t>
            </a:r>
            <a:r>
              <a:rPr lang="en-US" sz="3200" b="1" dirty="0" smtClean="0"/>
              <a:t>)</a:t>
            </a:r>
            <a:endParaRPr lang="en-US" sz="3200" b="1" dirty="0"/>
          </a:p>
        </p:txBody>
      </p:sp>
      <p:sp>
        <p:nvSpPr>
          <p:cNvPr id="2" name="Footer Placeholder 1"/>
          <p:cNvSpPr>
            <a:spLocks noGrp="1"/>
          </p:cNvSpPr>
          <p:nvPr>
            <p:ph type="ftr" sz="quarter" idx="3"/>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22594844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Regulation of PTH</a:t>
            </a:r>
          </a:p>
        </p:txBody>
      </p:sp>
      <p:sp>
        <p:nvSpPr>
          <p:cNvPr id="9219" name="Rectangle 3"/>
          <p:cNvSpPr>
            <a:spLocks noGrp="1" noChangeArrowheads="1"/>
          </p:cNvSpPr>
          <p:nvPr>
            <p:ph type="body" idx="1"/>
          </p:nvPr>
        </p:nvSpPr>
        <p:spPr>
          <a:xfrm>
            <a:off x="152400" y="1600200"/>
            <a:ext cx="8763000" cy="4530725"/>
          </a:xfrm>
        </p:spPr>
        <p:txBody>
          <a:bodyPr/>
          <a:lstStyle/>
          <a:p>
            <a:pPr>
              <a:buFont typeface="Wingdings" pitchFamily="2" charset="2"/>
              <a:buNone/>
            </a:pPr>
            <a:endParaRPr lang="en-US"/>
          </a:p>
          <a:p>
            <a:pPr>
              <a:buFont typeface="Wingdings" pitchFamily="2" charset="2"/>
              <a:buNone/>
            </a:pPr>
            <a:r>
              <a:rPr lang="en-US"/>
              <a:t>Low serum [Ca</a:t>
            </a:r>
            <a:r>
              <a:rPr lang="en-US" baseline="30000"/>
              <a:t>+2</a:t>
            </a:r>
            <a:r>
              <a:rPr lang="en-US"/>
              <a:t>] </a:t>
            </a:r>
            <a:r>
              <a:rPr lang="en-US">
                <a:sym typeface="Wingdings" pitchFamily="2" charset="2"/>
              </a:rPr>
              <a:t> Increased PTH secretion</a:t>
            </a:r>
          </a:p>
          <a:p>
            <a:pPr>
              <a:buFont typeface="Wingdings" pitchFamily="2" charset="2"/>
              <a:buNone/>
            </a:pPr>
            <a:endParaRPr lang="en-US">
              <a:sym typeface="Wingdings" pitchFamily="2" charset="2"/>
            </a:endParaRPr>
          </a:p>
          <a:p>
            <a:pPr>
              <a:buFont typeface="Wingdings" pitchFamily="2" charset="2"/>
              <a:buNone/>
            </a:pPr>
            <a:r>
              <a:rPr lang="en-US">
                <a:sym typeface="Wingdings" pitchFamily="2" charset="2"/>
              </a:rPr>
              <a:t>High serum [Ca</a:t>
            </a:r>
            <a:r>
              <a:rPr lang="en-US" baseline="30000">
                <a:sym typeface="Wingdings" pitchFamily="2" charset="2"/>
              </a:rPr>
              <a:t>+2</a:t>
            </a:r>
            <a:r>
              <a:rPr lang="en-US">
                <a:sym typeface="Wingdings" pitchFamily="2" charset="2"/>
              </a:rPr>
              <a:t>]  Decreased PTH secretion</a:t>
            </a:r>
            <a:endParaRPr lang="en-US"/>
          </a:p>
        </p:txBody>
      </p:sp>
      <p:sp>
        <p:nvSpPr>
          <p:cNvPr id="2" name="Footer Placeholder 1"/>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6407458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Role of Calcitriol</a:t>
            </a:r>
          </a:p>
        </p:txBody>
      </p:sp>
      <p:sp>
        <p:nvSpPr>
          <p:cNvPr id="11267" name="Rectangle 3"/>
          <p:cNvSpPr>
            <a:spLocks noGrp="1" noChangeArrowheads="1"/>
          </p:cNvSpPr>
          <p:nvPr>
            <p:ph type="body" idx="1"/>
          </p:nvPr>
        </p:nvSpPr>
        <p:spPr>
          <a:xfrm>
            <a:off x="457200" y="1600200"/>
            <a:ext cx="8229600" cy="2895600"/>
          </a:xfrm>
        </p:spPr>
        <p:txBody>
          <a:bodyPr/>
          <a:lstStyle/>
          <a:p>
            <a:r>
              <a:rPr lang="en-US"/>
              <a:t>Stimulates GI absorption of both calcium and phosphate</a:t>
            </a:r>
          </a:p>
          <a:p>
            <a:r>
              <a:rPr lang="en-US"/>
              <a:t>Stimulates renal reabsorption of both calcium and phosphate</a:t>
            </a:r>
          </a:p>
          <a:p>
            <a:r>
              <a:rPr lang="en-US"/>
              <a:t>Stimulates bone resorption</a:t>
            </a:r>
          </a:p>
          <a:p>
            <a:endParaRPr lang="en-US"/>
          </a:p>
        </p:txBody>
      </p:sp>
      <p:sp>
        <p:nvSpPr>
          <p:cNvPr id="11268" name="Text Box 4"/>
          <p:cNvSpPr txBox="1">
            <a:spLocks noChangeArrowheads="1"/>
          </p:cNvSpPr>
          <p:nvPr/>
        </p:nvSpPr>
        <p:spPr bwMode="auto">
          <a:xfrm>
            <a:off x="381000" y="4800600"/>
            <a:ext cx="396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a:effectLst>
                  <a:outerShdw blurRad="38100" dist="38100" dir="2700000" algn="tl">
                    <a:srgbClr val="000000"/>
                  </a:outerShdw>
                </a:effectLst>
              </a:rPr>
              <a:t>Net effect of calcitriol </a:t>
            </a:r>
            <a:r>
              <a:rPr lang="en-US" sz="2800">
                <a:effectLst>
                  <a:outerShdw blurRad="38100" dist="38100" dir="2700000" algn="tl">
                    <a:srgbClr val="000000"/>
                  </a:outerShdw>
                </a:effectLst>
                <a:sym typeface="Wingdings" pitchFamily="2" charset="2"/>
              </a:rPr>
              <a:t> </a:t>
            </a:r>
            <a:endParaRPr lang="en-US" sz="2800"/>
          </a:p>
        </p:txBody>
      </p:sp>
      <p:sp>
        <p:nvSpPr>
          <p:cNvPr id="11269" name="Text Box 5"/>
          <p:cNvSpPr txBox="1">
            <a:spLocks noChangeArrowheads="1"/>
          </p:cNvSpPr>
          <p:nvPr/>
        </p:nvSpPr>
        <p:spPr bwMode="auto">
          <a:xfrm>
            <a:off x="4876800" y="4724400"/>
            <a:ext cx="3276600" cy="158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a:effectLst>
                  <a:outerShdw blurRad="38100" dist="38100" dir="2700000" algn="tl">
                    <a:srgbClr val="000000"/>
                  </a:outerShdw>
                </a:effectLst>
                <a:sym typeface="Wingdings" pitchFamily="2" charset="2"/>
              </a:rPr>
              <a:t>↑ serum calcium</a:t>
            </a:r>
          </a:p>
          <a:p>
            <a:r>
              <a:rPr lang="en-US" sz="2800">
                <a:effectLst>
                  <a:outerShdw blurRad="38100" dist="38100" dir="2700000" algn="tl">
                    <a:srgbClr val="000000"/>
                  </a:outerShdw>
                </a:effectLst>
                <a:sym typeface="Wingdings" pitchFamily="2" charset="2"/>
              </a:rPr>
              <a:t>↑ serum phosphate</a:t>
            </a:r>
          </a:p>
          <a:p>
            <a:pPr>
              <a:spcBef>
                <a:spcPct val="50000"/>
              </a:spcBef>
            </a:pPr>
            <a:endParaRPr lang="en-US" sz="2800"/>
          </a:p>
        </p:txBody>
      </p:sp>
      <p:sp>
        <p:nvSpPr>
          <p:cNvPr id="2" name="Footer Placeholder 1"/>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6801672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1267">
                                            <p:txEl>
                                              <p:pRg st="1" end="1"/>
                                            </p:txEl>
                                          </p:spTgt>
                                        </p:tgtEl>
                                        <p:attrNameLst>
                                          <p:attrName>style.visibility</p:attrName>
                                        </p:attrNameLst>
                                      </p:cBhvr>
                                      <p:to>
                                        <p:strVal val="visible"/>
                                      </p:to>
                                    </p:set>
                                    <p:animEffect transition="in" filter="fade">
                                      <p:cBhvr>
                                        <p:cTn id="14" dur="1000"/>
                                        <p:tgtEl>
                                          <p:spTgt spid="11267">
                                            <p:txEl>
                                              <p:pRg st="1" end="1"/>
                                            </p:txEl>
                                          </p:spTgt>
                                        </p:tgtEl>
                                      </p:cBhvr>
                                    </p:animEffect>
                                    <p:anim calcmode="lin" valueType="num">
                                      <p:cBhvr>
                                        <p:cTn id="15"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126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11267">
                                            <p:txEl>
                                              <p:pRg st="2" end="2"/>
                                            </p:txEl>
                                          </p:spTgt>
                                        </p:tgtEl>
                                        <p:attrNameLst>
                                          <p:attrName>style.visibility</p:attrName>
                                        </p:attrNameLst>
                                      </p:cBhvr>
                                      <p:to>
                                        <p:strVal val="visible"/>
                                      </p:to>
                                    </p:set>
                                    <p:animEffect transition="in" filter="fade">
                                      <p:cBhvr>
                                        <p:cTn id="21" dur="1000"/>
                                        <p:tgtEl>
                                          <p:spTgt spid="11267">
                                            <p:txEl>
                                              <p:pRg st="2" end="2"/>
                                            </p:txEl>
                                          </p:spTgt>
                                        </p:tgtEl>
                                      </p:cBhvr>
                                    </p:animEffect>
                                    <p:anim calcmode="lin" valueType="num">
                                      <p:cBhvr>
                                        <p:cTn id="22" dur="10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126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11268">
                                            <p:txEl>
                                              <p:pRg st="0" end="0"/>
                                            </p:txEl>
                                          </p:spTgt>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25" presetClass="entr" presetSubtype="0" fill="hold" nodeType="clickEffect">
                                  <p:stCondLst>
                                    <p:cond delay="0"/>
                                  </p:stCondLst>
                                  <p:childTnLst>
                                    <p:set>
                                      <p:cBhvr>
                                        <p:cTn id="31" dur="1" fill="hold">
                                          <p:stCondLst>
                                            <p:cond delay="0"/>
                                          </p:stCondLst>
                                        </p:cTn>
                                        <p:tgtEl>
                                          <p:spTgt spid="11269">
                                            <p:txEl>
                                              <p:pRg st="0" end="0"/>
                                            </p:txEl>
                                          </p:spTgt>
                                        </p:tgtEl>
                                        <p:attrNameLst>
                                          <p:attrName>style.visibility</p:attrName>
                                        </p:attrNameLst>
                                      </p:cBhvr>
                                      <p:to>
                                        <p:strVal val="visible"/>
                                      </p:to>
                                    </p:set>
                                    <p:anim calcmode="lin" valueType="num">
                                      <p:cBhvr>
                                        <p:cTn id="32" dur="500" decel="50000" fill="hold">
                                          <p:stCondLst>
                                            <p:cond delay="0"/>
                                          </p:stCondLst>
                                        </p:cTn>
                                        <p:tgtEl>
                                          <p:spTgt spid="11269">
                                            <p:txEl>
                                              <p:pRg st="0" end="0"/>
                                            </p:txEl>
                                          </p:spTgt>
                                        </p:tgtEl>
                                        <p:attrNameLst>
                                          <p:attrName>style.rotation</p:attrName>
                                        </p:attrNameLst>
                                      </p:cBhvr>
                                      <p:tavLst>
                                        <p:tav tm="0">
                                          <p:val>
                                            <p:fltVal val="-90"/>
                                          </p:val>
                                        </p:tav>
                                        <p:tav tm="100000">
                                          <p:val>
                                            <p:fltVal val="0"/>
                                          </p:val>
                                        </p:tav>
                                      </p:tavLst>
                                    </p:anim>
                                    <p:anim calcmode="lin" valueType="num">
                                      <p:cBhvr>
                                        <p:cTn id="33" dur="500" decel="50000" fill="hold">
                                          <p:stCondLst>
                                            <p:cond delay="0"/>
                                          </p:stCondLst>
                                        </p:cTn>
                                        <p:tgtEl>
                                          <p:spTgt spid="11269">
                                            <p:txEl>
                                              <p:pRg st="0" end="0"/>
                                            </p:txEl>
                                          </p:spTgt>
                                        </p:tgtEl>
                                        <p:attrNameLst>
                                          <p:attrName>ppt_w</p:attrName>
                                        </p:attrNameLst>
                                      </p:cBhvr>
                                      <p:tavLst>
                                        <p:tav tm="0">
                                          <p:val>
                                            <p:strVal val="#ppt_w"/>
                                          </p:val>
                                        </p:tav>
                                        <p:tav tm="100000">
                                          <p:val>
                                            <p:strVal val="#ppt_w*.05"/>
                                          </p:val>
                                        </p:tav>
                                      </p:tavLst>
                                    </p:anim>
                                    <p:anim calcmode="lin" valueType="num">
                                      <p:cBhvr>
                                        <p:cTn id="34" dur="500" accel="50000" fill="hold">
                                          <p:stCondLst>
                                            <p:cond delay="500"/>
                                          </p:stCondLst>
                                        </p:cTn>
                                        <p:tgtEl>
                                          <p:spTgt spid="11269">
                                            <p:txEl>
                                              <p:pRg st="0" end="0"/>
                                            </p:txEl>
                                          </p:spTgt>
                                        </p:tgtEl>
                                        <p:attrNameLst>
                                          <p:attrName>ppt_w</p:attrName>
                                        </p:attrNameLst>
                                      </p:cBhvr>
                                      <p:tavLst>
                                        <p:tav tm="0">
                                          <p:val>
                                            <p:strVal val="#ppt_w*.05"/>
                                          </p:val>
                                        </p:tav>
                                        <p:tav tm="100000">
                                          <p:val>
                                            <p:strVal val="#ppt_w"/>
                                          </p:val>
                                        </p:tav>
                                      </p:tavLst>
                                    </p:anim>
                                    <p:anim calcmode="lin" valueType="num">
                                      <p:cBhvr>
                                        <p:cTn id="35" dur="1000" fill="hold"/>
                                        <p:tgtEl>
                                          <p:spTgt spid="11269">
                                            <p:txEl>
                                              <p:pRg st="0" end="0"/>
                                            </p:txEl>
                                          </p:spTgt>
                                        </p:tgtEl>
                                        <p:attrNameLst>
                                          <p:attrName>ppt_h</p:attrName>
                                        </p:attrNameLst>
                                      </p:cBhvr>
                                      <p:tavLst>
                                        <p:tav tm="0">
                                          <p:val>
                                            <p:strVal val="#ppt_h"/>
                                          </p:val>
                                        </p:tav>
                                        <p:tav tm="100000">
                                          <p:val>
                                            <p:strVal val="#ppt_h"/>
                                          </p:val>
                                        </p:tav>
                                      </p:tavLst>
                                    </p:anim>
                                    <p:anim calcmode="lin" valueType="num">
                                      <p:cBhvr>
                                        <p:cTn id="36" dur="500" decel="50000" fill="hold">
                                          <p:stCondLst>
                                            <p:cond delay="0"/>
                                          </p:stCondLst>
                                        </p:cTn>
                                        <p:tgtEl>
                                          <p:spTgt spid="11269">
                                            <p:txEl>
                                              <p:pRg st="0" end="0"/>
                                            </p:txEl>
                                          </p:spTgt>
                                        </p:tgtEl>
                                        <p:attrNameLst>
                                          <p:attrName>ppt_x</p:attrName>
                                        </p:attrNameLst>
                                      </p:cBhvr>
                                      <p:tavLst>
                                        <p:tav tm="0">
                                          <p:val>
                                            <p:strVal val="#ppt_x+.4"/>
                                          </p:val>
                                        </p:tav>
                                        <p:tav tm="100000">
                                          <p:val>
                                            <p:strVal val="#ppt_x"/>
                                          </p:val>
                                        </p:tav>
                                      </p:tavLst>
                                    </p:anim>
                                    <p:anim calcmode="lin" valueType="num">
                                      <p:cBhvr>
                                        <p:cTn id="37" dur="500" decel="50000" fill="hold">
                                          <p:stCondLst>
                                            <p:cond delay="0"/>
                                          </p:stCondLst>
                                        </p:cTn>
                                        <p:tgtEl>
                                          <p:spTgt spid="11269">
                                            <p:txEl>
                                              <p:pRg st="0" end="0"/>
                                            </p:txEl>
                                          </p:spTgt>
                                        </p:tgtEl>
                                        <p:attrNameLst>
                                          <p:attrName>ppt_y</p:attrName>
                                        </p:attrNameLst>
                                      </p:cBhvr>
                                      <p:tavLst>
                                        <p:tav tm="0">
                                          <p:val>
                                            <p:strVal val="#ppt_y-.2"/>
                                          </p:val>
                                        </p:tav>
                                        <p:tav tm="100000">
                                          <p:val>
                                            <p:strVal val="#ppt_y+.1"/>
                                          </p:val>
                                        </p:tav>
                                      </p:tavLst>
                                    </p:anim>
                                    <p:anim calcmode="lin" valueType="num">
                                      <p:cBhvr>
                                        <p:cTn id="38" dur="500" accel="50000" fill="hold">
                                          <p:stCondLst>
                                            <p:cond delay="500"/>
                                          </p:stCondLst>
                                        </p:cTn>
                                        <p:tgtEl>
                                          <p:spTgt spid="11269">
                                            <p:txEl>
                                              <p:pRg st="0" end="0"/>
                                            </p:txEl>
                                          </p:spTgt>
                                        </p:tgtEl>
                                        <p:attrNameLst>
                                          <p:attrName>ppt_y</p:attrName>
                                        </p:attrNameLst>
                                      </p:cBhvr>
                                      <p:tavLst>
                                        <p:tav tm="0">
                                          <p:val>
                                            <p:strVal val="#ppt_y+.1"/>
                                          </p:val>
                                        </p:tav>
                                        <p:tav tm="100000">
                                          <p:val>
                                            <p:strVal val="#ppt_y"/>
                                          </p:val>
                                        </p:tav>
                                      </p:tavLst>
                                    </p:anim>
                                    <p:animEffect transition="in" filter="fade">
                                      <p:cBhvr>
                                        <p:cTn id="39" dur="1000" decel="50000">
                                          <p:stCondLst>
                                            <p:cond delay="0"/>
                                          </p:stCondLst>
                                        </p:cTn>
                                        <p:tgtEl>
                                          <p:spTgt spid="11269">
                                            <p:txEl>
                                              <p:pRg st="0" end="0"/>
                                            </p:txEl>
                                          </p:spTgt>
                                        </p:tgtEl>
                                      </p:cBhvr>
                                    </p:animEffect>
                                  </p:childTnLst>
                                </p:cTn>
                              </p:par>
                              <p:par>
                                <p:cTn id="40" presetID="25" presetClass="entr" presetSubtype="0" fill="hold" nodeType="withEffect">
                                  <p:stCondLst>
                                    <p:cond delay="0"/>
                                  </p:stCondLst>
                                  <p:childTnLst>
                                    <p:set>
                                      <p:cBhvr>
                                        <p:cTn id="41" dur="1" fill="hold">
                                          <p:stCondLst>
                                            <p:cond delay="0"/>
                                          </p:stCondLst>
                                        </p:cTn>
                                        <p:tgtEl>
                                          <p:spTgt spid="11269">
                                            <p:txEl>
                                              <p:pRg st="1" end="1"/>
                                            </p:txEl>
                                          </p:spTgt>
                                        </p:tgtEl>
                                        <p:attrNameLst>
                                          <p:attrName>style.visibility</p:attrName>
                                        </p:attrNameLst>
                                      </p:cBhvr>
                                      <p:to>
                                        <p:strVal val="visible"/>
                                      </p:to>
                                    </p:set>
                                    <p:anim calcmode="lin" valueType="num">
                                      <p:cBhvr>
                                        <p:cTn id="42" dur="500" decel="50000" fill="hold">
                                          <p:stCondLst>
                                            <p:cond delay="0"/>
                                          </p:stCondLst>
                                        </p:cTn>
                                        <p:tgtEl>
                                          <p:spTgt spid="11269">
                                            <p:txEl>
                                              <p:pRg st="1" end="1"/>
                                            </p:txEl>
                                          </p:spTgt>
                                        </p:tgtEl>
                                        <p:attrNameLst>
                                          <p:attrName>style.rotation</p:attrName>
                                        </p:attrNameLst>
                                      </p:cBhvr>
                                      <p:tavLst>
                                        <p:tav tm="0">
                                          <p:val>
                                            <p:fltVal val="-90"/>
                                          </p:val>
                                        </p:tav>
                                        <p:tav tm="100000">
                                          <p:val>
                                            <p:fltVal val="0"/>
                                          </p:val>
                                        </p:tav>
                                      </p:tavLst>
                                    </p:anim>
                                    <p:anim calcmode="lin" valueType="num">
                                      <p:cBhvr>
                                        <p:cTn id="43" dur="500" decel="50000" fill="hold">
                                          <p:stCondLst>
                                            <p:cond delay="0"/>
                                          </p:stCondLst>
                                        </p:cTn>
                                        <p:tgtEl>
                                          <p:spTgt spid="11269">
                                            <p:txEl>
                                              <p:pRg st="1" end="1"/>
                                            </p:txEl>
                                          </p:spTgt>
                                        </p:tgtEl>
                                        <p:attrNameLst>
                                          <p:attrName>ppt_w</p:attrName>
                                        </p:attrNameLst>
                                      </p:cBhvr>
                                      <p:tavLst>
                                        <p:tav tm="0">
                                          <p:val>
                                            <p:strVal val="#ppt_w"/>
                                          </p:val>
                                        </p:tav>
                                        <p:tav tm="100000">
                                          <p:val>
                                            <p:strVal val="#ppt_w*.05"/>
                                          </p:val>
                                        </p:tav>
                                      </p:tavLst>
                                    </p:anim>
                                    <p:anim calcmode="lin" valueType="num">
                                      <p:cBhvr>
                                        <p:cTn id="44" dur="500" accel="50000" fill="hold">
                                          <p:stCondLst>
                                            <p:cond delay="500"/>
                                          </p:stCondLst>
                                        </p:cTn>
                                        <p:tgtEl>
                                          <p:spTgt spid="11269">
                                            <p:txEl>
                                              <p:pRg st="1" end="1"/>
                                            </p:txEl>
                                          </p:spTgt>
                                        </p:tgtEl>
                                        <p:attrNameLst>
                                          <p:attrName>ppt_w</p:attrName>
                                        </p:attrNameLst>
                                      </p:cBhvr>
                                      <p:tavLst>
                                        <p:tav tm="0">
                                          <p:val>
                                            <p:strVal val="#ppt_w*.05"/>
                                          </p:val>
                                        </p:tav>
                                        <p:tav tm="100000">
                                          <p:val>
                                            <p:strVal val="#ppt_w"/>
                                          </p:val>
                                        </p:tav>
                                      </p:tavLst>
                                    </p:anim>
                                    <p:anim calcmode="lin" valueType="num">
                                      <p:cBhvr>
                                        <p:cTn id="45" dur="1000" fill="hold"/>
                                        <p:tgtEl>
                                          <p:spTgt spid="11269">
                                            <p:txEl>
                                              <p:pRg st="1" end="1"/>
                                            </p:txEl>
                                          </p:spTgt>
                                        </p:tgtEl>
                                        <p:attrNameLst>
                                          <p:attrName>ppt_h</p:attrName>
                                        </p:attrNameLst>
                                      </p:cBhvr>
                                      <p:tavLst>
                                        <p:tav tm="0">
                                          <p:val>
                                            <p:strVal val="#ppt_h"/>
                                          </p:val>
                                        </p:tav>
                                        <p:tav tm="100000">
                                          <p:val>
                                            <p:strVal val="#ppt_h"/>
                                          </p:val>
                                        </p:tav>
                                      </p:tavLst>
                                    </p:anim>
                                    <p:anim calcmode="lin" valueType="num">
                                      <p:cBhvr>
                                        <p:cTn id="46" dur="500" decel="50000" fill="hold">
                                          <p:stCondLst>
                                            <p:cond delay="0"/>
                                          </p:stCondLst>
                                        </p:cTn>
                                        <p:tgtEl>
                                          <p:spTgt spid="11269">
                                            <p:txEl>
                                              <p:pRg st="1" end="1"/>
                                            </p:txEl>
                                          </p:spTgt>
                                        </p:tgtEl>
                                        <p:attrNameLst>
                                          <p:attrName>ppt_x</p:attrName>
                                        </p:attrNameLst>
                                      </p:cBhvr>
                                      <p:tavLst>
                                        <p:tav tm="0">
                                          <p:val>
                                            <p:strVal val="#ppt_x+.4"/>
                                          </p:val>
                                        </p:tav>
                                        <p:tav tm="100000">
                                          <p:val>
                                            <p:strVal val="#ppt_x"/>
                                          </p:val>
                                        </p:tav>
                                      </p:tavLst>
                                    </p:anim>
                                    <p:anim calcmode="lin" valueType="num">
                                      <p:cBhvr>
                                        <p:cTn id="47" dur="500" decel="50000" fill="hold">
                                          <p:stCondLst>
                                            <p:cond delay="0"/>
                                          </p:stCondLst>
                                        </p:cTn>
                                        <p:tgtEl>
                                          <p:spTgt spid="11269">
                                            <p:txEl>
                                              <p:pRg st="1" end="1"/>
                                            </p:txEl>
                                          </p:spTgt>
                                        </p:tgtEl>
                                        <p:attrNameLst>
                                          <p:attrName>ppt_y</p:attrName>
                                        </p:attrNameLst>
                                      </p:cBhvr>
                                      <p:tavLst>
                                        <p:tav tm="0">
                                          <p:val>
                                            <p:strVal val="#ppt_y-.2"/>
                                          </p:val>
                                        </p:tav>
                                        <p:tav tm="100000">
                                          <p:val>
                                            <p:strVal val="#ppt_y+.1"/>
                                          </p:val>
                                        </p:tav>
                                      </p:tavLst>
                                    </p:anim>
                                    <p:anim calcmode="lin" valueType="num">
                                      <p:cBhvr>
                                        <p:cTn id="48" dur="500" accel="50000" fill="hold">
                                          <p:stCondLst>
                                            <p:cond delay="500"/>
                                          </p:stCondLst>
                                        </p:cTn>
                                        <p:tgtEl>
                                          <p:spTgt spid="11269">
                                            <p:txEl>
                                              <p:pRg st="1" end="1"/>
                                            </p:txEl>
                                          </p:spTgt>
                                        </p:tgtEl>
                                        <p:attrNameLst>
                                          <p:attrName>ppt_y</p:attrName>
                                        </p:attrNameLst>
                                      </p:cBhvr>
                                      <p:tavLst>
                                        <p:tav tm="0">
                                          <p:val>
                                            <p:strVal val="#ppt_y+.1"/>
                                          </p:val>
                                        </p:tav>
                                        <p:tav tm="100000">
                                          <p:val>
                                            <p:strVal val="#ppt_y"/>
                                          </p:val>
                                        </p:tav>
                                      </p:tavLst>
                                    </p:anim>
                                    <p:animEffect transition="in" filter="fade">
                                      <p:cBhvr>
                                        <p:cTn id="49" dur="1000" decel="50000">
                                          <p:stCondLst>
                                            <p:cond delay="0"/>
                                          </p:stCondLst>
                                        </p:cTn>
                                        <p:tgtEl>
                                          <p:spTgt spid="1126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Regulation of Calcitriol</a:t>
            </a:r>
          </a:p>
        </p:txBody>
      </p:sp>
      <p:pic>
        <p:nvPicPr>
          <p:cNvPr id="12292" name="Picture 4" descr="VitDsynthesi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09600" y="1676400"/>
            <a:ext cx="7924800" cy="3962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Footer Placeholder 1"/>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12110818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152400"/>
            <a:ext cx="8229600" cy="762000"/>
          </a:xfrm>
        </p:spPr>
        <p:txBody>
          <a:bodyPr/>
          <a:lstStyle/>
          <a:p>
            <a:r>
              <a:rPr lang="en-US" sz="3200"/>
              <a:t>Overview of Calcium-Phosphate Regulation</a:t>
            </a:r>
          </a:p>
        </p:txBody>
      </p:sp>
      <p:pic>
        <p:nvPicPr>
          <p:cNvPr id="15364" name="Picture 4" descr="calcium-phosphat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066800" y="1066800"/>
            <a:ext cx="7010400" cy="5391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Footer Placeholder 1"/>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20089939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7813"/>
            <a:ext cx="8229600" cy="868362"/>
          </a:xfrm>
        </p:spPr>
        <p:txBody>
          <a:bodyPr/>
          <a:lstStyle/>
          <a:p>
            <a:r>
              <a:rPr lang="en-US" sz="3600"/>
              <a:t>Overview of Biochemical Homeostasis</a:t>
            </a:r>
          </a:p>
        </p:txBody>
      </p:sp>
      <p:pic>
        <p:nvPicPr>
          <p:cNvPr id="20483" name="Picture 3" descr="physiology overview"/>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60375" y="1674813"/>
            <a:ext cx="8150225" cy="4406900"/>
          </a:xfrm>
        </p:spPr>
      </p:pic>
      <p:sp>
        <p:nvSpPr>
          <p:cNvPr id="2" name="Footer Placeholder 1"/>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13310051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eaLnBrk="1" hangingPunct="1"/>
            <a:r>
              <a:rPr lang="en-US" smtClean="0"/>
              <a:t>PHOSPHATE</a:t>
            </a:r>
          </a:p>
        </p:txBody>
      </p:sp>
      <p:sp>
        <p:nvSpPr>
          <p:cNvPr id="5124" name="Rectangle 3"/>
          <p:cNvSpPr>
            <a:spLocks noGrp="1" noChangeArrowheads="1"/>
          </p:cNvSpPr>
          <p:nvPr>
            <p:ph type="body" idx="1"/>
          </p:nvPr>
        </p:nvSpPr>
        <p:spPr>
          <a:xfrm>
            <a:off x="457200" y="1484784"/>
            <a:ext cx="8229600" cy="4530725"/>
          </a:xfrm>
        </p:spPr>
        <p:txBody>
          <a:bodyPr/>
          <a:lstStyle/>
          <a:p>
            <a:pPr eaLnBrk="1" hangingPunct="1">
              <a:lnSpc>
                <a:spcPct val="80000"/>
              </a:lnSpc>
            </a:pPr>
            <a:r>
              <a:rPr lang="en-US" sz="2800" dirty="0" smtClean="0"/>
              <a:t>Distributed equally between extracellular and intracellular compartments.</a:t>
            </a:r>
          </a:p>
          <a:p>
            <a:pPr eaLnBrk="1" hangingPunct="1">
              <a:lnSpc>
                <a:spcPct val="80000"/>
              </a:lnSpc>
            </a:pPr>
            <a:r>
              <a:rPr lang="en-US" sz="2800" dirty="0" smtClean="0"/>
              <a:t>Intracellular phosphate – component of structural organic – macro-molecules – </a:t>
            </a:r>
            <a:r>
              <a:rPr lang="en-US" sz="2800" u="sng" dirty="0" smtClean="0"/>
              <a:t>phospholipids </a:t>
            </a:r>
            <a:r>
              <a:rPr lang="en-US" sz="2800" dirty="0" smtClean="0"/>
              <a:t>and </a:t>
            </a:r>
            <a:r>
              <a:rPr lang="en-US" sz="2800" u="sng" dirty="0" err="1" smtClean="0"/>
              <a:t>phosphoproteins</a:t>
            </a:r>
            <a:r>
              <a:rPr lang="en-US" sz="2800" dirty="0" smtClean="0"/>
              <a:t> – called organic phosphate.</a:t>
            </a:r>
          </a:p>
          <a:p>
            <a:pPr eaLnBrk="1" hangingPunct="1">
              <a:lnSpc>
                <a:spcPct val="80000"/>
              </a:lnSpc>
            </a:pPr>
            <a:r>
              <a:rPr lang="en-US" sz="2800" dirty="0" smtClean="0"/>
              <a:t>Extracellular phosphate – occurs in organic form as </a:t>
            </a:r>
            <a:r>
              <a:rPr lang="en-US" sz="2800" dirty="0" err="1" smtClean="0"/>
              <a:t>hydoxyapatite</a:t>
            </a:r>
            <a:r>
              <a:rPr lang="en-US" sz="2800" dirty="0" smtClean="0"/>
              <a:t>.</a:t>
            </a:r>
          </a:p>
          <a:p>
            <a:pPr eaLnBrk="1" hangingPunct="1">
              <a:lnSpc>
                <a:spcPct val="80000"/>
              </a:lnSpc>
            </a:pPr>
            <a:r>
              <a:rPr lang="en-US" sz="2800" dirty="0" smtClean="0"/>
              <a:t>Plasma or serum phosphate – most occurs in the inorganic form (Pi) as mono or </a:t>
            </a:r>
            <a:r>
              <a:rPr lang="en-US" sz="2800" dirty="0" err="1" smtClean="0"/>
              <a:t>dihydrogen</a:t>
            </a:r>
            <a:r>
              <a:rPr lang="en-US" sz="2800" dirty="0" smtClean="0"/>
              <a:t> forms.</a:t>
            </a:r>
          </a:p>
          <a:p>
            <a:pPr lvl="0">
              <a:lnSpc>
                <a:spcPct val="80000"/>
              </a:lnSpc>
            </a:pPr>
            <a:r>
              <a:rPr lang="en-GB" sz="2800" dirty="0">
                <a:effectLst/>
              </a:rPr>
              <a:t>normal serum </a:t>
            </a:r>
            <a:r>
              <a:rPr lang="en-GB" sz="2800" dirty="0" smtClean="0">
                <a:effectLst/>
              </a:rPr>
              <a:t>levels:0.80-1.40mmol/l</a:t>
            </a:r>
            <a:endParaRPr lang="en-US" sz="2800" dirty="0" smtClean="0"/>
          </a:p>
          <a:p>
            <a:pPr eaLnBrk="1" hangingPunct="1">
              <a:lnSpc>
                <a:spcPct val="80000"/>
              </a:lnSpc>
            </a:pPr>
            <a:r>
              <a:rPr lang="en-US" sz="2800" dirty="0" smtClean="0"/>
              <a:t>15% of plasma </a:t>
            </a:r>
            <a:r>
              <a:rPr lang="en-US" sz="2800" dirty="0" err="1" smtClean="0"/>
              <a:t>phosp</a:t>
            </a:r>
            <a:r>
              <a:rPr lang="en-US" sz="2800" dirty="0" smtClean="0"/>
              <a:t> is protein bound the rest in </a:t>
            </a:r>
            <a:r>
              <a:rPr lang="en-US" sz="2800" dirty="0" err="1" smtClean="0"/>
              <a:t>complexed</a:t>
            </a:r>
            <a:r>
              <a:rPr lang="en-US" sz="2800" dirty="0" smtClean="0"/>
              <a:t> and free form.</a:t>
            </a:r>
          </a:p>
        </p:txBody>
      </p:sp>
      <p:sp>
        <p:nvSpPr>
          <p:cNvPr id="2" name="Footer Placeholder 1"/>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12344584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457200" y="1"/>
            <a:ext cx="8229600" cy="535781"/>
          </a:xfrm>
        </p:spPr>
        <p:txBody>
          <a:bodyPr/>
          <a:lstStyle/>
          <a:p>
            <a:pPr eaLnBrk="1" hangingPunct="1"/>
            <a:r>
              <a:rPr lang="en-US" smtClean="0"/>
              <a:t>HYPOCALCIMIA</a:t>
            </a:r>
          </a:p>
        </p:txBody>
      </p:sp>
      <p:sp>
        <p:nvSpPr>
          <p:cNvPr id="6148" name="Rectangle 3"/>
          <p:cNvSpPr>
            <a:spLocks noGrp="1" noChangeArrowheads="1"/>
          </p:cNvSpPr>
          <p:nvPr>
            <p:ph type="body" idx="1"/>
          </p:nvPr>
        </p:nvSpPr>
        <p:spPr>
          <a:xfrm>
            <a:off x="0" y="535782"/>
            <a:ext cx="9144000" cy="6322219"/>
          </a:xfrm>
        </p:spPr>
        <p:txBody>
          <a:bodyPr/>
          <a:lstStyle/>
          <a:p>
            <a:pPr algn="l" eaLnBrk="1" hangingPunct="1">
              <a:lnSpc>
                <a:spcPct val="150000"/>
              </a:lnSpc>
            </a:pPr>
            <a:r>
              <a:rPr lang="en-US" sz="3000" smtClean="0"/>
              <a:t>Chronic renal failute</a:t>
            </a:r>
          </a:p>
          <a:p>
            <a:pPr algn="l" eaLnBrk="1" hangingPunct="1">
              <a:lnSpc>
                <a:spcPct val="150000"/>
              </a:lnSpc>
            </a:pPr>
            <a:r>
              <a:rPr lang="en-US" sz="3000" smtClean="0"/>
              <a:t>Hypoalbuminemia</a:t>
            </a:r>
          </a:p>
          <a:p>
            <a:pPr algn="l" eaLnBrk="1" hangingPunct="1">
              <a:lnSpc>
                <a:spcPct val="150000"/>
              </a:lnSpc>
            </a:pPr>
            <a:r>
              <a:rPr lang="en-US" sz="3000" smtClean="0"/>
              <a:t>Magnesium deficiency</a:t>
            </a:r>
          </a:p>
          <a:p>
            <a:pPr algn="l" eaLnBrk="1" hangingPunct="1">
              <a:lnSpc>
                <a:spcPct val="150000"/>
              </a:lnSpc>
            </a:pPr>
            <a:r>
              <a:rPr lang="en-US" sz="3000" smtClean="0"/>
              <a:t>Hypoparathyroidism</a:t>
            </a:r>
          </a:p>
          <a:p>
            <a:pPr algn="l" eaLnBrk="1" hangingPunct="1">
              <a:lnSpc>
                <a:spcPct val="150000"/>
              </a:lnSpc>
            </a:pPr>
            <a:r>
              <a:rPr lang="en-US" sz="3000" smtClean="0"/>
              <a:t>Osteomalacia and rickets due to vitamin D deficiency or resistance.</a:t>
            </a:r>
          </a:p>
          <a:p>
            <a:pPr algn="l" eaLnBrk="1" hangingPunct="1">
              <a:lnSpc>
                <a:spcPct val="150000"/>
              </a:lnSpc>
            </a:pPr>
            <a:r>
              <a:rPr lang="en-US" sz="3000" smtClean="0"/>
              <a:t>Healing phase of bone disease of treated hypoparathyroidism, and haematological malignancies</a:t>
            </a:r>
          </a:p>
          <a:p>
            <a:pPr algn="l" eaLnBrk="1" hangingPunct="1">
              <a:lnSpc>
                <a:spcPct val="150000"/>
              </a:lnSpc>
            </a:pPr>
            <a:r>
              <a:rPr lang="en-US" sz="3000" smtClean="0"/>
              <a:t>Thyroidectomy + surgical removal of the parathyroids.</a:t>
            </a:r>
          </a:p>
        </p:txBody>
      </p:sp>
      <p:sp>
        <p:nvSpPr>
          <p:cNvPr id="2" name="Footer Placeholder 1"/>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11956105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z="4000"/>
              <a:t>Overview of Calcium Balance</a:t>
            </a:r>
          </a:p>
        </p:txBody>
      </p:sp>
      <p:pic>
        <p:nvPicPr>
          <p:cNvPr id="19463" name="Picture 7" descr="calium etiologie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762000" y="1676400"/>
            <a:ext cx="7543800" cy="43799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Footer Placeholder 1"/>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7960229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152400"/>
            <a:ext cx="8229600" cy="788988"/>
          </a:xfrm>
        </p:spPr>
        <p:txBody>
          <a:bodyPr/>
          <a:lstStyle/>
          <a:p>
            <a:r>
              <a:rPr lang="en-US" sz="3600"/>
              <a:t>Etiologies of Hypocalcemia</a:t>
            </a:r>
          </a:p>
        </p:txBody>
      </p:sp>
      <p:sp>
        <p:nvSpPr>
          <p:cNvPr id="24579" name="Rectangle 3"/>
          <p:cNvSpPr>
            <a:spLocks noGrp="1" noChangeArrowheads="1"/>
          </p:cNvSpPr>
          <p:nvPr>
            <p:ph type="body" idx="1"/>
          </p:nvPr>
        </p:nvSpPr>
        <p:spPr>
          <a:xfrm>
            <a:off x="0" y="1066800"/>
            <a:ext cx="5257800" cy="5791200"/>
          </a:xfrm>
        </p:spPr>
        <p:txBody>
          <a:bodyPr/>
          <a:lstStyle/>
          <a:p>
            <a:pPr>
              <a:buFont typeface="Wingdings" pitchFamily="2" charset="2"/>
              <a:buNone/>
            </a:pPr>
            <a:r>
              <a:rPr lang="en-US" sz="1600"/>
              <a:t>Decreased GI Absorption</a:t>
            </a:r>
          </a:p>
          <a:p>
            <a:pPr>
              <a:buFont typeface="Wingdings" pitchFamily="2" charset="2"/>
              <a:buNone/>
            </a:pPr>
            <a:r>
              <a:rPr lang="en-US" sz="1600"/>
              <a:t>	Poor dietary intake of calcium</a:t>
            </a:r>
          </a:p>
          <a:p>
            <a:pPr>
              <a:buFont typeface="Wingdings" pitchFamily="2" charset="2"/>
              <a:buNone/>
            </a:pPr>
            <a:r>
              <a:rPr lang="en-US" sz="1600"/>
              <a:t>	Impaired absorption of calcium</a:t>
            </a:r>
          </a:p>
          <a:p>
            <a:pPr>
              <a:buFont typeface="Wingdings" pitchFamily="2" charset="2"/>
              <a:buNone/>
            </a:pPr>
            <a:r>
              <a:rPr lang="en-US" sz="1600"/>
              <a:t>		Vitamin D deficiency</a:t>
            </a:r>
          </a:p>
          <a:p>
            <a:pPr>
              <a:buFont typeface="Wingdings" pitchFamily="2" charset="2"/>
              <a:buNone/>
            </a:pPr>
            <a:r>
              <a:rPr lang="en-US" sz="1600"/>
              <a:t>		          Poor dietary intake of vitamin D</a:t>
            </a:r>
          </a:p>
          <a:p>
            <a:pPr>
              <a:buFont typeface="Wingdings" pitchFamily="2" charset="2"/>
              <a:buNone/>
            </a:pPr>
            <a:r>
              <a:rPr lang="en-US" sz="1600"/>
              <a:t>     		          Malabsorption syndromes</a:t>
            </a:r>
          </a:p>
          <a:p>
            <a:pPr>
              <a:buFont typeface="Wingdings" pitchFamily="2" charset="2"/>
              <a:buNone/>
            </a:pPr>
            <a:r>
              <a:rPr lang="en-US" sz="1600"/>
              <a:t>		Decreased conversion of vit. D to calcitriol</a:t>
            </a:r>
          </a:p>
          <a:p>
            <a:pPr>
              <a:buFont typeface="Wingdings" pitchFamily="2" charset="2"/>
              <a:buNone/>
            </a:pPr>
            <a:r>
              <a:rPr lang="en-US" sz="1600"/>
              <a:t>		          Liver failure</a:t>
            </a:r>
          </a:p>
          <a:p>
            <a:pPr>
              <a:buFont typeface="Wingdings" pitchFamily="2" charset="2"/>
              <a:buNone/>
            </a:pPr>
            <a:r>
              <a:rPr lang="en-US" sz="1600"/>
              <a:t>		          Renal failure</a:t>
            </a:r>
          </a:p>
          <a:p>
            <a:pPr>
              <a:buFont typeface="Wingdings" pitchFamily="2" charset="2"/>
              <a:buNone/>
            </a:pPr>
            <a:r>
              <a:rPr lang="en-US" sz="1600"/>
              <a:t>		          Low PTH	</a:t>
            </a:r>
          </a:p>
          <a:p>
            <a:pPr>
              <a:buFont typeface="Wingdings" pitchFamily="2" charset="2"/>
              <a:buNone/>
            </a:pPr>
            <a:r>
              <a:rPr lang="en-US" sz="1600"/>
              <a:t>		          Hyperphosphatemia</a:t>
            </a:r>
          </a:p>
          <a:p>
            <a:pPr>
              <a:buFont typeface="Wingdings" pitchFamily="2" charset="2"/>
              <a:buNone/>
            </a:pPr>
            <a:endParaRPr lang="en-US" sz="1600"/>
          </a:p>
          <a:p>
            <a:pPr>
              <a:buFont typeface="Wingdings" pitchFamily="2" charset="2"/>
              <a:buNone/>
            </a:pPr>
            <a:r>
              <a:rPr lang="en-US" sz="1600"/>
              <a:t>Decreased Bone Resorption/Increased Mineralization</a:t>
            </a:r>
          </a:p>
          <a:p>
            <a:pPr>
              <a:buFont typeface="Wingdings" pitchFamily="2" charset="2"/>
              <a:buNone/>
            </a:pPr>
            <a:r>
              <a:rPr lang="en-US" sz="1600"/>
              <a:t>	Low PTH (aka hypoparathyroidism)</a:t>
            </a:r>
          </a:p>
          <a:p>
            <a:pPr>
              <a:buFont typeface="Wingdings" pitchFamily="2" charset="2"/>
              <a:buNone/>
            </a:pPr>
            <a:r>
              <a:rPr lang="en-US" sz="1600"/>
              <a:t>	PTH resistance (aka pseudohypoparathyroidism)</a:t>
            </a:r>
          </a:p>
          <a:p>
            <a:pPr>
              <a:buFont typeface="Wingdings" pitchFamily="2" charset="2"/>
              <a:buNone/>
            </a:pPr>
            <a:r>
              <a:rPr lang="en-US" sz="1600"/>
              <a:t>	Vitamin D deficiency / low calcitriol</a:t>
            </a:r>
          </a:p>
          <a:p>
            <a:pPr>
              <a:buFont typeface="Wingdings" pitchFamily="2" charset="2"/>
              <a:buNone/>
            </a:pPr>
            <a:r>
              <a:rPr lang="en-US" sz="1600"/>
              <a:t>	Hungry bones syndrome</a:t>
            </a:r>
          </a:p>
          <a:p>
            <a:pPr>
              <a:buFont typeface="Wingdings" pitchFamily="2" charset="2"/>
              <a:buNone/>
            </a:pPr>
            <a:r>
              <a:rPr lang="en-US" sz="1600"/>
              <a:t>	Osteoblastic metastases</a:t>
            </a:r>
            <a:r>
              <a:rPr lang="en-US" sz="1400"/>
              <a:t>	</a:t>
            </a:r>
          </a:p>
        </p:txBody>
      </p:sp>
      <p:sp>
        <p:nvSpPr>
          <p:cNvPr id="24580" name="Text Box 4"/>
          <p:cNvSpPr txBox="1">
            <a:spLocks noChangeArrowheads="1"/>
          </p:cNvSpPr>
          <p:nvPr/>
        </p:nvSpPr>
        <p:spPr bwMode="auto">
          <a:xfrm>
            <a:off x="4953000" y="1066800"/>
            <a:ext cx="4191000" cy="290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600"/>
              <a:t>Increased Urinary Excretion</a:t>
            </a:r>
          </a:p>
          <a:p>
            <a:pPr>
              <a:spcBef>
                <a:spcPct val="50000"/>
              </a:spcBef>
            </a:pPr>
            <a:r>
              <a:rPr lang="en-US" sz="1600"/>
              <a:t>       Low PTH</a:t>
            </a:r>
          </a:p>
          <a:p>
            <a:pPr>
              <a:spcBef>
                <a:spcPct val="50000"/>
              </a:spcBef>
            </a:pPr>
            <a:r>
              <a:rPr lang="en-US" sz="1600"/>
              <a:t>       	s/p thyroidectomy</a:t>
            </a:r>
          </a:p>
          <a:p>
            <a:pPr>
              <a:spcBef>
                <a:spcPct val="50000"/>
              </a:spcBef>
            </a:pPr>
            <a:r>
              <a:rPr lang="en-US" sz="1600"/>
              <a:t>       	s/p I</a:t>
            </a:r>
            <a:r>
              <a:rPr lang="en-US" sz="1600" baseline="30000"/>
              <a:t>131</a:t>
            </a:r>
            <a:r>
              <a:rPr lang="en-US" sz="1600"/>
              <a:t> treatment</a:t>
            </a:r>
          </a:p>
          <a:p>
            <a:pPr>
              <a:spcBef>
                <a:spcPct val="50000"/>
              </a:spcBef>
            </a:pPr>
            <a:r>
              <a:rPr lang="en-US" sz="1600"/>
              <a:t>	Autoimmune hypoparathyroidism</a:t>
            </a:r>
          </a:p>
          <a:p>
            <a:pPr>
              <a:spcBef>
                <a:spcPct val="50000"/>
              </a:spcBef>
            </a:pPr>
            <a:r>
              <a:rPr lang="en-US" sz="1600"/>
              <a:t>       PTH resistance</a:t>
            </a:r>
          </a:p>
          <a:p>
            <a:pPr>
              <a:spcBef>
                <a:spcPct val="50000"/>
              </a:spcBef>
            </a:pPr>
            <a:r>
              <a:rPr lang="en-US" sz="1600"/>
              <a:t>       Vitamin D deficiency / low calcitriol</a:t>
            </a:r>
          </a:p>
          <a:p>
            <a:pPr>
              <a:spcBef>
                <a:spcPct val="50000"/>
              </a:spcBef>
            </a:pPr>
            <a:r>
              <a:rPr lang="en-US" sz="1600"/>
              <a:t>		</a:t>
            </a:r>
          </a:p>
        </p:txBody>
      </p:sp>
      <p:sp>
        <p:nvSpPr>
          <p:cNvPr id="2" name="Footer Placeholder 1"/>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34931511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4579">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4579">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4579">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4579">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4579">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4579">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4579">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4579">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4579">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4579">
                                            <p:txEl>
                                              <p:pRg st="10" end="10"/>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24579">
                                            <p:txEl>
                                              <p:pRg st="12" end="12"/>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24579">
                                            <p:txEl>
                                              <p:pRg st="13" end="13"/>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4579">
                                            <p:txEl>
                                              <p:pRg st="14" end="14"/>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4579">
                                            <p:txEl>
                                              <p:pRg st="15" end="15"/>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4579">
                                            <p:txEl>
                                              <p:pRg st="16" end="16"/>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4579">
                                            <p:txEl>
                                              <p:pRg st="17" end="17"/>
                                            </p:txEl>
                                          </p:spTgt>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nodeType="clickEffect">
                                  <p:stCondLst>
                                    <p:cond delay="0"/>
                                  </p:stCondLst>
                                  <p:childTnLst>
                                    <p:set>
                                      <p:cBhvr>
                                        <p:cTn id="48" dur="1" fill="hold">
                                          <p:stCondLst>
                                            <p:cond delay="0"/>
                                          </p:stCondLst>
                                        </p:cTn>
                                        <p:tgtEl>
                                          <p:spTgt spid="24580">
                                            <p:txEl>
                                              <p:pRg st="0" end="0"/>
                                            </p:txEl>
                                          </p:spTgt>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nodeType="clickEffect">
                                  <p:stCondLst>
                                    <p:cond delay="0"/>
                                  </p:stCondLst>
                                  <p:childTnLst>
                                    <p:set>
                                      <p:cBhvr>
                                        <p:cTn id="52" dur="1" fill="hold">
                                          <p:stCondLst>
                                            <p:cond delay="0"/>
                                          </p:stCondLst>
                                        </p:cTn>
                                        <p:tgtEl>
                                          <p:spTgt spid="24580">
                                            <p:txEl>
                                              <p:pRg st="1" end="1"/>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4580">
                                            <p:txEl>
                                              <p:pRg st="2" end="2"/>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4580">
                                            <p:txEl>
                                              <p:pRg st="3" end="3"/>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4580">
                                            <p:txEl>
                                              <p:pRg st="4" end="4"/>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4580">
                                            <p:txEl>
                                              <p:pRg st="5" end="5"/>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2458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effectLst/>
              </a:rPr>
              <a:t>Causes of </a:t>
            </a:r>
            <a:r>
              <a:rPr lang="en-GB" b="1" dirty="0" err="1">
                <a:effectLst/>
              </a:rPr>
              <a:t>Hypercalcaemia</a:t>
            </a:r>
            <a:r>
              <a:rPr lang="en-GB" b="1" dirty="0">
                <a:effectLst/>
              </a:rPr>
              <a:t> </a:t>
            </a:r>
            <a:endParaRPr lang="en-GB" dirty="0"/>
          </a:p>
        </p:txBody>
      </p:sp>
      <p:sp>
        <p:nvSpPr>
          <p:cNvPr id="3" name="Content Placeholder 2"/>
          <p:cNvSpPr>
            <a:spLocks noGrp="1"/>
          </p:cNvSpPr>
          <p:nvPr>
            <p:ph idx="1"/>
          </p:nvPr>
        </p:nvSpPr>
        <p:spPr/>
        <p:txBody>
          <a:bodyPr/>
          <a:lstStyle/>
          <a:p>
            <a:pPr lvl="0"/>
            <a:r>
              <a:rPr lang="en-GB" sz="1800" dirty="0">
                <a:effectLst/>
              </a:rPr>
              <a:t>Primary hyperparathyroidism</a:t>
            </a:r>
          </a:p>
          <a:p>
            <a:pPr lvl="0"/>
            <a:r>
              <a:rPr lang="en-GB" sz="1800" dirty="0">
                <a:effectLst/>
              </a:rPr>
              <a:t>Malignancy </a:t>
            </a:r>
          </a:p>
          <a:p>
            <a:pPr lvl="1"/>
            <a:r>
              <a:rPr lang="en-GB" sz="1800" dirty="0">
                <a:effectLst/>
              </a:rPr>
              <a:t>PTH producing </a:t>
            </a:r>
            <a:r>
              <a:rPr lang="en-GB" sz="1800" dirty="0" err="1">
                <a:effectLst/>
              </a:rPr>
              <a:t>tumors</a:t>
            </a:r>
            <a:endParaRPr lang="en-GB" sz="1800" dirty="0">
              <a:effectLst/>
            </a:endParaRPr>
          </a:p>
          <a:p>
            <a:pPr lvl="1"/>
            <a:r>
              <a:rPr lang="en-GB" sz="1800" dirty="0">
                <a:effectLst/>
              </a:rPr>
              <a:t>Skeletal metastasis of </a:t>
            </a:r>
            <a:r>
              <a:rPr lang="en-GB" sz="1800" dirty="0" err="1">
                <a:effectLst/>
              </a:rPr>
              <a:t>tumor</a:t>
            </a:r>
            <a:endParaRPr lang="en-GB" sz="1800" dirty="0">
              <a:effectLst/>
            </a:endParaRPr>
          </a:p>
          <a:p>
            <a:pPr lvl="1"/>
            <a:r>
              <a:rPr lang="en-GB" sz="1800" dirty="0">
                <a:effectLst/>
              </a:rPr>
              <a:t>Multiple myeloma</a:t>
            </a:r>
          </a:p>
          <a:p>
            <a:pPr lvl="0"/>
            <a:r>
              <a:rPr lang="en-GB" sz="1800" dirty="0">
                <a:effectLst/>
              </a:rPr>
              <a:t>Vitamin D toxicity</a:t>
            </a:r>
          </a:p>
          <a:p>
            <a:pPr lvl="0"/>
            <a:r>
              <a:rPr lang="en-GB" sz="1800" dirty="0">
                <a:effectLst/>
              </a:rPr>
              <a:t>Drug induced </a:t>
            </a:r>
            <a:r>
              <a:rPr lang="en-GB" sz="1800" dirty="0" err="1">
                <a:effectLst/>
              </a:rPr>
              <a:t>hypercalcemia</a:t>
            </a:r>
            <a:r>
              <a:rPr lang="en-GB" sz="1800" dirty="0">
                <a:effectLst/>
              </a:rPr>
              <a:t> – thiazides</a:t>
            </a:r>
          </a:p>
          <a:p>
            <a:pPr lvl="0"/>
            <a:r>
              <a:rPr lang="en-GB" sz="1800" dirty="0" err="1">
                <a:effectLst/>
              </a:rPr>
              <a:t>Sarcoidosis</a:t>
            </a:r>
            <a:r>
              <a:rPr lang="en-GB" sz="1800" dirty="0">
                <a:effectLst/>
              </a:rPr>
              <a:t> – absorption of calcium in GIT; secondary to vitamin D hypersensitivity</a:t>
            </a:r>
          </a:p>
          <a:p>
            <a:pPr lvl="0"/>
            <a:r>
              <a:rPr lang="en-GB" sz="1800" dirty="0">
                <a:effectLst/>
              </a:rPr>
              <a:t>renal disease</a:t>
            </a:r>
          </a:p>
          <a:p>
            <a:pPr lvl="0"/>
            <a:r>
              <a:rPr lang="en-GB" sz="1800" dirty="0">
                <a:effectLst/>
              </a:rPr>
              <a:t>milk alkali syndrome</a:t>
            </a:r>
          </a:p>
          <a:p>
            <a:pPr lvl="0"/>
            <a:r>
              <a:rPr lang="en-GB" sz="1800" dirty="0">
                <a:effectLst/>
              </a:rPr>
              <a:t>Thyrotoxicosis-increases </a:t>
            </a:r>
            <a:r>
              <a:rPr lang="en-GB" sz="1800" dirty="0" err="1">
                <a:effectLst/>
              </a:rPr>
              <a:t>osteoclastic</a:t>
            </a:r>
            <a:r>
              <a:rPr lang="en-GB" sz="1800" dirty="0">
                <a:effectLst/>
              </a:rPr>
              <a:t> activity n causes osteoporosis</a:t>
            </a:r>
          </a:p>
          <a:p>
            <a:pPr lvl="0"/>
            <a:r>
              <a:rPr lang="en-GB" sz="1800" dirty="0">
                <a:effectLst/>
              </a:rPr>
              <a:t>Immobilization  </a:t>
            </a:r>
            <a:r>
              <a:rPr lang="en-GB" sz="1800" dirty="0" err="1" smtClean="0">
                <a:effectLst/>
              </a:rPr>
              <a:t>esp</a:t>
            </a:r>
            <a:r>
              <a:rPr lang="en-GB" sz="1800" dirty="0" smtClean="0">
                <a:effectLst/>
              </a:rPr>
              <a:t> Paget's disease, </a:t>
            </a:r>
            <a:r>
              <a:rPr lang="en-US" sz="1800" dirty="0" err="1" smtClean="0"/>
              <a:t>e.g</a:t>
            </a:r>
            <a:r>
              <a:rPr lang="en-US" sz="1800" dirty="0" smtClean="0"/>
              <a:t> </a:t>
            </a:r>
            <a:r>
              <a:rPr lang="en-US" sz="1800" dirty="0"/>
              <a:t>patients with pelvic bone fractures.</a:t>
            </a:r>
          </a:p>
          <a:p>
            <a:pPr lvl="0"/>
            <a:endParaRPr lang="en-GB" sz="1800" dirty="0">
              <a:effectLst/>
            </a:endParaRPr>
          </a:p>
        </p:txBody>
      </p:sp>
      <p:sp>
        <p:nvSpPr>
          <p:cNvPr id="4" name="Footer Placeholder 3"/>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2110789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Outline</a:t>
            </a:r>
          </a:p>
        </p:txBody>
      </p:sp>
      <p:sp>
        <p:nvSpPr>
          <p:cNvPr id="10243" name="Rectangle 3"/>
          <p:cNvSpPr>
            <a:spLocks noGrp="1" noChangeArrowheads="1"/>
          </p:cNvSpPr>
          <p:nvPr>
            <p:ph type="body" idx="1"/>
          </p:nvPr>
        </p:nvSpPr>
        <p:spPr/>
        <p:txBody>
          <a:bodyPr/>
          <a:lstStyle/>
          <a:p>
            <a:pPr marL="609600" indent="-609600">
              <a:buFont typeface="Wingdings" pitchFamily="2" charset="2"/>
              <a:buAutoNum type="arabicPeriod"/>
            </a:pPr>
            <a:r>
              <a:rPr lang="en-US"/>
              <a:t>Review of calcium and phosphate metabolism</a:t>
            </a:r>
          </a:p>
          <a:p>
            <a:pPr marL="609600" indent="-609600">
              <a:buFont typeface="Wingdings" pitchFamily="2" charset="2"/>
              <a:buAutoNum type="arabicPeriod"/>
            </a:pPr>
            <a:r>
              <a:rPr lang="en-US"/>
              <a:t>Abnormalities of calcium balance</a:t>
            </a:r>
          </a:p>
          <a:p>
            <a:pPr marL="609600" indent="-609600">
              <a:buFont typeface="Wingdings" pitchFamily="2" charset="2"/>
              <a:buAutoNum type="arabicPeriod"/>
            </a:pPr>
            <a:r>
              <a:rPr lang="en-US"/>
              <a:t>Abnormalities of phosphate balance</a:t>
            </a:r>
          </a:p>
          <a:p>
            <a:pPr marL="609600" indent="-609600">
              <a:buFont typeface="Wingdings" pitchFamily="2" charset="2"/>
              <a:buAutoNum type="arabicPeriod"/>
            </a:pPr>
            <a:r>
              <a:rPr lang="en-US"/>
              <a:t>Example cases</a:t>
            </a:r>
          </a:p>
        </p:txBody>
      </p:sp>
      <p:sp>
        <p:nvSpPr>
          <p:cNvPr id="2" name="Footer Placeholder 1"/>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9815303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77813"/>
            <a:ext cx="8229600" cy="865187"/>
          </a:xfrm>
        </p:spPr>
        <p:txBody>
          <a:bodyPr/>
          <a:lstStyle/>
          <a:p>
            <a:r>
              <a:rPr lang="en-US" sz="3600"/>
              <a:t>Etiologies of Hypercalcemia</a:t>
            </a:r>
          </a:p>
        </p:txBody>
      </p:sp>
      <p:sp>
        <p:nvSpPr>
          <p:cNvPr id="23555" name="Rectangle 3"/>
          <p:cNvSpPr>
            <a:spLocks noGrp="1" noChangeArrowheads="1"/>
          </p:cNvSpPr>
          <p:nvPr>
            <p:ph type="body" idx="1"/>
          </p:nvPr>
        </p:nvSpPr>
        <p:spPr>
          <a:xfrm>
            <a:off x="0" y="1600200"/>
            <a:ext cx="5257800" cy="5105400"/>
          </a:xfrm>
        </p:spPr>
        <p:txBody>
          <a:bodyPr/>
          <a:lstStyle/>
          <a:p>
            <a:pPr>
              <a:lnSpc>
                <a:spcPct val="80000"/>
              </a:lnSpc>
              <a:buFont typeface="Wingdings" pitchFamily="2" charset="2"/>
              <a:buNone/>
            </a:pPr>
            <a:r>
              <a:rPr lang="en-US" sz="1600"/>
              <a:t>Increased GI Absorption</a:t>
            </a:r>
          </a:p>
          <a:p>
            <a:pPr>
              <a:lnSpc>
                <a:spcPct val="80000"/>
              </a:lnSpc>
              <a:buFont typeface="Wingdings" pitchFamily="2" charset="2"/>
              <a:buNone/>
            </a:pPr>
            <a:r>
              <a:rPr lang="en-US" sz="1600"/>
              <a:t>		Milk-alkali syndrome</a:t>
            </a:r>
          </a:p>
          <a:p>
            <a:pPr>
              <a:lnSpc>
                <a:spcPct val="80000"/>
              </a:lnSpc>
              <a:buFont typeface="Wingdings" pitchFamily="2" charset="2"/>
              <a:buNone/>
            </a:pPr>
            <a:r>
              <a:rPr lang="en-US" sz="1600"/>
              <a:t>		Elevated calcitriol</a:t>
            </a:r>
          </a:p>
          <a:p>
            <a:pPr>
              <a:lnSpc>
                <a:spcPct val="80000"/>
              </a:lnSpc>
              <a:buFont typeface="Wingdings" pitchFamily="2" charset="2"/>
              <a:buNone/>
            </a:pPr>
            <a:r>
              <a:rPr lang="en-US" sz="1600"/>
              <a:t>			Vitamin D excess</a:t>
            </a:r>
          </a:p>
          <a:p>
            <a:pPr>
              <a:lnSpc>
                <a:spcPct val="80000"/>
              </a:lnSpc>
              <a:buFont typeface="Wingdings" pitchFamily="2" charset="2"/>
              <a:buNone/>
            </a:pPr>
            <a:r>
              <a:rPr lang="en-US" sz="1600"/>
              <a:t>				Excessive dietary intake</a:t>
            </a:r>
          </a:p>
          <a:p>
            <a:pPr>
              <a:lnSpc>
                <a:spcPct val="80000"/>
              </a:lnSpc>
              <a:buFont typeface="Wingdings" pitchFamily="2" charset="2"/>
              <a:buNone/>
            </a:pPr>
            <a:r>
              <a:rPr lang="en-US" sz="1600"/>
              <a:t>				Granuomatous diseases</a:t>
            </a:r>
          </a:p>
          <a:p>
            <a:pPr>
              <a:lnSpc>
                <a:spcPct val="80000"/>
              </a:lnSpc>
              <a:buFont typeface="Wingdings" pitchFamily="2" charset="2"/>
              <a:buNone/>
            </a:pPr>
            <a:r>
              <a:rPr lang="en-US" sz="1600"/>
              <a:t>			Elevated PTH</a:t>
            </a:r>
          </a:p>
          <a:p>
            <a:pPr>
              <a:lnSpc>
                <a:spcPct val="80000"/>
              </a:lnSpc>
              <a:buFont typeface="Wingdings" pitchFamily="2" charset="2"/>
              <a:buNone/>
            </a:pPr>
            <a:r>
              <a:rPr lang="en-US" sz="1600"/>
              <a:t>			Hypophosphatemia</a:t>
            </a:r>
          </a:p>
          <a:p>
            <a:pPr>
              <a:lnSpc>
                <a:spcPct val="80000"/>
              </a:lnSpc>
              <a:buFont typeface="Wingdings" pitchFamily="2" charset="2"/>
              <a:buNone/>
            </a:pPr>
            <a:endParaRPr lang="en-US" sz="1600"/>
          </a:p>
          <a:p>
            <a:pPr>
              <a:lnSpc>
                <a:spcPct val="80000"/>
              </a:lnSpc>
              <a:buFont typeface="Wingdings" pitchFamily="2" charset="2"/>
              <a:buNone/>
            </a:pPr>
            <a:r>
              <a:rPr lang="en-US" sz="1600"/>
              <a:t>Increased Loss From Bone</a:t>
            </a:r>
          </a:p>
          <a:p>
            <a:pPr>
              <a:lnSpc>
                <a:spcPct val="80000"/>
              </a:lnSpc>
              <a:buFont typeface="Wingdings" pitchFamily="2" charset="2"/>
              <a:buNone/>
            </a:pPr>
            <a:r>
              <a:rPr lang="en-US" sz="1600"/>
              <a:t>		Increased net bone resorption</a:t>
            </a:r>
          </a:p>
          <a:p>
            <a:pPr>
              <a:lnSpc>
                <a:spcPct val="80000"/>
              </a:lnSpc>
              <a:buFont typeface="Wingdings" pitchFamily="2" charset="2"/>
              <a:buNone/>
            </a:pPr>
            <a:r>
              <a:rPr lang="en-US" sz="1600"/>
              <a:t>			Elevated PTH</a:t>
            </a:r>
          </a:p>
          <a:p>
            <a:pPr>
              <a:lnSpc>
                <a:spcPct val="80000"/>
              </a:lnSpc>
              <a:buFont typeface="Wingdings" pitchFamily="2" charset="2"/>
              <a:buNone/>
            </a:pPr>
            <a:r>
              <a:rPr lang="en-US" sz="1600"/>
              <a:t>				Hyperparathyroidism</a:t>
            </a:r>
          </a:p>
          <a:p>
            <a:pPr>
              <a:lnSpc>
                <a:spcPct val="80000"/>
              </a:lnSpc>
              <a:buFont typeface="Wingdings" pitchFamily="2" charset="2"/>
              <a:buNone/>
            </a:pPr>
            <a:r>
              <a:rPr lang="en-US" sz="1600"/>
              <a:t>			Malignancy</a:t>
            </a:r>
          </a:p>
          <a:p>
            <a:pPr>
              <a:lnSpc>
                <a:spcPct val="80000"/>
              </a:lnSpc>
              <a:buFont typeface="Wingdings" pitchFamily="2" charset="2"/>
              <a:buNone/>
            </a:pPr>
            <a:r>
              <a:rPr lang="en-US" sz="1600"/>
              <a:t>				Osteolytic metastases</a:t>
            </a:r>
          </a:p>
          <a:p>
            <a:pPr>
              <a:lnSpc>
                <a:spcPct val="80000"/>
              </a:lnSpc>
              <a:buFont typeface="Wingdings" pitchFamily="2" charset="2"/>
              <a:buNone/>
            </a:pPr>
            <a:r>
              <a:rPr lang="en-US" sz="1600"/>
              <a:t>				PTHrP secreting tumor</a:t>
            </a:r>
          </a:p>
          <a:p>
            <a:pPr>
              <a:lnSpc>
                <a:spcPct val="80000"/>
              </a:lnSpc>
              <a:buFont typeface="Wingdings" pitchFamily="2" charset="2"/>
              <a:buNone/>
            </a:pPr>
            <a:r>
              <a:rPr lang="en-US" sz="1600"/>
              <a:t>		Increased bone turnover</a:t>
            </a:r>
          </a:p>
          <a:p>
            <a:pPr>
              <a:lnSpc>
                <a:spcPct val="80000"/>
              </a:lnSpc>
              <a:buFont typeface="Wingdings" pitchFamily="2" charset="2"/>
              <a:buNone/>
            </a:pPr>
            <a:r>
              <a:rPr lang="en-US" sz="1600"/>
              <a:t>			Paget’s disease of bone</a:t>
            </a:r>
          </a:p>
          <a:p>
            <a:pPr>
              <a:lnSpc>
                <a:spcPct val="80000"/>
              </a:lnSpc>
              <a:buFont typeface="Wingdings" pitchFamily="2" charset="2"/>
              <a:buNone/>
            </a:pPr>
            <a:r>
              <a:rPr lang="en-US" sz="1600"/>
              <a:t>			Hyperthyroidism</a:t>
            </a:r>
          </a:p>
        </p:txBody>
      </p:sp>
      <p:sp>
        <p:nvSpPr>
          <p:cNvPr id="23556" name="Text Box 4"/>
          <p:cNvSpPr txBox="1">
            <a:spLocks noChangeArrowheads="1"/>
          </p:cNvSpPr>
          <p:nvPr/>
        </p:nvSpPr>
        <p:spPr bwMode="auto">
          <a:xfrm>
            <a:off x="5715000" y="1600200"/>
            <a:ext cx="3124200" cy="290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600"/>
              <a:t>Decreased Bone Mineralization</a:t>
            </a:r>
          </a:p>
          <a:p>
            <a:pPr>
              <a:spcBef>
                <a:spcPct val="50000"/>
              </a:spcBef>
            </a:pPr>
            <a:r>
              <a:rPr lang="en-US" sz="1600"/>
              <a:t>	Elevated PTH</a:t>
            </a:r>
          </a:p>
          <a:p>
            <a:pPr>
              <a:spcBef>
                <a:spcPct val="50000"/>
              </a:spcBef>
            </a:pPr>
            <a:r>
              <a:rPr lang="en-US" sz="1600"/>
              <a:t>	Aluminum toxicity</a:t>
            </a:r>
          </a:p>
          <a:p>
            <a:pPr>
              <a:spcBef>
                <a:spcPct val="50000"/>
              </a:spcBef>
            </a:pPr>
            <a:endParaRPr lang="en-US" sz="1600"/>
          </a:p>
          <a:p>
            <a:pPr>
              <a:spcBef>
                <a:spcPct val="50000"/>
              </a:spcBef>
            </a:pPr>
            <a:r>
              <a:rPr lang="en-US" sz="1600"/>
              <a:t>Decreased Urinary Excretion</a:t>
            </a:r>
          </a:p>
          <a:p>
            <a:pPr>
              <a:spcBef>
                <a:spcPct val="50000"/>
              </a:spcBef>
            </a:pPr>
            <a:r>
              <a:rPr lang="en-US" sz="1600"/>
              <a:t>	Thiazide diuretics</a:t>
            </a:r>
          </a:p>
          <a:p>
            <a:pPr>
              <a:spcBef>
                <a:spcPct val="50000"/>
              </a:spcBef>
            </a:pPr>
            <a:r>
              <a:rPr lang="en-US" sz="1600"/>
              <a:t>	Elevated calcitriol</a:t>
            </a:r>
          </a:p>
          <a:p>
            <a:pPr>
              <a:spcBef>
                <a:spcPct val="50000"/>
              </a:spcBef>
            </a:pPr>
            <a:r>
              <a:rPr lang="en-US" sz="1600"/>
              <a:t>	Elevated PTH</a:t>
            </a:r>
            <a:endParaRPr lang="en-US"/>
          </a:p>
        </p:txBody>
      </p:sp>
      <p:sp>
        <p:nvSpPr>
          <p:cNvPr id="2" name="Footer Placeholder 1"/>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16183757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55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55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55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355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3555">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3555">
                                            <p:txEl>
                                              <p:pRg st="7" end="7"/>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3555">
                                            <p:txEl>
                                              <p:pRg st="9" end="9"/>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3555">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3555">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3555">
                                            <p:txEl>
                                              <p:pRg st="12" end="1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3555">
                                            <p:txEl>
                                              <p:pRg st="13" end="13"/>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3555">
                                            <p:txEl>
                                              <p:pRg st="14" end="14"/>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3555">
                                            <p:txEl>
                                              <p:pRg st="15" end="15"/>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3555">
                                            <p:txEl>
                                              <p:pRg st="16" end="16"/>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3555">
                                            <p:txEl>
                                              <p:pRg st="17" end="17"/>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3555">
                                            <p:txEl>
                                              <p:pRg st="18" end="18"/>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23556">
                                            <p:txEl>
                                              <p:pRg st="0" end="0"/>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0"/>
                                          </p:stCondLst>
                                        </p:cTn>
                                        <p:tgtEl>
                                          <p:spTgt spid="23556">
                                            <p:txEl>
                                              <p:pRg st="1" end="1"/>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3556">
                                            <p:txEl>
                                              <p:pRg st="2" end="2"/>
                                            </p:txEl>
                                          </p:spTgt>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nodeType="clickEffect">
                                  <p:stCondLst>
                                    <p:cond delay="0"/>
                                  </p:stCondLst>
                                  <p:childTnLst>
                                    <p:set>
                                      <p:cBhvr>
                                        <p:cTn id="60" dur="1" fill="hold">
                                          <p:stCondLst>
                                            <p:cond delay="0"/>
                                          </p:stCondLst>
                                        </p:cTn>
                                        <p:tgtEl>
                                          <p:spTgt spid="23556">
                                            <p:txEl>
                                              <p:pRg st="4" end="4"/>
                                            </p:txEl>
                                          </p:spTgt>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ntr" presetSubtype="0" fill="hold" nodeType="clickEffect">
                                  <p:stCondLst>
                                    <p:cond delay="0"/>
                                  </p:stCondLst>
                                  <p:childTnLst>
                                    <p:set>
                                      <p:cBhvr>
                                        <p:cTn id="64" dur="1" fill="hold">
                                          <p:stCondLst>
                                            <p:cond delay="0"/>
                                          </p:stCondLst>
                                        </p:cTn>
                                        <p:tgtEl>
                                          <p:spTgt spid="23556">
                                            <p:txEl>
                                              <p:pRg st="5" end="5"/>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23556">
                                            <p:txEl>
                                              <p:pRg st="6" end="6"/>
                                            </p:txEl>
                                          </p:spTgt>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2355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err="1">
                <a:effectLst/>
              </a:rPr>
              <a:t>Hyperphosphatemia</a:t>
            </a:r>
            <a:r>
              <a:rPr lang="en-GB" b="1" dirty="0">
                <a:effectLst/>
              </a:rPr>
              <a:t> </a:t>
            </a:r>
            <a:endParaRPr lang="en-GB" dirty="0"/>
          </a:p>
        </p:txBody>
      </p:sp>
      <p:sp>
        <p:nvSpPr>
          <p:cNvPr id="3" name="Content Placeholder 2"/>
          <p:cNvSpPr>
            <a:spLocks noGrp="1"/>
          </p:cNvSpPr>
          <p:nvPr>
            <p:ph idx="1"/>
          </p:nvPr>
        </p:nvSpPr>
        <p:spPr/>
        <p:txBody>
          <a:bodyPr/>
          <a:lstStyle/>
          <a:p>
            <a:pPr lvl="0"/>
            <a:r>
              <a:rPr lang="en-GB" sz="2800" dirty="0">
                <a:effectLst/>
              </a:rPr>
              <a:t>Poisoning – phosphate containing </a:t>
            </a:r>
            <a:r>
              <a:rPr lang="en-GB" sz="2800" dirty="0" err="1">
                <a:effectLst/>
              </a:rPr>
              <a:t>laxatives;excessive</a:t>
            </a:r>
            <a:r>
              <a:rPr lang="en-GB" sz="2800" dirty="0">
                <a:effectLst/>
              </a:rPr>
              <a:t> </a:t>
            </a:r>
            <a:r>
              <a:rPr lang="en-GB" sz="2800" dirty="0" err="1">
                <a:effectLst/>
              </a:rPr>
              <a:t>intake;vit</a:t>
            </a:r>
            <a:r>
              <a:rPr lang="en-GB" sz="2800" dirty="0">
                <a:effectLst/>
              </a:rPr>
              <a:t> D intoxication</a:t>
            </a:r>
          </a:p>
          <a:p>
            <a:pPr lvl="0"/>
            <a:r>
              <a:rPr lang="en-GB" sz="2800" dirty="0">
                <a:effectLst/>
              </a:rPr>
              <a:t>Respiratory acidosis-prevents entry into cells</a:t>
            </a:r>
          </a:p>
          <a:p>
            <a:pPr lvl="0"/>
            <a:r>
              <a:rPr lang="en-GB" sz="2800" dirty="0">
                <a:effectLst/>
              </a:rPr>
              <a:t>Redistribution-cell damage </a:t>
            </a:r>
            <a:r>
              <a:rPr lang="en-GB" sz="2800" dirty="0" err="1">
                <a:effectLst/>
              </a:rPr>
              <a:t>eg</a:t>
            </a:r>
            <a:r>
              <a:rPr lang="en-GB" sz="2800" dirty="0">
                <a:effectLst/>
              </a:rPr>
              <a:t> </a:t>
            </a:r>
            <a:r>
              <a:rPr lang="en-GB" sz="2800" dirty="0" err="1">
                <a:effectLst/>
              </a:rPr>
              <a:t>haemolysis,tumors</a:t>
            </a:r>
            <a:r>
              <a:rPr lang="en-GB" sz="2800" dirty="0">
                <a:effectLst/>
              </a:rPr>
              <a:t> and </a:t>
            </a:r>
            <a:r>
              <a:rPr lang="en-GB" sz="2800" dirty="0" err="1">
                <a:effectLst/>
              </a:rPr>
              <a:t>rhabdomyolysis</a:t>
            </a:r>
            <a:endParaRPr lang="en-GB" sz="2800" dirty="0">
              <a:effectLst/>
            </a:endParaRPr>
          </a:p>
          <a:p>
            <a:pPr lvl="0"/>
            <a:r>
              <a:rPr lang="en-GB" sz="2800" dirty="0">
                <a:effectLst/>
              </a:rPr>
              <a:t>Chronic renal failure</a:t>
            </a:r>
          </a:p>
          <a:p>
            <a:pPr lvl="0"/>
            <a:r>
              <a:rPr lang="en-GB" sz="2800" dirty="0" err="1">
                <a:effectLst/>
              </a:rPr>
              <a:t>Hypoparathyroid</a:t>
            </a:r>
            <a:r>
              <a:rPr lang="en-GB" sz="2800" dirty="0">
                <a:effectLst/>
              </a:rPr>
              <a:t> </a:t>
            </a:r>
            <a:r>
              <a:rPr lang="en-GB" sz="2800" dirty="0" err="1">
                <a:effectLst/>
              </a:rPr>
              <a:t>state;pseudohypoparathyroidism-tissue</a:t>
            </a:r>
            <a:r>
              <a:rPr lang="en-GB" sz="2800" dirty="0">
                <a:effectLst/>
              </a:rPr>
              <a:t> resistance to PTH</a:t>
            </a:r>
          </a:p>
          <a:p>
            <a:pPr lvl="0"/>
            <a:r>
              <a:rPr lang="en-GB" sz="2800" dirty="0" err="1">
                <a:effectLst/>
              </a:rPr>
              <a:t>Acromegally</a:t>
            </a:r>
            <a:r>
              <a:rPr lang="en-GB" sz="2800" dirty="0">
                <a:effectLst/>
              </a:rPr>
              <a:t> </a:t>
            </a:r>
          </a:p>
        </p:txBody>
      </p:sp>
      <p:sp>
        <p:nvSpPr>
          <p:cNvPr id="4" name="Footer Placeholder 3"/>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18156083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effectLst/>
              </a:rPr>
              <a:t>Hypophosphatemia &lt;</a:t>
            </a:r>
            <a:r>
              <a:rPr lang="en-GB" b="1" dirty="0" smtClean="0">
                <a:effectLst/>
              </a:rPr>
              <a:t>0.3mmol/l</a:t>
            </a:r>
            <a:endParaRPr lang="en-GB" dirty="0"/>
          </a:p>
        </p:txBody>
      </p:sp>
      <p:sp>
        <p:nvSpPr>
          <p:cNvPr id="3" name="Content Placeholder 2"/>
          <p:cNvSpPr>
            <a:spLocks noGrp="1"/>
          </p:cNvSpPr>
          <p:nvPr>
            <p:ph idx="1"/>
          </p:nvPr>
        </p:nvSpPr>
        <p:spPr/>
        <p:txBody>
          <a:bodyPr/>
          <a:lstStyle/>
          <a:p>
            <a:pPr lvl="0"/>
            <a:r>
              <a:rPr lang="en-GB" dirty="0">
                <a:effectLst/>
              </a:rPr>
              <a:t>H</a:t>
            </a:r>
            <a:r>
              <a:rPr lang="en-GB" dirty="0" smtClean="0">
                <a:effectLst/>
              </a:rPr>
              <a:t>yperparathyroidism</a:t>
            </a:r>
            <a:endParaRPr lang="en-GB" dirty="0">
              <a:effectLst/>
            </a:endParaRPr>
          </a:p>
          <a:p>
            <a:pPr lvl="0"/>
            <a:r>
              <a:rPr lang="en-GB" dirty="0">
                <a:effectLst/>
              </a:rPr>
              <a:t>Intake; deficiency of dietary phosphate</a:t>
            </a:r>
          </a:p>
          <a:p>
            <a:pPr lvl="0"/>
            <a:r>
              <a:rPr lang="en-GB" dirty="0">
                <a:effectLst/>
              </a:rPr>
              <a:t>Hungry Bone Syndrome</a:t>
            </a:r>
          </a:p>
          <a:p>
            <a:pPr lvl="0"/>
            <a:r>
              <a:rPr lang="en-GB" dirty="0" err="1">
                <a:effectLst/>
              </a:rPr>
              <a:t>Refeeding</a:t>
            </a:r>
            <a:r>
              <a:rPr lang="en-GB" dirty="0">
                <a:effectLst/>
              </a:rPr>
              <a:t> syndrome-in malnourished </a:t>
            </a:r>
            <a:r>
              <a:rPr lang="en-GB" dirty="0" smtClean="0">
                <a:effectLst/>
              </a:rPr>
              <a:t>patients</a:t>
            </a:r>
            <a:endParaRPr lang="en-GB" dirty="0">
              <a:effectLst/>
            </a:endParaRPr>
          </a:p>
        </p:txBody>
      </p:sp>
      <p:sp>
        <p:nvSpPr>
          <p:cNvPr id="4" name="Footer Placeholder 3"/>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36099772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92696"/>
            <a:ext cx="8229600" cy="4530725"/>
          </a:xfrm>
        </p:spPr>
        <p:txBody>
          <a:bodyPr/>
          <a:lstStyle/>
          <a:p>
            <a:pPr lvl="0"/>
            <a:r>
              <a:rPr lang="en-GB" dirty="0">
                <a:effectLst/>
              </a:rPr>
              <a:t>Redistribution – glucose infusion and respiratory alkalosis-moves into </a:t>
            </a:r>
            <a:r>
              <a:rPr lang="en-GB" dirty="0" err="1">
                <a:effectLst/>
              </a:rPr>
              <a:t>cells;diabetic</a:t>
            </a:r>
            <a:r>
              <a:rPr lang="en-GB" dirty="0">
                <a:effectLst/>
              </a:rPr>
              <a:t> ketoacidosis Rx -insulin shifts phosphate into cells</a:t>
            </a:r>
          </a:p>
          <a:p>
            <a:pPr lvl="0"/>
            <a:r>
              <a:rPr lang="en-GB" dirty="0">
                <a:effectLst/>
              </a:rPr>
              <a:t>Renal causes;</a:t>
            </a:r>
          </a:p>
          <a:p>
            <a:pPr lvl="1"/>
            <a:r>
              <a:rPr lang="en-GB" dirty="0">
                <a:effectLst/>
              </a:rPr>
              <a:t>Specific phosphate transport defects are x-linked dominant hypophosphatemia</a:t>
            </a:r>
          </a:p>
          <a:p>
            <a:pPr lvl="1"/>
            <a:r>
              <a:rPr lang="en-GB" dirty="0">
                <a:effectLst/>
              </a:rPr>
              <a:t>Multiple renal tubular transport defect e.g. idiopathic </a:t>
            </a:r>
            <a:r>
              <a:rPr lang="en-GB" dirty="0" err="1">
                <a:effectLst/>
              </a:rPr>
              <a:t>fanconi</a:t>
            </a:r>
            <a:r>
              <a:rPr lang="en-GB" dirty="0">
                <a:effectLst/>
              </a:rPr>
              <a:t> syndrome and </a:t>
            </a:r>
            <a:r>
              <a:rPr lang="en-GB" dirty="0" err="1">
                <a:effectLst/>
              </a:rPr>
              <a:t>galactosaemia</a:t>
            </a:r>
            <a:r>
              <a:rPr lang="en-GB" dirty="0">
                <a:effectLst/>
              </a:rPr>
              <a:t> ;</a:t>
            </a:r>
            <a:r>
              <a:rPr lang="en-GB" dirty="0" smtClean="0">
                <a:effectLst/>
              </a:rPr>
              <a:t>diuretics</a:t>
            </a:r>
            <a:endParaRPr lang="en-GB" dirty="0">
              <a:effectLst/>
            </a:endParaRPr>
          </a:p>
        </p:txBody>
      </p:sp>
      <p:sp>
        <p:nvSpPr>
          <p:cNvPr id="2" name="Footer Placeholder 1"/>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18132124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effectLst/>
              </a:rPr>
              <a:t>Laboratory findings depends on the </a:t>
            </a:r>
            <a:r>
              <a:rPr lang="en-GB" b="1" dirty="0" smtClean="0">
                <a:effectLst/>
              </a:rPr>
              <a:t>cause</a:t>
            </a:r>
            <a:endParaRPr lang="en-GB" dirty="0"/>
          </a:p>
        </p:txBody>
      </p:sp>
      <p:sp>
        <p:nvSpPr>
          <p:cNvPr id="3" name="Content Placeholder 2"/>
          <p:cNvSpPr>
            <a:spLocks noGrp="1"/>
          </p:cNvSpPr>
          <p:nvPr>
            <p:ph idx="1"/>
          </p:nvPr>
        </p:nvSpPr>
        <p:spPr/>
        <p:txBody>
          <a:bodyPr/>
          <a:lstStyle/>
          <a:p>
            <a:pPr lvl="0"/>
            <a:r>
              <a:rPr lang="en-GB" sz="2000" dirty="0">
                <a:effectLst/>
              </a:rPr>
              <a:t>Changes (serum) of calcium, inorganic phosphate, 25 – OH D and 1 α25 (OH)</a:t>
            </a:r>
            <a:r>
              <a:rPr lang="en-GB" sz="2000" baseline="-25000" dirty="0">
                <a:effectLst/>
              </a:rPr>
              <a:t>2</a:t>
            </a:r>
            <a:r>
              <a:rPr lang="en-GB" sz="2000" dirty="0">
                <a:effectLst/>
              </a:rPr>
              <a:t>D vary with different disorders</a:t>
            </a:r>
          </a:p>
          <a:p>
            <a:pPr lvl="0"/>
            <a:r>
              <a:rPr lang="en-GB" sz="2000" dirty="0" err="1">
                <a:effectLst/>
              </a:rPr>
              <a:t>Vit</a:t>
            </a:r>
            <a:r>
              <a:rPr lang="en-GB" sz="2000" dirty="0">
                <a:effectLst/>
              </a:rPr>
              <a:t> D deficiency – serum calcium is normal or low</a:t>
            </a:r>
          </a:p>
          <a:p>
            <a:pPr lvl="0"/>
            <a:r>
              <a:rPr lang="en-GB" sz="2000" dirty="0">
                <a:effectLst/>
              </a:rPr>
              <a:t>Phosphorus and 25OH-D – characteristically low</a:t>
            </a:r>
          </a:p>
          <a:p>
            <a:pPr lvl="0"/>
            <a:r>
              <a:rPr lang="en-GB" sz="2000" dirty="0">
                <a:effectLst/>
              </a:rPr>
              <a:t>Renal tubular disorders – normal calcium but low phosphorus (inorganic)</a:t>
            </a:r>
          </a:p>
          <a:p>
            <a:pPr lvl="0"/>
            <a:r>
              <a:rPr lang="en-GB" sz="2000" dirty="0">
                <a:effectLst/>
              </a:rPr>
              <a:t>Chronic renal failure;</a:t>
            </a:r>
          </a:p>
          <a:p>
            <a:pPr lvl="1"/>
            <a:r>
              <a:rPr lang="en-GB" sz="1600" dirty="0" err="1">
                <a:effectLst/>
              </a:rPr>
              <a:t>Hyperphosphatemia</a:t>
            </a:r>
            <a:r>
              <a:rPr lang="en-GB" sz="1600" dirty="0">
                <a:effectLst/>
              </a:rPr>
              <a:t> </a:t>
            </a:r>
          </a:p>
          <a:p>
            <a:pPr lvl="1"/>
            <a:r>
              <a:rPr lang="en-GB" sz="1600" dirty="0" err="1">
                <a:effectLst/>
              </a:rPr>
              <a:t>Hypocalcemia</a:t>
            </a:r>
            <a:r>
              <a:rPr lang="en-GB" sz="1600" dirty="0">
                <a:effectLst/>
              </a:rPr>
              <a:t> </a:t>
            </a:r>
          </a:p>
          <a:p>
            <a:pPr lvl="1"/>
            <a:r>
              <a:rPr lang="en-GB" sz="1600" dirty="0">
                <a:effectLst/>
              </a:rPr>
              <a:t>Normal 25(OH)D</a:t>
            </a:r>
          </a:p>
          <a:p>
            <a:pPr lvl="1"/>
            <a:r>
              <a:rPr lang="en-GB" sz="1600" dirty="0">
                <a:effectLst/>
              </a:rPr>
              <a:t>Low 1,25(OH</a:t>
            </a:r>
            <a:r>
              <a:rPr lang="en-GB" sz="1600" baseline="-25000" dirty="0">
                <a:effectLst/>
              </a:rPr>
              <a:t>2</a:t>
            </a:r>
            <a:r>
              <a:rPr lang="en-GB" sz="1600" dirty="0">
                <a:effectLst/>
              </a:rPr>
              <a:t>)D</a:t>
            </a:r>
          </a:p>
          <a:p>
            <a:pPr lvl="1"/>
            <a:r>
              <a:rPr lang="en-GB" sz="1600" dirty="0">
                <a:effectLst/>
              </a:rPr>
              <a:t>Radiological investigations are important </a:t>
            </a:r>
          </a:p>
          <a:p>
            <a:r>
              <a:rPr lang="en-GB" sz="2000" b="1" dirty="0">
                <a:effectLst/>
              </a:rPr>
              <a:t>ADJUSTED CALCIUM(</a:t>
            </a:r>
            <a:r>
              <a:rPr lang="en-GB" sz="2000" b="1" dirty="0" err="1">
                <a:effectLst/>
              </a:rPr>
              <a:t>mmol</a:t>
            </a:r>
            <a:r>
              <a:rPr lang="en-GB" sz="2000" b="1" dirty="0">
                <a:effectLst/>
              </a:rPr>
              <a:t>)=Total measured calcium+0.02(47-albumin)</a:t>
            </a:r>
            <a:endParaRPr lang="en-GB" sz="2000" dirty="0"/>
          </a:p>
        </p:txBody>
      </p:sp>
      <p:sp>
        <p:nvSpPr>
          <p:cNvPr id="4" name="Footer Placeholder 3"/>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27918006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77813"/>
            <a:ext cx="8229600" cy="941387"/>
          </a:xfrm>
        </p:spPr>
        <p:txBody>
          <a:bodyPr/>
          <a:lstStyle/>
          <a:p>
            <a:r>
              <a:rPr lang="en-US" sz="4000"/>
              <a:t>Overview of Phosphate Balance</a:t>
            </a:r>
          </a:p>
        </p:txBody>
      </p:sp>
      <p:pic>
        <p:nvPicPr>
          <p:cNvPr id="25608" name="Picture 8" descr="phosphate etiologie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14400" y="1447800"/>
            <a:ext cx="7391400" cy="4768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Footer Placeholder 1"/>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17672880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277813"/>
            <a:ext cx="8229600" cy="865187"/>
          </a:xfrm>
        </p:spPr>
        <p:txBody>
          <a:bodyPr/>
          <a:lstStyle/>
          <a:p>
            <a:r>
              <a:rPr lang="en-US" sz="4000"/>
              <a:t>Etiologies of Hyperphosphatemia</a:t>
            </a:r>
          </a:p>
        </p:txBody>
      </p:sp>
      <p:sp>
        <p:nvSpPr>
          <p:cNvPr id="29699" name="Rectangle 3"/>
          <p:cNvSpPr>
            <a:spLocks noGrp="1" noChangeArrowheads="1"/>
          </p:cNvSpPr>
          <p:nvPr>
            <p:ph type="body" idx="1"/>
          </p:nvPr>
        </p:nvSpPr>
        <p:spPr>
          <a:xfrm>
            <a:off x="457200" y="1600200"/>
            <a:ext cx="8229600" cy="4953000"/>
          </a:xfrm>
        </p:spPr>
        <p:txBody>
          <a:bodyPr/>
          <a:lstStyle/>
          <a:p>
            <a:pPr>
              <a:buFont typeface="Wingdings" pitchFamily="2" charset="2"/>
              <a:buNone/>
            </a:pPr>
            <a:r>
              <a:rPr lang="en-US" sz="2000"/>
              <a:t>Increased GI Intake</a:t>
            </a:r>
          </a:p>
          <a:p>
            <a:pPr>
              <a:buFont typeface="Wingdings" pitchFamily="2" charset="2"/>
              <a:buNone/>
            </a:pPr>
            <a:r>
              <a:rPr lang="en-US" sz="2000"/>
              <a:t>		Fleet’s Phospho-Soda</a:t>
            </a:r>
          </a:p>
          <a:p>
            <a:pPr>
              <a:buFont typeface="Wingdings" pitchFamily="2" charset="2"/>
              <a:buNone/>
            </a:pPr>
            <a:endParaRPr lang="en-US" sz="2000"/>
          </a:p>
          <a:p>
            <a:pPr>
              <a:buFont typeface="Wingdings" pitchFamily="2" charset="2"/>
              <a:buNone/>
            </a:pPr>
            <a:r>
              <a:rPr lang="en-US" sz="2000"/>
              <a:t>Decreased Urinary Excretion</a:t>
            </a:r>
          </a:p>
          <a:p>
            <a:pPr>
              <a:buFont typeface="Wingdings" pitchFamily="2" charset="2"/>
              <a:buNone/>
            </a:pPr>
            <a:r>
              <a:rPr lang="en-US" sz="2000"/>
              <a:t>		Renal Failure</a:t>
            </a:r>
          </a:p>
          <a:p>
            <a:pPr>
              <a:buFont typeface="Wingdings" pitchFamily="2" charset="2"/>
              <a:buNone/>
            </a:pPr>
            <a:r>
              <a:rPr lang="en-US" sz="2000"/>
              <a:t>		Low PTH (hypoparathyroidism)</a:t>
            </a:r>
          </a:p>
          <a:p>
            <a:pPr>
              <a:buFont typeface="Wingdings" pitchFamily="2" charset="2"/>
              <a:buNone/>
            </a:pPr>
            <a:r>
              <a:rPr lang="en-US" sz="2000">
                <a:effectLst/>
              </a:rPr>
              <a:t>			s/p thyroidectomy</a:t>
            </a:r>
          </a:p>
          <a:p>
            <a:pPr>
              <a:buFont typeface="Wingdings" pitchFamily="2" charset="2"/>
              <a:buNone/>
            </a:pPr>
            <a:r>
              <a:rPr lang="en-US" sz="2000">
                <a:effectLst/>
              </a:rPr>
              <a:t>			s/p I</a:t>
            </a:r>
            <a:r>
              <a:rPr lang="en-US" sz="2000" baseline="30000">
                <a:effectLst/>
              </a:rPr>
              <a:t>131</a:t>
            </a:r>
            <a:r>
              <a:rPr lang="en-US" sz="2000">
                <a:effectLst/>
              </a:rPr>
              <a:t> treatment for Graves disease of thyroid cancer</a:t>
            </a:r>
          </a:p>
          <a:p>
            <a:pPr>
              <a:buFont typeface="Wingdings" pitchFamily="2" charset="2"/>
              <a:buNone/>
            </a:pPr>
            <a:r>
              <a:rPr lang="en-US" sz="2000">
                <a:effectLst/>
              </a:rPr>
              <a:t>			Autoimmune hypoparathyroidism</a:t>
            </a:r>
          </a:p>
          <a:p>
            <a:pPr>
              <a:buFont typeface="Wingdings" pitchFamily="2" charset="2"/>
              <a:buNone/>
            </a:pPr>
            <a:endParaRPr lang="en-US" sz="2000">
              <a:effectLst/>
            </a:endParaRPr>
          </a:p>
          <a:p>
            <a:pPr>
              <a:buFont typeface="Wingdings" pitchFamily="2" charset="2"/>
              <a:buNone/>
            </a:pPr>
            <a:r>
              <a:rPr lang="en-US" sz="2000">
                <a:effectLst/>
              </a:rPr>
              <a:t>Cell Lysis</a:t>
            </a:r>
          </a:p>
          <a:p>
            <a:pPr>
              <a:buFont typeface="Wingdings" pitchFamily="2" charset="2"/>
              <a:buNone/>
            </a:pPr>
            <a:r>
              <a:rPr lang="en-US" sz="2000">
                <a:effectLst/>
              </a:rPr>
              <a:t>		Rhabdomyolysis</a:t>
            </a:r>
          </a:p>
          <a:p>
            <a:pPr>
              <a:buFont typeface="Wingdings" pitchFamily="2" charset="2"/>
              <a:buNone/>
            </a:pPr>
            <a:r>
              <a:rPr lang="en-US" sz="2000">
                <a:effectLst/>
              </a:rPr>
              <a:t>		Tumor lysis syndrome</a:t>
            </a:r>
          </a:p>
        </p:txBody>
      </p:sp>
      <p:sp>
        <p:nvSpPr>
          <p:cNvPr id="2" name="Footer Placeholder 1"/>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9477865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9699">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9699">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9699">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9699">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9699">
                                            <p:txEl>
                                              <p:pRg st="8" end="8"/>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9699">
                                            <p:txEl>
                                              <p:pRg st="10" end="10"/>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29699">
                                            <p:txEl>
                                              <p:pRg st="11" end="1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9699">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476251" y="0"/>
            <a:ext cx="8667749" cy="642938"/>
          </a:xfrm>
        </p:spPr>
        <p:txBody>
          <a:bodyPr/>
          <a:lstStyle/>
          <a:p>
            <a:pPr algn="l" eaLnBrk="1" hangingPunct="1"/>
            <a:r>
              <a:rPr lang="en-US" sz="2600" smtClean="0"/>
              <a:t>HYPOPHOSPHATEMIA - causes</a:t>
            </a:r>
          </a:p>
        </p:txBody>
      </p:sp>
      <p:sp>
        <p:nvSpPr>
          <p:cNvPr id="7172" name="Rectangle 3"/>
          <p:cNvSpPr>
            <a:spLocks noGrp="1" noChangeArrowheads="1"/>
          </p:cNvSpPr>
          <p:nvPr>
            <p:ph type="body" idx="1"/>
          </p:nvPr>
        </p:nvSpPr>
        <p:spPr>
          <a:xfrm>
            <a:off x="0" y="589360"/>
            <a:ext cx="9144000" cy="6268640"/>
          </a:xfrm>
        </p:spPr>
        <p:txBody>
          <a:bodyPr/>
          <a:lstStyle/>
          <a:p>
            <a:pPr eaLnBrk="1" hangingPunct="1">
              <a:lnSpc>
                <a:spcPct val="80000"/>
              </a:lnSpc>
            </a:pPr>
            <a:r>
              <a:rPr lang="en-US" sz="2800" smtClean="0"/>
              <a:t>Redistribution – intracellular shift glucose – oral or intravenous hyperalimentation.</a:t>
            </a:r>
          </a:p>
          <a:p>
            <a:pPr eaLnBrk="1" hangingPunct="1">
              <a:lnSpc>
                <a:spcPct val="80000"/>
              </a:lnSpc>
            </a:pPr>
            <a:r>
              <a:rPr lang="en-US" sz="2800" smtClean="0"/>
              <a:t>Lowered renal phosphate threshold</a:t>
            </a:r>
          </a:p>
          <a:p>
            <a:pPr lvl="2" algn="l" eaLnBrk="1" hangingPunct="1">
              <a:lnSpc>
                <a:spcPct val="80000"/>
              </a:lnSpc>
              <a:buFontTx/>
              <a:buChar char="-"/>
            </a:pPr>
            <a:r>
              <a:rPr lang="en-US" sz="2800" smtClean="0"/>
              <a:t>Primary or secondary hyperparathyroidism.</a:t>
            </a:r>
          </a:p>
          <a:p>
            <a:pPr lvl="2" algn="l" eaLnBrk="1" hangingPunct="1">
              <a:lnSpc>
                <a:spcPct val="80000"/>
              </a:lnSpc>
              <a:buFontTx/>
              <a:buChar char="-"/>
            </a:pPr>
            <a:r>
              <a:rPr lang="en-US" sz="2800" smtClean="0"/>
              <a:t>Renal tubular defects – </a:t>
            </a:r>
          </a:p>
          <a:p>
            <a:pPr lvl="2" algn="l" eaLnBrk="1" hangingPunct="1">
              <a:lnSpc>
                <a:spcPct val="80000"/>
              </a:lnSpc>
              <a:buFontTx/>
              <a:buNone/>
            </a:pPr>
            <a:r>
              <a:rPr lang="en-US" sz="2800" smtClean="0"/>
              <a:t>	(i)familial hypophosphatemia</a:t>
            </a:r>
          </a:p>
          <a:p>
            <a:pPr lvl="2" algn="l" eaLnBrk="1" hangingPunct="1">
              <a:lnSpc>
                <a:spcPct val="80000"/>
              </a:lnSpc>
              <a:buFontTx/>
              <a:buNone/>
            </a:pPr>
            <a:r>
              <a:rPr lang="en-US" sz="2800" smtClean="0"/>
              <a:t>	(ii)Fanconi syndrome</a:t>
            </a:r>
          </a:p>
          <a:p>
            <a:pPr algn="l" eaLnBrk="1" hangingPunct="1">
              <a:lnSpc>
                <a:spcPct val="80000"/>
              </a:lnSpc>
              <a:buFontTx/>
              <a:buNone/>
            </a:pPr>
            <a:r>
              <a:rPr lang="en-US" sz="2800" smtClean="0"/>
              <a:t>•   Decreased net intestinal        </a:t>
            </a:r>
          </a:p>
          <a:p>
            <a:pPr algn="l" eaLnBrk="1" hangingPunct="1">
              <a:lnSpc>
                <a:spcPct val="80000"/>
              </a:lnSpc>
              <a:buFontTx/>
              <a:buNone/>
            </a:pPr>
            <a:r>
              <a:rPr lang="en-US" sz="2800" smtClean="0"/>
              <a:t>    phosphate  absorption.</a:t>
            </a:r>
          </a:p>
          <a:p>
            <a:pPr algn="l" eaLnBrk="1" hangingPunct="1">
              <a:lnSpc>
                <a:spcPct val="80000"/>
              </a:lnSpc>
              <a:buFontTx/>
              <a:buNone/>
            </a:pPr>
            <a:r>
              <a:rPr lang="en-US" sz="2800" smtClean="0"/>
              <a:t>	Increased loss</a:t>
            </a:r>
          </a:p>
          <a:p>
            <a:pPr lvl="2" algn="l" eaLnBrk="1" hangingPunct="1">
              <a:lnSpc>
                <a:spcPct val="80000"/>
              </a:lnSpc>
              <a:buFontTx/>
              <a:buChar char="-"/>
            </a:pPr>
            <a:r>
              <a:rPr lang="en-US" sz="2800" smtClean="0"/>
              <a:t>Vomiting</a:t>
            </a:r>
          </a:p>
          <a:p>
            <a:pPr lvl="2" algn="l" eaLnBrk="1" hangingPunct="1">
              <a:lnSpc>
                <a:spcPct val="80000"/>
              </a:lnSpc>
              <a:buFontTx/>
              <a:buChar char="-"/>
            </a:pPr>
            <a:r>
              <a:rPr lang="en-US" sz="2800" smtClean="0"/>
              <a:t>Diarrhea </a:t>
            </a:r>
          </a:p>
          <a:p>
            <a:pPr lvl="2" algn="l" eaLnBrk="1" hangingPunct="1">
              <a:lnSpc>
                <a:spcPct val="80000"/>
              </a:lnSpc>
              <a:buFontTx/>
              <a:buChar char="-"/>
            </a:pPr>
            <a:r>
              <a:rPr lang="en-US" sz="2800" smtClean="0"/>
              <a:t>Phosphate binding antacids.</a:t>
            </a:r>
          </a:p>
          <a:p>
            <a:pPr algn="l" eaLnBrk="1" hangingPunct="1">
              <a:lnSpc>
                <a:spcPct val="80000"/>
              </a:lnSpc>
              <a:buFontTx/>
              <a:buNone/>
            </a:pPr>
            <a:r>
              <a:rPr lang="en-US" sz="2800" smtClean="0"/>
              <a:t>		- Decreased absorption</a:t>
            </a:r>
          </a:p>
          <a:p>
            <a:pPr algn="l" eaLnBrk="1" hangingPunct="1">
              <a:lnSpc>
                <a:spcPct val="80000"/>
              </a:lnSpc>
              <a:buFontTx/>
              <a:buChar char="-"/>
            </a:pPr>
            <a:r>
              <a:rPr lang="en-US" sz="2800" smtClean="0"/>
              <a:t>Mal absorption syndrome</a:t>
            </a:r>
          </a:p>
          <a:p>
            <a:pPr algn="l" eaLnBrk="1" hangingPunct="1">
              <a:lnSpc>
                <a:spcPct val="80000"/>
              </a:lnSpc>
              <a:buFontTx/>
              <a:buChar char="-"/>
            </a:pPr>
            <a:r>
              <a:rPr lang="en-US" sz="2800" smtClean="0"/>
              <a:t>Vit D deficiency</a:t>
            </a:r>
          </a:p>
          <a:p>
            <a:pPr algn="l" eaLnBrk="1" hangingPunct="1">
              <a:lnSpc>
                <a:spcPct val="80000"/>
              </a:lnSpc>
              <a:buFontTx/>
              <a:buNone/>
            </a:pPr>
            <a:r>
              <a:rPr lang="en-US" sz="2800" smtClean="0"/>
              <a:t>•	Intracellular phosphate loss – acidosis Ketoacidosis, lactic acidosis</a:t>
            </a:r>
          </a:p>
          <a:p>
            <a:pPr algn="l" eaLnBrk="1" hangingPunct="1">
              <a:lnSpc>
                <a:spcPct val="80000"/>
              </a:lnSpc>
              <a:buFontTx/>
              <a:buChar char="-"/>
            </a:pPr>
            <a:endParaRPr lang="en-US" sz="2800" smtClean="0"/>
          </a:p>
          <a:p>
            <a:pPr algn="l" eaLnBrk="1" hangingPunct="1">
              <a:lnSpc>
                <a:spcPct val="80000"/>
              </a:lnSpc>
              <a:buFontTx/>
              <a:buNone/>
            </a:pPr>
            <a:endParaRPr lang="en-US" sz="2800" smtClean="0"/>
          </a:p>
          <a:p>
            <a:pPr algn="l" eaLnBrk="1" hangingPunct="1">
              <a:lnSpc>
                <a:spcPct val="80000"/>
              </a:lnSpc>
              <a:buFontTx/>
              <a:buChar char="-"/>
            </a:pPr>
            <a:endParaRPr lang="en-US" sz="2800" smtClean="0"/>
          </a:p>
          <a:p>
            <a:pPr eaLnBrk="1" hangingPunct="1">
              <a:lnSpc>
                <a:spcPct val="80000"/>
              </a:lnSpc>
            </a:pPr>
            <a:endParaRPr lang="en-US" sz="2800" smtClean="0"/>
          </a:p>
        </p:txBody>
      </p:sp>
      <p:sp>
        <p:nvSpPr>
          <p:cNvPr id="2" name="Footer Placeholder 1"/>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34273641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228600"/>
            <a:ext cx="8229600" cy="865188"/>
          </a:xfrm>
        </p:spPr>
        <p:txBody>
          <a:bodyPr/>
          <a:lstStyle/>
          <a:p>
            <a:r>
              <a:rPr lang="en-US" sz="4000"/>
              <a:t>Etiologies of Hypophosphatemia</a:t>
            </a:r>
          </a:p>
        </p:txBody>
      </p:sp>
      <p:sp>
        <p:nvSpPr>
          <p:cNvPr id="30723" name="Rectangle 3"/>
          <p:cNvSpPr>
            <a:spLocks noGrp="1" noChangeArrowheads="1"/>
          </p:cNvSpPr>
          <p:nvPr>
            <p:ph type="body" idx="1"/>
          </p:nvPr>
        </p:nvSpPr>
        <p:spPr>
          <a:xfrm>
            <a:off x="152400" y="1143000"/>
            <a:ext cx="8839200" cy="5562600"/>
          </a:xfrm>
        </p:spPr>
        <p:txBody>
          <a:bodyPr/>
          <a:lstStyle/>
          <a:p>
            <a:pPr>
              <a:lnSpc>
                <a:spcPct val="90000"/>
              </a:lnSpc>
              <a:buFont typeface="Wingdings" pitchFamily="2" charset="2"/>
              <a:buNone/>
            </a:pPr>
            <a:r>
              <a:rPr lang="en-US" sz="1800"/>
              <a:t>Decreased GI Absorption</a:t>
            </a:r>
          </a:p>
          <a:p>
            <a:pPr>
              <a:lnSpc>
                <a:spcPct val="90000"/>
              </a:lnSpc>
              <a:buFont typeface="Wingdings" pitchFamily="2" charset="2"/>
              <a:buNone/>
            </a:pPr>
            <a:r>
              <a:rPr lang="en-US" sz="1800"/>
              <a:t>		Decreased dietary intake (rare in isolation)</a:t>
            </a:r>
          </a:p>
          <a:p>
            <a:pPr>
              <a:lnSpc>
                <a:spcPct val="90000"/>
              </a:lnSpc>
              <a:buFont typeface="Wingdings" pitchFamily="2" charset="2"/>
              <a:buNone/>
            </a:pPr>
            <a:r>
              <a:rPr lang="en-US" sz="1800"/>
              <a:t>		Diarrhea / Malabsorption </a:t>
            </a:r>
          </a:p>
          <a:p>
            <a:pPr>
              <a:lnSpc>
                <a:spcPct val="90000"/>
              </a:lnSpc>
              <a:buFont typeface="Wingdings" pitchFamily="2" charset="2"/>
              <a:buNone/>
            </a:pPr>
            <a:r>
              <a:rPr lang="en-US" sz="1800"/>
              <a:t>		Phosphate binders (calcium acetate, Al &amp; Mg containing antacids)</a:t>
            </a:r>
          </a:p>
          <a:p>
            <a:pPr>
              <a:lnSpc>
                <a:spcPct val="90000"/>
              </a:lnSpc>
              <a:buFont typeface="Wingdings" pitchFamily="2" charset="2"/>
              <a:buNone/>
            </a:pPr>
            <a:r>
              <a:rPr lang="en-US" sz="1800"/>
              <a:t>		</a:t>
            </a:r>
          </a:p>
          <a:p>
            <a:pPr>
              <a:lnSpc>
                <a:spcPct val="90000"/>
              </a:lnSpc>
              <a:buFont typeface="Wingdings" pitchFamily="2" charset="2"/>
              <a:buNone/>
            </a:pPr>
            <a:r>
              <a:rPr lang="en-US" sz="1800"/>
              <a:t>Decreased Bone Resorption / Increased Bone Mineralization 		</a:t>
            </a:r>
          </a:p>
          <a:p>
            <a:pPr>
              <a:lnSpc>
                <a:spcPct val="90000"/>
              </a:lnSpc>
              <a:buFont typeface="Wingdings" pitchFamily="2" charset="2"/>
              <a:buNone/>
            </a:pPr>
            <a:r>
              <a:rPr lang="en-US" sz="1800"/>
              <a:t>		Vitamin D deficiency / low calcitriol</a:t>
            </a:r>
          </a:p>
          <a:p>
            <a:pPr>
              <a:lnSpc>
                <a:spcPct val="90000"/>
              </a:lnSpc>
              <a:buFont typeface="Wingdings" pitchFamily="2" charset="2"/>
              <a:buNone/>
            </a:pPr>
            <a:r>
              <a:rPr lang="en-US" sz="1800"/>
              <a:t>		Hungry bones syndrome</a:t>
            </a:r>
          </a:p>
          <a:p>
            <a:pPr>
              <a:lnSpc>
                <a:spcPct val="90000"/>
              </a:lnSpc>
              <a:buFont typeface="Wingdings" pitchFamily="2" charset="2"/>
              <a:buNone/>
            </a:pPr>
            <a:r>
              <a:rPr lang="en-US" sz="1800"/>
              <a:t>		Osteoblastic metastases	</a:t>
            </a:r>
          </a:p>
          <a:p>
            <a:pPr>
              <a:lnSpc>
                <a:spcPct val="90000"/>
              </a:lnSpc>
              <a:buFont typeface="Wingdings" pitchFamily="2" charset="2"/>
              <a:buNone/>
            </a:pPr>
            <a:endParaRPr lang="en-US" sz="1800"/>
          </a:p>
          <a:p>
            <a:pPr>
              <a:lnSpc>
                <a:spcPct val="90000"/>
              </a:lnSpc>
              <a:buFont typeface="Wingdings" pitchFamily="2" charset="2"/>
              <a:buNone/>
            </a:pPr>
            <a:r>
              <a:rPr lang="en-US" sz="1800"/>
              <a:t>Increased Urinary Excretion</a:t>
            </a:r>
          </a:p>
          <a:p>
            <a:pPr>
              <a:lnSpc>
                <a:spcPct val="90000"/>
              </a:lnSpc>
              <a:buFont typeface="Wingdings" pitchFamily="2" charset="2"/>
              <a:buNone/>
            </a:pPr>
            <a:r>
              <a:rPr lang="en-US" sz="1800"/>
              <a:t>		Elevated PTH (as in primary hyperparathyroidism)</a:t>
            </a:r>
          </a:p>
          <a:p>
            <a:pPr>
              <a:lnSpc>
                <a:spcPct val="90000"/>
              </a:lnSpc>
              <a:buFont typeface="Wingdings" pitchFamily="2" charset="2"/>
              <a:buNone/>
            </a:pPr>
            <a:r>
              <a:rPr lang="en-US" sz="1800"/>
              <a:t>		Vitamin D deficiency / low calcitriol</a:t>
            </a:r>
          </a:p>
          <a:p>
            <a:pPr>
              <a:lnSpc>
                <a:spcPct val="90000"/>
              </a:lnSpc>
              <a:buFont typeface="Wingdings" pitchFamily="2" charset="2"/>
              <a:buNone/>
            </a:pPr>
            <a:r>
              <a:rPr lang="en-US" sz="1800"/>
              <a:t>		Fanconi syndrome</a:t>
            </a:r>
          </a:p>
          <a:p>
            <a:pPr>
              <a:lnSpc>
                <a:spcPct val="90000"/>
              </a:lnSpc>
              <a:buFont typeface="Wingdings" pitchFamily="2" charset="2"/>
              <a:buNone/>
            </a:pPr>
            <a:endParaRPr lang="en-US" sz="1800"/>
          </a:p>
          <a:p>
            <a:pPr>
              <a:lnSpc>
                <a:spcPct val="90000"/>
              </a:lnSpc>
              <a:buFont typeface="Wingdings" pitchFamily="2" charset="2"/>
              <a:buNone/>
            </a:pPr>
            <a:r>
              <a:rPr lang="en-US" sz="1800"/>
              <a:t>Internal Redistribution (due to acute stimulation of glycolysis)</a:t>
            </a:r>
          </a:p>
          <a:p>
            <a:pPr>
              <a:lnSpc>
                <a:spcPct val="90000"/>
              </a:lnSpc>
              <a:buFont typeface="Wingdings" pitchFamily="2" charset="2"/>
              <a:buNone/>
            </a:pPr>
            <a:r>
              <a:rPr lang="en-US" sz="1800"/>
              <a:t>		Refeeding syndrome (seen in starvation, anorexia, and alcholism)</a:t>
            </a:r>
          </a:p>
          <a:p>
            <a:pPr>
              <a:lnSpc>
                <a:spcPct val="90000"/>
              </a:lnSpc>
              <a:buFont typeface="Wingdings" pitchFamily="2" charset="2"/>
              <a:buNone/>
            </a:pPr>
            <a:r>
              <a:rPr lang="en-US" sz="1800"/>
              <a:t>		During treatment for DKA</a:t>
            </a:r>
          </a:p>
        </p:txBody>
      </p:sp>
      <p:sp>
        <p:nvSpPr>
          <p:cNvPr id="2" name="Footer Placeholder 1"/>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39914977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072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2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72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072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072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072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0723">
                                            <p:txEl>
                                              <p:pRg st="8" end="8"/>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0723">
                                            <p:txEl>
                                              <p:pRg st="10" end="10"/>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0723">
                                            <p:txEl>
                                              <p:pRg st="11" end="1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0723">
                                            <p:txEl>
                                              <p:pRg st="12" end="12"/>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0723">
                                            <p:txEl>
                                              <p:pRg st="13" end="13"/>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0723">
                                            <p:txEl>
                                              <p:pRg st="15" end="15"/>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30723">
                                            <p:txEl>
                                              <p:pRg st="16" end="16"/>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072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77813"/>
            <a:ext cx="8229600" cy="865187"/>
          </a:xfrm>
        </p:spPr>
        <p:txBody>
          <a:bodyPr/>
          <a:lstStyle/>
          <a:p>
            <a:r>
              <a:rPr lang="en-US"/>
              <a:t>Case 1</a:t>
            </a:r>
          </a:p>
        </p:txBody>
      </p:sp>
      <p:sp>
        <p:nvSpPr>
          <p:cNvPr id="31747" name="Rectangle 3"/>
          <p:cNvSpPr>
            <a:spLocks noGrp="1" noChangeArrowheads="1"/>
          </p:cNvSpPr>
          <p:nvPr>
            <p:ph type="body" idx="1"/>
          </p:nvPr>
        </p:nvSpPr>
        <p:spPr>
          <a:xfrm>
            <a:off x="228600" y="1600200"/>
            <a:ext cx="8686800" cy="4530725"/>
          </a:xfrm>
        </p:spPr>
        <p:txBody>
          <a:bodyPr/>
          <a:lstStyle/>
          <a:p>
            <a:pPr marL="0" indent="0">
              <a:lnSpc>
                <a:spcPct val="90000"/>
              </a:lnSpc>
              <a:buFont typeface="Wingdings" pitchFamily="2" charset="2"/>
              <a:buNone/>
            </a:pPr>
            <a:r>
              <a:rPr lang="en-US" sz="2400"/>
              <a:t>Mrs. T is a 59 year old woman with a past medical history significant for hypertension who comes for a routine clinic visit.  She initially states that she has no symptomatic complaints, but later in the interview describes chronic fatigue and a mildly depressed mood.  Her exam is unremarkable.  Labs are as follows:</a:t>
            </a:r>
          </a:p>
          <a:p>
            <a:pPr marL="0" indent="0">
              <a:lnSpc>
                <a:spcPct val="90000"/>
              </a:lnSpc>
              <a:buFont typeface="Wingdings" pitchFamily="2" charset="2"/>
              <a:buNone/>
            </a:pPr>
            <a:endParaRPr lang="en-US" sz="2400"/>
          </a:p>
          <a:p>
            <a:pPr marL="0" indent="0">
              <a:lnSpc>
                <a:spcPct val="90000"/>
              </a:lnSpc>
              <a:buFont typeface="Wingdings" pitchFamily="2" charset="2"/>
              <a:buNone/>
            </a:pPr>
            <a:r>
              <a:rPr lang="en-US" sz="2400"/>
              <a:t>Calcium (total) – 11.9 mg/dL 	(normal ~ 8.5-10.2 mg/dL)</a:t>
            </a:r>
          </a:p>
          <a:p>
            <a:pPr marL="0" indent="0">
              <a:lnSpc>
                <a:spcPct val="90000"/>
              </a:lnSpc>
              <a:buFont typeface="Wingdings" pitchFamily="2" charset="2"/>
              <a:buNone/>
            </a:pPr>
            <a:r>
              <a:rPr lang="en-US" sz="2400"/>
              <a:t>Phosphate – 1.8 mg/dL 		(normal ~ 2.0-4.3 mg/dL)</a:t>
            </a:r>
          </a:p>
          <a:p>
            <a:pPr marL="0" indent="0">
              <a:lnSpc>
                <a:spcPct val="90000"/>
              </a:lnSpc>
              <a:buFont typeface="Wingdings" pitchFamily="2" charset="2"/>
              <a:buNone/>
            </a:pPr>
            <a:r>
              <a:rPr lang="en-US" sz="2400"/>
              <a:t>Albumin – 3.8 g/dL 			(normal ~ 3.5-5.0 g/dL)</a:t>
            </a:r>
          </a:p>
          <a:p>
            <a:pPr marL="0" indent="0">
              <a:lnSpc>
                <a:spcPct val="90000"/>
              </a:lnSpc>
              <a:buFont typeface="Wingdings" pitchFamily="2" charset="2"/>
              <a:buNone/>
            </a:pPr>
            <a:r>
              <a:rPr lang="en-US" sz="2400"/>
              <a:t>PTH – 124 pg/mL 			(normal ~ 10-60 pg/mL)</a:t>
            </a:r>
          </a:p>
          <a:p>
            <a:pPr marL="0" indent="0">
              <a:lnSpc>
                <a:spcPct val="90000"/>
              </a:lnSpc>
              <a:buFont typeface="Wingdings" pitchFamily="2" charset="2"/>
              <a:buNone/>
            </a:pPr>
            <a:r>
              <a:rPr lang="en-US" sz="2400"/>
              <a:t>Creatinine – 1.2 mg/dL</a:t>
            </a:r>
          </a:p>
        </p:txBody>
      </p:sp>
      <p:sp>
        <p:nvSpPr>
          <p:cNvPr id="2" name="Footer Placeholder 1"/>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24897229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pPr eaLnBrk="1" hangingPunct="1"/>
            <a:r>
              <a:rPr lang="en-US" sz="3600" dirty="0" smtClean="0"/>
              <a:t>CALCIUM AND </a:t>
            </a:r>
            <a:r>
              <a:rPr lang="en-US" sz="3600" smtClean="0"/>
              <a:t>PHOSPHATE METABOLISM</a:t>
            </a:r>
            <a:endParaRPr lang="en-US" sz="3600" dirty="0" smtClean="0"/>
          </a:p>
        </p:txBody>
      </p:sp>
      <p:sp>
        <p:nvSpPr>
          <p:cNvPr id="2052" name="Rectangle 3"/>
          <p:cNvSpPr>
            <a:spLocks noGrp="1" noChangeArrowheads="1"/>
          </p:cNvSpPr>
          <p:nvPr>
            <p:ph type="body" idx="1"/>
          </p:nvPr>
        </p:nvSpPr>
        <p:spPr/>
        <p:txBody>
          <a:bodyPr/>
          <a:lstStyle/>
          <a:p>
            <a:pPr lvl="0"/>
            <a:r>
              <a:rPr lang="en-US" dirty="0">
                <a:effectLst/>
              </a:rPr>
              <a:t>Co exist in relatively fixed form proportions in mineral phase of hard tissues – bone dentin and enamel</a:t>
            </a:r>
            <a:endParaRPr lang="en-GB" dirty="0">
              <a:effectLst/>
            </a:endParaRPr>
          </a:p>
          <a:p>
            <a:pPr lvl="0"/>
            <a:r>
              <a:rPr lang="en-US" dirty="0">
                <a:effectLst/>
              </a:rPr>
              <a:t>Calcium ions and inorganic phosphate depend in part on balance between bone mineral deposition and bone </a:t>
            </a:r>
            <a:r>
              <a:rPr lang="en-US" dirty="0" err="1">
                <a:effectLst/>
              </a:rPr>
              <a:t>resorption</a:t>
            </a:r>
            <a:r>
              <a:rPr lang="en-US" dirty="0">
                <a:effectLst/>
              </a:rPr>
              <a:t> </a:t>
            </a:r>
            <a:endParaRPr lang="en-GB" dirty="0">
              <a:effectLst/>
            </a:endParaRPr>
          </a:p>
          <a:p>
            <a:pPr lvl="0"/>
            <a:r>
              <a:rPr lang="en-US" dirty="0">
                <a:effectLst/>
              </a:rPr>
              <a:t>Regulation of calcium ions and inorganic phosphate – Parathyroid Hormone, Vitamin D and </a:t>
            </a:r>
            <a:r>
              <a:rPr lang="en-US" dirty="0" smtClean="0">
                <a:effectLst/>
              </a:rPr>
              <a:t>Calcitonin</a:t>
            </a:r>
            <a:endParaRPr lang="en-GB" dirty="0">
              <a:effectLst/>
            </a:endParaRPr>
          </a:p>
        </p:txBody>
      </p:sp>
      <p:sp>
        <p:nvSpPr>
          <p:cNvPr id="2" name="Footer Placeholder 1"/>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3579071298"/>
      </p:ext>
    </p:extLst>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77813"/>
            <a:ext cx="8229600" cy="865187"/>
          </a:xfrm>
        </p:spPr>
        <p:txBody>
          <a:bodyPr/>
          <a:lstStyle/>
          <a:p>
            <a:r>
              <a:rPr lang="en-US"/>
              <a:t>Case 2</a:t>
            </a:r>
          </a:p>
        </p:txBody>
      </p:sp>
      <p:sp>
        <p:nvSpPr>
          <p:cNvPr id="32771" name="Rectangle 3"/>
          <p:cNvSpPr>
            <a:spLocks noGrp="1" noChangeArrowheads="1"/>
          </p:cNvSpPr>
          <p:nvPr>
            <p:ph type="body" idx="1"/>
          </p:nvPr>
        </p:nvSpPr>
        <p:spPr>
          <a:xfrm>
            <a:off x="228600" y="1371600"/>
            <a:ext cx="8763000" cy="5257800"/>
          </a:xfrm>
        </p:spPr>
        <p:txBody>
          <a:bodyPr/>
          <a:lstStyle/>
          <a:p>
            <a:pPr marL="0" indent="0">
              <a:lnSpc>
                <a:spcPct val="80000"/>
              </a:lnSpc>
              <a:buFont typeface="Wingdings" pitchFamily="2" charset="2"/>
              <a:buNone/>
            </a:pPr>
            <a:r>
              <a:rPr lang="en-US" sz="2000"/>
              <a:t>Mr. G is a 40 year old man with a history of alcoholism.  He had not seen a doctor for 15 years before police brought him to the ER after finding him confused and disheveled behind a local convenience store.  In the ER, he was thought to be confused simply due to intoxication, but was admitted for mild alcoholic hepatitis and marked malnutrition.  His mental status cleared up about 8 hours after admission.  During morning rounds on hospital day #2, he complained of feeling fatigued and weak.  Later that day, the nurses find him seizing.  The seizures stop with low dose IV diazepam.  Stat labs are sent:</a:t>
            </a:r>
          </a:p>
          <a:p>
            <a:pPr marL="0" indent="0">
              <a:lnSpc>
                <a:spcPct val="80000"/>
              </a:lnSpc>
              <a:buFont typeface="Wingdings" pitchFamily="2" charset="2"/>
              <a:buNone/>
            </a:pPr>
            <a:endParaRPr lang="en-US" sz="2000"/>
          </a:p>
          <a:p>
            <a:pPr marL="0" indent="0">
              <a:lnSpc>
                <a:spcPct val="80000"/>
              </a:lnSpc>
              <a:buFont typeface="Wingdings" pitchFamily="2" charset="2"/>
              <a:buNone/>
            </a:pPr>
            <a:r>
              <a:rPr lang="en-US" sz="2000"/>
              <a:t>Sodium – 136 meq/L</a:t>
            </a:r>
          </a:p>
          <a:p>
            <a:pPr marL="0" indent="0">
              <a:lnSpc>
                <a:spcPct val="80000"/>
              </a:lnSpc>
              <a:buFont typeface="Wingdings" pitchFamily="2" charset="2"/>
              <a:buNone/>
            </a:pPr>
            <a:r>
              <a:rPr lang="en-US" sz="2000"/>
              <a:t>Potassium – 3.2  meq/L</a:t>
            </a:r>
          </a:p>
          <a:p>
            <a:pPr marL="0" indent="0">
              <a:lnSpc>
                <a:spcPct val="80000"/>
              </a:lnSpc>
              <a:buFont typeface="Wingdings" pitchFamily="2" charset="2"/>
              <a:buNone/>
            </a:pPr>
            <a:r>
              <a:rPr lang="en-US" sz="2000"/>
              <a:t>Calcium (total) – 6.8 mg/dL 	(normal ~ 8.5-10.2 mg/dL)	</a:t>
            </a:r>
          </a:p>
          <a:p>
            <a:pPr marL="0" indent="0">
              <a:lnSpc>
                <a:spcPct val="80000"/>
              </a:lnSpc>
              <a:buFont typeface="Wingdings" pitchFamily="2" charset="2"/>
              <a:buNone/>
            </a:pPr>
            <a:r>
              <a:rPr lang="en-US" sz="2000"/>
              <a:t>Phosphate – 0.7 mg/dL		(normal ~ 2.0-4.3 mg/dL)</a:t>
            </a:r>
          </a:p>
          <a:p>
            <a:pPr marL="0" indent="0">
              <a:lnSpc>
                <a:spcPct val="80000"/>
              </a:lnSpc>
              <a:buFont typeface="Wingdings" pitchFamily="2" charset="2"/>
              <a:buNone/>
            </a:pPr>
            <a:r>
              <a:rPr lang="en-US" sz="2000"/>
              <a:t>Albumin – 1.8 g/dL		(normal ~ 3.5-5.0 g/dL)</a:t>
            </a:r>
          </a:p>
          <a:p>
            <a:pPr marL="0" indent="0">
              <a:lnSpc>
                <a:spcPct val="80000"/>
              </a:lnSpc>
              <a:buFont typeface="Wingdings" pitchFamily="2" charset="2"/>
              <a:buNone/>
            </a:pPr>
            <a:r>
              <a:rPr lang="en-US" sz="2000"/>
              <a:t>Creatinine – 1.3 mg/dL</a:t>
            </a:r>
          </a:p>
          <a:p>
            <a:pPr marL="0" indent="0">
              <a:lnSpc>
                <a:spcPct val="80000"/>
              </a:lnSpc>
              <a:buFont typeface="Wingdings" pitchFamily="2" charset="2"/>
              <a:buNone/>
            </a:pPr>
            <a:r>
              <a:rPr lang="en-US" sz="2000"/>
              <a:t>CK – 3500 U/L</a:t>
            </a:r>
          </a:p>
        </p:txBody>
      </p:sp>
      <p:sp>
        <p:nvSpPr>
          <p:cNvPr id="2" name="Footer Placeholder 1"/>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4391969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77813"/>
            <a:ext cx="8229600" cy="865187"/>
          </a:xfrm>
        </p:spPr>
        <p:txBody>
          <a:bodyPr/>
          <a:lstStyle/>
          <a:p>
            <a:r>
              <a:rPr lang="en-US"/>
              <a:t>Case 3</a:t>
            </a:r>
          </a:p>
        </p:txBody>
      </p:sp>
      <p:sp>
        <p:nvSpPr>
          <p:cNvPr id="33795" name="Rectangle 3"/>
          <p:cNvSpPr>
            <a:spLocks noGrp="1" noChangeArrowheads="1"/>
          </p:cNvSpPr>
          <p:nvPr>
            <p:ph type="body" idx="1"/>
          </p:nvPr>
        </p:nvSpPr>
        <p:spPr>
          <a:xfrm>
            <a:off x="228600" y="1219200"/>
            <a:ext cx="8686800" cy="5334000"/>
          </a:xfrm>
        </p:spPr>
        <p:txBody>
          <a:bodyPr/>
          <a:lstStyle/>
          <a:p>
            <a:pPr marL="0" indent="0">
              <a:lnSpc>
                <a:spcPct val="80000"/>
              </a:lnSpc>
              <a:buFont typeface="Wingdings" pitchFamily="2" charset="2"/>
              <a:buNone/>
            </a:pPr>
            <a:r>
              <a:rPr lang="en-US" sz="2400"/>
              <a:t>Mr. H is a 74 year old man with a past history significant for hypertension and COPD from smoking 2 packs per day for the last 40 years.  He presented to an urgent pulmonary clinic appointment with 2 months of increased cough and 5 days of “mild” hemoptysis.  Upon further obtaining further history, he reports feeling fatigued, nauseous, and chronically thirsty for several weeks.  His exam is significant for bilateral rhonchi (no change from baseline lung exam) and absent reflexes.  Stat labs are ordered from clinic:</a:t>
            </a:r>
          </a:p>
          <a:p>
            <a:pPr marL="0" indent="0">
              <a:lnSpc>
                <a:spcPct val="80000"/>
              </a:lnSpc>
              <a:buFont typeface="Wingdings" pitchFamily="2" charset="2"/>
              <a:buNone/>
            </a:pPr>
            <a:endParaRPr lang="en-US" sz="2400"/>
          </a:p>
          <a:p>
            <a:pPr marL="0" indent="0">
              <a:lnSpc>
                <a:spcPct val="80000"/>
              </a:lnSpc>
              <a:buFont typeface="Wingdings" pitchFamily="2" charset="2"/>
              <a:buNone/>
            </a:pPr>
            <a:r>
              <a:rPr lang="en-US" sz="2400"/>
              <a:t>Sodium – 138 meq/L		CBC, PT/PTT – WNL </a:t>
            </a:r>
          </a:p>
          <a:p>
            <a:pPr marL="0" indent="0">
              <a:lnSpc>
                <a:spcPct val="80000"/>
              </a:lnSpc>
              <a:buFont typeface="Wingdings" pitchFamily="2" charset="2"/>
              <a:buNone/>
            </a:pPr>
            <a:r>
              <a:rPr lang="en-US" sz="2400"/>
              <a:t>Potassium – 3.7 meq/L		PTH - Pending</a:t>
            </a:r>
          </a:p>
          <a:p>
            <a:pPr marL="0" indent="0">
              <a:lnSpc>
                <a:spcPct val="80000"/>
              </a:lnSpc>
              <a:buFont typeface="Wingdings" pitchFamily="2" charset="2"/>
              <a:buNone/>
            </a:pPr>
            <a:r>
              <a:rPr lang="en-US" sz="2400"/>
              <a:t>Magnesium – 1.8 mg/dL		Albumin – 2.2 g/dL      </a:t>
            </a:r>
          </a:p>
          <a:p>
            <a:pPr marL="0" indent="0">
              <a:lnSpc>
                <a:spcPct val="80000"/>
              </a:lnSpc>
              <a:buFont typeface="Wingdings" pitchFamily="2" charset="2"/>
              <a:buNone/>
            </a:pPr>
            <a:r>
              <a:rPr lang="en-US" sz="2400"/>
              <a:t>Calcium (total) – 13.1 mg/dL </a:t>
            </a:r>
          </a:p>
          <a:p>
            <a:pPr marL="0" indent="0">
              <a:lnSpc>
                <a:spcPct val="80000"/>
              </a:lnSpc>
              <a:buFont typeface="Wingdings" pitchFamily="2" charset="2"/>
              <a:buNone/>
            </a:pPr>
            <a:r>
              <a:rPr lang="en-US" sz="2400"/>
              <a:t>Phosphate – 1.3 mg/dL</a:t>
            </a:r>
          </a:p>
          <a:p>
            <a:pPr marL="0" indent="0">
              <a:lnSpc>
                <a:spcPct val="80000"/>
              </a:lnSpc>
              <a:buFont typeface="Wingdings" pitchFamily="2" charset="2"/>
              <a:buNone/>
            </a:pPr>
            <a:r>
              <a:rPr lang="en-US" sz="2400"/>
              <a:t>Creatinine – 2.8 mg/dL (baseline creatinine = 1.1)</a:t>
            </a:r>
          </a:p>
        </p:txBody>
      </p:sp>
      <p:sp>
        <p:nvSpPr>
          <p:cNvPr id="2" name="Footer Placeholder 1"/>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71026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277813"/>
            <a:ext cx="8229600" cy="865187"/>
          </a:xfrm>
        </p:spPr>
        <p:txBody>
          <a:bodyPr/>
          <a:lstStyle/>
          <a:p>
            <a:r>
              <a:rPr lang="en-US"/>
              <a:t>Case 4</a:t>
            </a:r>
          </a:p>
        </p:txBody>
      </p:sp>
      <p:sp>
        <p:nvSpPr>
          <p:cNvPr id="34819" name="Rectangle 3"/>
          <p:cNvSpPr>
            <a:spLocks noGrp="1" noChangeArrowheads="1"/>
          </p:cNvSpPr>
          <p:nvPr>
            <p:ph type="body" idx="1"/>
          </p:nvPr>
        </p:nvSpPr>
        <p:spPr>
          <a:xfrm>
            <a:off x="228600" y="1295400"/>
            <a:ext cx="8686800" cy="5257800"/>
          </a:xfrm>
        </p:spPr>
        <p:txBody>
          <a:bodyPr/>
          <a:lstStyle/>
          <a:p>
            <a:pPr marL="0" indent="0">
              <a:lnSpc>
                <a:spcPct val="80000"/>
              </a:lnSpc>
              <a:buFont typeface="Wingdings" pitchFamily="2" charset="2"/>
              <a:buNone/>
            </a:pPr>
            <a:r>
              <a:rPr lang="en-US" sz="2400"/>
              <a:t>Miss L is a 16 year old woman with no significant past medical history, who is brought to the ER by her mother after she noted her to be acting bizarrely for the past several weeks.  Thought to be actively psychotic, a psychiatry consult is asked to see the patient, who recommends checking routine labs:</a:t>
            </a:r>
          </a:p>
          <a:p>
            <a:pPr marL="0" indent="0">
              <a:lnSpc>
                <a:spcPct val="80000"/>
              </a:lnSpc>
              <a:buFont typeface="Wingdings" pitchFamily="2" charset="2"/>
              <a:buNone/>
            </a:pPr>
            <a:endParaRPr lang="en-US" sz="2400"/>
          </a:p>
          <a:p>
            <a:pPr marL="0" indent="0">
              <a:lnSpc>
                <a:spcPct val="80000"/>
              </a:lnSpc>
              <a:buFont typeface="Wingdings" pitchFamily="2" charset="2"/>
              <a:buNone/>
            </a:pPr>
            <a:endParaRPr lang="en-US" sz="2400"/>
          </a:p>
          <a:p>
            <a:pPr marL="0" indent="0">
              <a:lnSpc>
                <a:spcPct val="80000"/>
              </a:lnSpc>
              <a:buFont typeface="Wingdings" pitchFamily="2" charset="2"/>
              <a:buNone/>
            </a:pPr>
            <a:r>
              <a:rPr lang="en-US" sz="2400"/>
              <a:t>Sodium – 142 meq/L		Urine tox. screen – Negative</a:t>
            </a:r>
          </a:p>
          <a:p>
            <a:pPr marL="0" indent="0">
              <a:lnSpc>
                <a:spcPct val="80000"/>
              </a:lnSpc>
              <a:buFont typeface="Wingdings" pitchFamily="2" charset="2"/>
              <a:buNone/>
            </a:pPr>
            <a:r>
              <a:rPr lang="en-US" sz="2400"/>
              <a:t>Potassium – 4.1 meq/L		Urine pregnancy - Negative</a:t>
            </a:r>
          </a:p>
          <a:p>
            <a:pPr marL="0" indent="0">
              <a:lnSpc>
                <a:spcPct val="80000"/>
              </a:lnSpc>
              <a:buFont typeface="Wingdings" pitchFamily="2" charset="2"/>
              <a:buNone/>
            </a:pPr>
            <a:r>
              <a:rPr lang="en-US" sz="2400"/>
              <a:t>Magnesium – 2.3 mg/dL</a:t>
            </a:r>
          </a:p>
          <a:p>
            <a:pPr marL="0" indent="0">
              <a:lnSpc>
                <a:spcPct val="80000"/>
              </a:lnSpc>
              <a:buFont typeface="Wingdings" pitchFamily="2" charset="2"/>
              <a:buNone/>
            </a:pPr>
            <a:r>
              <a:rPr lang="en-US" sz="2400"/>
              <a:t>Calcium (total) – 6.9 mg/dL</a:t>
            </a:r>
          </a:p>
          <a:p>
            <a:pPr marL="0" indent="0">
              <a:lnSpc>
                <a:spcPct val="80000"/>
              </a:lnSpc>
              <a:buFont typeface="Wingdings" pitchFamily="2" charset="2"/>
              <a:buNone/>
            </a:pPr>
            <a:r>
              <a:rPr lang="en-US" sz="2400"/>
              <a:t>Phosphate – 4.4 mg/dL</a:t>
            </a:r>
          </a:p>
          <a:p>
            <a:pPr marL="0" indent="0">
              <a:lnSpc>
                <a:spcPct val="80000"/>
              </a:lnSpc>
              <a:buFont typeface="Wingdings" pitchFamily="2" charset="2"/>
              <a:buNone/>
            </a:pPr>
            <a:r>
              <a:rPr lang="en-US" sz="2400"/>
              <a:t>Albumin – 4.2 g/dL</a:t>
            </a:r>
          </a:p>
          <a:p>
            <a:pPr marL="0" indent="0">
              <a:lnSpc>
                <a:spcPct val="80000"/>
              </a:lnSpc>
              <a:buFont typeface="Wingdings" pitchFamily="2" charset="2"/>
              <a:buNone/>
            </a:pPr>
            <a:r>
              <a:rPr lang="en-US" sz="2400"/>
              <a:t>Creatinine – 0.8 mg/dL</a:t>
            </a:r>
          </a:p>
        </p:txBody>
      </p:sp>
      <p:sp>
        <p:nvSpPr>
          <p:cNvPr id="2" name="Footer Placeholder 1"/>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37481528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eaLnBrk="1" hangingPunct="1"/>
            <a:r>
              <a:rPr lang="en-US" smtClean="0"/>
              <a:t>CALCIUM</a:t>
            </a:r>
          </a:p>
        </p:txBody>
      </p:sp>
      <p:sp>
        <p:nvSpPr>
          <p:cNvPr id="3076" name="Rectangle 3"/>
          <p:cNvSpPr>
            <a:spLocks noGrp="1" noChangeArrowheads="1"/>
          </p:cNvSpPr>
          <p:nvPr>
            <p:ph type="body" idx="1"/>
          </p:nvPr>
        </p:nvSpPr>
        <p:spPr/>
        <p:txBody>
          <a:bodyPr/>
          <a:lstStyle/>
          <a:p>
            <a:pPr eaLnBrk="1" hangingPunct="1"/>
            <a:r>
              <a:rPr lang="en-US" sz="2800" smtClean="0"/>
              <a:t>Most is extracellular - 99% is in hard tissues exists in crystalline hydoxyapatite form.</a:t>
            </a:r>
          </a:p>
          <a:p>
            <a:pPr eaLnBrk="1" hangingPunct="1"/>
            <a:r>
              <a:rPr lang="en-US" sz="2800" smtClean="0"/>
              <a:t>Exists in plasma in 3 physicochemical states.</a:t>
            </a:r>
          </a:p>
          <a:p>
            <a:pPr lvl="1" eaLnBrk="1" hangingPunct="1"/>
            <a:r>
              <a:rPr lang="en-US" sz="2800" smtClean="0"/>
              <a:t>Approx 45% - protein bound – most </a:t>
            </a:r>
            <a:r>
              <a:rPr lang="en-US" sz="2800" smtClean="0">
                <a:cs typeface="Arial" charset="0"/>
              </a:rPr>
              <a:t>80% to albumin and 20% to globulin.</a:t>
            </a:r>
          </a:p>
          <a:p>
            <a:pPr lvl="1" eaLnBrk="1" hangingPunct="1"/>
            <a:r>
              <a:rPr lang="en-US" sz="2800" smtClean="0">
                <a:cs typeface="Arial" charset="0"/>
              </a:rPr>
              <a:t>Approx 45% - ionized form – is the physiologically active form.</a:t>
            </a:r>
          </a:p>
          <a:p>
            <a:pPr lvl="1" eaLnBrk="1" hangingPunct="1"/>
            <a:r>
              <a:rPr lang="en-US" sz="2800" smtClean="0">
                <a:cs typeface="Arial" charset="0"/>
              </a:rPr>
              <a:t>Approx. 10% - complexed with citrate, lactate, phosphate bicarbonate.</a:t>
            </a:r>
          </a:p>
          <a:p>
            <a:pPr lvl="1" eaLnBrk="1" hangingPunct="1"/>
            <a:endParaRPr lang="en-US" sz="2800" u="sng" smtClean="0">
              <a:cs typeface="Arial" charset="0"/>
            </a:endParaRPr>
          </a:p>
        </p:txBody>
      </p:sp>
      <p:sp>
        <p:nvSpPr>
          <p:cNvPr id="2" name="Footer Placeholder 1"/>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35363203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57200" y="296466"/>
            <a:ext cx="8229600" cy="5829300"/>
          </a:xfrm>
        </p:spPr>
        <p:txBody>
          <a:bodyPr/>
          <a:lstStyle/>
          <a:p>
            <a:pPr eaLnBrk="1" hangingPunct="1">
              <a:lnSpc>
                <a:spcPct val="90000"/>
              </a:lnSpc>
              <a:buFont typeface="Arial" pitchFamily="34" charset="0"/>
              <a:buChar char="•"/>
            </a:pPr>
            <a:r>
              <a:rPr lang="en-US" sz="2800" dirty="0" smtClean="0"/>
              <a:t>The ionized form is in dynamic equilibrium with other  forms – is affected by pH and Plasma proteins	</a:t>
            </a:r>
          </a:p>
          <a:p>
            <a:pPr lvl="0"/>
            <a:r>
              <a:rPr lang="en-GB" sz="2800" dirty="0">
                <a:effectLst/>
              </a:rPr>
              <a:t>serum levels:2.2-2.6mmol/l</a:t>
            </a:r>
          </a:p>
          <a:p>
            <a:pPr lvl="0"/>
            <a:r>
              <a:rPr lang="en-GB" sz="2800" dirty="0">
                <a:effectLst/>
              </a:rPr>
              <a:t>in-25mmol;out-20mmol-stool,5mmol-urine</a:t>
            </a:r>
          </a:p>
          <a:p>
            <a:pPr lvl="0"/>
            <a:r>
              <a:rPr lang="en-GB" sz="2800" dirty="0">
                <a:effectLst/>
              </a:rPr>
              <a:t>Acidosis leads to dissociation hence increase in ionized calcium while in </a:t>
            </a:r>
            <a:r>
              <a:rPr lang="en-GB" sz="2800" dirty="0" err="1">
                <a:effectLst/>
              </a:rPr>
              <a:t>alkalosis,hydrogen</a:t>
            </a:r>
            <a:r>
              <a:rPr lang="en-GB" sz="2800" dirty="0">
                <a:effectLst/>
              </a:rPr>
              <a:t> ions dissociate from </a:t>
            </a:r>
            <a:r>
              <a:rPr lang="en-GB" sz="2800" dirty="0" err="1">
                <a:effectLst/>
              </a:rPr>
              <a:t>albumin,and</a:t>
            </a:r>
            <a:r>
              <a:rPr lang="en-GB" sz="2800" dirty="0">
                <a:effectLst/>
              </a:rPr>
              <a:t> calcium binding </a:t>
            </a:r>
            <a:r>
              <a:rPr lang="en-GB" sz="2800" dirty="0" smtClean="0">
                <a:effectLst/>
              </a:rPr>
              <a:t>increases</a:t>
            </a:r>
            <a:endParaRPr lang="en-US" sz="2800" dirty="0" smtClean="0"/>
          </a:p>
          <a:p>
            <a:pPr eaLnBrk="1" hangingPunct="1">
              <a:lnSpc>
                <a:spcPct val="90000"/>
              </a:lnSpc>
              <a:buFontTx/>
              <a:buNone/>
            </a:pPr>
            <a:endParaRPr lang="en-US" sz="2800" dirty="0" smtClean="0"/>
          </a:p>
        </p:txBody>
      </p:sp>
      <p:sp>
        <p:nvSpPr>
          <p:cNvPr id="2" name="Footer Placeholder 1"/>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34421143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7813"/>
            <a:ext cx="8229600" cy="865187"/>
          </a:xfrm>
        </p:spPr>
        <p:txBody>
          <a:bodyPr/>
          <a:lstStyle/>
          <a:p>
            <a:r>
              <a:rPr lang="en-US"/>
              <a:t>Different Forms of Calcium</a:t>
            </a:r>
          </a:p>
        </p:txBody>
      </p:sp>
      <p:sp>
        <p:nvSpPr>
          <p:cNvPr id="18435" name="Rectangle 3"/>
          <p:cNvSpPr>
            <a:spLocks noGrp="1" noChangeArrowheads="1"/>
          </p:cNvSpPr>
          <p:nvPr>
            <p:ph type="body" idx="1"/>
          </p:nvPr>
        </p:nvSpPr>
        <p:spPr>
          <a:xfrm>
            <a:off x="228600" y="1295400"/>
            <a:ext cx="8686800" cy="5257800"/>
          </a:xfrm>
        </p:spPr>
        <p:txBody>
          <a:bodyPr/>
          <a:lstStyle/>
          <a:p>
            <a:pPr marL="0" indent="0">
              <a:lnSpc>
                <a:spcPct val="90000"/>
              </a:lnSpc>
              <a:buFont typeface="Wingdings" pitchFamily="2" charset="2"/>
              <a:buNone/>
            </a:pPr>
            <a:r>
              <a:rPr lang="en-US" sz="2400"/>
              <a:t>At any one time, most of the calcium in the body exists as the mineral hydroxyapatite, Ca</a:t>
            </a:r>
            <a:r>
              <a:rPr lang="en-US" sz="2400" baseline="-25000"/>
              <a:t>10</a:t>
            </a:r>
            <a:r>
              <a:rPr lang="en-US" sz="2400"/>
              <a:t>(PO</a:t>
            </a:r>
            <a:r>
              <a:rPr lang="en-US" sz="2400" baseline="-25000"/>
              <a:t>4</a:t>
            </a:r>
            <a:r>
              <a:rPr lang="en-US" sz="2400"/>
              <a:t>)</a:t>
            </a:r>
            <a:r>
              <a:rPr lang="en-US" sz="2400" baseline="-25000"/>
              <a:t>6</a:t>
            </a:r>
            <a:r>
              <a:rPr lang="en-US" sz="2400"/>
              <a:t>(OH)</a:t>
            </a:r>
            <a:r>
              <a:rPr lang="en-US" sz="2400" baseline="-25000"/>
              <a:t>2</a:t>
            </a:r>
            <a:r>
              <a:rPr lang="en-US" sz="2400"/>
              <a:t>.</a:t>
            </a:r>
          </a:p>
          <a:p>
            <a:pPr marL="0" indent="0">
              <a:lnSpc>
                <a:spcPct val="90000"/>
              </a:lnSpc>
              <a:buFont typeface="Wingdings" pitchFamily="2" charset="2"/>
              <a:buNone/>
            </a:pPr>
            <a:endParaRPr lang="en-US" sz="2400"/>
          </a:p>
          <a:p>
            <a:pPr marL="0" indent="0">
              <a:lnSpc>
                <a:spcPct val="90000"/>
              </a:lnSpc>
              <a:buFont typeface="Wingdings" pitchFamily="2" charset="2"/>
              <a:buNone/>
            </a:pPr>
            <a:r>
              <a:rPr lang="en-US" sz="2400"/>
              <a:t>Calcium in the plasma:		</a:t>
            </a:r>
          </a:p>
          <a:p>
            <a:pPr marL="0" indent="0">
              <a:lnSpc>
                <a:spcPct val="90000"/>
              </a:lnSpc>
              <a:buFont typeface="Wingdings" pitchFamily="2" charset="2"/>
              <a:buNone/>
            </a:pPr>
            <a:r>
              <a:rPr lang="en-US" sz="2400"/>
              <a:t>	45% in ionized form (the physiologically active form)</a:t>
            </a:r>
          </a:p>
          <a:p>
            <a:pPr marL="0" indent="0">
              <a:lnSpc>
                <a:spcPct val="90000"/>
              </a:lnSpc>
              <a:buFont typeface="Wingdings" pitchFamily="2" charset="2"/>
              <a:buNone/>
            </a:pPr>
            <a:r>
              <a:rPr lang="en-US" sz="2400"/>
              <a:t>	45% bound to proteins (predominantly albumin)</a:t>
            </a:r>
          </a:p>
          <a:p>
            <a:pPr marL="0" indent="0">
              <a:lnSpc>
                <a:spcPct val="90000"/>
              </a:lnSpc>
              <a:buFont typeface="Wingdings" pitchFamily="2" charset="2"/>
              <a:buNone/>
            </a:pPr>
            <a:r>
              <a:rPr lang="en-US" sz="2400"/>
              <a:t>	10% complexed with anions (citrate, sulfate, phosphate)</a:t>
            </a:r>
          </a:p>
          <a:p>
            <a:pPr marL="0" indent="0">
              <a:lnSpc>
                <a:spcPct val="90000"/>
              </a:lnSpc>
              <a:buFont typeface="Wingdings" pitchFamily="2" charset="2"/>
              <a:buNone/>
            </a:pPr>
            <a:endParaRPr lang="en-US" sz="2400"/>
          </a:p>
          <a:p>
            <a:pPr marL="0" indent="0">
              <a:lnSpc>
                <a:spcPct val="90000"/>
              </a:lnSpc>
              <a:buFont typeface="Wingdings" pitchFamily="2" charset="2"/>
              <a:buNone/>
            </a:pPr>
            <a:endParaRPr lang="en-US" sz="2400"/>
          </a:p>
          <a:p>
            <a:pPr marL="0" indent="0">
              <a:lnSpc>
                <a:spcPct val="90000"/>
              </a:lnSpc>
              <a:buFont typeface="Wingdings" pitchFamily="2" charset="2"/>
              <a:buNone/>
            </a:pPr>
            <a:r>
              <a:rPr lang="en-US" sz="2400"/>
              <a:t>To estimate the physiologic levels of ionized calcium in states of hypoalbuminemia:</a:t>
            </a:r>
          </a:p>
          <a:p>
            <a:pPr marL="0" indent="0">
              <a:lnSpc>
                <a:spcPct val="90000"/>
              </a:lnSpc>
              <a:buFont typeface="Wingdings" pitchFamily="2" charset="2"/>
              <a:buNone/>
            </a:pPr>
            <a:endParaRPr lang="en-US" sz="2400"/>
          </a:p>
          <a:p>
            <a:pPr marL="0" indent="0">
              <a:lnSpc>
                <a:spcPct val="90000"/>
              </a:lnSpc>
              <a:buFont typeface="Wingdings" pitchFamily="2" charset="2"/>
              <a:buNone/>
            </a:pPr>
            <a:r>
              <a:rPr lang="en-US" sz="2400"/>
              <a:t>	[Ca</a:t>
            </a:r>
            <a:r>
              <a:rPr lang="en-US" sz="2400" baseline="30000"/>
              <a:t>+2</a:t>
            </a:r>
            <a:r>
              <a:rPr lang="en-US" sz="2400"/>
              <a:t>]</a:t>
            </a:r>
            <a:r>
              <a:rPr lang="en-US" sz="2400" baseline="-25000"/>
              <a:t>Corrected</a:t>
            </a:r>
            <a:r>
              <a:rPr lang="en-US" sz="2400"/>
              <a:t> = [Ca</a:t>
            </a:r>
            <a:r>
              <a:rPr lang="en-US" sz="2400" baseline="30000"/>
              <a:t>+2</a:t>
            </a:r>
            <a:r>
              <a:rPr lang="en-US" sz="2400"/>
              <a:t>]</a:t>
            </a:r>
            <a:r>
              <a:rPr lang="en-US" sz="2400" baseline="-25000"/>
              <a:t>Measured</a:t>
            </a:r>
            <a:r>
              <a:rPr lang="en-US" sz="2400"/>
              <a:t>  +  [ 0.8 (4 – Albumin) ]</a:t>
            </a:r>
          </a:p>
          <a:p>
            <a:pPr marL="0" indent="0">
              <a:lnSpc>
                <a:spcPct val="90000"/>
              </a:lnSpc>
              <a:buFont typeface="Wingdings" pitchFamily="2" charset="2"/>
              <a:buNone/>
            </a:pPr>
            <a:endParaRPr lang="en-US" sz="2400"/>
          </a:p>
        </p:txBody>
      </p:sp>
      <p:sp>
        <p:nvSpPr>
          <p:cNvPr id="2" name="Footer Placeholder 1"/>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836021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b="1" dirty="0">
                <a:effectLst/>
              </a:rPr>
              <a:t>Physiological Functions of </a:t>
            </a:r>
            <a:r>
              <a:rPr lang="en-US" b="1" dirty="0" smtClean="0">
                <a:effectLst/>
              </a:rPr>
              <a:t>Calcium</a:t>
            </a:r>
            <a:endParaRPr lang="en-GB" dirty="0"/>
          </a:p>
        </p:txBody>
      </p:sp>
      <p:sp>
        <p:nvSpPr>
          <p:cNvPr id="3" name="Content Placeholder 2"/>
          <p:cNvSpPr>
            <a:spLocks noGrp="1"/>
          </p:cNvSpPr>
          <p:nvPr>
            <p:ph idx="1"/>
          </p:nvPr>
        </p:nvSpPr>
        <p:spPr/>
        <p:txBody>
          <a:bodyPr/>
          <a:lstStyle/>
          <a:p>
            <a:r>
              <a:rPr lang="en-US" dirty="0">
                <a:effectLst/>
              </a:rPr>
              <a:t>Intracellular calcium plays a vital role in;</a:t>
            </a:r>
            <a:endParaRPr lang="en-GB" dirty="0">
              <a:effectLst/>
            </a:endParaRPr>
          </a:p>
          <a:p>
            <a:pPr lvl="1"/>
            <a:r>
              <a:rPr lang="en-US" dirty="0">
                <a:effectLst/>
              </a:rPr>
              <a:t>Regulating cell functions especially </a:t>
            </a:r>
            <a:r>
              <a:rPr lang="en-US" dirty="0" err="1">
                <a:effectLst/>
              </a:rPr>
              <a:t>adenylate</a:t>
            </a:r>
            <a:r>
              <a:rPr lang="en-US" dirty="0">
                <a:effectLst/>
              </a:rPr>
              <a:t> </a:t>
            </a:r>
            <a:r>
              <a:rPr lang="en-US" dirty="0" err="1">
                <a:effectLst/>
              </a:rPr>
              <a:t>cyclase</a:t>
            </a:r>
            <a:r>
              <a:rPr lang="en-US" dirty="0">
                <a:effectLst/>
              </a:rPr>
              <a:t> and </a:t>
            </a:r>
            <a:r>
              <a:rPr lang="en-US" dirty="0" err="1">
                <a:effectLst/>
              </a:rPr>
              <a:t>phosphodieterase</a:t>
            </a:r>
            <a:endParaRPr lang="en-GB" dirty="0">
              <a:effectLst/>
            </a:endParaRPr>
          </a:p>
          <a:p>
            <a:pPr lvl="1"/>
            <a:r>
              <a:rPr lang="en-US" dirty="0">
                <a:effectLst/>
              </a:rPr>
              <a:t>Function as plasma membrane and regulates membrane permeability and affects neuromuscular release</a:t>
            </a:r>
            <a:endParaRPr lang="en-GB" dirty="0">
              <a:effectLst/>
            </a:endParaRPr>
          </a:p>
          <a:p>
            <a:pPr lvl="1"/>
            <a:r>
              <a:rPr lang="en-US" dirty="0">
                <a:effectLst/>
              </a:rPr>
              <a:t>Regulation of secretions of endocrine glands – parathyroid hormone, calcitonin</a:t>
            </a:r>
            <a:endParaRPr lang="en-GB" dirty="0">
              <a:effectLst/>
            </a:endParaRPr>
          </a:p>
          <a:p>
            <a:pPr lvl="1"/>
            <a:r>
              <a:rPr lang="en-US" dirty="0">
                <a:effectLst/>
              </a:rPr>
              <a:t>Important in cell coagulation </a:t>
            </a:r>
            <a:endParaRPr lang="en-GB" dirty="0">
              <a:effectLst/>
            </a:endParaRPr>
          </a:p>
        </p:txBody>
      </p:sp>
      <p:sp>
        <p:nvSpPr>
          <p:cNvPr id="2" name="Footer Placeholder 1"/>
          <p:cNvSpPr>
            <a:spLocks noGrp="1"/>
          </p:cNvSpPr>
          <p:nvPr>
            <p:ph type="ftr" sz="quarter" idx="11"/>
          </p:nvPr>
        </p:nvSpPr>
        <p:spPr/>
        <p:txBody>
          <a:bodyPr/>
          <a:lstStyle/>
          <a:p>
            <a:r>
              <a:rPr lang="en-US" smtClean="0"/>
              <a:t>CaptHenry</a:t>
            </a:r>
            <a:endParaRPr lang="en-US"/>
          </a:p>
        </p:txBody>
      </p:sp>
    </p:spTree>
    <p:extLst>
      <p:ext uri="{BB962C8B-B14F-4D97-AF65-F5344CB8AC3E}">
        <p14:creationId xmlns:p14="http://schemas.microsoft.com/office/powerpoint/2010/main" val="2610166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sz="3600"/>
              <a:t>Major Mediators of Calcium and Phosphate Balance</a:t>
            </a:r>
          </a:p>
        </p:txBody>
      </p:sp>
      <p:sp>
        <p:nvSpPr>
          <p:cNvPr id="7171" name="Rectangle 3"/>
          <p:cNvSpPr>
            <a:spLocks noGrp="1" noChangeArrowheads="1"/>
          </p:cNvSpPr>
          <p:nvPr>
            <p:ph type="body" idx="1"/>
          </p:nvPr>
        </p:nvSpPr>
        <p:spPr/>
        <p:txBody>
          <a:bodyPr/>
          <a:lstStyle/>
          <a:p>
            <a:endParaRPr lang="en-US"/>
          </a:p>
          <a:p>
            <a:r>
              <a:rPr lang="en-US"/>
              <a:t>Parathyroid hormone (PTH)</a:t>
            </a:r>
          </a:p>
          <a:p>
            <a:endParaRPr lang="en-US"/>
          </a:p>
          <a:p>
            <a:r>
              <a:rPr lang="en-US"/>
              <a:t>Calcitriol (active form of vitamin D</a:t>
            </a:r>
            <a:r>
              <a:rPr lang="en-US" baseline="-25000"/>
              <a:t>3</a:t>
            </a:r>
            <a:r>
              <a:rPr lang="en-US"/>
              <a:t>)</a:t>
            </a:r>
          </a:p>
        </p:txBody>
      </p:sp>
      <p:sp>
        <p:nvSpPr>
          <p:cNvPr id="2" name="Footer Placeholder 1"/>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30987592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animEffect transition="in" filter="fade">
                                      <p:cBhvr>
                                        <p:cTn id="7" dur="1000"/>
                                        <p:tgtEl>
                                          <p:spTgt spid="7171">
                                            <p:txEl>
                                              <p:pRg st="1" end="1"/>
                                            </p:txEl>
                                          </p:spTgt>
                                        </p:tgtEl>
                                      </p:cBhvr>
                                    </p:animEffect>
                                    <p:anim calcmode="lin" valueType="num">
                                      <p:cBhvr>
                                        <p:cTn id="8" dur="1000" fill="hold"/>
                                        <p:tgtEl>
                                          <p:spTgt spid="7171">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717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7171">
                                            <p:txEl>
                                              <p:pRg st="3" end="3"/>
                                            </p:txEl>
                                          </p:spTgt>
                                        </p:tgtEl>
                                        <p:attrNameLst>
                                          <p:attrName>style.visibility</p:attrName>
                                        </p:attrNameLst>
                                      </p:cBhvr>
                                      <p:to>
                                        <p:strVal val="visible"/>
                                      </p:to>
                                    </p:set>
                                    <p:animEffect transition="in" filter="fade">
                                      <p:cBhvr>
                                        <p:cTn id="14" dur="1000"/>
                                        <p:tgtEl>
                                          <p:spTgt spid="7171">
                                            <p:txEl>
                                              <p:pRg st="3" end="3"/>
                                            </p:txEl>
                                          </p:spTgt>
                                        </p:tgtEl>
                                      </p:cBhvr>
                                    </p:animEffect>
                                    <p:anim calcmode="lin" valueType="num">
                                      <p:cBhvr>
                                        <p:cTn id="15" dur="1000" fill="hold"/>
                                        <p:tgtEl>
                                          <p:spTgt spid="7171">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717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Role of PTH</a:t>
            </a:r>
          </a:p>
        </p:txBody>
      </p:sp>
      <p:sp>
        <p:nvSpPr>
          <p:cNvPr id="8195" name="Rectangle 3"/>
          <p:cNvSpPr>
            <a:spLocks noGrp="1" noChangeArrowheads="1"/>
          </p:cNvSpPr>
          <p:nvPr>
            <p:ph type="body" idx="1"/>
          </p:nvPr>
        </p:nvSpPr>
        <p:spPr>
          <a:xfrm>
            <a:off x="228600" y="1600200"/>
            <a:ext cx="8686800" cy="3276600"/>
          </a:xfrm>
        </p:spPr>
        <p:txBody>
          <a:bodyPr/>
          <a:lstStyle/>
          <a:p>
            <a:r>
              <a:rPr lang="en-US"/>
              <a:t>Stimulates renal reabsorption of calcium</a:t>
            </a:r>
          </a:p>
          <a:p>
            <a:r>
              <a:rPr lang="en-US"/>
              <a:t>Inhibits renal reabsorption of phosphate</a:t>
            </a:r>
          </a:p>
          <a:p>
            <a:r>
              <a:rPr lang="en-US"/>
              <a:t>Stimulates bone resorption</a:t>
            </a:r>
          </a:p>
          <a:p>
            <a:r>
              <a:rPr lang="en-US"/>
              <a:t>Inhibits bone formation and mineralization</a:t>
            </a:r>
          </a:p>
          <a:p>
            <a:r>
              <a:rPr lang="en-US"/>
              <a:t>Stimulates synthesis of calcitriol</a:t>
            </a:r>
          </a:p>
          <a:p>
            <a:pPr>
              <a:buFont typeface="Wingdings" pitchFamily="2" charset="2"/>
              <a:buNone/>
            </a:pPr>
            <a:endParaRPr lang="en-US"/>
          </a:p>
        </p:txBody>
      </p:sp>
      <p:sp>
        <p:nvSpPr>
          <p:cNvPr id="8198" name="Text Box 6"/>
          <p:cNvSpPr txBox="1">
            <a:spLocks noChangeArrowheads="1"/>
          </p:cNvSpPr>
          <p:nvPr/>
        </p:nvSpPr>
        <p:spPr bwMode="auto">
          <a:xfrm>
            <a:off x="457200" y="5029200"/>
            <a:ext cx="3505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a:effectLst>
                  <a:outerShdw blurRad="38100" dist="38100" dir="2700000" algn="tl">
                    <a:srgbClr val="000000"/>
                  </a:outerShdw>
                </a:effectLst>
              </a:rPr>
              <a:t>Net effect of PTH </a:t>
            </a:r>
            <a:r>
              <a:rPr lang="en-US" sz="2800">
                <a:effectLst>
                  <a:outerShdw blurRad="38100" dist="38100" dir="2700000" algn="tl">
                    <a:srgbClr val="000000"/>
                  </a:outerShdw>
                </a:effectLst>
                <a:sym typeface="Wingdings" pitchFamily="2" charset="2"/>
              </a:rPr>
              <a:t></a:t>
            </a:r>
            <a:endParaRPr lang="en-US" sz="2800"/>
          </a:p>
        </p:txBody>
      </p:sp>
      <p:sp>
        <p:nvSpPr>
          <p:cNvPr id="8199" name="Text Box 7"/>
          <p:cNvSpPr txBox="1">
            <a:spLocks noChangeArrowheads="1"/>
          </p:cNvSpPr>
          <p:nvPr/>
        </p:nvSpPr>
        <p:spPr bwMode="auto">
          <a:xfrm>
            <a:off x="4419600" y="4953000"/>
            <a:ext cx="3810000" cy="178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a:effectLst>
                  <a:outerShdw blurRad="38100" dist="38100" dir="2700000" algn="tl">
                    <a:srgbClr val="000000"/>
                  </a:outerShdw>
                </a:effectLst>
                <a:sym typeface="Wingdings" pitchFamily="2" charset="2"/>
              </a:rPr>
              <a:t>↑ serum calcium</a:t>
            </a:r>
          </a:p>
          <a:p>
            <a:r>
              <a:rPr lang="en-US" sz="2800">
                <a:effectLst>
                  <a:outerShdw blurRad="38100" dist="38100" dir="2700000" algn="tl">
                    <a:srgbClr val="000000"/>
                  </a:outerShdw>
                </a:effectLst>
              </a:rPr>
              <a:t>↓ serum phosphate</a:t>
            </a:r>
          </a:p>
          <a:p>
            <a:endParaRPr lang="en-US" sz="2800"/>
          </a:p>
          <a:p>
            <a:pPr>
              <a:spcBef>
                <a:spcPct val="50000"/>
              </a:spcBef>
            </a:pPr>
            <a:endParaRPr lang="en-US"/>
          </a:p>
        </p:txBody>
      </p:sp>
      <p:sp>
        <p:nvSpPr>
          <p:cNvPr id="2" name="Footer Placeholder 1"/>
          <p:cNvSpPr>
            <a:spLocks noGrp="1"/>
          </p:cNvSpPr>
          <p:nvPr>
            <p:ph type="ftr" sz="quarter" idx="11"/>
          </p:nvPr>
        </p:nvSpPr>
        <p:spPr/>
        <p:txBody>
          <a:bodyPr/>
          <a:lstStyle/>
          <a:p>
            <a:r>
              <a:rPr lang="en-US" smtClean="0">
                <a:solidFill>
                  <a:srgbClr val="FFFFFF"/>
                </a:solidFill>
              </a:rPr>
              <a:t>CaptHenry</a:t>
            </a:r>
            <a:endParaRPr lang="en-US">
              <a:solidFill>
                <a:srgbClr val="FFFFFF"/>
              </a:solidFill>
            </a:endParaRPr>
          </a:p>
        </p:txBody>
      </p:sp>
    </p:spTree>
    <p:extLst>
      <p:ext uri="{BB962C8B-B14F-4D97-AF65-F5344CB8AC3E}">
        <p14:creationId xmlns:p14="http://schemas.microsoft.com/office/powerpoint/2010/main" val="15669342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1000"/>
                                        <p:tgtEl>
                                          <p:spTgt spid="8195">
                                            <p:txEl>
                                              <p:pRg st="0" end="0"/>
                                            </p:txEl>
                                          </p:spTgt>
                                        </p:tgtEl>
                                      </p:cBhvr>
                                    </p:animEffect>
                                    <p:anim calcmode="lin" valueType="num">
                                      <p:cBhvr>
                                        <p:cTn id="8" dur="1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1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8195">
                                            <p:txEl>
                                              <p:pRg st="1" end="1"/>
                                            </p:txEl>
                                          </p:spTgt>
                                        </p:tgtEl>
                                        <p:attrNameLst>
                                          <p:attrName>style.visibility</p:attrName>
                                        </p:attrNameLst>
                                      </p:cBhvr>
                                      <p:to>
                                        <p:strVal val="visible"/>
                                      </p:to>
                                    </p:set>
                                    <p:animEffect transition="in" filter="fade">
                                      <p:cBhvr>
                                        <p:cTn id="14" dur="1000"/>
                                        <p:tgtEl>
                                          <p:spTgt spid="8195">
                                            <p:txEl>
                                              <p:pRg st="1" end="1"/>
                                            </p:txEl>
                                          </p:spTgt>
                                        </p:tgtEl>
                                      </p:cBhvr>
                                    </p:animEffect>
                                    <p:anim calcmode="lin" valueType="num">
                                      <p:cBhvr>
                                        <p:cTn id="15" dur="1000" fill="hold"/>
                                        <p:tgtEl>
                                          <p:spTgt spid="81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1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8195">
                                            <p:txEl>
                                              <p:pRg st="2" end="2"/>
                                            </p:txEl>
                                          </p:spTgt>
                                        </p:tgtEl>
                                        <p:attrNameLst>
                                          <p:attrName>style.visibility</p:attrName>
                                        </p:attrNameLst>
                                      </p:cBhvr>
                                      <p:to>
                                        <p:strVal val="visible"/>
                                      </p:to>
                                    </p:set>
                                    <p:animEffect transition="in" filter="fade">
                                      <p:cBhvr>
                                        <p:cTn id="21" dur="1000"/>
                                        <p:tgtEl>
                                          <p:spTgt spid="8195">
                                            <p:txEl>
                                              <p:pRg st="2" end="2"/>
                                            </p:txEl>
                                          </p:spTgt>
                                        </p:tgtEl>
                                      </p:cBhvr>
                                    </p:animEffect>
                                    <p:anim calcmode="lin" valueType="num">
                                      <p:cBhvr>
                                        <p:cTn id="22" dur="1000" fill="hold"/>
                                        <p:tgtEl>
                                          <p:spTgt spid="819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19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8195">
                                            <p:txEl>
                                              <p:pRg st="3" end="3"/>
                                            </p:txEl>
                                          </p:spTgt>
                                        </p:tgtEl>
                                        <p:attrNameLst>
                                          <p:attrName>style.visibility</p:attrName>
                                        </p:attrNameLst>
                                      </p:cBhvr>
                                      <p:to>
                                        <p:strVal val="visible"/>
                                      </p:to>
                                    </p:set>
                                    <p:animEffect transition="in" filter="fade">
                                      <p:cBhvr>
                                        <p:cTn id="28" dur="1000"/>
                                        <p:tgtEl>
                                          <p:spTgt spid="8195">
                                            <p:txEl>
                                              <p:pRg st="3" end="3"/>
                                            </p:txEl>
                                          </p:spTgt>
                                        </p:tgtEl>
                                      </p:cBhvr>
                                    </p:animEffect>
                                    <p:anim calcmode="lin" valueType="num">
                                      <p:cBhvr>
                                        <p:cTn id="29" dur="1000" fill="hold"/>
                                        <p:tgtEl>
                                          <p:spTgt spid="819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819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8195">
                                            <p:txEl>
                                              <p:pRg st="4" end="4"/>
                                            </p:txEl>
                                          </p:spTgt>
                                        </p:tgtEl>
                                        <p:attrNameLst>
                                          <p:attrName>style.visibility</p:attrName>
                                        </p:attrNameLst>
                                      </p:cBhvr>
                                      <p:to>
                                        <p:strVal val="visible"/>
                                      </p:to>
                                    </p:set>
                                    <p:animEffect transition="in" filter="fade">
                                      <p:cBhvr>
                                        <p:cTn id="35" dur="1000"/>
                                        <p:tgtEl>
                                          <p:spTgt spid="8195">
                                            <p:txEl>
                                              <p:pRg st="4" end="4"/>
                                            </p:txEl>
                                          </p:spTgt>
                                        </p:tgtEl>
                                      </p:cBhvr>
                                    </p:animEffect>
                                    <p:anim calcmode="lin" valueType="num">
                                      <p:cBhvr>
                                        <p:cTn id="36" dur="1000" fill="hold"/>
                                        <p:tgtEl>
                                          <p:spTgt spid="819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819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8198"/>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25" presetClass="entr" presetSubtype="0" fill="hold" nodeType="clickEffect">
                                  <p:stCondLst>
                                    <p:cond delay="0"/>
                                  </p:stCondLst>
                                  <p:childTnLst>
                                    <p:set>
                                      <p:cBhvr>
                                        <p:cTn id="45" dur="1" fill="hold">
                                          <p:stCondLst>
                                            <p:cond delay="0"/>
                                          </p:stCondLst>
                                        </p:cTn>
                                        <p:tgtEl>
                                          <p:spTgt spid="8199">
                                            <p:txEl>
                                              <p:pRg st="0" end="0"/>
                                            </p:txEl>
                                          </p:spTgt>
                                        </p:tgtEl>
                                        <p:attrNameLst>
                                          <p:attrName>style.visibility</p:attrName>
                                        </p:attrNameLst>
                                      </p:cBhvr>
                                      <p:to>
                                        <p:strVal val="visible"/>
                                      </p:to>
                                    </p:set>
                                    <p:anim calcmode="lin" valueType="num">
                                      <p:cBhvr>
                                        <p:cTn id="46" dur="500" decel="50000" fill="hold">
                                          <p:stCondLst>
                                            <p:cond delay="0"/>
                                          </p:stCondLst>
                                        </p:cTn>
                                        <p:tgtEl>
                                          <p:spTgt spid="8199">
                                            <p:txEl>
                                              <p:pRg st="0" end="0"/>
                                            </p:txEl>
                                          </p:spTgt>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8199">
                                            <p:txEl>
                                              <p:pRg st="0" end="0"/>
                                            </p:txEl>
                                          </p:spTgt>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8199">
                                            <p:txEl>
                                              <p:pRg st="0" end="0"/>
                                            </p:txEl>
                                          </p:spTgt>
                                        </p:tgtEl>
                                        <p:attrNameLst>
                                          <p:attrName>ppt_w</p:attrName>
                                        </p:attrNameLst>
                                      </p:cBhvr>
                                      <p:tavLst>
                                        <p:tav tm="0">
                                          <p:val>
                                            <p:strVal val="#ppt_w*.05"/>
                                          </p:val>
                                        </p:tav>
                                        <p:tav tm="100000">
                                          <p:val>
                                            <p:strVal val="#ppt_w"/>
                                          </p:val>
                                        </p:tav>
                                      </p:tavLst>
                                    </p:anim>
                                    <p:anim calcmode="lin" valueType="num">
                                      <p:cBhvr>
                                        <p:cTn id="49" dur="1000" fill="hold"/>
                                        <p:tgtEl>
                                          <p:spTgt spid="8199">
                                            <p:txEl>
                                              <p:pRg st="0" end="0"/>
                                            </p:txEl>
                                          </p:spTgt>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8199">
                                            <p:txEl>
                                              <p:pRg st="0" end="0"/>
                                            </p:txEl>
                                          </p:spTgt>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8199">
                                            <p:txEl>
                                              <p:pRg st="0" end="0"/>
                                            </p:txEl>
                                          </p:spTgt>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8199">
                                            <p:txEl>
                                              <p:pRg st="0" end="0"/>
                                            </p:txEl>
                                          </p:spTgt>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8199">
                                            <p:txEl>
                                              <p:pRg st="0" end="0"/>
                                            </p:txEl>
                                          </p:spTgt>
                                        </p:tgtEl>
                                      </p:cBhvr>
                                    </p:animEffect>
                                  </p:childTnLst>
                                </p:cTn>
                              </p:par>
                              <p:par>
                                <p:cTn id="54" presetID="25" presetClass="entr" presetSubtype="0" fill="hold" nodeType="withEffect">
                                  <p:stCondLst>
                                    <p:cond delay="0"/>
                                  </p:stCondLst>
                                  <p:childTnLst>
                                    <p:set>
                                      <p:cBhvr>
                                        <p:cTn id="55" dur="1" fill="hold">
                                          <p:stCondLst>
                                            <p:cond delay="0"/>
                                          </p:stCondLst>
                                        </p:cTn>
                                        <p:tgtEl>
                                          <p:spTgt spid="8199">
                                            <p:txEl>
                                              <p:pRg st="1" end="1"/>
                                            </p:txEl>
                                          </p:spTgt>
                                        </p:tgtEl>
                                        <p:attrNameLst>
                                          <p:attrName>style.visibility</p:attrName>
                                        </p:attrNameLst>
                                      </p:cBhvr>
                                      <p:to>
                                        <p:strVal val="visible"/>
                                      </p:to>
                                    </p:set>
                                    <p:anim calcmode="lin" valueType="num">
                                      <p:cBhvr>
                                        <p:cTn id="56" dur="500" decel="50000" fill="hold">
                                          <p:stCondLst>
                                            <p:cond delay="0"/>
                                          </p:stCondLst>
                                        </p:cTn>
                                        <p:tgtEl>
                                          <p:spTgt spid="8199">
                                            <p:txEl>
                                              <p:pRg st="1" end="1"/>
                                            </p:txEl>
                                          </p:spTgt>
                                        </p:tgtEl>
                                        <p:attrNameLst>
                                          <p:attrName>style.rotation</p:attrName>
                                        </p:attrNameLst>
                                      </p:cBhvr>
                                      <p:tavLst>
                                        <p:tav tm="0">
                                          <p:val>
                                            <p:fltVal val="-90"/>
                                          </p:val>
                                        </p:tav>
                                        <p:tav tm="100000">
                                          <p:val>
                                            <p:fltVal val="0"/>
                                          </p:val>
                                        </p:tav>
                                      </p:tavLst>
                                    </p:anim>
                                    <p:anim calcmode="lin" valueType="num">
                                      <p:cBhvr>
                                        <p:cTn id="57" dur="500" decel="50000" fill="hold">
                                          <p:stCondLst>
                                            <p:cond delay="0"/>
                                          </p:stCondLst>
                                        </p:cTn>
                                        <p:tgtEl>
                                          <p:spTgt spid="8199">
                                            <p:txEl>
                                              <p:pRg st="1" end="1"/>
                                            </p:txEl>
                                          </p:spTgt>
                                        </p:tgtEl>
                                        <p:attrNameLst>
                                          <p:attrName>ppt_w</p:attrName>
                                        </p:attrNameLst>
                                      </p:cBhvr>
                                      <p:tavLst>
                                        <p:tav tm="0">
                                          <p:val>
                                            <p:strVal val="#ppt_w"/>
                                          </p:val>
                                        </p:tav>
                                        <p:tav tm="100000">
                                          <p:val>
                                            <p:strVal val="#ppt_w*.05"/>
                                          </p:val>
                                        </p:tav>
                                      </p:tavLst>
                                    </p:anim>
                                    <p:anim calcmode="lin" valueType="num">
                                      <p:cBhvr>
                                        <p:cTn id="58" dur="500" accel="50000" fill="hold">
                                          <p:stCondLst>
                                            <p:cond delay="500"/>
                                          </p:stCondLst>
                                        </p:cTn>
                                        <p:tgtEl>
                                          <p:spTgt spid="8199">
                                            <p:txEl>
                                              <p:pRg st="1" end="1"/>
                                            </p:txEl>
                                          </p:spTgt>
                                        </p:tgtEl>
                                        <p:attrNameLst>
                                          <p:attrName>ppt_w</p:attrName>
                                        </p:attrNameLst>
                                      </p:cBhvr>
                                      <p:tavLst>
                                        <p:tav tm="0">
                                          <p:val>
                                            <p:strVal val="#ppt_w*.05"/>
                                          </p:val>
                                        </p:tav>
                                        <p:tav tm="100000">
                                          <p:val>
                                            <p:strVal val="#ppt_w"/>
                                          </p:val>
                                        </p:tav>
                                      </p:tavLst>
                                    </p:anim>
                                    <p:anim calcmode="lin" valueType="num">
                                      <p:cBhvr>
                                        <p:cTn id="59" dur="1000" fill="hold"/>
                                        <p:tgtEl>
                                          <p:spTgt spid="8199">
                                            <p:txEl>
                                              <p:pRg st="1" end="1"/>
                                            </p:txEl>
                                          </p:spTgt>
                                        </p:tgtEl>
                                        <p:attrNameLst>
                                          <p:attrName>ppt_h</p:attrName>
                                        </p:attrNameLst>
                                      </p:cBhvr>
                                      <p:tavLst>
                                        <p:tav tm="0">
                                          <p:val>
                                            <p:strVal val="#ppt_h"/>
                                          </p:val>
                                        </p:tav>
                                        <p:tav tm="100000">
                                          <p:val>
                                            <p:strVal val="#ppt_h"/>
                                          </p:val>
                                        </p:tav>
                                      </p:tavLst>
                                    </p:anim>
                                    <p:anim calcmode="lin" valueType="num">
                                      <p:cBhvr>
                                        <p:cTn id="60" dur="500" decel="50000" fill="hold">
                                          <p:stCondLst>
                                            <p:cond delay="0"/>
                                          </p:stCondLst>
                                        </p:cTn>
                                        <p:tgtEl>
                                          <p:spTgt spid="8199">
                                            <p:txEl>
                                              <p:pRg st="1" end="1"/>
                                            </p:txEl>
                                          </p:spTgt>
                                        </p:tgtEl>
                                        <p:attrNameLst>
                                          <p:attrName>ppt_x</p:attrName>
                                        </p:attrNameLst>
                                      </p:cBhvr>
                                      <p:tavLst>
                                        <p:tav tm="0">
                                          <p:val>
                                            <p:strVal val="#ppt_x+.4"/>
                                          </p:val>
                                        </p:tav>
                                        <p:tav tm="100000">
                                          <p:val>
                                            <p:strVal val="#ppt_x"/>
                                          </p:val>
                                        </p:tav>
                                      </p:tavLst>
                                    </p:anim>
                                    <p:anim calcmode="lin" valueType="num">
                                      <p:cBhvr>
                                        <p:cTn id="61" dur="500" decel="50000" fill="hold">
                                          <p:stCondLst>
                                            <p:cond delay="0"/>
                                          </p:stCondLst>
                                        </p:cTn>
                                        <p:tgtEl>
                                          <p:spTgt spid="8199">
                                            <p:txEl>
                                              <p:pRg st="1" end="1"/>
                                            </p:txEl>
                                          </p:spTgt>
                                        </p:tgtEl>
                                        <p:attrNameLst>
                                          <p:attrName>ppt_y</p:attrName>
                                        </p:attrNameLst>
                                      </p:cBhvr>
                                      <p:tavLst>
                                        <p:tav tm="0">
                                          <p:val>
                                            <p:strVal val="#ppt_y-.2"/>
                                          </p:val>
                                        </p:tav>
                                        <p:tav tm="100000">
                                          <p:val>
                                            <p:strVal val="#ppt_y+.1"/>
                                          </p:val>
                                        </p:tav>
                                      </p:tavLst>
                                    </p:anim>
                                    <p:anim calcmode="lin" valueType="num">
                                      <p:cBhvr>
                                        <p:cTn id="62" dur="500" accel="50000" fill="hold">
                                          <p:stCondLst>
                                            <p:cond delay="500"/>
                                          </p:stCondLst>
                                        </p:cTn>
                                        <p:tgtEl>
                                          <p:spTgt spid="8199">
                                            <p:txEl>
                                              <p:pRg st="1" end="1"/>
                                            </p:txEl>
                                          </p:spTgt>
                                        </p:tgtEl>
                                        <p:attrNameLst>
                                          <p:attrName>ppt_y</p:attrName>
                                        </p:attrNameLst>
                                      </p:cBhvr>
                                      <p:tavLst>
                                        <p:tav tm="0">
                                          <p:val>
                                            <p:strVal val="#ppt_y+.1"/>
                                          </p:val>
                                        </p:tav>
                                        <p:tav tm="100000">
                                          <p:val>
                                            <p:strVal val="#ppt_y"/>
                                          </p:val>
                                        </p:tav>
                                      </p:tavLst>
                                    </p:anim>
                                    <p:animEffect transition="in" filter="fade">
                                      <p:cBhvr>
                                        <p:cTn id="63" dur="1000" decel="50000">
                                          <p:stCondLst>
                                            <p:cond delay="0"/>
                                          </p:stCondLst>
                                        </p:cTn>
                                        <p:tgtEl>
                                          <p:spTgt spid="81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8" grpId="0"/>
    </p:bldLst>
  </p:timing>
</p:sld>
</file>

<file path=ppt/theme/theme1.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1193</Words>
  <Application>Microsoft Office PowerPoint</Application>
  <PresentationFormat>On-screen Show (4:3)</PresentationFormat>
  <Paragraphs>304</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Beam</vt:lpstr>
      <vt:lpstr>CALCIUM AND PHOSPHATE METABOLISM AND DISORDERS OF CALCIUM AND PHOSPHATE METABOLISM</vt:lpstr>
      <vt:lpstr>Outline</vt:lpstr>
      <vt:lpstr>CALCIUM AND PHOSPHATE METABOLISM</vt:lpstr>
      <vt:lpstr>CALCIUM</vt:lpstr>
      <vt:lpstr>PowerPoint Presentation</vt:lpstr>
      <vt:lpstr>Different Forms of Calcium</vt:lpstr>
      <vt:lpstr>Physiological Functions of Calcium</vt:lpstr>
      <vt:lpstr>Major Mediators of Calcium and Phosphate Balance</vt:lpstr>
      <vt:lpstr>Role of PTH</vt:lpstr>
      <vt:lpstr>Regulation of PTH</vt:lpstr>
      <vt:lpstr>Role of Calcitriol</vt:lpstr>
      <vt:lpstr>Regulation of Calcitriol</vt:lpstr>
      <vt:lpstr>Overview of Calcium-Phosphate Regulation</vt:lpstr>
      <vt:lpstr>Overview of Biochemical Homeostasis</vt:lpstr>
      <vt:lpstr>PHOSPHATE</vt:lpstr>
      <vt:lpstr>HYPOCALCIMIA</vt:lpstr>
      <vt:lpstr>Overview of Calcium Balance</vt:lpstr>
      <vt:lpstr>Etiologies of Hypocalcemia</vt:lpstr>
      <vt:lpstr>Causes of Hypercalcaemia </vt:lpstr>
      <vt:lpstr>Etiologies of Hypercalcemia</vt:lpstr>
      <vt:lpstr>Hyperphosphatemia </vt:lpstr>
      <vt:lpstr>Hypophosphatemia &lt;0.3mmol/l</vt:lpstr>
      <vt:lpstr>PowerPoint Presentation</vt:lpstr>
      <vt:lpstr>Laboratory findings depends on the cause</vt:lpstr>
      <vt:lpstr>Overview of Phosphate Balance</vt:lpstr>
      <vt:lpstr>Etiologies of Hyperphosphatemia</vt:lpstr>
      <vt:lpstr>HYPOPHOSPHATEMIA - causes</vt:lpstr>
      <vt:lpstr>Etiologies of Hypophosphatemia</vt:lpstr>
      <vt:lpstr>Case 1</vt:lpstr>
      <vt:lpstr>Case 2</vt:lpstr>
      <vt:lpstr>Case 3</vt:lpstr>
      <vt:lpstr>Case 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CALCIUM AND PHOSPHATE METABOLISM</dc:title>
  <dc:creator>Dr. Kimaiga H.O. MBChB (UoN)</dc:creator>
  <cp:lastModifiedBy>Dr. Kimaiga H.O. MBChB (UoN)</cp:lastModifiedBy>
  <cp:revision>8</cp:revision>
  <dcterms:created xsi:type="dcterms:W3CDTF">2013-04-21T21:34:59Z</dcterms:created>
  <dcterms:modified xsi:type="dcterms:W3CDTF">2013-08-13T18:11:51Z</dcterms:modified>
</cp:coreProperties>
</file>