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7" r:id="rId2"/>
    <p:sldId id="283" r:id="rId3"/>
    <p:sldId id="258" r:id="rId4"/>
    <p:sldId id="259" r:id="rId5"/>
    <p:sldId id="260" r:id="rId6"/>
    <p:sldId id="284" r:id="rId7"/>
    <p:sldId id="267" r:id="rId8"/>
    <p:sldId id="285" r:id="rId9"/>
    <p:sldId id="286" r:id="rId10"/>
    <p:sldId id="287" r:id="rId11"/>
    <p:sldId id="288" r:id="rId12"/>
    <p:sldId id="289" r:id="rId13"/>
    <p:sldId id="290" r:id="rId14"/>
    <p:sldId id="291" r:id="rId15"/>
    <p:sldId id="261" r:id="rId16"/>
    <p:sldId id="262" r:id="rId17"/>
    <p:sldId id="282" r:id="rId18"/>
    <p:sldId id="280" r:id="rId19"/>
    <p:sldId id="268" r:id="rId20"/>
    <p:sldId id="281" r:id="rId21"/>
    <p:sldId id="269" r:id="rId22"/>
    <p:sldId id="270" r:id="rId23"/>
    <p:sldId id="271" r:id="rId24"/>
    <p:sldId id="272" r:id="rId25"/>
    <p:sldId id="279" r:id="rId26"/>
    <p:sldId id="278" r:id="rId27"/>
    <p:sldId id="263" r:id="rId28"/>
    <p:sldId id="273" r:id="rId29"/>
    <p:sldId id="274" r:id="rId30"/>
    <p:sldId id="275" r:id="rId31"/>
    <p:sldId id="276" r:id="rId32"/>
    <p:sldId id="27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63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D37767-33A5-4F1C-AD22-418F4ABFE016}" type="datetimeFigureOut">
              <a:rPr lang="en-GB" smtClean="0"/>
              <a:t>13/08/2013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45D78B-2576-4734-BE5A-6ACBF070EB10}" type="slidenum">
              <a:rPr lang="en-GB" smtClean="0"/>
              <a:t>‹#›</a:t>
            </a:fld>
            <a:endParaRPr lang="en-GB"/>
          </a:p>
        </p:txBody>
      </p:sp>
    </p:spTree>
    <p:extLst>
      <p:ext uri="{BB962C8B-B14F-4D97-AF65-F5344CB8AC3E}">
        <p14:creationId xmlns:p14="http://schemas.microsoft.com/office/powerpoint/2010/main" val="3074068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4000" cy="6856413"/>
            <a:chOff x="0" y="0"/>
            <a:chExt cx="5760" cy="4319"/>
          </a:xfrm>
        </p:grpSpPr>
        <p:sp>
          <p:nvSpPr>
            <p:cNvPr id="5123"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24"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25"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26"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27"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GB">
                <a:solidFill>
                  <a:srgbClr val="FFFFFF"/>
                </a:solidFill>
              </a:endParaRPr>
            </a:p>
          </p:txBody>
        </p:sp>
        <p:sp>
          <p:nvSpPr>
            <p:cNvPr id="5128"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29"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30"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31"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32"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33"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34"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35"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36"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37"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38"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39"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40"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41"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42"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43"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GB">
                <a:solidFill>
                  <a:srgbClr val="FFFFFF"/>
                </a:solidFill>
              </a:endParaRPr>
            </a:p>
          </p:txBody>
        </p:sp>
        <p:sp>
          <p:nvSpPr>
            <p:cNvPr id="5144"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45"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46"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47"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48"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49"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50"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51"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52"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53"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54"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55"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56"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57"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58"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grpSp>
          <p:nvGrpSpPr>
            <p:cNvPr id="5159" name="Group 39"/>
            <p:cNvGrpSpPr>
              <a:grpSpLocks/>
            </p:cNvGrpSpPr>
            <p:nvPr userDrawn="1"/>
          </p:nvGrpSpPr>
          <p:grpSpPr bwMode="auto">
            <a:xfrm>
              <a:off x="0" y="1632"/>
              <a:ext cx="5758" cy="1858"/>
              <a:chOff x="0" y="1632"/>
              <a:chExt cx="5758" cy="1858"/>
            </a:xfrm>
          </p:grpSpPr>
          <p:sp>
            <p:nvSpPr>
              <p:cNvPr id="5160"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5161"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grpSp>
      </p:grpSp>
      <p:sp>
        <p:nvSpPr>
          <p:cNvPr id="5162"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noProof="0" smtClean="0"/>
              <a:t>Click to edit Master title style</a:t>
            </a:r>
          </a:p>
        </p:txBody>
      </p:sp>
      <p:sp>
        <p:nvSpPr>
          <p:cNvPr id="516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5164" name="Rectangle 44"/>
          <p:cNvSpPr>
            <a:spLocks noGrp="1" noChangeArrowheads="1"/>
          </p:cNvSpPr>
          <p:nvPr>
            <p:ph type="dt" sz="quarter" idx="2"/>
          </p:nvPr>
        </p:nvSpPr>
        <p:spPr/>
        <p:txBody>
          <a:bodyPr/>
          <a:lstStyle>
            <a:lvl1pPr>
              <a:defRPr/>
            </a:lvl1pPr>
          </a:lstStyle>
          <a:p>
            <a:endParaRPr lang="en-US">
              <a:solidFill>
                <a:srgbClr val="FFFFFF"/>
              </a:solidFill>
            </a:endParaRPr>
          </a:p>
        </p:txBody>
      </p:sp>
      <p:sp>
        <p:nvSpPr>
          <p:cNvPr id="5165" name="Rectangle 45"/>
          <p:cNvSpPr>
            <a:spLocks noGrp="1" noChangeArrowheads="1"/>
          </p:cNvSpPr>
          <p:nvPr>
            <p:ph type="ftr" sz="quarter" idx="3"/>
          </p:nvPr>
        </p:nvSpPr>
        <p:spPr/>
        <p:txBody>
          <a:bodyPr/>
          <a:lstStyle>
            <a:lvl1pPr>
              <a:defRPr/>
            </a:lvl1pPr>
          </a:lstStyle>
          <a:p>
            <a:r>
              <a:rPr lang="en-US" smtClean="0">
                <a:solidFill>
                  <a:srgbClr val="FFFFFF"/>
                </a:solidFill>
              </a:rPr>
              <a:t>CaptHenry</a:t>
            </a:r>
            <a:endParaRPr lang="en-US">
              <a:solidFill>
                <a:srgbClr val="FFFFFF"/>
              </a:solidFill>
            </a:endParaRPr>
          </a:p>
        </p:txBody>
      </p:sp>
      <p:sp>
        <p:nvSpPr>
          <p:cNvPr id="5166" name="Rectangle 46"/>
          <p:cNvSpPr>
            <a:spLocks noGrp="1" noChangeArrowheads="1"/>
          </p:cNvSpPr>
          <p:nvPr>
            <p:ph type="sldNum" sz="quarter" idx="4"/>
          </p:nvPr>
        </p:nvSpPr>
        <p:spPr/>
        <p:txBody>
          <a:bodyPr/>
          <a:lstStyle>
            <a:lvl1pPr>
              <a:defRPr/>
            </a:lvl1pPr>
          </a:lstStyle>
          <a:p>
            <a:fld id="{98DE6E6C-C44D-4B66-BCCC-705D33D14EDD}"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890299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FFFFFF"/>
                </a:solidFill>
              </a:rPr>
              <a:t>CaptHenry</a:t>
            </a: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40C7BE24-E5BD-4660-909E-027212369265}"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14769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FFFFFF"/>
                </a:solidFill>
              </a:rPr>
              <a:t>CaptHenry</a:t>
            </a: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047EAF1A-C6BE-462C-87DB-8A1F27F7A426}"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7310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FFFFFF"/>
                </a:solidFill>
              </a:rPr>
              <a:t>CaptHenry</a:t>
            </a: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6DFCD3DF-FC61-4C66-B3CA-F4B23CC409D8}"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766163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FFFFFF"/>
                </a:solidFill>
              </a:rPr>
              <a:t>CaptHenry</a:t>
            </a: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64A69B29-3B66-4ACF-A20E-1F873BBBDE85}"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254665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r>
              <a:rPr lang="en-US" smtClean="0">
                <a:solidFill>
                  <a:srgbClr val="FFFFFF"/>
                </a:solidFill>
              </a:rPr>
              <a:t>CaptHenry</a:t>
            </a:r>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4BDD0219-DCE1-440E-9717-ED44BAB5CE3D}"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933586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solidFill>
                <a:srgbClr val="FFFFFF"/>
              </a:solidFill>
            </a:endParaRPr>
          </a:p>
        </p:txBody>
      </p:sp>
      <p:sp>
        <p:nvSpPr>
          <p:cNvPr id="8" name="Footer Placeholder 7"/>
          <p:cNvSpPr>
            <a:spLocks noGrp="1"/>
          </p:cNvSpPr>
          <p:nvPr>
            <p:ph type="ftr" sz="quarter" idx="11"/>
          </p:nvPr>
        </p:nvSpPr>
        <p:spPr/>
        <p:txBody>
          <a:bodyPr/>
          <a:lstStyle>
            <a:lvl1pPr>
              <a:defRPr/>
            </a:lvl1pPr>
          </a:lstStyle>
          <a:p>
            <a:r>
              <a:rPr lang="en-US" smtClean="0">
                <a:solidFill>
                  <a:srgbClr val="FFFFFF"/>
                </a:solidFill>
              </a:rPr>
              <a:t>CaptHenry</a:t>
            </a:r>
            <a:endParaRPr 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25F4F231-005A-40A9-BCA7-BE563AB71AFB}"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735962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solidFill>
                <a:srgbClr val="FFFFFF"/>
              </a:solidFill>
            </a:endParaRPr>
          </a:p>
        </p:txBody>
      </p:sp>
      <p:sp>
        <p:nvSpPr>
          <p:cNvPr id="4" name="Footer Placeholder 3"/>
          <p:cNvSpPr>
            <a:spLocks noGrp="1"/>
          </p:cNvSpPr>
          <p:nvPr>
            <p:ph type="ftr" sz="quarter" idx="11"/>
          </p:nvPr>
        </p:nvSpPr>
        <p:spPr/>
        <p:txBody>
          <a:bodyPr/>
          <a:lstStyle>
            <a:lvl1pPr>
              <a:defRPr/>
            </a:lvl1pPr>
          </a:lstStyle>
          <a:p>
            <a:r>
              <a:rPr lang="en-US" smtClean="0">
                <a:solidFill>
                  <a:srgbClr val="FFFFFF"/>
                </a:solidFill>
              </a:rPr>
              <a:t>CaptHenry</a:t>
            </a:r>
            <a:endParaRPr 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D85B1BB7-5B98-41DA-94CE-EE08452993EA}"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657333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solidFill>
            </a:endParaRPr>
          </a:p>
        </p:txBody>
      </p:sp>
      <p:sp>
        <p:nvSpPr>
          <p:cNvPr id="3" name="Footer Placeholder 2"/>
          <p:cNvSpPr>
            <a:spLocks noGrp="1"/>
          </p:cNvSpPr>
          <p:nvPr>
            <p:ph type="ftr" sz="quarter" idx="11"/>
          </p:nvPr>
        </p:nvSpPr>
        <p:spPr/>
        <p:txBody>
          <a:bodyPr/>
          <a:lstStyle>
            <a:lvl1pPr>
              <a:defRPr/>
            </a:lvl1pPr>
          </a:lstStyle>
          <a:p>
            <a:r>
              <a:rPr lang="en-US" smtClean="0">
                <a:solidFill>
                  <a:srgbClr val="FFFFFF"/>
                </a:solidFill>
              </a:rPr>
              <a:t>CaptHenry</a:t>
            </a:r>
            <a:endParaRPr 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DDC997C8-FA53-4A7A-A969-D89D0D9F70CE}"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927301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r>
              <a:rPr lang="en-US" smtClean="0">
                <a:solidFill>
                  <a:srgbClr val="FFFFFF"/>
                </a:solidFill>
              </a:rPr>
              <a:t>CaptHenry</a:t>
            </a:r>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FE113C2-A91E-4D0B-B584-46D864FEAF03}"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96858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r>
              <a:rPr lang="en-US" smtClean="0">
                <a:solidFill>
                  <a:srgbClr val="FFFFFF"/>
                </a:solidFill>
              </a:rPr>
              <a:t>CaptHenry</a:t>
            </a:r>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B13EA198-999C-466E-B961-A2FC072D562A}"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289417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856413"/>
            <a:chOff x="0" y="0"/>
            <a:chExt cx="5760" cy="4319"/>
          </a:xfrm>
        </p:grpSpPr>
        <p:sp>
          <p:nvSpPr>
            <p:cNvPr id="4099"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00"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01"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02"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03"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GB">
                <a:solidFill>
                  <a:srgbClr val="FFFFFF"/>
                </a:solidFill>
              </a:endParaRPr>
            </a:p>
          </p:txBody>
        </p:sp>
        <p:sp>
          <p:nvSpPr>
            <p:cNvPr id="4104"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05"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06"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07"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08"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09"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10"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11"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12"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13"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14"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15"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16"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17"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18"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19"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GB">
                <a:solidFill>
                  <a:srgbClr val="FFFFFF"/>
                </a:solidFill>
              </a:endParaRPr>
            </a:p>
          </p:txBody>
        </p:sp>
        <p:sp>
          <p:nvSpPr>
            <p:cNvPr id="4120"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21"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22"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23"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24"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25"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26"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27"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28"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29"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30"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31"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32"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33"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34"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grpSp>
          <p:nvGrpSpPr>
            <p:cNvPr id="4135" name="Group 39"/>
            <p:cNvGrpSpPr>
              <a:grpSpLocks/>
            </p:cNvGrpSpPr>
            <p:nvPr userDrawn="1"/>
          </p:nvGrpSpPr>
          <p:grpSpPr bwMode="auto">
            <a:xfrm>
              <a:off x="0" y="1632"/>
              <a:ext cx="5758" cy="1858"/>
              <a:chOff x="0" y="1632"/>
              <a:chExt cx="5758" cy="1858"/>
            </a:xfrm>
          </p:grpSpPr>
          <p:sp>
            <p:nvSpPr>
              <p:cNvPr id="4136"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sp>
            <p:nvSpPr>
              <p:cNvPr id="4137"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GB">
                  <a:solidFill>
                    <a:srgbClr val="FFFFFF"/>
                  </a:solidFill>
                </a:endParaRPr>
              </a:p>
            </p:txBody>
          </p:sp>
        </p:grpSp>
      </p:grpSp>
      <p:sp>
        <p:nvSpPr>
          <p:cNvPr id="4138"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39"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40"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fontAlgn="base">
              <a:spcBef>
                <a:spcPct val="0"/>
              </a:spcBef>
              <a:spcAft>
                <a:spcPct val="0"/>
              </a:spcAft>
            </a:pPr>
            <a:endParaRPr lang="en-US">
              <a:solidFill>
                <a:srgbClr val="FFFFFF"/>
              </a:solidFill>
            </a:endParaRPr>
          </a:p>
        </p:txBody>
      </p:sp>
      <p:sp>
        <p:nvSpPr>
          <p:cNvPr id="4141"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fontAlgn="base">
              <a:spcBef>
                <a:spcPct val="0"/>
              </a:spcBef>
              <a:spcAft>
                <a:spcPct val="0"/>
              </a:spcAft>
            </a:pPr>
            <a:r>
              <a:rPr lang="en-US" smtClean="0">
                <a:solidFill>
                  <a:srgbClr val="FFFFFF"/>
                </a:solidFill>
              </a:rPr>
              <a:t>CaptHenry</a:t>
            </a:r>
            <a:endParaRPr lang="en-US">
              <a:solidFill>
                <a:srgbClr val="FFFFFF"/>
              </a:solidFill>
            </a:endParaRPr>
          </a:p>
        </p:txBody>
      </p:sp>
      <p:sp>
        <p:nvSpPr>
          <p:cNvPr id="4142"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fontAlgn="base">
              <a:spcBef>
                <a:spcPct val="0"/>
              </a:spcBef>
              <a:spcAft>
                <a:spcPct val="0"/>
              </a:spcAft>
            </a:pPr>
            <a:fld id="{F22AFBD5-F2AB-4112-A028-89C79C53D3BC}" type="slidenum">
              <a:rPr lang="en-US">
                <a:solidFill>
                  <a:srgbClr val="FFFFFF"/>
                </a:solidFill>
              </a:rPr>
              <a:pPr fontAlgn="base">
                <a:spcBef>
                  <a:spcPct val="0"/>
                </a:spcBef>
                <a:spcAft>
                  <a:spcPct val="0"/>
                </a:spcAft>
              </a:pPr>
              <a:t>‹#›</a:t>
            </a:fld>
            <a:endParaRPr lang="en-US">
              <a:solidFill>
                <a:srgbClr val="FFFFFF"/>
              </a:solidFill>
            </a:endParaRPr>
          </a:p>
        </p:txBody>
      </p:sp>
    </p:spTree>
    <p:extLst>
      <p:ext uri="{BB962C8B-B14F-4D97-AF65-F5344CB8AC3E}">
        <p14:creationId xmlns:p14="http://schemas.microsoft.com/office/powerpoint/2010/main" val="68571282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600" b="1" dirty="0" smtClean="0"/>
              <a:t>CALCIUM AND PHOSPHATE METABOLISM AND DISORDERS OF CALCIUM AND PHOSPHATE METABOLISM</a:t>
            </a:r>
            <a:endParaRPr lang="en-US" sz="3600" b="1" dirty="0"/>
          </a:p>
        </p:txBody>
      </p:sp>
      <p:sp>
        <p:nvSpPr>
          <p:cNvPr id="2051" name="Rectangle 3"/>
          <p:cNvSpPr>
            <a:spLocks noGrp="1" noChangeArrowheads="1"/>
          </p:cNvSpPr>
          <p:nvPr>
            <p:ph type="subTitle" idx="1"/>
          </p:nvPr>
        </p:nvSpPr>
        <p:spPr/>
        <p:txBody>
          <a:bodyPr/>
          <a:lstStyle/>
          <a:p>
            <a:r>
              <a:rPr lang="en-US" sz="3200" b="1" dirty="0"/>
              <a:t>KIMAIGA H.O</a:t>
            </a:r>
          </a:p>
          <a:p>
            <a:r>
              <a:rPr lang="en-US" sz="3200" b="1" dirty="0"/>
              <a:t>MBChB (University of Nairobi</a:t>
            </a:r>
            <a:r>
              <a:rPr lang="en-US" sz="3200" b="1" dirty="0" smtClean="0"/>
              <a:t>)</a:t>
            </a:r>
            <a:endParaRPr lang="en-US" sz="3200" b="1" dirty="0"/>
          </a:p>
        </p:txBody>
      </p:sp>
      <p:sp>
        <p:nvSpPr>
          <p:cNvPr id="2" name="Footer Placeholder 1"/>
          <p:cNvSpPr>
            <a:spLocks noGrp="1"/>
          </p:cNvSpPr>
          <p:nvPr>
            <p:ph type="ftr" sz="quarter" idx="3"/>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2259484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Regulation of PTH</a:t>
            </a:r>
          </a:p>
        </p:txBody>
      </p:sp>
      <p:sp>
        <p:nvSpPr>
          <p:cNvPr id="9219" name="Rectangle 3"/>
          <p:cNvSpPr>
            <a:spLocks noGrp="1" noChangeArrowheads="1"/>
          </p:cNvSpPr>
          <p:nvPr>
            <p:ph type="body" idx="1"/>
          </p:nvPr>
        </p:nvSpPr>
        <p:spPr>
          <a:xfrm>
            <a:off x="152400" y="1600200"/>
            <a:ext cx="8763000" cy="4530725"/>
          </a:xfrm>
        </p:spPr>
        <p:txBody>
          <a:bodyPr/>
          <a:lstStyle/>
          <a:p>
            <a:pPr>
              <a:buFont typeface="Wingdings" pitchFamily="2" charset="2"/>
              <a:buNone/>
            </a:pPr>
            <a:endParaRPr lang="en-US"/>
          </a:p>
          <a:p>
            <a:pPr>
              <a:buFont typeface="Wingdings" pitchFamily="2" charset="2"/>
              <a:buNone/>
            </a:pPr>
            <a:r>
              <a:rPr lang="en-US"/>
              <a:t>Low serum [Ca</a:t>
            </a:r>
            <a:r>
              <a:rPr lang="en-US" baseline="30000"/>
              <a:t>+2</a:t>
            </a:r>
            <a:r>
              <a:rPr lang="en-US"/>
              <a:t>] </a:t>
            </a:r>
            <a:r>
              <a:rPr lang="en-US">
                <a:sym typeface="Wingdings" pitchFamily="2" charset="2"/>
              </a:rPr>
              <a:t> Increased PTH secretion</a:t>
            </a:r>
          </a:p>
          <a:p>
            <a:pPr>
              <a:buFont typeface="Wingdings" pitchFamily="2" charset="2"/>
              <a:buNone/>
            </a:pPr>
            <a:endParaRPr lang="en-US">
              <a:sym typeface="Wingdings" pitchFamily="2" charset="2"/>
            </a:endParaRPr>
          </a:p>
          <a:p>
            <a:pPr>
              <a:buFont typeface="Wingdings" pitchFamily="2" charset="2"/>
              <a:buNone/>
            </a:pPr>
            <a:r>
              <a:rPr lang="en-US">
                <a:sym typeface="Wingdings" pitchFamily="2" charset="2"/>
              </a:rPr>
              <a:t>High serum [Ca</a:t>
            </a:r>
            <a:r>
              <a:rPr lang="en-US" baseline="30000">
                <a:sym typeface="Wingdings" pitchFamily="2" charset="2"/>
              </a:rPr>
              <a:t>+2</a:t>
            </a:r>
            <a:r>
              <a:rPr lang="en-US">
                <a:sym typeface="Wingdings" pitchFamily="2" charset="2"/>
              </a:rPr>
              <a:t>]  Decreased PTH secretion</a:t>
            </a:r>
            <a:endParaRPr lang="en-US"/>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640745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Role of Calcitriol</a:t>
            </a:r>
          </a:p>
        </p:txBody>
      </p:sp>
      <p:sp>
        <p:nvSpPr>
          <p:cNvPr id="11267" name="Rectangle 3"/>
          <p:cNvSpPr>
            <a:spLocks noGrp="1" noChangeArrowheads="1"/>
          </p:cNvSpPr>
          <p:nvPr>
            <p:ph type="body" idx="1"/>
          </p:nvPr>
        </p:nvSpPr>
        <p:spPr>
          <a:xfrm>
            <a:off x="457200" y="1600200"/>
            <a:ext cx="8229600" cy="2895600"/>
          </a:xfrm>
        </p:spPr>
        <p:txBody>
          <a:bodyPr/>
          <a:lstStyle/>
          <a:p>
            <a:r>
              <a:rPr lang="en-US"/>
              <a:t>Stimulates GI absorption of both calcium and phosphate</a:t>
            </a:r>
          </a:p>
          <a:p>
            <a:r>
              <a:rPr lang="en-US"/>
              <a:t>Stimulates renal reabsorption of both calcium and phosphate</a:t>
            </a:r>
          </a:p>
          <a:p>
            <a:r>
              <a:rPr lang="en-US"/>
              <a:t>Stimulates bone resorption</a:t>
            </a:r>
          </a:p>
          <a:p>
            <a:endParaRPr lang="en-US"/>
          </a:p>
        </p:txBody>
      </p:sp>
      <p:sp>
        <p:nvSpPr>
          <p:cNvPr id="11268" name="Text Box 4"/>
          <p:cNvSpPr txBox="1">
            <a:spLocks noChangeArrowheads="1"/>
          </p:cNvSpPr>
          <p:nvPr/>
        </p:nvSpPr>
        <p:spPr bwMode="auto">
          <a:xfrm>
            <a:off x="381000" y="4800600"/>
            <a:ext cx="396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effectLst>
                  <a:outerShdw blurRad="38100" dist="38100" dir="2700000" algn="tl">
                    <a:srgbClr val="000000"/>
                  </a:outerShdw>
                </a:effectLst>
              </a:rPr>
              <a:t>Net effect of calcitriol </a:t>
            </a:r>
            <a:r>
              <a:rPr lang="en-US" sz="2800">
                <a:effectLst>
                  <a:outerShdw blurRad="38100" dist="38100" dir="2700000" algn="tl">
                    <a:srgbClr val="000000"/>
                  </a:outerShdw>
                </a:effectLst>
                <a:sym typeface="Wingdings" pitchFamily="2" charset="2"/>
              </a:rPr>
              <a:t> </a:t>
            </a:r>
            <a:endParaRPr lang="en-US" sz="2800"/>
          </a:p>
        </p:txBody>
      </p:sp>
      <p:sp>
        <p:nvSpPr>
          <p:cNvPr id="11269" name="Text Box 5"/>
          <p:cNvSpPr txBox="1">
            <a:spLocks noChangeArrowheads="1"/>
          </p:cNvSpPr>
          <p:nvPr/>
        </p:nvSpPr>
        <p:spPr bwMode="auto">
          <a:xfrm>
            <a:off x="4876800" y="4724400"/>
            <a:ext cx="32766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effectLst>
                  <a:outerShdw blurRad="38100" dist="38100" dir="2700000" algn="tl">
                    <a:srgbClr val="000000"/>
                  </a:outerShdw>
                </a:effectLst>
                <a:sym typeface="Wingdings" pitchFamily="2" charset="2"/>
              </a:rPr>
              <a:t>↑ serum calcium</a:t>
            </a:r>
          </a:p>
          <a:p>
            <a:r>
              <a:rPr lang="en-US" sz="2800">
                <a:effectLst>
                  <a:outerShdw blurRad="38100" dist="38100" dir="2700000" algn="tl">
                    <a:srgbClr val="000000"/>
                  </a:outerShdw>
                </a:effectLst>
                <a:sym typeface="Wingdings" pitchFamily="2" charset="2"/>
              </a:rPr>
              <a:t>↑ serum phosphate</a:t>
            </a:r>
          </a:p>
          <a:p>
            <a:pPr>
              <a:spcBef>
                <a:spcPct val="50000"/>
              </a:spcBef>
            </a:pPr>
            <a:endParaRPr lang="en-US" sz="2800"/>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6801672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Effect transition="in" filter="fade">
                                      <p:cBhvr>
                                        <p:cTn id="14" dur="1000"/>
                                        <p:tgtEl>
                                          <p:spTgt spid="11267">
                                            <p:txEl>
                                              <p:pRg st="1" end="1"/>
                                            </p:txEl>
                                          </p:spTgt>
                                        </p:tgtEl>
                                      </p:cBhvr>
                                    </p:animEffect>
                                    <p:anim calcmode="lin" valueType="num">
                                      <p:cBhvr>
                                        <p:cTn id="15"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1267">
                                            <p:txEl>
                                              <p:pRg st="2" end="2"/>
                                            </p:txEl>
                                          </p:spTgt>
                                        </p:tgtEl>
                                        <p:attrNameLst>
                                          <p:attrName>style.visibility</p:attrName>
                                        </p:attrNameLst>
                                      </p:cBhvr>
                                      <p:to>
                                        <p:strVal val="visible"/>
                                      </p:to>
                                    </p:set>
                                    <p:animEffect transition="in" filter="fade">
                                      <p:cBhvr>
                                        <p:cTn id="21" dur="1000"/>
                                        <p:tgtEl>
                                          <p:spTgt spid="11267">
                                            <p:txEl>
                                              <p:pRg st="2" end="2"/>
                                            </p:txEl>
                                          </p:spTgt>
                                        </p:tgtEl>
                                      </p:cBhvr>
                                    </p:animEffect>
                                    <p:anim calcmode="lin" valueType="num">
                                      <p:cBhvr>
                                        <p:cTn id="22"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11268">
                                            <p:txEl>
                                              <p:pRg st="0" end="0"/>
                                            </p:txEl>
                                          </p:spTgt>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5" presetClass="entr" presetSubtype="0" fill="hold" nodeType="clickEffect">
                                  <p:stCondLst>
                                    <p:cond delay="0"/>
                                  </p:stCondLst>
                                  <p:childTnLst>
                                    <p:set>
                                      <p:cBhvr>
                                        <p:cTn id="31" dur="1" fill="hold">
                                          <p:stCondLst>
                                            <p:cond delay="0"/>
                                          </p:stCondLst>
                                        </p:cTn>
                                        <p:tgtEl>
                                          <p:spTgt spid="11269">
                                            <p:txEl>
                                              <p:pRg st="0" end="0"/>
                                            </p:txEl>
                                          </p:spTgt>
                                        </p:tgtEl>
                                        <p:attrNameLst>
                                          <p:attrName>style.visibility</p:attrName>
                                        </p:attrNameLst>
                                      </p:cBhvr>
                                      <p:to>
                                        <p:strVal val="visible"/>
                                      </p:to>
                                    </p:set>
                                    <p:anim calcmode="lin" valueType="num">
                                      <p:cBhvr>
                                        <p:cTn id="32" dur="500" decel="50000" fill="hold">
                                          <p:stCondLst>
                                            <p:cond delay="0"/>
                                          </p:stCondLst>
                                        </p:cTn>
                                        <p:tgtEl>
                                          <p:spTgt spid="11269">
                                            <p:txEl>
                                              <p:pRg st="0" end="0"/>
                                            </p:txEl>
                                          </p:spTgt>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11269">
                                            <p:txEl>
                                              <p:pRg st="0" end="0"/>
                                            </p:txEl>
                                          </p:spTgt>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11269">
                                            <p:txEl>
                                              <p:pRg st="0" end="0"/>
                                            </p:txEl>
                                          </p:spTgt>
                                        </p:tgtEl>
                                        <p:attrNameLst>
                                          <p:attrName>ppt_w</p:attrName>
                                        </p:attrNameLst>
                                      </p:cBhvr>
                                      <p:tavLst>
                                        <p:tav tm="0">
                                          <p:val>
                                            <p:strVal val="#ppt_w*.05"/>
                                          </p:val>
                                        </p:tav>
                                        <p:tav tm="100000">
                                          <p:val>
                                            <p:strVal val="#ppt_w"/>
                                          </p:val>
                                        </p:tav>
                                      </p:tavLst>
                                    </p:anim>
                                    <p:anim calcmode="lin" valueType="num">
                                      <p:cBhvr>
                                        <p:cTn id="35" dur="1000" fill="hold"/>
                                        <p:tgtEl>
                                          <p:spTgt spid="11269">
                                            <p:txEl>
                                              <p:pRg st="0" end="0"/>
                                            </p:txEl>
                                          </p:spTgt>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11269">
                                            <p:txEl>
                                              <p:pRg st="0" end="0"/>
                                            </p:txEl>
                                          </p:spTgt>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11269">
                                            <p:txEl>
                                              <p:pRg st="0" end="0"/>
                                            </p:txEl>
                                          </p:spTgt>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11269">
                                            <p:txEl>
                                              <p:pRg st="0" end="0"/>
                                            </p:txEl>
                                          </p:spTgt>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11269">
                                            <p:txEl>
                                              <p:pRg st="0" end="0"/>
                                            </p:txEl>
                                          </p:spTgt>
                                        </p:tgtEl>
                                      </p:cBhvr>
                                    </p:animEffect>
                                  </p:childTnLst>
                                </p:cTn>
                              </p:par>
                              <p:par>
                                <p:cTn id="40" presetID="25" presetClass="entr" presetSubtype="0" fill="hold" nodeType="withEffect">
                                  <p:stCondLst>
                                    <p:cond delay="0"/>
                                  </p:stCondLst>
                                  <p:childTnLst>
                                    <p:set>
                                      <p:cBhvr>
                                        <p:cTn id="41" dur="1" fill="hold">
                                          <p:stCondLst>
                                            <p:cond delay="0"/>
                                          </p:stCondLst>
                                        </p:cTn>
                                        <p:tgtEl>
                                          <p:spTgt spid="11269">
                                            <p:txEl>
                                              <p:pRg st="1" end="1"/>
                                            </p:txEl>
                                          </p:spTgt>
                                        </p:tgtEl>
                                        <p:attrNameLst>
                                          <p:attrName>style.visibility</p:attrName>
                                        </p:attrNameLst>
                                      </p:cBhvr>
                                      <p:to>
                                        <p:strVal val="visible"/>
                                      </p:to>
                                    </p:set>
                                    <p:anim calcmode="lin" valueType="num">
                                      <p:cBhvr>
                                        <p:cTn id="42" dur="500" decel="50000" fill="hold">
                                          <p:stCondLst>
                                            <p:cond delay="0"/>
                                          </p:stCondLst>
                                        </p:cTn>
                                        <p:tgtEl>
                                          <p:spTgt spid="11269">
                                            <p:txEl>
                                              <p:pRg st="1" end="1"/>
                                            </p:txEl>
                                          </p:spTgt>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11269">
                                            <p:txEl>
                                              <p:pRg st="1" end="1"/>
                                            </p:txEl>
                                          </p:spTgt>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11269">
                                            <p:txEl>
                                              <p:pRg st="1" end="1"/>
                                            </p:txEl>
                                          </p:spTgt>
                                        </p:tgtEl>
                                        <p:attrNameLst>
                                          <p:attrName>ppt_w</p:attrName>
                                        </p:attrNameLst>
                                      </p:cBhvr>
                                      <p:tavLst>
                                        <p:tav tm="0">
                                          <p:val>
                                            <p:strVal val="#ppt_w*.05"/>
                                          </p:val>
                                        </p:tav>
                                        <p:tav tm="100000">
                                          <p:val>
                                            <p:strVal val="#ppt_w"/>
                                          </p:val>
                                        </p:tav>
                                      </p:tavLst>
                                    </p:anim>
                                    <p:anim calcmode="lin" valueType="num">
                                      <p:cBhvr>
                                        <p:cTn id="45" dur="1000" fill="hold"/>
                                        <p:tgtEl>
                                          <p:spTgt spid="11269">
                                            <p:txEl>
                                              <p:pRg st="1" end="1"/>
                                            </p:txEl>
                                          </p:spTgt>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11269">
                                            <p:txEl>
                                              <p:pRg st="1" end="1"/>
                                            </p:txEl>
                                          </p:spTgt>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11269">
                                            <p:txEl>
                                              <p:pRg st="1" end="1"/>
                                            </p:txEl>
                                          </p:spTgt>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11269">
                                            <p:txEl>
                                              <p:pRg st="1" end="1"/>
                                            </p:txEl>
                                          </p:spTgt>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1126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Regulation of Calcitriol</a:t>
            </a:r>
          </a:p>
        </p:txBody>
      </p:sp>
      <p:pic>
        <p:nvPicPr>
          <p:cNvPr id="12292" name="Picture 4" descr="VitDsynthesi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09600" y="1676400"/>
            <a:ext cx="7924800" cy="3962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1211081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52400"/>
            <a:ext cx="8229600" cy="762000"/>
          </a:xfrm>
        </p:spPr>
        <p:txBody>
          <a:bodyPr/>
          <a:lstStyle/>
          <a:p>
            <a:r>
              <a:rPr lang="en-US" sz="3200"/>
              <a:t>Overview of Calcium-Phosphate Regulation</a:t>
            </a:r>
          </a:p>
        </p:txBody>
      </p:sp>
      <p:pic>
        <p:nvPicPr>
          <p:cNvPr id="15364" name="Picture 4" descr="calcium-phosphat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66800" y="1066800"/>
            <a:ext cx="7010400" cy="5391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20089939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229600" cy="868362"/>
          </a:xfrm>
        </p:spPr>
        <p:txBody>
          <a:bodyPr/>
          <a:lstStyle/>
          <a:p>
            <a:r>
              <a:rPr lang="en-US" sz="3600"/>
              <a:t>Overview of Biochemical Homeostasis</a:t>
            </a:r>
          </a:p>
        </p:txBody>
      </p:sp>
      <p:pic>
        <p:nvPicPr>
          <p:cNvPr id="20483" name="Picture 3" descr="physiology overview"/>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60375" y="1674813"/>
            <a:ext cx="8150225" cy="4406900"/>
          </a:xfrm>
        </p:spPr>
      </p:pic>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1331005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smtClean="0"/>
              <a:t>PHOSPHATE</a:t>
            </a:r>
          </a:p>
        </p:txBody>
      </p:sp>
      <p:sp>
        <p:nvSpPr>
          <p:cNvPr id="5124" name="Rectangle 3"/>
          <p:cNvSpPr>
            <a:spLocks noGrp="1" noChangeArrowheads="1"/>
          </p:cNvSpPr>
          <p:nvPr>
            <p:ph type="body" idx="1"/>
          </p:nvPr>
        </p:nvSpPr>
        <p:spPr>
          <a:xfrm>
            <a:off x="457200" y="1484784"/>
            <a:ext cx="8229600" cy="4530725"/>
          </a:xfrm>
        </p:spPr>
        <p:txBody>
          <a:bodyPr/>
          <a:lstStyle/>
          <a:p>
            <a:pPr eaLnBrk="1" hangingPunct="1">
              <a:lnSpc>
                <a:spcPct val="80000"/>
              </a:lnSpc>
            </a:pPr>
            <a:r>
              <a:rPr lang="en-US" sz="2800" dirty="0" smtClean="0"/>
              <a:t>Distributed equally between extracellular and intracellular compartments.</a:t>
            </a:r>
          </a:p>
          <a:p>
            <a:pPr eaLnBrk="1" hangingPunct="1">
              <a:lnSpc>
                <a:spcPct val="80000"/>
              </a:lnSpc>
            </a:pPr>
            <a:r>
              <a:rPr lang="en-US" sz="2800" dirty="0" smtClean="0"/>
              <a:t>Intracellular phosphate – component of structural organic – macro-molecules – </a:t>
            </a:r>
            <a:r>
              <a:rPr lang="en-US" sz="2800" u="sng" dirty="0" smtClean="0"/>
              <a:t>phospholipids </a:t>
            </a:r>
            <a:r>
              <a:rPr lang="en-US" sz="2800" dirty="0" smtClean="0"/>
              <a:t>and </a:t>
            </a:r>
            <a:r>
              <a:rPr lang="en-US" sz="2800" u="sng" dirty="0" err="1" smtClean="0"/>
              <a:t>phosphoproteins</a:t>
            </a:r>
            <a:r>
              <a:rPr lang="en-US" sz="2800" dirty="0" smtClean="0"/>
              <a:t> – called organic phosphate.</a:t>
            </a:r>
          </a:p>
          <a:p>
            <a:pPr eaLnBrk="1" hangingPunct="1">
              <a:lnSpc>
                <a:spcPct val="80000"/>
              </a:lnSpc>
            </a:pPr>
            <a:r>
              <a:rPr lang="en-US" sz="2800" dirty="0" smtClean="0"/>
              <a:t>Extracellular phosphate – occurs in organic form as </a:t>
            </a:r>
            <a:r>
              <a:rPr lang="en-US" sz="2800" dirty="0" err="1" smtClean="0"/>
              <a:t>hydoxyapatite</a:t>
            </a:r>
            <a:r>
              <a:rPr lang="en-US" sz="2800" dirty="0" smtClean="0"/>
              <a:t>.</a:t>
            </a:r>
          </a:p>
          <a:p>
            <a:pPr eaLnBrk="1" hangingPunct="1">
              <a:lnSpc>
                <a:spcPct val="80000"/>
              </a:lnSpc>
            </a:pPr>
            <a:r>
              <a:rPr lang="en-US" sz="2800" dirty="0" smtClean="0"/>
              <a:t>Plasma or serum phosphate – most occurs in the inorganic form (Pi) as mono or </a:t>
            </a:r>
            <a:r>
              <a:rPr lang="en-US" sz="2800" dirty="0" err="1" smtClean="0"/>
              <a:t>dihydrogen</a:t>
            </a:r>
            <a:r>
              <a:rPr lang="en-US" sz="2800" dirty="0" smtClean="0"/>
              <a:t> forms.</a:t>
            </a:r>
          </a:p>
          <a:p>
            <a:pPr lvl="0">
              <a:lnSpc>
                <a:spcPct val="80000"/>
              </a:lnSpc>
            </a:pPr>
            <a:r>
              <a:rPr lang="en-GB" sz="2800" dirty="0">
                <a:effectLst/>
              </a:rPr>
              <a:t>normal serum </a:t>
            </a:r>
            <a:r>
              <a:rPr lang="en-GB" sz="2800" dirty="0" smtClean="0">
                <a:effectLst/>
              </a:rPr>
              <a:t>levels:0.80-1.40mmol/l</a:t>
            </a:r>
            <a:endParaRPr lang="en-US" sz="2800" dirty="0" smtClean="0"/>
          </a:p>
          <a:p>
            <a:pPr eaLnBrk="1" hangingPunct="1">
              <a:lnSpc>
                <a:spcPct val="80000"/>
              </a:lnSpc>
            </a:pPr>
            <a:r>
              <a:rPr lang="en-US" sz="2800" dirty="0" smtClean="0"/>
              <a:t>15% of plasma </a:t>
            </a:r>
            <a:r>
              <a:rPr lang="en-US" sz="2800" dirty="0" err="1" smtClean="0"/>
              <a:t>phosp</a:t>
            </a:r>
            <a:r>
              <a:rPr lang="en-US" sz="2800" dirty="0" smtClean="0"/>
              <a:t> is protein bound the rest in </a:t>
            </a:r>
            <a:r>
              <a:rPr lang="en-US" sz="2800" dirty="0" err="1" smtClean="0"/>
              <a:t>complexed</a:t>
            </a:r>
            <a:r>
              <a:rPr lang="en-US" sz="2800" dirty="0" smtClean="0"/>
              <a:t> and free form.</a:t>
            </a:r>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1234458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457200" y="1"/>
            <a:ext cx="8229600" cy="535781"/>
          </a:xfrm>
        </p:spPr>
        <p:txBody>
          <a:bodyPr/>
          <a:lstStyle/>
          <a:p>
            <a:pPr eaLnBrk="1" hangingPunct="1"/>
            <a:r>
              <a:rPr lang="en-US" smtClean="0"/>
              <a:t>HYPOCALCIMIA</a:t>
            </a:r>
          </a:p>
        </p:txBody>
      </p:sp>
      <p:sp>
        <p:nvSpPr>
          <p:cNvPr id="6148" name="Rectangle 3"/>
          <p:cNvSpPr>
            <a:spLocks noGrp="1" noChangeArrowheads="1"/>
          </p:cNvSpPr>
          <p:nvPr>
            <p:ph type="body" idx="1"/>
          </p:nvPr>
        </p:nvSpPr>
        <p:spPr>
          <a:xfrm>
            <a:off x="0" y="535782"/>
            <a:ext cx="9144000" cy="6322219"/>
          </a:xfrm>
        </p:spPr>
        <p:txBody>
          <a:bodyPr/>
          <a:lstStyle/>
          <a:p>
            <a:pPr algn="l" eaLnBrk="1" hangingPunct="1">
              <a:lnSpc>
                <a:spcPct val="150000"/>
              </a:lnSpc>
            </a:pPr>
            <a:r>
              <a:rPr lang="en-US" sz="3000" smtClean="0"/>
              <a:t>Chronic renal failute</a:t>
            </a:r>
          </a:p>
          <a:p>
            <a:pPr algn="l" eaLnBrk="1" hangingPunct="1">
              <a:lnSpc>
                <a:spcPct val="150000"/>
              </a:lnSpc>
            </a:pPr>
            <a:r>
              <a:rPr lang="en-US" sz="3000" smtClean="0"/>
              <a:t>Hypoalbuminemia</a:t>
            </a:r>
          </a:p>
          <a:p>
            <a:pPr algn="l" eaLnBrk="1" hangingPunct="1">
              <a:lnSpc>
                <a:spcPct val="150000"/>
              </a:lnSpc>
            </a:pPr>
            <a:r>
              <a:rPr lang="en-US" sz="3000" smtClean="0"/>
              <a:t>Magnesium deficiency</a:t>
            </a:r>
          </a:p>
          <a:p>
            <a:pPr algn="l" eaLnBrk="1" hangingPunct="1">
              <a:lnSpc>
                <a:spcPct val="150000"/>
              </a:lnSpc>
            </a:pPr>
            <a:r>
              <a:rPr lang="en-US" sz="3000" smtClean="0"/>
              <a:t>Hypoparathyroidism</a:t>
            </a:r>
          </a:p>
          <a:p>
            <a:pPr algn="l" eaLnBrk="1" hangingPunct="1">
              <a:lnSpc>
                <a:spcPct val="150000"/>
              </a:lnSpc>
            </a:pPr>
            <a:r>
              <a:rPr lang="en-US" sz="3000" smtClean="0"/>
              <a:t>Osteomalacia and rickets due to vitamin D deficiency or resistance.</a:t>
            </a:r>
          </a:p>
          <a:p>
            <a:pPr algn="l" eaLnBrk="1" hangingPunct="1">
              <a:lnSpc>
                <a:spcPct val="150000"/>
              </a:lnSpc>
            </a:pPr>
            <a:r>
              <a:rPr lang="en-US" sz="3000" smtClean="0"/>
              <a:t>Healing phase of bone disease of treated hypoparathyroidism, and haematological malignancies</a:t>
            </a:r>
          </a:p>
          <a:p>
            <a:pPr algn="l" eaLnBrk="1" hangingPunct="1">
              <a:lnSpc>
                <a:spcPct val="150000"/>
              </a:lnSpc>
            </a:pPr>
            <a:r>
              <a:rPr lang="en-US" sz="3000" smtClean="0"/>
              <a:t>Thyroidectomy + surgical removal of the parathyroids.</a:t>
            </a:r>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1195610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4000"/>
              <a:t>Overview of Calcium Balance</a:t>
            </a:r>
          </a:p>
        </p:txBody>
      </p:sp>
      <p:pic>
        <p:nvPicPr>
          <p:cNvPr id="19463" name="Picture 7" descr="calium etiologi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0" y="1676400"/>
            <a:ext cx="7543800" cy="43799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796022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152400"/>
            <a:ext cx="8229600" cy="788988"/>
          </a:xfrm>
        </p:spPr>
        <p:txBody>
          <a:bodyPr/>
          <a:lstStyle/>
          <a:p>
            <a:r>
              <a:rPr lang="en-US" sz="3600"/>
              <a:t>Etiologies of Hypocalcemia</a:t>
            </a:r>
          </a:p>
        </p:txBody>
      </p:sp>
      <p:sp>
        <p:nvSpPr>
          <p:cNvPr id="24579" name="Rectangle 3"/>
          <p:cNvSpPr>
            <a:spLocks noGrp="1" noChangeArrowheads="1"/>
          </p:cNvSpPr>
          <p:nvPr>
            <p:ph type="body" idx="1"/>
          </p:nvPr>
        </p:nvSpPr>
        <p:spPr>
          <a:xfrm>
            <a:off x="0" y="1066800"/>
            <a:ext cx="5257800" cy="5791200"/>
          </a:xfrm>
        </p:spPr>
        <p:txBody>
          <a:bodyPr/>
          <a:lstStyle/>
          <a:p>
            <a:pPr>
              <a:buFont typeface="Wingdings" pitchFamily="2" charset="2"/>
              <a:buNone/>
            </a:pPr>
            <a:r>
              <a:rPr lang="en-US" sz="1600"/>
              <a:t>Decreased GI Absorption</a:t>
            </a:r>
          </a:p>
          <a:p>
            <a:pPr>
              <a:buFont typeface="Wingdings" pitchFamily="2" charset="2"/>
              <a:buNone/>
            </a:pPr>
            <a:r>
              <a:rPr lang="en-US" sz="1600"/>
              <a:t>	Poor dietary intake of calcium</a:t>
            </a:r>
          </a:p>
          <a:p>
            <a:pPr>
              <a:buFont typeface="Wingdings" pitchFamily="2" charset="2"/>
              <a:buNone/>
            </a:pPr>
            <a:r>
              <a:rPr lang="en-US" sz="1600"/>
              <a:t>	Impaired absorption of calcium</a:t>
            </a:r>
          </a:p>
          <a:p>
            <a:pPr>
              <a:buFont typeface="Wingdings" pitchFamily="2" charset="2"/>
              <a:buNone/>
            </a:pPr>
            <a:r>
              <a:rPr lang="en-US" sz="1600"/>
              <a:t>		Vitamin D deficiency</a:t>
            </a:r>
          </a:p>
          <a:p>
            <a:pPr>
              <a:buFont typeface="Wingdings" pitchFamily="2" charset="2"/>
              <a:buNone/>
            </a:pPr>
            <a:r>
              <a:rPr lang="en-US" sz="1600"/>
              <a:t>		          Poor dietary intake of vitamin D</a:t>
            </a:r>
          </a:p>
          <a:p>
            <a:pPr>
              <a:buFont typeface="Wingdings" pitchFamily="2" charset="2"/>
              <a:buNone/>
            </a:pPr>
            <a:r>
              <a:rPr lang="en-US" sz="1600"/>
              <a:t>     		          Malabsorption syndromes</a:t>
            </a:r>
          </a:p>
          <a:p>
            <a:pPr>
              <a:buFont typeface="Wingdings" pitchFamily="2" charset="2"/>
              <a:buNone/>
            </a:pPr>
            <a:r>
              <a:rPr lang="en-US" sz="1600"/>
              <a:t>		Decreased conversion of vit. D to calcitriol</a:t>
            </a:r>
          </a:p>
          <a:p>
            <a:pPr>
              <a:buFont typeface="Wingdings" pitchFamily="2" charset="2"/>
              <a:buNone/>
            </a:pPr>
            <a:r>
              <a:rPr lang="en-US" sz="1600"/>
              <a:t>		          Liver failure</a:t>
            </a:r>
          </a:p>
          <a:p>
            <a:pPr>
              <a:buFont typeface="Wingdings" pitchFamily="2" charset="2"/>
              <a:buNone/>
            </a:pPr>
            <a:r>
              <a:rPr lang="en-US" sz="1600"/>
              <a:t>		          Renal failure</a:t>
            </a:r>
          </a:p>
          <a:p>
            <a:pPr>
              <a:buFont typeface="Wingdings" pitchFamily="2" charset="2"/>
              <a:buNone/>
            </a:pPr>
            <a:r>
              <a:rPr lang="en-US" sz="1600"/>
              <a:t>		          Low PTH	</a:t>
            </a:r>
          </a:p>
          <a:p>
            <a:pPr>
              <a:buFont typeface="Wingdings" pitchFamily="2" charset="2"/>
              <a:buNone/>
            </a:pPr>
            <a:r>
              <a:rPr lang="en-US" sz="1600"/>
              <a:t>		          Hyperphosphatemia</a:t>
            </a:r>
          </a:p>
          <a:p>
            <a:pPr>
              <a:buFont typeface="Wingdings" pitchFamily="2" charset="2"/>
              <a:buNone/>
            </a:pPr>
            <a:endParaRPr lang="en-US" sz="1600"/>
          </a:p>
          <a:p>
            <a:pPr>
              <a:buFont typeface="Wingdings" pitchFamily="2" charset="2"/>
              <a:buNone/>
            </a:pPr>
            <a:r>
              <a:rPr lang="en-US" sz="1600"/>
              <a:t>Decreased Bone Resorption/Increased Mineralization</a:t>
            </a:r>
          </a:p>
          <a:p>
            <a:pPr>
              <a:buFont typeface="Wingdings" pitchFamily="2" charset="2"/>
              <a:buNone/>
            </a:pPr>
            <a:r>
              <a:rPr lang="en-US" sz="1600"/>
              <a:t>	Low PTH (aka hypoparathyroidism)</a:t>
            </a:r>
          </a:p>
          <a:p>
            <a:pPr>
              <a:buFont typeface="Wingdings" pitchFamily="2" charset="2"/>
              <a:buNone/>
            </a:pPr>
            <a:r>
              <a:rPr lang="en-US" sz="1600"/>
              <a:t>	PTH resistance (aka pseudohypoparathyroidism)</a:t>
            </a:r>
          </a:p>
          <a:p>
            <a:pPr>
              <a:buFont typeface="Wingdings" pitchFamily="2" charset="2"/>
              <a:buNone/>
            </a:pPr>
            <a:r>
              <a:rPr lang="en-US" sz="1600"/>
              <a:t>	Vitamin D deficiency / low calcitriol</a:t>
            </a:r>
          </a:p>
          <a:p>
            <a:pPr>
              <a:buFont typeface="Wingdings" pitchFamily="2" charset="2"/>
              <a:buNone/>
            </a:pPr>
            <a:r>
              <a:rPr lang="en-US" sz="1600"/>
              <a:t>	Hungry bones syndrome</a:t>
            </a:r>
          </a:p>
          <a:p>
            <a:pPr>
              <a:buFont typeface="Wingdings" pitchFamily="2" charset="2"/>
              <a:buNone/>
            </a:pPr>
            <a:r>
              <a:rPr lang="en-US" sz="1600"/>
              <a:t>	Osteoblastic metastases</a:t>
            </a:r>
            <a:r>
              <a:rPr lang="en-US" sz="1400"/>
              <a:t>	</a:t>
            </a:r>
          </a:p>
        </p:txBody>
      </p:sp>
      <p:sp>
        <p:nvSpPr>
          <p:cNvPr id="24580" name="Text Box 4"/>
          <p:cNvSpPr txBox="1">
            <a:spLocks noChangeArrowheads="1"/>
          </p:cNvSpPr>
          <p:nvPr/>
        </p:nvSpPr>
        <p:spPr bwMode="auto">
          <a:xfrm>
            <a:off x="4953000" y="1066800"/>
            <a:ext cx="4191000" cy="290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Increased Urinary Excretion</a:t>
            </a:r>
          </a:p>
          <a:p>
            <a:pPr>
              <a:spcBef>
                <a:spcPct val="50000"/>
              </a:spcBef>
            </a:pPr>
            <a:r>
              <a:rPr lang="en-US" sz="1600"/>
              <a:t>       Low PTH</a:t>
            </a:r>
          </a:p>
          <a:p>
            <a:pPr>
              <a:spcBef>
                <a:spcPct val="50000"/>
              </a:spcBef>
            </a:pPr>
            <a:r>
              <a:rPr lang="en-US" sz="1600"/>
              <a:t>       	s/p thyroidectomy</a:t>
            </a:r>
          </a:p>
          <a:p>
            <a:pPr>
              <a:spcBef>
                <a:spcPct val="50000"/>
              </a:spcBef>
            </a:pPr>
            <a:r>
              <a:rPr lang="en-US" sz="1600"/>
              <a:t>       	s/p I</a:t>
            </a:r>
            <a:r>
              <a:rPr lang="en-US" sz="1600" baseline="30000"/>
              <a:t>131</a:t>
            </a:r>
            <a:r>
              <a:rPr lang="en-US" sz="1600"/>
              <a:t> treatment</a:t>
            </a:r>
          </a:p>
          <a:p>
            <a:pPr>
              <a:spcBef>
                <a:spcPct val="50000"/>
              </a:spcBef>
            </a:pPr>
            <a:r>
              <a:rPr lang="en-US" sz="1600"/>
              <a:t>	Autoimmune hypoparathyroidism</a:t>
            </a:r>
          </a:p>
          <a:p>
            <a:pPr>
              <a:spcBef>
                <a:spcPct val="50000"/>
              </a:spcBef>
            </a:pPr>
            <a:r>
              <a:rPr lang="en-US" sz="1600"/>
              <a:t>       PTH resistance</a:t>
            </a:r>
          </a:p>
          <a:p>
            <a:pPr>
              <a:spcBef>
                <a:spcPct val="50000"/>
              </a:spcBef>
            </a:pPr>
            <a:r>
              <a:rPr lang="en-US" sz="1600"/>
              <a:t>       Vitamin D deficiency / low calcitriol</a:t>
            </a:r>
          </a:p>
          <a:p>
            <a:pPr>
              <a:spcBef>
                <a:spcPct val="50000"/>
              </a:spcBef>
            </a:pPr>
            <a:r>
              <a:rPr lang="en-US" sz="1600"/>
              <a:t>		</a:t>
            </a:r>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34931511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7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57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579">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579">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579">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579">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579">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579">
                                            <p:txEl>
                                              <p:pRg st="10" end="10"/>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24579">
                                            <p:txEl>
                                              <p:pRg st="12" end="12"/>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24579">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579">
                                            <p:txEl>
                                              <p:pRg st="14" end="1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4579">
                                            <p:txEl>
                                              <p:pRg st="15" end="15"/>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579">
                                            <p:txEl>
                                              <p:pRg st="16" end="16"/>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579">
                                            <p:txEl>
                                              <p:pRg st="17" end="17"/>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24580">
                                            <p:txEl>
                                              <p:pRg st="0" end="0"/>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24580">
                                            <p:txEl>
                                              <p:pRg st="1" end="1"/>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4580">
                                            <p:txEl>
                                              <p:pRg st="2" end="2"/>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4580">
                                            <p:txEl>
                                              <p:pRg st="3" end="3"/>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4580">
                                            <p:txEl>
                                              <p:pRg st="4" end="4"/>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4580">
                                            <p:txEl>
                                              <p:pRg st="5" end="5"/>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458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effectLst/>
              </a:rPr>
              <a:t>Causes of </a:t>
            </a:r>
            <a:r>
              <a:rPr lang="en-GB" b="1" dirty="0" err="1">
                <a:effectLst/>
              </a:rPr>
              <a:t>Hypercalcaemia</a:t>
            </a:r>
            <a:r>
              <a:rPr lang="en-GB" b="1" dirty="0">
                <a:effectLst/>
              </a:rPr>
              <a:t> </a:t>
            </a:r>
            <a:endParaRPr lang="en-GB" dirty="0"/>
          </a:p>
        </p:txBody>
      </p:sp>
      <p:sp>
        <p:nvSpPr>
          <p:cNvPr id="3" name="Content Placeholder 2"/>
          <p:cNvSpPr>
            <a:spLocks noGrp="1"/>
          </p:cNvSpPr>
          <p:nvPr>
            <p:ph idx="1"/>
          </p:nvPr>
        </p:nvSpPr>
        <p:spPr/>
        <p:txBody>
          <a:bodyPr/>
          <a:lstStyle/>
          <a:p>
            <a:pPr lvl="0"/>
            <a:r>
              <a:rPr lang="en-GB" sz="1800" dirty="0">
                <a:effectLst/>
              </a:rPr>
              <a:t>Primary hyperparathyroidism</a:t>
            </a:r>
          </a:p>
          <a:p>
            <a:pPr lvl="0"/>
            <a:r>
              <a:rPr lang="en-GB" sz="1800" dirty="0">
                <a:effectLst/>
              </a:rPr>
              <a:t>Malignancy </a:t>
            </a:r>
          </a:p>
          <a:p>
            <a:pPr lvl="1"/>
            <a:r>
              <a:rPr lang="en-GB" sz="1800" dirty="0">
                <a:effectLst/>
              </a:rPr>
              <a:t>PTH producing </a:t>
            </a:r>
            <a:r>
              <a:rPr lang="en-GB" sz="1800" dirty="0" err="1">
                <a:effectLst/>
              </a:rPr>
              <a:t>tumors</a:t>
            </a:r>
            <a:endParaRPr lang="en-GB" sz="1800" dirty="0">
              <a:effectLst/>
            </a:endParaRPr>
          </a:p>
          <a:p>
            <a:pPr lvl="1"/>
            <a:r>
              <a:rPr lang="en-GB" sz="1800" dirty="0">
                <a:effectLst/>
              </a:rPr>
              <a:t>Skeletal metastasis of </a:t>
            </a:r>
            <a:r>
              <a:rPr lang="en-GB" sz="1800" dirty="0" err="1">
                <a:effectLst/>
              </a:rPr>
              <a:t>tumor</a:t>
            </a:r>
            <a:endParaRPr lang="en-GB" sz="1800" dirty="0">
              <a:effectLst/>
            </a:endParaRPr>
          </a:p>
          <a:p>
            <a:pPr lvl="1"/>
            <a:r>
              <a:rPr lang="en-GB" sz="1800" dirty="0">
                <a:effectLst/>
              </a:rPr>
              <a:t>Multiple myeloma</a:t>
            </a:r>
          </a:p>
          <a:p>
            <a:pPr lvl="0"/>
            <a:r>
              <a:rPr lang="en-GB" sz="1800" dirty="0">
                <a:effectLst/>
              </a:rPr>
              <a:t>Vitamin D toxicity</a:t>
            </a:r>
          </a:p>
          <a:p>
            <a:pPr lvl="0"/>
            <a:r>
              <a:rPr lang="en-GB" sz="1800" dirty="0">
                <a:effectLst/>
              </a:rPr>
              <a:t>Drug induced </a:t>
            </a:r>
            <a:r>
              <a:rPr lang="en-GB" sz="1800" dirty="0" err="1">
                <a:effectLst/>
              </a:rPr>
              <a:t>hypercalcemia</a:t>
            </a:r>
            <a:r>
              <a:rPr lang="en-GB" sz="1800" dirty="0">
                <a:effectLst/>
              </a:rPr>
              <a:t> – thiazides</a:t>
            </a:r>
          </a:p>
          <a:p>
            <a:pPr lvl="0"/>
            <a:r>
              <a:rPr lang="en-GB" sz="1800" dirty="0" err="1">
                <a:effectLst/>
              </a:rPr>
              <a:t>Sarcoidosis</a:t>
            </a:r>
            <a:r>
              <a:rPr lang="en-GB" sz="1800" dirty="0">
                <a:effectLst/>
              </a:rPr>
              <a:t> – absorption of calcium in GIT; secondary to vitamin D hypersensitivity</a:t>
            </a:r>
          </a:p>
          <a:p>
            <a:pPr lvl="0"/>
            <a:r>
              <a:rPr lang="en-GB" sz="1800" dirty="0">
                <a:effectLst/>
              </a:rPr>
              <a:t>renal disease</a:t>
            </a:r>
          </a:p>
          <a:p>
            <a:pPr lvl="0"/>
            <a:r>
              <a:rPr lang="en-GB" sz="1800" dirty="0">
                <a:effectLst/>
              </a:rPr>
              <a:t>milk alkali syndrome</a:t>
            </a:r>
          </a:p>
          <a:p>
            <a:pPr lvl="0"/>
            <a:r>
              <a:rPr lang="en-GB" sz="1800" dirty="0">
                <a:effectLst/>
              </a:rPr>
              <a:t>Thyrotoxicosis-increases </a:t>
            </a:r>
            <a:r>
              <a:rPr lang="en-GB" sz="1800" dirty="0" err="1">
                <a:effectLst/>
              </a:rPr>
              <a:t>osteoclastic</a:t>
            </a:r>
            <a:r>
              <a:rPr lang="en-GB" sz="1800" dirty="0">
                <a:effectLst/>
              </a:rPr>
              <a:t> activity n causes osteoporosis</a:t>
            </a:r>
          </a:p>
          <a:p>
            <a:pPr lvl="0"/>
            <a:r>
              <a:rPr lang="en-GB" sz="1800" dirty="0">
                <a:effectLst/>
              </a:rPr>
              <a:t>Immobilization  </a:t>
            </a:r>
            <a:r>
              <a:rPr lang="en-GB" sz="1800" dirty="0" err="1" smtClean="0">
                <a:effectLst/>
              </a:rPr>
              <a:t>esp</a:t>
            </a:r>
            <a:r>
              <a:rPr lang="en-GB" sz="1800" dirty="0" smtClean="0">
                <a:effectLst/>
              </a:rPr>
              <a:t> Paget's disease, </a:t>
            </a:r>
            <a:r>
              <a:rPr lang="en-US" sz="1800" dirty="0" err="1" smtClean="0"/>
              <a:t>e.g</a:t>
            </a:r>
            <a:r>
              <a:rPr lang="en-US" sz="1800" dirty="0" smtClean="0"/>
              <a:t> </a:t>
            </a:r>
            <a:r>
              <a:rPr lang="en-US" sz="1800" dirty="0"/>
              <a:t>patients with pelvic bone fractures.</a:t>
            </a:r>
          </a:p>
          <a:p>
            <a:pPr lvl="0"/>
            <a:endParaRPr lang="en-GB" sz="1800" dirty="0">
              <a:effectLst/>
            </a:endParaRPr>
          </a:p>
        </p:txBody>
      </p:sp>
      <p:sp>
        <p:nvSpPr>
          <p:cNvPr id="4" name="Footer Placeholder 3"/>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2110789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Outline</a:t>
            </a:r>
          </a:p>
        </p:txBody>
      </p:sp>
      <p:sp>
        <p:nvSpPr>
          <p:cNvPr id="10243" name="Rectangle 3"/>
          <p:cNvSpPr>
            <a:spLocks noGrp="1" noChangeArrowheads="1"/>
          </p:cNvSpPr>
          <p:nvPr>
            <p:ph type="body" idx="1"/>
          </p:nvPr>
        </p:nvSpPr>
        <p:spPr/>
        <p:txBody>
          <a:bodyPr/>
          <a:lstStyle/>
          <a:p>
            <a:pPr marL="609600" indent="-609600">
              <a:buFont typeface="Wingdings" pitchFamily="2" charset="2"/>
              <a:buAutoNum type="arabicPeriod"/>
            </a:pPr>
            <a:r>
              <a:rPr lang="en-US"/>
              <a:t>Review of calcium and phosphate metabolism</a:t>
            </a:r>
          </a:p>
          <a:p>
            <a:pPr marL="609600" indent="-609600">
              <a:buFont typeface="Wingdings" pitchFamily="2" charset="2"/>
              <a:buAutoNum type="arabicPeriod"/>
            </a:pPr>
            <a:r>
              <a:rPr lang="en-US"/>
              <a:t>Abnormalities of calcium balance</a:t>
            </a:r>
          </a:p>
          <a:p>
            <a:pPr marL="609600" indent="-609600">
              <a:buFont typeface="Wingdings" pitchFamily="2" charset="2"/>
              <a:buAutoNum type="arabicPeriod"/>
            </a:pPr>
            <a:r>
              <a:rPr lang="en-US"/>
              <a:t>Abnormalities of phosphate balance</a:t>
            </a:r>
          </a:p>
          <a:p>
            <a:pPr marL="609600" indent="-609600">
              <a:buFont typeface="Wingdings" pitchFamily="2" charset="2"/>
              <a:buAutoNum type="arabicPeriod"/>
            </a:pPr>
            <a:r>
              <a:rPr lang="en-US"/>
              <a:t>Example cases</a:t>
            </a:r>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9815303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7813"/>
            <a:ext cx="8229600" cy="865187"/>
          </a:xfrm>
        </p:spPr>
        <p:txBody>
          <a:bodyPr/>
          <a:lstStyle/>
          <a:p>
            <a:r>
              <a:rPr lang="en-US" sz="3600"/>
              <a:t>Etiologies of Hypercalcemia</a:t>
            </a:r>
          </a:p>
        </p:txBody>
      </p:sp>
      <p:sp>
        <p:nvSpPr>
          <p:cNvPr id="23555" name="Rectangle 3"/>
          <p:cNvSpPr>
            <a:spLocks noGrp="1" noChangeArrowheads="1"/>
          </p:cNvSpPr>
          <p:nvPr>
            <p:ph type="body" idx="1"/>
          </p:nvPr>
        </p:nvSpPr>
        <p:spPr>
          <a:xfrm>
            <a:off x="0" y="1600200"/>
            <a:ext cx="5257800" cy="5105400"/>
          </a:xfrm>
        </p:spPr>
        <p:txBody>
          <a:bodyPr/>
          <a:lstStyle/>
          <a:p>
            <a:pPr>
              <a:lnSpc>
                <a:spcPct val="80000"/>
              </a:lnSpc>
              <a:buFont typeface="Wingdings" pitchFamily="2" charset="2"/>
              <a:buNone/>
            </a:pPr>
            <a:r>
              <a:rPr lang="en-US" sz="1600"/>
              <a:t>Increased GI Absorption</a:t>
            </a:r>
          </a:p>
          <a:p>
            <a:pPr>
              <a:lnSpc>
                <a:spcPct val="80000"/>
              </a:lnSpc>
              <a:buFont typeface="Wingdings" pitchFamily="2" charset="2"/>
              <a:buNone/>
            </a:pPr>
            <a:r>
              <a:rPr lang="en-US" sz="1600"/>
              <a:t>		Milk-alkali syndrome</a:t>
            </a:r>
          </a:p>
          <a:p>
            <a:pPr>
              <a:lnSpc>
                <a:spcPct val="80000"/>
              </a:lnSpc>
              <a:buFont typeface="Wingdings" pitchFamily="2" charset="2"/>
              <a:buNone/>
            </a:pPr>
            <a:r>
              <a:rPr lang="en-US" sz="1600"/>
              <a:t>		Elevated calcitriol</a:t>
            </a:r>
          </a:p>
          <a:p>
            <a:pPr>
              <a:lnSpc>
                <a:spcPct val="80000"/>
              </a:lnSpc>
              <a:buFont typeface="Wingdings" pitchFamily="2" charset="2"/>
              <a:buNone/>
            </a:pPr>
            <a:r>
              <a:rPr lang="en-US" sz="1600"/>
              <a:t>			Vitamin D excess</a:t>
            </a:r>
          </a:p>
          <a:p>
            <a:pPr>
              <a:lnSpc>
                <a:spcPct val="80000"/>
              </a:lnSpc>
              <a:buFont typeface="Wingdings" pitchFamily="2" charset="2"/>
              <a:buNone/>
            </a:pPr>
            <a:r>
              <a:rPr lang="en-US" sz="1600"/>
              <a:t>				Excessive dietary intake</a:t>
            </a:r>
          </a:p>
          <a:p>
            <a:pPr>
              <a:lnSpc>
                <a:spcPct val="80000"/>
              </a:lnSpc>
              <a:buFont typeface="Wingdings" pitchFamily="2" charset="2"/>
              <a:buNone/>
            </a:pPr>
            <a:r>
              <a:rPr lang="en-US" sz="1600"/>
              <a:t>				Granuomatous diseases</a:t>
            </a:r>
          </a:p>
          <a:p>
            <a:pPr>
              <a:lnSpc>
                <a:spcPct val="80000"/>
              </a:lnSpc>
              <a:buFont typeface="Wingdings" pitchFamily="2" charset="2"/>
              <a:buNone/>
            </a:pPr>
            <a:r>
              <a:rPr lang="en-US" sz="1600"/>
              <a:t>			Elevated PTH</a:t>
            </a:r>
          </a:p>
          <a:p>
            <a:pPr>
              <a:lnSpc>
                <a:spcPct val="80000"/>
              </a:lnSpc>
              <a:buFont typeface="Wingdings" pitchFamily="2" charset="2"/>
              <a:buNone/>
            </a:pPr>
            <a:r>
              <a:rPr lang="en-US" sz="1600"/>
              <a:t>			Hypophosphatemia</a:t>
            </a:r>
          </a:p>
          <a:p>
            <a:pPr>
              <a:lnSpc>
                <a:spcPct val="80000"/>
              </a:lnSpc>
              <a:buFont typeface="Wingdings" pitchFamily="2" charset="2"/>
              <a:buNone/>
            </a:pPr>
            <a:endParaRPr lang="en-US" sz="1600"/>
          </a:p>
          <a:p>
            <a:pPr>
              <a:lnSpc>
                <a:spcPct val="80000"/>
              </a:lnSpc>
              <a:buFont typeface="Wingdings" pitchFamily="2" charset="2"/>
              <a:buNone/>
            </a:pPr>
            <a:r>
              <a:rPr lang="en-US" sz="1600"/>
              <a:t>Increased Loss From Bone</a:t>
            </a:r>
          </a:p>
          <a:p>
            <a:pPr>
              <a:lnSpc>
                <a:spcPct val="80000"/>
              </a:lnSpc>
              <a:buFont typeface="Wingdings" pitchFamily="2" charset="2"/>
              <a:buNone/>
            </a:pPr>
            <a:r>
              <a:rPr lang="en-US" sz="1600"/>
              <a:t>		Increased net bone resorption</a:t>
            </a:r>
          </a:p>
          <a:p>
            <a:pPr>
              <a:lnSpc>
                <a:spcPct val="80000"/>
              </a:lnSpc>
              <a:buFont typeface="Wingdings" pitchFamily="2" charset="2"/>
              <a:buNone/>
            </a:pPr>
            <a:r>
              <a:rPr lang="en-US" sz="1600"/>
              <a:t>			Elevated PTH</a:t>
            </a:r>
          </a:p>
          <a:p>
            <a:pPr>
              <a:lnSpc>
                <a:spcPct val="80000"/>
              </a:lnSpc>
              <a:buFont typeface="Wingdings" pitchFamily="2" charset="2"/>
              <a:buNone/>
            </a:pPr>
            <a:r>
              <a:rPr lang="en-US" sz="1600"/>
              <a:t>				Hyperparathyroidism</a:t>
            </a:r>
          </a:p>
          <a:p>
            <a:pPr>
              <a:lnSpc>
                <a:spcPct val="80000"/>
              </a:lnSpc>
              <a:buFont typeface="Wingdings" pitchFamily="2" charset="2"/>
              <a:buNone/>
            </a:pPr>
            <a:r>
              <a:rPr lang="en-US" sz="1600"/>
              <a:t>			Malignancy</a:t>
            </a:r>
          </a:p>
          <a:p>
            <a:pPr>
              <a:lnSpc>
                <a:spcPct val="80000"/>
              </a:lnSpc>
              <a:buFont typeface="Wingdings" pitchFamily="2" charset="2"/>
              <a:buNone/>
            </a:pPr>
            <a:r>
              <a:rPr lang="en-US" sz="1600"/>
              <a:t>				Osteolytic metastases</a:t>
            </a:r>
          </a:p>
          <a:p>
            <a:pPr>
              <a:lnSpc>
                <a:spcPct val="80000"/>
              </a:lnSpc>
              <a:buFont typeface="Wingdings" pitchFamily="2" charset="2"/>
              <a:buNone/>
            </a:pPr>
            <a:r>
              <a:rPr lang="en-US" sz="1600"/>
              <a:t>				PTHrP secreting tumor</a:t>
            </a:r>
          </a:p>
          <a:p>
            <a:pPr>
              <a:lnSpc>
                <a:spcPct val="80000"/>
              </a:lnSpc>
              <a:buFont typeface="Wingdings" pitchFamily="2" charset="2"/>
              <a:buNone/>
            </a:pPr>
            <a:r>
              <a:rPr lang="en-US" sz="1600"/>
              <a:t>		Increased bone turnover</a:t>
            </a:r>
          </a:p>
          <a:p>
            <a:pPr>
              <a:lnSpc>
                <a:spcPct val="80000"/>
              </a:lnSpc>
              <a:buFont typeface="Wingdings" pitchFamily="2" charset="2"/>
              <a:buNone/>
            </a:pPr>
            <a:r>
              <a:rPr lang="en-US" sz="1600"/>
              <a:t>			Paget’s disease of bone</a:t>
            </a:r>
          </a:p>
          <a:p>
            <a:pPr>
              <a:lnSpc>
                <a:spcPct val="80000"/>
              </a:lnSpc>
              <a:buFont typeface="Wingdings" pitchFamily="2" charset="2"/>
              <a:buNone/>
            </a:pPr>
            <a:r>
              <a:rPr lang="en-US" sz="1600"/>
              <a:t>			Hyperthyroidism</a:t>
            </a:r>
          </a:p>
        </p:txBody>
      </p:sp>
      <p:sp>
        <p:nvSpPr>
          <p:cNvPr id="23556" name="Text Box 4"/>
          <p:cNvSpPr txBox="1">
            <a:spLocks noChangeArrowheads="1"/>
          </p:cNvSpPr>
          <p:nvPr/>
        </p:nvSpPr>
        <p:spPr bwMode="auto">
          <a:xfrm>
            <a:off x="5715000" y="1600200"/>
            <a:ext cx="3124200" cy="290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Decreased Bone Mineralization</a:t>
            </a:r>
          </a:p>
          <a:p>
            <a:pPr>
              <a:spcBef>
                <a:spcPct val="50000"/>
              </a:spcBef>
            </a:pPr>
            <a:r>
              <a:rPr lang="en-US" sz="1600"/>
              <a:t>	Elevated PTH</a:t>
            </a:r>
          </a:p>
          <a:p>
            <a:pPr>
              <a:spcBef>
                <a:spcPct val="50000"/>
              </a:spcBef>
            </a:pPr>
            <a:r>
              <a:rPr lang="en-US" sz="1600"/>
              <a:t>	Aluminum toxicity</a:t>
            </a:r>
          </a:p>
          <a:p>
            <a:pPr>
              <a:spcBef>
                <a:spcPct val="50000"/>
              </a:spcBef>
            </a:pPr>
            <a:endParaRPr lang="en-US" sz="1600"/>
          </a:p>
          <a:p>
            <a:pPr>
              <a:spcBef>
                <a:spcPct val="50000"/>
              </a:spcBef>
            </a:pPr>
            <a:r>
              <a:rPr lang="en-US" sz="1600"/>
              <a:t>Decreased Urinary Excretion</a:t>
            </a:r>
          </a:p>
          <a:p>
            <a:pPr>
              <a:spcBef>
                <a:spcPct val="50000"/>
              </a:spcBef>
            </a:pPr>
            <a:r>
              <a:rPr lang="en-US" sz="1600"/>
              <a:t>	Thiazide diuretics</a:t>
            </a:r>
          </a:p>
          <a:p>
            <a:pPr>
              <a:spcBef>
                <a:spcPct val="50000"/>
              </a:spcBef>
            </a:pPr>
            <a:r>
              <a:rPr lang="en-US" sz="1600"/>
              <a:t>	Elevated calcitriol</a:t>
            </a:r>
          </a:p>
          <a:p>
            <a:pPr>
              <a:spcBef>
                <a:spcPct val="50000"/>
              </a:spcBef>
            </a:pPr>
            <a:r>
              <a:rPr lang="en-US" sz="1600"/>
              <a:t>	Elevated PTH</a:t>
            </a:r>
            <a:endParaRPr lang="en-US"/>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16183757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55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55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55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555">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3555">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3555">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3555">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3555">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555">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3555">
                                            <p:txEl>
                                              <p:pRg st="14" end="1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555">
                                            <p:txEl>
                                              <p:pRg st="15" end="15"/>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3555">
                                            <p:txEl>
                                              <p:pRg st="16" end="16"/>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3555">
                                            <p:txEl>
                                              <p:pRg st="17" end="17"/>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3555">
                                            <p:txEl>
                                              <p:pRg st="18" end="18"/>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23556">
                                            <p:txEl>
                                              <p:pRg st="0" end="0"/>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23556">
                                            <p:txEl>
                                              <p:pRg st="1" end="1"/>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3556">
                                            <p:txEl>
                                              <p:pRg st="2" end="2"/>
                                            </p:txEl>
                                          </p:spTgt>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0"/>
                                          </p:stCondLst>
                                        </p:cTn>
                                        <p:tgtEl>
                                          <p:spTgt spid="23556">
                                            <p:txEl>
                                              <p:pRg st="4" end="4"/>
                                            </p:txEl>
                                          </p:spTgt>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23556">
                                            <p:txEl>
                                              <p:pRg st="5" end="5"/>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3556">
                                            <p:txEl>
                                              <p:pRg st="6" end="6"/>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355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effectLst/>
              </a:rPr>
              <a:t>Hyperphosphatemia</a:t>
            </a:r>
            <a:r>
              <a:rPr lang="en-GB" b="1" dirty="0">
                <a:effectLst/>
              </a:rPr>
              <a:t> </a:t>
            </a:r>
            <a:endParaRPr lang="en-GB" dirty="0"/>
          </a:p>
        </p:txBody>
      </p:sp>
      <p:sp>
        <p:nvSpPr>
          <p:cNvPr id="3" name="Content Placeholder 2"/>
          <p:cNvSpPr>
            <a:spLocks noGrp="1"/>
          </p:cNvSpPr>
          <p:nvPr>
            <p:ph idx="1"/>
          </p:nvPr>
        </p:nvSpPr>
        <p:spPr/>
        <p:txBody>
          <a:bodyPr/>
          <a:lstStyle/>
          <a:p>
            <a:pPr lvl="0"/>
            <a:r>
              <a:rPr lang="en-GB" sz="2800" dirty="0">
                <a:effectLst/>
              </a:rPr>
              <a:t>Poisoning – phosphate containing </a:t>
            </a:r>
            <a:r>
              <a:rPr lang="en-GB" sz="2800" dirty="0" err="1">
                <a:effectLst/>
              </a:rPr>
              <a:t>laxatives;excessive</a:t>
            </a:r>
            <a:r>
              <a:rPr lang="en-GB" sz="2800" dirty="0">
                <a:effectLst/>
              </a:rPr>
              <a:t> </a:t>
            </a:r>
            <a:r>
              <a:rPr lang="en-GB" sz="2800" dirty="0" err="1">
                <a:effectLst/>
              </a:rPr>
              <a:t>intake;vit</a:t>
            </a:r>
            <a:r>
              <a:rPr lang="en-GB" sz="2800" dirty="0">
                <a:effectLst/>
              </a:rPr>
              <a:t> D intoxication</a:t>
            </a:r>
          </a:p>
          <a:p>
            <a:pPr lvl="0"/>
            <a:r>
              <a:rPr lang="en-GB" sz="2800" dirty="0">
                <a:effectLst/>
              </a:rPr>
              <a:t>Respiratory acidosis-prevents entry into cells</a:t>
            </a:r>
          </a:p>
          <a:p>
            <a:pPr lvl="0"/>
            <a:r>
              <a:rPr lang="en-GB" sz="2800" dirty="0">
                <a:effectLst/>
              </a:rPr>
              <a:t>Redistribution-cell damage </a:t>
            </a:r>
            <a:r>
              <a:rPr lang="en-GB" sz="2800" dirty="0" err="1">
                <a:effectLst/>
              </a:rPr>
              <a:t>eg</a:t>
            </a:r>
            <a:r>
              <a:rPr lang="en-GB" sz="2800" dirty="0">
                <a:effectLst/>
              </a:rPr>
              <a:t> </a:t>
            </a:r>
            <a:r>
              <a:rPr lang="en-GB" sz="2800" dirty="0" err="1">
                <a:effectLst/>
              </a:rPr>
              <a:t>haemolysis,tumors</a:t>
            </a:r>
            <a:r>
              <a:rPr lang="en-GB" sz="2800" dirty="0">
                <a:effectLst/>
              </a:rPr>
              <a:t> and </a:t>
            </a:r>
            <a:r>
              <a:rPr lang="en-GB" sz="2800" dirty="0" err="1">
                <a:effectLst/>
              </a:rPr>
              <a:t>rhabdomyolysis</a:t>
            </a:r>
            <a:endParaRPr lang="en-GB" sz="2800" dirty="0">
              <a:effectLst/>
            </a:endParaRPr>
          </a:p>
          <a:p>
            <a:pPr lvl="0"/>
            <a:r>
              <a:rPr lang="en-GB" sz="2800" dirty="0">
                <a:effectLst/>
              </a:rPr>
              <a:t>Chronic renal failure</a:t>
            </a:r>
          </a:p>
          <a:p>
            <a:pPr lvl="0"/>
            <a:r>
              <a:rPr lang="en-GB" sz="2800" dirty="0" err="1">
                <a:effectLst/>
              </a:rPr>
              <a:t>Hypoparathyroid</a:t>
            </a:r>
            <a:r>
              <a:rPr lang="en-GB" sz="2800" dirty="0">
                <a:effectLst/>
              </a:rPr>
              <a:t> </a:t>
            </a:r>
            <a:r>
              <a:rPr lang="en-GB" sz="2800" dirty="0" err="1">
                <a:effectLst/>
              </a:rPr>
              <a:t>state;pseudohypoparathyroidism-tissue</a:t>
            </a:r>
            <a:r>
              <a:rPr lang="en-GB" sz="2800" dirty="0">
                <a:effectLst/>
              </a:rPr>
              <a:t> resistance to PTH</a:t>
            </a:r>
          </a:p>
          <a:p>
            <a:pPr lvl="0"/>
            <a:r>
              <a:rPr lang="en-GB" sz="2800" dirty="0" err="1">
                <a:effectLst/>
              </a:rPr>
              <a:t>Acromegally</a:t>
            </a:r>
            <a:r>
              <a:rPr lang="en-GB" sz="2800" dirty="0">
                <a:effectLst/>
              </a:rPr>
              <a:t> </a:t>
            </a:r>
          </a:p>
        </p:txBody>
      </p:sp>
      <p:sp>
        <p:nvSpPr>
          <p:cNvPr id="4" name="Footer Placeholder 3"/>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1815608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effectLst/>
              </a:rPr>
              <a:t>Hypophosphatemia &lt;</a:t>
            </a:r>
            <a:r>
              <a:rPr lang="en-GB" b="1" dirty="0" smtClean="0">
                <a:effectLst/>
              </a:rPr>
              <a:t>0.3mmol/l</a:t>
            </a:r>
            <a:endParaRPr lang="en-GB" dirty="0"/>
          </a:p>
        </p:txBody>
      </p:sp>
      <p:sp>
        <p:nvSpPr>
          <p:cNvPr id="3" name="Content Placeholder 2"/>
          <p:cNvSpPr>
            <a:spLocks noGrp="1"/>
          </p:cNvSpPr>
          <p:nvPr>
            <p:ph idx="1"/>
          </p:nvPr>
        </p:nvSpPr>
        <p:spPr/>
        <p:txBody>
          <a:bodyPr/>
          <a:lstStyle/>
          <a:p>
            <a:pPr lvl="0"/>
            <a:r>
              <a:rPr lang="en-GB" dirty="0">
                <a:effectLst/>
              </a:rPr>
              <a:t>H</a:t>
            </a:r>
            <a:r>
              <a:rPr lang="en-GB" dirty="0" smtClean="0">
                <a:effectLst/>
              </a:rPr>
              <a:t>yperparathyroidism</a:t>
            </a:r>
            <a:endParaRPr lang="en-GB" dirty="0">
              <a:effectLst/>
            </a:endParaRPr>
          </a:p>
          <a:p>
            <a:pPr lvl="0"/>
            <a:r>
              <a:rPr lang="en-GB" dirty="0">
                <a:effectLst/>
              </a:rPr>
              <a:t>Intake; deficiency of dietary phosphate</a:t>
            </a:r>
          </a:p>
          <a:p>
            <a:pPr lvl="0"/>
            <a:r>
              <a:rPr lang="en-GB" dirty="0">
                <a:effectLst/>
              </a:rPr>
              <a:t>Hungry Bone Syndrome</a:t>
            </a:r>
          </a:p>
          <a:p>
            <a:pPr lvl="0"/>
            <a:r>
              <a:rPr lang="en-GB" dirty="0" err="1">
                <a:effectLst/>
              </a:rPr>
              <a:t>Refeeding</a:t>
            </a:r>
            <a:r>
              <a:rPr lang="en-GB" dirty="0">
                <a:effectLst/>
              </a:rPr>
              <a:t> syndrome-in malnourished </a:t>
            </a:r>
            <a:r>
              <a:rPr lang="en-GB" dirty="0" smtClean="0">
                <a:effectLst/>
              </a:rPr>
              <a:t>patients</a:t>
            </a:r>
            <a:endParaRPr lang="en-GB" dirty="0">
              <a:effectLst/>
            </a:endParaRPr>
          </a:p>
        </p:txBody>
      </p:sp>
      <p:sp>
        <p:nvSpPr>
          <p:cNvPr id="4" name="Footer Placeholder 3"/>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3609977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229600" cy="4530725"/>
          </a:xfrm>
        </p:spPr>
        <p:txBody>
          <a:bodyPr/>
          <a:lstStyle/>
          <a:p>
            <a:pPr lvl="0"/>
            <a:r>
              <a:rPr lang="en-GB" dirty="0">
                <a:effectLst/>
              </a:rPr>
              <a:t>Redistribution – glucose infusion and respiratory alkalosis-moves into </a:t>
            </a:r>
            <a:r>
              <a:rPr lang="en-GB" dirty="0" err="1">
                <a:effectLst/>
              </a:rPr>
              <a:t>cells;diabetic</a:t>
            </a:r>
            <a:r>
              <a:rPr lang="en-GB" dirty="0">
                <a:effectLst/>
              </a:rPr>
              <a:t> ketoacidosis Rx -insulin shifts phosphate into cells</a:t>
            </a:r>
          </a:p>
          <a:p>
            <a:pPr lvl="0"/>
            <a:r>
              <a:rPr lang="en-GB" dirty="0">
                <a:effectLst/>
              </a:rPr>
              <a:t>Renal causes;</a:t>
            </a:r>
          </a:p>
          <a:p>
            <a:pPr lvl="1"/>
            <a:r>
              <a:rPr lang="en-GB" dirty="0">
                <a:effectLst/>
              </a:rPr>
              <a:t>Specific phosphate transport defects are x-linked dominant hypophosphatemia</a:t>
            </a:r>
          </a:p>
          <a:p>
            <a:pPr lvl="1"/>
            <a:r>
              <a:rPr lang="en-GB" dirty="0">
                <a:effectLst/>
              </a:rPr>
              <a:t>Multiple renal tubular transport defect e.g. idiopathic </a:t>
            </a:r>
            <a:r>
              <a:rPr lang="en-GB" dirty="0" err="1">
                <a:effectLst/>
              </a:rPr>
              <a:t>fanconi</a:t>
            </a:r>
            <a:r>
              <a:rPr lang="en-GB" dirty="0">
                <a:effectLst/>
              </a:rPr>
              <a:t> syndrome and </a:t>
            </a:r>
            <a:r>
              <a:rPr lang="en-GB" dirty="0" err="1">
                <a:effectLst/>
              </a:rPr>
              <a:t>galactosaemia</a:t>
            </a:r>
            <a:r>
              <a:rPr lang="en-GB" dirty="0">
                <a:effectLst/>
              </a:rPr>
              <a:t> ;</a:t>
            </a:r>
            <a:r>
              <a:rPr lang="en-GB" dirty="0" smtClean="0">
                <a:effectLst/>
              </a:rPr>
              <a:t>diuretics</a:t>
            </a:r>
            <a:endParaRPr lang="en-GB" dirty="0">
              <a:effectLst/>
            </a:endParaRPr>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1813212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effectLst/>
              </a:rPr>
              <a:t>Laboratory findings depends on the </a:t>
            </a:r>
            <a:r>
              <a:rPr lang="en-GB" b="1" dirty="0" smtClean="0">
                <a:effectLst/>
              </a:rPr>
              <a:t>cause</a:t>
            </a:r>
            <a:endParaRPr lang="en-GB" dirty="0"/>
          </a:p>
        </p:txBody>
      </p:sp>
      <p:sp>
        <p:nvSpPr>
          <p:cNvPr id="3" name="Content Placeholder 2"/>
          <p:cNvSpPr>
            <a:spLocks noGrp="1"/>
          </p:cNvSpPr>
          <p:nvPr>
            <p:ph idx="1"/>
          </p:nvPr>
        </p:nvSpPr>
        <p:spPr/>
        <p:txBody>
          <a:bodyPr/>
          <a:lstStyle/>
          <a:p>
            <a:pPr lvl="0"/>
            <a:r>
              <a:rPr lang="en-GB" sz="2000" dirty="0">
                <a:effectLst/>
              </a:rPr>
              <a:t>Changes (serum) of calcium, inorganic phosphate, 25 – OH D and 1 α25 (OH)</a:t>
            </a:r>
            <a:r>
              <a:rPr lang="en-GB" sz="2000" baseline="-25000" dirty="0">
                <a:effectLst/>
              </a:rPr>
              <a:t>2</a:t>
            </a:r>
            <a:r>
              <a:rPr lang="en-GB" sz="2000" dirty="0">
                <a:effectLst/>
              </a:rPr>
              <a:t>D vary with different disorders</a:t>
            </a:r>
          </a:p>
          <a:p>
            <a:pPr lvl="0"/>
            <a:r>
              <a:rPr lang="en-GB" sz="2000" dirty="0" err="1">
                <a:effectLst/>
              </a:rPr>
              <a:t>Vit</a:t>
            </a:r>
            <a:r>
              <a:rPr lang="en-GB" sz="2000" dirty="0">
                <a:effectLst/>
              </a:rPr>
              <a:t> D deficiency – serum calcium is normal or low</a:t>
            </a:r>
          </a:p>
          <a:p>
            <a:pPr lvl="0"/>
            <a:r>
              <a:rPr lang="en-GB" sz="2000" dirty="0">
                <a:effectLst/>
              </a:rPr>
              <a:t>Phosphorus and 25OH-D – characteristically low</a:t>
            </a:r>
          </a:p>
          <a:p>
            <a:pPr lvl="0"/>
            <a:r>
              <a:rPr lang="en-GB" sz="2000" dirty="0">
                <a:effectLst/>
              </a:rPr>
              <a:t>Renal tubular disorders – normal calcium but low phosphorus (inorganic)</a:t>
            </a:r>
          </a:p>
          <a:p>
            <a:pPr lvl="0"/>
            <a:r>
              <a:rPr lang="en-GB" sz="2000" dirty="0">
                <a:effectLst/>
              </a:rPr>
              <a:t>Chronic renal failure;</a:t>
            </a:r>
          </a:p>
          <a:p>
            <a:pPr lvl="1"/>
            <a:r>
              <a:rPr lang="en-GB" sz="1600" dirty="0" err="1">
                <a:effectLst/>
              </a:rPr>
              <a:t>Hyperphosphatemia</a:t>
            </a:r>
            <a:r>
              <a:rPr lang="en-GB" sz="1600" dirty="0">
                <a:effectLst/>
              </a:rPr>
              <a:t> </a:t>
            </a:r>
          </a:p>
          <a:p>
            <a:pPr lvl="1"/>
            <a:r>
              <a:rPr lang="en-GB" sz="1600" dirty="0" err="1">
                <a:effectLst/>
              </a:rPr>
              <a:t>Hypocalcemia</a:t>
            </a:r>
            <a:r>
              <a:rPr lang="en-GB" sz="1600" dirty="0">
                <a:effectLst/>
              </a:rPr>
              <a:t> </a:t>
            </a:r>
          </a:p>
          <a:p>
            <a:pPr lvl="1"/>
            <a:r>
              <a:rPr lang="en-GB" sz="1600" dirty="0">
                <a:effectLst/>
              </a:rPr>
              <a:t>Normal 25(OH)D</a:t>
            </a:r>
          </a:p>
          <a:p>
            <a:pPr lvl="1"/>
            <a:r>
              <a:rPr lang="en-GB" sz="1600" dirty="0">
                <a:effectLst/>
              </a:rPr>
              <a:t>Low 1,25(OH</a:t>
            </a:r>
            <a:r>
              <a:rPr lang="en-GB" sz="1600" baseline="-25000" dirty="0">
                <a:effectLst/>
              </a:rPr>
              <a:t>2</a:t>
            </a:r>
            <a:r>
              <a:rPr lang="en-GB" sz="1600" dirty="0">
                <a:effectLst/>
              </a:rPr>
              <a:t>)D</a:t>
            </a:r>
          </a:p>
          <a:p>
            <a:pPr lvl="1"/>
            <a:r>
              <a:rPr lang="en-GB" sz="1600" dirty="0">
                <a:effectLst/>
              </a:rPr>
              <a:t>Radiological investigations are important </a:t>
            </a:r>
          </a:p>
          <a:p>
            <a:r>
              <a:rPr lang="en-GB" sz="2000" b="1" dirty="0">
                <a:effectLst/>
              </a:rPr>
              <a:t>ADJUSTED CALCIUM(</a:t>
            </a:r>
            <a:r>
              <a:rPr lang="en-GB" sz="2000" b="1" dirty="0" err="1">
                <a:effectLst/>
              </a:rPr>
              <a:t>mmol</a:t>
            </a:r>
            <a:r>
              <a:rPr lang="en-GB" sz="2000" b="1" dirty="0">
                <a:effectLst/>
              </a:rPr>
              <a:t>)=Total measured calcium+0.02(47-albumin)</a:t>
            </a:r>
            <a:endParaRPr lang="en-GB" sz="2000" dirty="0"/>
          </a:p>
        </p:txBody>
      </p:sp>
      <p:sp>
        <p:nvSpPr>
          <p:cNvPr id="4" name="Footer Placeholder 3"/>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27918006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7813"/>
            <a:ext cx="8229600" cy="941387"/>
          </a:xfrm>
        </p:spPr>
        <p:txBody>
          <a:bodyPr/>
          <a:lstStyle/>
          <a:p>
            <a:r>
              <a:rPr lang="en-US" sz="4000"/>
              <a:t>Overview of Phosphate Balance</a:t>
            </a:r>
          </a:p>
        </p:txBody>
      </p:sp>
      <p:pic>
        <p:nvPicPr>
          <p:cNvPr id="25608" name="Picture 8" descr="phosphate etiologi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14400" y="1447800"/>
            <a:ext cx="7391400" cy="47688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17672880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7813"/>
            <a:ext cx="8229600" cy="865187"/>
          </a:xfrm>
        </p:spPr>
        <p:txBody>
          <a:bodyPr/>
          <a:lstStyle/>
          <a:p>
            <a:r>
              <a:rPr lang="en-US" sz="4000"/>
              <a:t>Etiologies of Hyperphosphatemia</a:t>
            </a:r>
          </a:p>
        </p:txBody>
      </p:sp>
      <p:sp>
        <p:nvSpPr>
          <p:cNvPr id="29699" name="Rectangle 3"/>
          <p:cNvSpPr>
            <a:spLocks noGrp="1" noChangeArrowheads="1"/>
          </p:cNvSpPr>
          <p:nvPr>
            <p:ph type="body" idx="1"/>
          </p:nvPr>
        </p:nvSpPr>
        <p:spPr>
          <a:xfrm>
            <a:off x="457200" y="1600200"/>
            <a:ext cx="8229600" cy="4953000"/>
          </a:xfrm>
        </p:spPr>
        <p:txBody>
          <a:bodyPr/>
          <a:lstStyle/>
          <a:p>
            <a:pPr>
              <a:buFont typeface="Wingdings" pitchFamily="2" charset="2"/>
              <a:buNone/>
            </a:pPr>
            <a:r>
              <a:rPr lang="en-US" sz="2000"/>
              <a:t>Increased GI Intake</a:t>
            </a:r>
          </a:p>
          <a:p>
            <a:pPr>
              <a:buFont typeface="Wingdings" pitchFamily="2" charset="2"/>
              <a:buNone/>
            </a:pPr>
            <a:r>
              <a:rPr lang="en-US" sz="2000"/>
              <a:t>		Fleet’s Phospho-Soda</a:t>
            </a:r>
          </a:p>
          <a:p>
            <a:pPr>
              <a:buFont typeface="Wingdings" pitchFamily="2" charset="2"/>
              <a:buNone/>
            </a:pPr>
            <a:endParaRPr lang="en-US" sz="2000"/>
          </a:p>
          <a:p>
            <a:pPr>
              <a:buFont typeface="Wingdings" pitchFamily="2" charset="2"/>
              <a:buNone/>
            </a:pPr>
            <a:r>
              <a:rPr lang="en-US" sz="2000"/>
              <a:t>Decreased Urinary Excretion</a:t>
            </a:r>
          </a:p>
          <a:p>
            <a:pPr>
              <a:buFont typeface="Wingdings" pitchFamily="2" charset="2"/>
              <a:buNone/>
            </a:pPr>
            <a:r>
              <a:rPr lang="en-US" sz="2000"/>
              <a:t>		Renal Failure</a:t>
            </a:r>
          </a:p>
          <a:p>
            <a:pPr>
              <a:buFont typeface="Wingdings" pitchFamily="2" charset="2"/>
              <a:buNone/>
            </a:pPr>
            <a:r>
              <a:rPr lang="en-US" sz="2000"/>
              <a:t>		Low PTH (hypoparathyroidism)</a:t>
            </a:r>
          </a:p>
          <a:p>
            <a:pPr>
              <a:buFont typeface="Wingdings" pitchFamily="2" charset="2"/>
              <a:buNone/>
            </a:pPr>
            <a:r>
              <a:rPr lang="en-US" sz="2000">
                <a:effectLst/>
              </a:rPr>
              <a:t>			s/p thyroidectomy</a:t>
            </a:r>
          </a:p>
          <a:p>
            <a:pPr>
              <a:buFont typeface="Wingdings" pitchFamily="2" charset="2"/>
              <a:buNone/>
            </a:pPr>
            <a:r>
              <a:rPr lang="en-US" sz="2000">
                <a:effectLst/>
              </a:rPr>
              <a:t>			s/p I</a:t>
            </a:r>
            <a:r>
              <a:rPr lang="en-US" sz="2000" baseline="30000">
                <a:effectLst/>
              </a:rPr>
              <a:t>131</a:t>
            </a:r>
            <a:r>
              <a:rPr lang="en-US" sz="2000">
                <a:effectLst/>
              </a:rPr>
              <a:t> treatment for Graves disease of thyroid cancer</a:t>
            </a:r>
          </a:p>
          <a:p>
            <a:pPr>
              <a:buFont typeface="Wingdings" pitchFamily="2" charset="2"/>
              <a:buNone/>
            </a:pPr>
            <a:r>
              <a:rPr lang="en-US" sz="2000">
                <a:effectLst/>
              </a:rPr>
              <a:t>			Autoimmune hypoparathyroidism</a:t>
            </a:r>
          </a:p>
          <a:p>
            <a:pPr>
              <a:buFont typeface="Wingdings" pitchFamily="2" charset="2"/>
              <a:buNone/>
            </a:pPr>
            <a:endParaRPr lang="en-US" sz="2000">
              <a:effectLst/>
            </a:endParaRPr>
          </a:p>
          <a:p>
            <a:pPr>
              <a:buFont typeface="Wingdings" pitchFamily="2" charset="2"/>
              <a:buNone/>
            </a:pPr>
            <a:r>
              <a:rPr lang="en-US" sz="2000">
                <a:effectLst/>
              </a:rPr>
              <a:t>Cell Lysis</a:t>
            </a:r>
          </a:p>
          <a:p>
            <a:pPr>
              <a:buFont typeface="Wingdings" pitchFamily="2" charset="2"/>
              <a:buNone/>
            </a:pPr>
            <a:r>
              <a:rPr lang="en-US" sz="2000">
                <a:effectLst/>
              </a:rPr>
              <a:t>		Rhabdomyolysis</a:t>
            </a:r>
          </a:p>
          <a:p>
            <a:pPr>
              <a:buFont typeface="Wingdings" pitchFamily="2" charset="2"/>
              <a:buNone/>
            </a:pPr>
            <a:r>
              <a:rPr lang="en-US" sz="2000">
                <a:effectLst/>
              </a:rPr>
              <a:t>		Tumor lysis syndrome</a:t>
            </a:r>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9477865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969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699">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9699">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699">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9699">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9699">
                                            <p:txEl>
                                              <p:pRg st="10" end="1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9699">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969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76251" y="0"/>
            <a:ext cx="8667749" cy="642938"/>
          </a:xfrm>
        </p:spPr>
        <p:txBody>
          <a:bodyPr/>
          <a:lstStyle/>
          <a:p>
            <a:pPr algn="l" eaLnBrk="1" hangingPunct="1"/>
            <a:r>
              <a:rPr lang="en-US" sz="2600" smtClean="0"/>
              <a:t>HYPOPHOSPHATEMIA - causes</a:t>
            </a:r>
          </a:p>
        </p:txBody>
      </p:sp>
      <p:sp>
        <p:nvSpPr>
          <p:cNvPr id="7172" name="Rectangle 3"/>
          <p:cNvSpPr>
            <a:spLocks noGrp="1" noChangeArrowheads="1"/>
          </p:cNvSpPr>
          <p:nvPr>
            <p:ph type="body" idx="1"/>
          </p:nvPr>
        </p:nvSpPr>
        <p:spPr>
          <a:xfrm>
            <a:off x="0" y="589360"/>
            <a:ext cx="9144000" cy="6268640"/>
          </a:xfrm>
        </p:spPr>
        <p:txBody>
          <a:bodyPr/>
          <a:lstStyle/>
          <a:p>
            <a:pPr eaLnBrk="1" hangingPunct="1">
              <a:lnSpc>
                <a:spcPct val="80000"/>
              </a:lnSpc>
            </a:pPr>
            <a:r>
              <a:rPr lang="en-US" sz="2800" smtClean="0"/>
              <a:t>Redistribution – intracellular shift glucose – oral or intravenous hyperalimentation.</a:t>
            </a:r>
          </a:p>
          <a:p>
            <a:pPr eaLnBrk="1" hangingPunct="1">
              <a:lnSpc>
                <a:spcPct val="80000"/>
              </a:lnSpc>
            </a:pPr>
            <a:r>
              <a:rPr lang="en-US" sz="2800" smtClean="0"/>
              <a:t>Lowered renal phosphate threshold</a:t>
            </a:r>
          </a:p>
          <a:p>
            <a:pPr lvl="2" algn="l" eaLnBrk="1" hangingPunct="1">
              <a:lnSpc>
                <a:spcPct val="80000"/>
              </a:lnSpc>
              <a:buFontTx/>
              <a:buChar char="-"/>
            </a:pPr>
            <a:r>
              <a:rPr lang="en-US" sz="2800" smtClean="0"/>
              <a:t>Primary or secondary hyperparathyroidism.</a:t>
            </a:r>
          </a:p>
          <a:p>
            <a:pPr lvl="2" algn="l" eaLnBrk="1" hangingPunct="1">
              <a:lnSpc>
                <a:spcPct val="80000"/>
              </a:lnSpc>
              <a:buFontTx/>
              <a:buChar char="-"/>
            </a:pPr>
            <a:r>
              <a:rPr lang="en-US" sz="2800" smtClean="0"/>
              <a:t>Renal tubular defects – </a:t>
            </a:r>
          </a:p>
          <a:p>
            <a:pPr lvl="2" algn="l" eaLnBrk="1" hangingPunct="1">
              <a:lnSpc>
                <a:spcPct val="80000"/>
              </a:lnSpc>
              <a:buFontTx/>
              <a:buNone/>
            </a:pPr>
            <a:r>
              <a:rPr lang="en-US" sz="2800" smtClean="0"/>
              <a:t>	(i)familial hypophosphatemia</a:t>
            </a:r>
          </a:p>
          <a:p>
            <a:pPr lvl="2" algn="l" eaLnBrk="1" hangingPunct="1">
              <a:lnSpc>
                <a:spcPct val="80000"/>
              </a:lnSpc>
              <a:buFontTx/>
              <a:buNone/>
            </a:pPr>
            <a:r>
              <a:rPr lang="en-US" sz="2800" smtClean="0"/>
              <a:t>	(ii)Fanconi syndrome</a:t>
            </a:r>
          </a:p>
          <a:p>
            <a:pPr algn="l" eaLnBrk="1" hangingPunct="1">
              <a:lnSpc>
                <a:spcPct val="80000"/>
              </a:lnSpc>
              <a:buFontTx/>
              <a:buNone/>
            </a:pPr>
            <a:r>
              <a:rPr lang="en-US" sz="2800" smtClean="0"/>
              <a:t>•   Decreased net intestinal        </a:t>
            </a:r>
          </a:p>
          <a:p>
            <a:pPr algn="l" eaLnBrk="1" hangingPunct="1">
              <a:lnSpc>
                <a:spcPct val="80000"/>
              </a:lnSpc>
              <a:buFontTx/>
              <a:buNone/>
            </a:pPr>
            <a:r>
              <a:rPr lang="en-US" sz="2800" smtClean="0"/>
              <a:t>    phosphate  absorption.</a:t>
            </a:r>
          </a:p>
          <a:p>
            <a:pPr algn="l" eaLnBrk="1" hangingPunct="1">
              <a:lnSpc>
                <a:spcPct val="80000"/>
              </a:lnSpc>
              <a:buFontTx/>
              <a:buNone/>
            </a:pPr>
            <a:r>
              <a:rPr lang="en-US" sz="2800" smtClean="0"/>
              <a:t>	Increased loss</a:t>
            </a:r>
          </a:p>
          <a:p>
            <a:pPr lvl="2" algn="l" eaLnBrk="1" hangingPunct="1">
              <a:lnSpc>
                <a:spcPct val="80000"/>
              </a:lnSpc>
              <a:buFontTx/>
              <a:buChar char="-"/>
            </a:pPr>
            <a:r>
              <a:rPr lang="en-US" sz="2800" smtClean="0"/>
              <a:t>Vomiting</a:t>
            </a:r>
          </a:p>
          <a:p>
            <a:pPr lvl="2" algn="l" eaLnBrk="1" hangingPunct="1">
              <a:lnSpc>
                <a:spcPct val="80000"/>
              </a:lnSpc>
              <a:buFontTx/>
              <a:buChar char="-"/>
            </a:pPr>
            <a:r>
              <a:rPr lang="en-US" sz="2800" smtClean="0"/>
              <a:t>Diarrhea </a:t>
            </a:r>
          </a:p>
          <a:p>
            <a:pPr lvl="2" algn="l" eaLnBrk="1" hangingPunct="1">
              <a:lnSpc>
                <a:spcPct val="80000"/>
              </a:lnSpc>
              <a:buFontTx/>
              <a:buChar char="-"/>
            </a:pPr>
            <a:r>
              <a:rPr lang="en-US" sz="2800" smtClean="0"/>
              <a:t>Phosphate binding antacids.</a:t>
            </a:r>
          </a:p>
          <a:p>
            <a:pPr algn="l" eaLnBrk="1" hangingPunct="1">
              <a:lnSpc>
                <a:spcPct val="80000"/>
              </a:lnSpc>
              <a:buFontTx/>
              <a:buNone/>
            </a:pPr>
            <a:r>
              <a:rPr lang="en-US" sz="2800" smtClean="0"/>
              <a:t>		- Decreased absorption</a:t>
            </a:r>
          </a:p>
          <a:p>
            <a:pPr algn="l" eaLnBrk="1" hangingPunct="1">
              <a:lnSpc>
                <a:spcPct val="80000"/>
              </a:lnSpc>
              <a:buFontTx/>
              <a:buChar char="-"/>
            </a:pPr>
            <a:r>
              <a:rPr lang="en-US" sz="2800" smtClean="0"/>
              <a:t>Mal absorption syndrome</a:t>
            </a:r>
          </a:p>
          <a:p>
            <a:pPr algn="l" eaLnBrk="1" hangingPunct="1">
              <a:lnSpc>
                <a:spcPct val="80000"/>
              </a:lnSpc>
              <a:buFontTx/>
              <a:buChar char="-"/>
            </a:pPr>
            <a:r>
              <a:rPr lang="en-US" sz="2800" smtClean="0"/>
              <a:t>Vit D deficiency</a:t>
            </a:r>
          </a:p>
          <a:p>
            <a:pPr algn="l" eaLnBrk="1" hangingPunct="1">
              <a:lnSpc>
                <a:spcPct val="80000"/>
              </a:lnSpc>
              <a:buFontTx/>
              <a:buNone/>
            </a:pPr>
            <a:r>
              <a:rPr lang="en-US" sz="2800" smtClean="0"/>
              <a:t>•	Intracellular phosphate loss – acidosis Ketoacidosis, lactic acidosis</a:t>
            </a:r>
          </a:p>
          <a:p>
            <a:pPr algn="l" eaLnBrk="1" hangingPunct="1">
              <a:lnSpc>
                <a:spcPct val="80000"/>
              </a:lnSpc>
              <a:buFontTx/>
              <a:buChar char="-"/>
            </a:pPr>
            <a:endParaRPr lang="en-US" sz="2800" smtClean="0"/>
          </a:p>
          <a:p>
            <a:pPr algn="l" eaLnBrk="1" hangingPunct="1">
              <a:lnSpc>
                <a:spcPct val="80000"/>
              </a:lnSpc>
              <a:buFontTx/>
              <a:buNone/>
            </a:pPr>
            <a:endParaRPr lang="en-US" sz="2800" smtClean="0"/>
          </a:p>
          <a:p>
            <a:pPr algn="l" eaLnBrk="1" hangingPunct="1">
              <a:lnSpc>
                <a:spcPct val="80000"/>
              </a:lnSpc>
              <a:buFontTx/>
              <a:buChar char="-"/>
            </a:pPr>
            <a:endParaRPr lang="en-US" sz="2800" smtClean="0"/>
          </a:p>
          <a:p>
            <a:pPr eaLnBrk="1" hangingPunct="1">
              <a:lnSpc>
                <a:spcPct val="80000"/>
              </a:lnSpc>
            </a:pPr>
            <a:endParaRPr lang="en-US" sz="2800" smtClean="0"/>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34273641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28600"/>
            <a:ext cx="8229600" cy="865188"/>
          </a:xfrm>
        </p:spPr>
        <p:txBody>
          <a:bodyPr/>
          <a:lstStyle/>
          <a:p>
            <a:r>
              <a:rPr lang="en-US" sz="4000"/>
              <a:t>Etiologies of Hypophosphatemia</a:t>
            </a:r>
          </a:p>
        </p:txBody>
      </p:sp>
      <p:sp>
        <p:nvSpPr>
          <p:cNvPr id="30723" name="Rectangle 3"/>
          <p:cNvSpPr>
            <a:spLocks noGrp="1" noChangeArrowheads="1"/>
          </p:cNvSpPr>
          <p:nvPr>
            <p:ph type="body" idx="1"/>
          </p:nvPr>
        </p:nvSpPr>
        <p:spPr>
          <a:xfrm>
            <a:off x="152400" y="1143000"/>
            <a:ext cx="8839200" cy="5562600"/>
          </a:xfrm>
        </p:spPr>
        <p:txBody>
          <a:bodyPr/>
          <a:lstStyle/>
          <a:p>
            <a:pPr>
              <a:lnSpc>
                <a:spcPct val="90000"/>
              </a:lnSpc>
              <a:buFont typeface="Wingdings" pitchFamily="2" charset="2"/>
              <a:buNone/>
            </a:pPr>
            <a:r>
              <a:rPr lang="en-US" sz="1800"/>
              <a:t>Decreased GI Absorption</a:t>
            </a:r>
          </a:p>
          <a:p>
            <a:pPr>
              <a:lnSpc>
                <a:spcPct val="90000"/>
              </a:lnSpc>
              <a:buFont typeface="Wingdings" pitchFamily="2" charset="2"/>
              <a:buNone/>
            </a:pPr>
            <a:r>
              <a:rPr lang="en-US" sz="1800"/>
              <a:t>		Decreased dietary intake (rare in isolation)</a:t>
            </a:r>
          </a:p>
          <a:p>
            <a:pPr>
              <a:lnSpc>
                <a:spcPct val="90000"/>
              </a:lnSpc>
              <a:buFont typeface="Wingdings" pitchFamily="2" charset="2"/>
              <a:buNone/>
            </a:pPr>
            <a:r>
              <a:rPr lang="en-US" sz="1800"/>
              <a:t>		Diarrhea / Malabsorption </a:t>
            </a:r>
          </a:p>
          <a:p>
            <a:pPr>
              <a:lnSpc>
                <a:spcPct val="90000"/>
              </a:lnSpc>
              <a:buFont typeface="Wingdings" pitchFamily="2" charset="2"/>
              <a:buNone/>
            </a:pPr>
            <a:r>
              <a:rPr lang="en-US" sz="1800"/>
              <a:t>		Phosphate binders (calcium acetate, Al &amp; Mg containing antacids)</a:t>
            </a:r>
          </a:p>
          <a:p>
            <a:pPr>
              <a:lnSpc>
                <a:spcPct val="90000"/>
              </a:lnSpc>
              <a:buFont typeface="Wingdings" pitchFamily="2" charset="2"/>
              <a:buNone/>
            </a:pPr>
            <a:r>
              <a:rPr lang="en-US" sz="1800"/>
              <a:t>		</a:t>
            </a:r>
          </a:p>
          <a:p>
            <a:pPr>
              <a:lnSpc>
                <a:spcPct val="90000"/>
              </a:lnSpc>
              <a:buFont typeface="Wingdings" pitchFamily="2" charset="2"/>
              <a:buNone/>
            </a:pPr>
            <a:r>
              <a:rPr lang="en-US" sz="1800"/>
              <a:t>Decreased Bone Resorption / Increased Bone Mineralization 		</a:t>
            </a:r>
          </a:p>
          <a:p>
            <a:pPr>
              <a:lnSpc>
                <a:spcPct val="90000"/>
              </a:lnSpc>
              <a:buFont typeface="Wingdings" pitchFamily="2" charset="2"/>
              <a:buNone/>
            </a:pPr>
            <a:r>
              <a:rPr lang="en-US" sz="1800"/>
              <a:t>		Vitamin D deficiency / low calcitriol</a:t>
            </a:r>
          </a:p>
          <a:p>
            <a:pPr>
              <a:lnSpc>
                <a:spcPct val="90000"/>
              </a:lnSpc>
              <a:buFont typeface="Wingdings" pitchFamily="2" charset="2"/>
              <a:buNone/>
            </a:pPr>
            <a:r>
              <a:rPr lang="en-US" sz="1800"/>
              <a:t>		Hungry bones syndrome</a:t>
            </a:r>
          </a:p>
          <a:p>
            <a:pPr>
              <a:lnSpc>
                <a:spcPct val="90000"/>
              </a:lnSpc>
              <a:buFont typeface="Wingdings" pitchFamily="2" charset="2"/>
              <a:buNone/>
            </a:pPr>
            <a:r>
              <a:rPr lang="en-US" sz="1800"/>
              <a:t>		Osteoblastic metastases	</a:t>
            </a:r>
          </a:p>
          <a:p>
            <a:pPr>
              <a:lnSpc>
                <a:spcPct val="90000"/>
              </a:lnSpc>
              <a:buFont typeface="Wingdings" pitchFamily="2" charset="2"/>
              <a:buNone/>
            </a:pPr>
            <a:endParaRPr lang="en-US" sz="1800"/>
          </a:p>
          <a:p>
            <a:pPr>
              <a:lnSpc>
                <a:spcPct val="90000"/>
              </a:lnSpc>
              <a:buFont typeface="Wingdings" pitchFamily="2" charset="2"/>
              <a:buNone/>
            </a:pPr>
            <a:r>
              <a:rPr lang="en-US" sz="1800"/>
              <a:t>Increased Urinary Excretion</a:t>
            </a:r>
          </a:p>
          <a:p>
            <a:pPr>
              <a:lnSpc>
                <a:spcPct val="90000"/>
              </a:lnSpc>
              <a:buFont typeface="Wingdings" pitchFamily="2" charset="2"/>
              <a:buNone/>
            </a:pPr>
            <a:r>
              <a:rPr lang="en-US" sz="1800"/>
              <a:t>		Elevated PTH (as in primary hyperparathyroidism)</a:t>
            </a:r>
          </a:p>
          <a:p>
            <a:pPr>
              <a:lnSpc>
                <a:spcPct val="90000"/>
              </a:lnSpc>
              <a:buFont typeface="Wingdings" pitchFamily="2" charset="2"/>
              <a:buNone/>
            </a:pPr>
            <a:r>
              <a:rPr lang="en-US" sz="1800"/>
              <a:t>		Vitamin D deficiency / low calcitriol</a:t>
            </a:r>
          </a:p>
          <a:p>
            <a:pPr>
              <a:lnSpc>
                <a:spcPct val="90000"/>
              </a:lnSpc>
              <a:buFont typeface="Wingdings" pitchFamily="2" charset="2"/>
              <a:buNone/>
            </a:pPr>
            <a:r>
              <a:rPr lang="en-US" sz="1800"/>
              <a:t>		Fanconi syndrome</a:t>
            </a:r>
          </a:p>
          <a:p>
            <a:pPr>
              <a:lnSpc>
                <a:spcPct val="90000"/>
              </a:lnSpc>
              <a:buFont typeface="Wingdings" pitchFamily="2" charset="2"/>
              <a:buNone/>
            </a:pPr>
            <a:endParaRPr lang="en-US" sz="1800"/>
          </a:p>
          <a:p>
            <a:pPr>
              <a:lnSpc>
                <a:spcPct val="90000"/>
              </a:lnSpc>
              <a:buFont typeface="Wingdings" pitchFamily="2" charset="2"/>
              <a:buNone/>
            </a:pPr>
            <a:r>
              <a:rPr lang="en-US" sz="1800"/>
              <a:t>Internal Redistribution (due to acute stimulation of glycolysis)</a:t>
            </a:r>
          </a:p>
          <a:p>
            <a:pPr>
              <a:lnSpc>
                <a:spcPct val="90000"/>
              </a:lnSpc>
              <a:buFont typeface="Wingdings" pitchFamily="2" charset="2"/>
              <a:buNone/>
            </a:pPr>
            <a:r>
              <a:rPr lang="en-US" sz="1800"/>
              <a:t>		Refeeding syndrome (seen in starvation, anorexia, and alcholism)</a:t>
            </a:r>
          </a:p>
          <a:p>
            <a:pPr>
              <a:lnSpc>
                <a:spcPct val="90000"/>
              </a:lnSpc>
              <a:buFont typeface="Wingdings" pitchFamily="2" charset="2"/>
              <a:buNone/>
            </a:pPr>
            <a:r>
              <a:rPr lang="en-US" sz="1800"/>
              <a:t>		During treatment for DKA</a:t>
            </a:r>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39914977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72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2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0723">
                                            <p:txEl>
                                              <p:pRg st="10" end="1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072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072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0723">
                                            <p:txEl>
                                              <p:pRg st="13" end="13"/>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0723">
                                            <p:txEl>
                                              <p:pRg st="15" end="15"/>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0723">
                                            <p:txEl>
                                              <p:pRg st="16" end="16"/>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072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7813"/>
            <a:ext cx="8229600" cy="865187"/>
          </a:xfrm>
        </p:spPr>
        <p:txBody>
          <a:bodyPr/>
          <a:lstStyle/>
          <a:p>
            <a:r>
              <a:rPr lang="en-US"/>
              <a:t>Case 1</a:t>
            </a:r>
          </a:p>
        </p:txBody>
      </p:sp>
      <p:sp>
        <p:nvSpPr>
          <p:cNvPr id="31747" name="Rectangle 3"/>
          <p:cNvSpPr>
            <a:spLocks noGrp="1" noChangeArrowheads="1"/>
          </p:cNvSpPr>
          <p:nvPr>
            <p:ph type="body" idx="1"/>
          </p:nvPr>
        </p:nvSpPr>
        <p:spPr>
          <a:xfrm>
            <a:off x="228600" y="1600200"/>
            <a:ext cx="8686800" cy="4530725"/>
          </a:xfrm>
        </p:spPr>
        <p:txBody>
          <a:bodyPr/>
          <a:lstStyle/>
          <a:p>
            <a:pPr marL="0" indent="0">
              <a:lnSpc>
                <a:spcPct val="90000"/>
              </a:lnSpc>
              <a:buFont typeface="Wingdings" pitchFamily="2" charset="2"/>
              <a:buNone/>
            </a:pPr>
            <a:r>
              <a:rPr lang="en-US" sz="2400"/>
              <a:t>Mrs. T is a 59 year old woman with a past medical history significant for hypertension who comes for a routine clinic visit.  She initially states that she has no symptomatic complaints, but later in the interview describes chronic fatigue and a mildly depressed mood.  Her exam is unremarkable.  Labs are as follows:</a:t>
            </a:r>
          </a:p>
          <a:p>
            <a:pPr marL="0" indent="0">
              <a:lnSpc>
                <a:spcPct val="90000"/>
              </a:lnSpc>
              <a:buFont typeface="Wingdings" pitchFamily="2" charset="2"/>
              <a:buNone/>
            </a:pPr>
            <a:endParaRPr lang="en-US" sz="2400"/>
          </a:p>
          <a:p>
            <a:pPr marL="0" indent="0">
              <a:lnSpc>
                <a:spcPct val="90000"/>
              </a:lnSpc>
              <a:buFont typeface="Wingdings" pitchFamily="2" charset="2"/>
              <a:buNone/>
            </a:pPr>
            <a:r>
              <a:rPr lang="en-US" sz="2400"/>
              <a:t>Calcium (total) – 11.9 mg/dL 	(normal ~ 8.5-10.2 mg/dL)</a:t>
            </a:r>
          </a:p>
          <a:p>
            <a:pPr marL="0" indent="0">
              <a:lnSpc>
                <a:spcPct val="90000"/>
              </a:lnSpc>
              <a:buFont typeface="Wingdings" pitchFamily="2" charset="2"/>
              <a:buNone/>
            </a:pPr>
            <a:r>
              <a:rPr lang="en-US" sz="2400"/>
              <a:t>Phosphate – 1.8 mg/dL 		(normal ~ 2.0-4.3 mg/dL)</a:t>
            </a:r>
          </a:p>
          <a:p>
            <a:pPr marL="0" indent="0">
              <a:lnSpc>
                <a:spcPct val="90000"/>
              </a:lnSpc>
              <a:buFont typeface="Wingdings" pitchFamily="2" charset="2"/>
              <a:buNone/>
            </a:pPr>
            <a:r>
              <a:rPr lang="en-US" sz="2400"/>
              <a:t>Albumin – 3.8 g/dL 			(normal ~ 3.5-5.0 g/dL)</a:t>
            </a:r>
          </a:p>
          <a:p>
            <a:pPr marL="0" indent="0">
              <a:lnSpc>
                <a:spcPct val="90000"/>
              </a:lnSpc>
              <a:buFont typeface="Wingdings" pitchFamily="2" charset="2"/>
              <a:buNone/>
            </a:pPr>
            <a:r>
              <a:rPr lang="en-US" sz="2400"/>
              <a:t>PTH – 124 pg/mL 			(normal ~ 10-60 pg/mL)</a:t>
            </a:r>
          </a:p>
          <a:p>
            <a:pPr marL="0" indent="0">
              <a:lnSpc>
                <a:spcPct val="90000"/>
              </a:lnSpc>
              <a:buFont typeface="Wingdings" pitchFamily="2" charset="2"/>
              <a:buNone/>
            </a:pPr>
            <a:r>
              <a:rPr lang="en-US" sz="2400"/>
              <a:t>Creatinine – 1.2 mg/dL</a:t>
            </a:r>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2489722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sz="3600" dirty="0" smtClean="0"/>
              <a:t>CALCIUM AND </a:t>
            </a:r>
            <a:r>
              <a:rPr lang="en-US" sz="3600" smtClean="0"/>
              <a:t>PHOSPHATE METABOLISM</a:t>
            </a:r>
            <a:endParaRPr lang="en-US" sz="3600" dirty="0" smtClean="0"/>
          </a:p>
        </p:txBody>
      </p:sp>
      <p:sp>
        <p:nvSpPr>
          <p:cNvPr id="2052" name="Rectangle 3"/>
          <p:cNvSpPr>
            <a:spLocks noGrp="1" noChangeArrowheads="1"/>
          </p:cNvSpPr>
          <p:nvPr>
            <p:ph type="body" idx="1"/>
          </p:nvPr>
        </p:nvSpPr>
        <p:spPr/>
        <p:txBody>
          <a:bodyPr/>
          <a:lstStyle/>
          <a:p>
            <a:pPr lvl="0"/>
            <a:r>
              <a:rPr lang="en-US" dirty="0">
                <a:effectLst/>
              </a:rPr>
              <a:t>Co exist in relatively fixed form proportions in mineral phase of hard tissues – bone dentin and enamel</a:t>
            </a:r>
            <a:endParaRPr lang="en-GB" dirty="0">
              <a:effectLst/>
            </a:endParaRPr>
          </a:p>
          <a:p>
            <a:pPr lvl="0"/>
            <a:r>
              <a:rPr lang="en-US" dirty="0">
                <a:effectLst/>
              </a:rPr>
              <a:t>Calcium ions and inorganic phosphate depend in part on balance between bone mineral deposition and bone </a:t>
            </a:r>
            <a:r>
              <a:rPr lang="en-US" dirty="0" err="1">
                <a:effectLst/>
              </a:rPr>
              <a:t>resorption</a:t>
            </a:r>
            <a:r>
              <a:rPr lang="en-US" dirty="0">
                <a:effectLst/>
              </a:rPr>
              <a:t> </a:t>
            </a:r>
            <a:endParaRPr lang="en-GB" dirty="0">
              <a:effectLst/>
            </a:endParaRPr>
          </a:p>
          <a:p>
            <a:pPr lvl="0"/>
            <a:r>
              <a:rPr lang="en-US" dirty="0">
                <a:effectLst/>
              </a:rPr>
              <a:t>Regulation of calcium ions and inorganic phosphate – Parathyroid Hormone, Vitamin D and </a:t>
            </a:r>
            <a:r>
              <a:rPr lang="en-US" dirty="0" smtClean="0">
                <a:effectLst/>
              </a:rPr>
              <a:t>Calcitonin</a:t>
            </a:r>
            <a:endParaRPr lang="en-GB" dirty="0">
              <a:effectLst/>
            </a:endParaRPr>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3579071298"/>
      </p:ext>
    </p:extLst>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7813"/>
            <a:ext cx="8229600" cy="865187"/>
          </a:xfrm>
        </p:spPr>
        <p:txBody>
          <a:bodyPr/>
          <a:lstStyle/>
          <a:p>
            <a:r>
              <a:rPr lang="en-US"/>
              <a:t>Case 2</a:t>
            </a:r>
          </a:p>
        </p:txBody>
      </p:sp>
      <p:sp>
        <p:nvSpPr>
          <p:cNvPr id="32771" name="Rectangle 3"/>
          <p:cNvSpPr>
            <a:spLocks noGrp="1" noChangeArrowheads="1"/>
          </p:cNvSpPr>
          <p:nvPr>
            <p:ph type="body" idx="1"/>
          </p:nvPr>
        </p:nvSpPr>
        <p:spPr>
          <a:xfrm>
            <a:off x="228600" y="1371600"/>
            <a:ext cx="8763000" cy="5257800"/>
          </a:xfrm>
        </p:spPr>
        <p:txBody>
          <a:bodyPr/>
          <a:lstStyle/>
          <a:p>
            <a:pPr marL="0" indent="0">
              <a:lnSpc>
                <a:spcPct val="80000"/>
              </a:lnSpc>
              <a:buFont typeface="Wingdings" pitchFamily="2" charset="2"/>
              <a:buNone/>
            </a:pPr>
            <a:r>
              <a:rPr lang="en-US" sz="2000"/>
              <a:t>Mr. G is a 40 year old man with a history of alcoholism.  He had not seen a doctor for 15 years before police brought him to the ER after finding him confused and disheveled behind a local convenience store.  In the ER, he was thought to be confused simply due to intoxication, but was admitted for mild alcoholic hepatitis and marked malnutrition.  His mental status cleared up about 8 hours after admission.  During morning rounds on hospital day #2, he complained of feeling fatigued and weak.  Later that day, the nurses find him seizing.  The seizures stop with low dose IV diazepam.  Stat labs are sent:</a:t>
            </a:r>
          </a:p>
          <a:p>
            <a:pPr marL="0" indent="0">
              <a:lnSpc>
                <a:spcPct val="80000"/>
              </a:lnSpc>
              <a:buFont typeface="Wingdings" pitchFamily="2" charset="2"/>
              <a:buNone/>
            </a:pPr>
            <a:endParaRPr lang="en-US" sz="2000"/>
          </a:p>
          <a:p>
            <a:pPr marL="0" indent="0">
              <a:lnSpc>
                <a:spcPct val="80000"/>
              </a:lnSpc>
              <a:buFont typeface="Wingdings" pitchFamily="2" charset="2"/>
              <a:buNone/>
            </a:pPr>
            <a:r>
              <a:rPr lang="en-US" sz="2000"/>
              <a:t>Sodium – 136 meq/L</a:t>
            </a:r>
          </a:p>
          <a:p>
            <a:pPr marL="0" indent="0">
              <a:lnSpc>
                <a:spcPct val="80000"/>
              </a:lnSpc>
              <a:buFont typeface="Wingdings" pitchFamily="2" charset="2"/>
              <a:buNone/>
            </a:pPr>
            <a:r>
              <a:rPr lang="en-US" sz="2000"/>
              <a:t>Potassium – 3.2  meq/L</a:t>
            </a:r>
          </a:p>
          <a:p>
            <a:pPr marL="0" indent="0">
              <a:lnSpc>
                <a:spcPct val="80000"/>
              </a:lnSpc>
              <a:buFont typeface="Wingdings" pitchFamily="2" charset="2"/>
              <a:buNone/>
            </a:pPr>
            <a:r>
              <a:rPr lang="en-US" sz="2000"/>
              <a:t>Calcium (total) – 6.8 mg/dL 	(normal ~ 8.5-10.2 mg/dL)	</a:t>
            </a:r>
          </a:p>
          <a:p>
            <a:pPr marL="0" indent="0">
              <a:lnSpc>
                <a:spcPct val="80000"/>
              </a:lnSpc>
              <a:buFont typeface="Wingdings" pitchFamily="2" charset="2"/>
              <a:buNone/>
            </a:pPr>
            <a:r>
              <a:rPr lang="en-US" sz="2000"/>
              <a:t>Phosphate – 0.7 mg/dL		(normal ~ 2.0-4.3 mg/dL)</a:t>
            </a:r>
          </a:p>
          <a:p>
            <a:pPr marL="0" indent="0">
              <a:lnSpc>
                <a:spcPct val="80000"/>
              </a:lnSpc>
              <a:buFont typeface="Wingdings" pitchFamily="2" charset="2"/>
              <a:buNone/>
            </a:pPr>
            <a:r>
              <a:rPr lang="en-US" sz="2000"/>
              <a:t>Albumin – 1.8 g/dL		(normal ~ 3.5-5.0 g/dL)</a:t>
            </a:r>
          </a:p>
          <a:p>
            <a:pPr marL="0" indent="0">
              <a:lnSpc>
                <a:spcPct val="80000"/>
              </a:lnSpc>
              <a:buFont typeface="Wingdings" pitchFamily="2" charset="2"/>
              <a:buNone/>
            </a:pPr>
            <a:r>
              <a:rPr lang="en-US" sz="2000"/>
              <a:t>Creatinine – 1.3 mg/dL</a:t>
            </a:r>
          </a:p>
          <a:p>
            <a:pPr marL="0" indent="0">
              <a:lnSpc>
                <a:spcPct val="80000"/>
              </a:lnSpc>
              <a:buFont typeface="Wingdings" pitchFamily="2" charset="2"/>
              <a:buNone/>
            </a:pPr>
            <a:r>
              <a:rPr lang="en-US" sz="2000"/>
              <a:t>CK – 3500 U/L</a:t>
            </a:r>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4391969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7813"/>
            <a:ext cx="8229600" cy="865187"/>
          </a:xfrm>
        </p:spPr>
        <p:txBody>
          <a:bodyPr/>
          <a:lstStyle/>
          <a:p>
            <a:r>
              <a:rPr lang="en-US"/>
              <a:t>Case 3</a:t>
            </a:r>
          </a:p>
        </p:txBody>
      </p:sp>
      <p:sp>
        <p:nvSpPr>
          <p:cNvPr id="33795" name="Rectangle 3"/>
          <p:cNvSpPr>
            <a:spLocks noGrp="1" noChangeArrowheads="1"/>
          </p:cNvSpPr>
          <p:nvPr>
            <p:ph type="body" idx="1"/>
          </p:nvPr>
        </p:nvSpPr>
        <p:spPr>
          <a:xfrm>
            <a:off x="228600" y="1219200"/>
            <a:ext cx="8686800" cy="5334000"/>
          </a:xfrm>
        </p:spPr>
        <p:txBody>
          <a:bodyPr/>
          <a:lstStyle/>
          <a:p>
            <a:pPr marL="0" indent="0">
              <a:lnSpc>
                <a:spcPct val="80000"/>
              </a:lnSpc>
              <a:buFont typeface="Wingdings" pitchFamily="2" charset="2"/>
              <a:buNone/>
            </a:pPr>
            <a:r>
              <a:rPr lang="en-US" sz="2400"/>
              <a:t>Mr. H is a 74 year old man with a past history significant for hypertension and COPD from smoking 2 packs per day for the last 40 years.  He presented to an urgent pulmonary clinic appointment with 2 months of increased cough and 5 days of “mild” hemoptysis.  Upon further obtaining further history, he reports feeling fatigued, nauseous, and chronically thirsty for several weeks.  His exam is significant for bilateral rhonchi (no change from baseline lung exam) and absent reflexes.  Stat labs are ordered from clinic:</a:t>
            </a:r>
          </a:p>
          <a:p>
            <a:pPr marL="0" indent="0">
              <a:lnSpc>
                <a:spcPct val="80000"/>
              </a:lnSpc>
              <a:buFont typeface="Wingdings" pitchFamily="2" charset="2"/>
              <a:buNone/>
            </a:pPr>
            <a:endParaRPr lang="en-US" sz="2400"/>
          </a:p>
          <a:p>
            <a:pPr marL="0" indent="0">
              <a:lnSpc>
                <a:spcPct val="80000"/>
              </a:lnSpc>
              <a:buFont typeface="Wingdings" pitchFamily="2" charset="2"/>
              <a:buNone/>
            </a:pPr>
            <a:r>
              <a:rPr lang="en-US" sz="2400"/>
              <a:t>Sodium – 138 meq/L		CBC, PT/PTT – WNL </a:t>
            </a:r>
          </a:p>
          <a:p>
            <a:pPr marL="0" indent="0">
              <a:lnSpc>
                <a:spcPct val="80000"/>
              </a:lnSpc>
              <a:buFont typeface="Wingdings" pitchFamily="2" charset="2"/>
              <a:buNone/>
            </a:pPr>
            <a:r>
              <a:rPr lang="en-US" sz="2400"/>
              <a:t>Potassium – 3.7 meq/L		PTH - Pending</a:t>
            </a:r>
          </a:p>
          <a:p>
            <a:pPr marL="0" indent="0">
              <a:lnSpc>
                <a:spcPct val="80000"/>
              </a:lnSpc>
              <a:buFont typeface="Wingdings" pitchFamily="2" charset="2"/>
              <a:buNone/>
            </a:pPr>
            <a:r>
              <a:rPr lang="en-US" sz="2400"/>
              <a:t>Magnesium – 1.8 mg/dL		Albumin – 2.2 g/dL      </a:t>
            </a:r>
          </a:p>
          <a:p>
            <a:pPr marL="0" indent="0">
              <a:lnSpc>
                <a:spcPct val="80000"/>
              </a:lnSpc>
              <a:buFont typeface="Wingdings" pitchFamily="2" charset="2"/>
              <a:buNone/>
            </a:pPr>
            <a:r>
              <a:rPr lang="en-US" sz="2400"/>
              <a:t>Calcium (total) – 13.1 mg/dL </a:t>
            </a:r>
          </a:p>
          <a:p>
            <a:pPr marL="0" indent="0">
              <a:lnSpc>
                <a:spcPct val="80000"/>
              </a:lnSpc>
              <a:buFont typeface="Wingdings" pitchFamily="2" charset="2"/>
              <a:buNone/>
            </a:pPr>
            <a:r>
              <a:rPr lang="en-US" sz="2400"/>
              <a:t>Phosphate – 1.3 mg/dL</a:t>
            </a:r>
          </a:p>
          <a:p>
            <a:pPr marL="0" indent="0">
              <a:lnSpc>
                <a:spcPct val="80000"/>
              </a:lnSpc>
              <a:buFont typeface="Wingdings" pitchFamily="2" charset="2"/>
              <a:buNone/>
            </a:pPr>
            <a:r>
              <a:rPr lang="en-US" sz="2400"/>
              <a:t>Creatinine – 2.8 mg/dL (baseline creatinine = 1.1)</a:t>
            </a:r>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71026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7813"/>
            <a:ext cx="8229600" cy="865187"/>
          </a:xfrm>
        </p:spPr>
        <p:txBody>
          <a:bodyPr/>
          <a:lstStyle/>
          <a:p>
            <a:r>
              <a:rPr lang="en-US"/>
              <a:t>Case 4</a:t>
            </a:r>
          </a:p>
        </p:txBody>
      </p:sp>
      <p:sp>
        <p:nvSpPr>
          <p:cNvPr id="34819" name="Rectangle 3"/>
          <p:cNvSpPr>
            <a:spLocks noGrp="1" noChangeArrowheads="1"/>
          </p:cNvSpPr>
          <p:nvPr>
            <p:ph type="body" idx="1"/>
          </p:nvPr>
        </p:nvSpPr>
        <p:spPr>
          <a:xfrm>
            <a:off x="228600" y="1295400"/>
            <a:ext cx="8686800" cy="5257800"/>
          </a:xfrm>
        </p:spPr>
        <p:txBody>
          <a:bodyPr/>
          <a:lstStyle/>
          <a:p>
            <a:pPr marL="0" indent="0">
              <a:lnSpc>
                <a:spcPct val="80000"/>
              </a:lnSpc>
              <a:buFont typeface="Wingdings" pitchFamily="2" charset="2"/>
              <a:buNone/>
            </a:pPr>
            <a:r>
              <a:rPr lang="en-US" sz="2400"/>
              <a:t>Miss L is a 16 year old woman with no significant past medical history, who is brought to the ER by her mother after she noted her to be acting bizarrely for the past several weeks.  Thought to be actively psychotic, a psychiatry consult is asked to see the patient, who recommends checking routine labs:</a:t>
            </a:r>
          </a:p>
          <a:p>
            <a:pPr marL="0" indent="0">
              <a:lnSpc>
                <a:spcPct val="80000"/>
              </a:lnSpc>
              <a:buFont typeface="Wingdings" pitchFamily="2" charset="2"/>
              <a:buNone/>
            </a:pPr>
            <a:endParaRPr lang="en-US" sz="2400"/>
          </a:p>
          <a:p>
            <a:pPr marL="0" indent="0">
              <a:lnSpc>
                <a:spcPct val="80000"/>
              </a:lnSpc>
              <a:buFont typeface="Wingdings" pitchFamily="2" charset="2"/>
              <a:buNone/>
            </a:pPr>
            <a:endParaRPr lang="en-US" sz="2400"/>
          </a:p>
          <a:p>
            <a:pPr marL="0" indent="0">
              <a:lnSpc>
                <a:spcPct val="80000"/>
              </a:lnSpc>
              <a:buFont typeface="Wingdings" pitchFamily="2" charset="2"/>
              <a:buNone/>
            </a:pPr>
            <a:r>
              <a:rPr lang="en-US" sz="2400"/>
              <a:t>Sodium – 142 meq/L		Urine tox. screen – Negative</a:t>
            </a:r>
          </a:p>
          <a:p>
            <a:pPr marL="0" indent="0">
              <a:lnSpc>
                <a:spcPct val="80000"/>
              </a:lnSpc>
              <a:buFont typeface="Wingdings" pitchFamily="2" charset="2"/>
              <a:buNone/>
            </a:pPr>
            <a:r>
              <a:rPr lang="en-US" sz="2400"/>
              <a:t>Potassium – 4.1 meq/L		Urine pregnancy - Negative</a:t>
            </a:r>
          </a:p>
          <a:p>
            <a:pPr marL="0" indent="0">
              <a:lnSpc>
                <a:spcPct val="80000"/>
              </a:lnSpc>
              <a:buFont typeface="Wingdings" pitchFamily="2" charset="2"/>
              <a:buNone/>
            </a:pPr>
            <a:r>
              <a:rPr lang="en-US" sz="2400"/>
              <a:t>Magnesium – 2.3 mg/dL</a:t>
            </a:r>
          </a:p>
          <a:p>
            <a:pPr marL="0" indent="0">
              <a:lnSpc>
                <a:spcPct val="80000"/>
              </a:lnSpc>
              <a:buFont typeface="Wingdings" pitchFamily="2" charset="2"/>
              <a:buNone/>
            </a:pPr>
            <a:r>
              <a:rPr lang="en-US" sz="2400"/>
              <a:t>Calcium (total) – 6.9 mg/dL</a:t>
            </a:r>
          </a:p>
          <a:p>
            <a:pPr marL="0" indent="0">
              <a:lnSpc>
                <a:spcPct val="80000"/>
              </a:lnSpc>
              <a:buFont typeface="Wingdings" pitchFamily="2" charset="2"/>
              <a:buNone/>
            </a:pPr>
            <a:r>
              <a:rPr lang="en-US" sz="2400"/>
              <a:t>Phosphate – 4.4 mg/dL</a:t>
            </a:r>
          </a:p>
          <a:p>
            <a:pPr marL="0" indent="0">
              <a:lnSpc>
                <a:spcPct val="80000"/>
              </a:lnSpc>
              <a:buFont typeface="Wingdings" pitchFamily="2" charset="2"/>
              <a:buNone/>
            </a:pPr>
            <a:r>
              <a:rPr lang="en-US" sz="2400"/>
              <a:t>Albumin – 4.2 g/dL</a:t>
            </a:r>
          </a:p>
          <a:p>
            <a:pPr marL="0" indent="0">
              <a:lnSpc>
                <a:spcPct val="80000"/>
              </a:lnSpc>
              <a:buFont typeface="Wingdings" pitchFamily="2" charset="2"/>
              <a:buNone/>
            </a:pPr>
            <a:r>
              <a:rPr lang="en-US" sz="2400"/>
              <a:t>Creatinine – 0.8 mg/dL</a:t>
            </a:r>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3748152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smtClean="0"/>
              <a:t>CALCIUM</a:t>
            </a:r>
          </a:p>
        </p:txBody>
      </p:sp>
      <p:sp>
        <p:nvSpPr>
          <p:cNvPr id="3076" name="Rectangle 3"/>
          <p:cNvSpPr>
            <a:spLocks noGrp="1" noChangeArrowheads="1"/>
          </p:cNvSpPr>
          <p:nvPr>
            <p:ph type="body" idx="1"/>
          </p:nvPr>
        </p:nvSpPr>
        <p:spPr/>
        <p:txBody>
          <a:bodyPr/>
          <a:lstStyle/>
          <a:p>
            <a:pPr eaLnBrk="1" hangingPunct="1"/>
            <a:r>
              <a:rPr lang="en-US" sz="2800" smtClean="0"/>
              <a:t>Most is extracellular - 99% is in hard tissues exists in crystalline hydoxyapatite form.</a:t>
            </a:r>
          </a:p>
          <a:p>
            <a:pPr eaLnBrk="1" hangingPunct="1"/>
            <a:r>
              <a:rPr lang="en-US" sz="2800" smtClean="0"/>
              <a:t>Exists in plasma in 3 physicochemical states.</a:t>
            </a:r>
          </a:p>
          <a:p>
            <a:pPr lvl="1" eaLnBrk="1" hangingPunct="1"/>
            <a:r>
              <a:rPr lang="en-US" sz="2800" smtClean="0"/>
              <a:t>Approx 45% - protein bound – most </a:t>
            </a:r>
            <a:r>
              <a:rPr lang="en-US" sz="2800" smtClean="0">
                <a:cs typeface="Arial" charset="0"/>
              </a:rPr>
              <a:t>80% to albumin and 20% to globulin.</a:t>
            </a:r>
          </a:p>
          <a:p>
            <a:pPr lvl="1" eaLnBrk="1" hangingPunct="1"/>
            <a:r>
              <a:rPr lang="en-US" sz="2800" smtClean="0">
                <a:cs typeface="Arial" charset="0"/>
              </a:rPr>
              <a:t>Approx 45% - ionized form – is the physiologically active form.</a:t>
            </a:r>
          </a:p>
          <a:p>
            <a:pPr lvl="1" eaLnBrk="1" hangingPunct="1"/>
            <a:r>
              <a:rPr lang="en-US" sz="2800" smtClean="0">
                <a:cs typeface="Arial" charset="0"/>
              </a:rPr>
              <a:t>Approx. 10% - complexed with citrate, lactate, phosphate bicarbonate.</a:t>
            </a:r>
          </a:p>
          <a:p>
            <a:pPr lvl="1" eaLnBrk="1" hangingPunct="1"/>
            <a:endParaRPr lang="en-US" sz="2800" u="sng" smtClean="0">
              <a:cs typeface="Arial" charset="0"/>
            </a:endParaRPr>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3536320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296466"/>
            <a:ext cx="8229600" cy="5829300"/>
          </a:xfrm>
        </p:spPr>
        <p:txBody>
          <a:bodyPr/>
          <a:lstStyle/>
          <a:p>
            <a:pPr eaLnBrk="1" hangingPunct="1">
              <a:lnSpc>
                <a:spcPct val="90000"/>
              </a:lnSpc>
              <a:buFont typeface="Arial" pitchFamily="34" charset="0"/>
              <a:buChar char="•"/>
            </a:pPr>
            <a:r>
              <a:rPr lang="en-US" sz="2800" dirty="0" smtClean="0"/>
              <a:t>The ionized form is in dynamic equilibrium with other  forms – is affected by pH and Plasma proteins	</a:t>
            </a:r>
          </a:p>
          <a:p>
            <a:pPr lvl="0"/>
            <a:r>
              <a:rPr lang="en-GB" sz="2800" dirty="0">
                <a:effectLst/>
              </a:rPr>
              <a:t>serum levels:2.2-2.6mmol/l</a:t>
            </a:r>
          </a:p>
          <a:p>
            <a:pPr lvl="0"/>
            <a:r>
              <a:rPr lang="en-GB" sz="2800" dirty="0">
                <a:effectLst/>
              </a:rPr>
              <a:t>in-25mmol;out-20mmol-stool,5mmol-urine</a:t>
            </a:r>
          </a:p>
          <a:p>
            <a:pPr lvl="0"/>
            <a:r>
              <a:rPr lang="en-GB" sz="2800" dirty="0">
                <a:effectLst/>
              </a:rPr>
              <a:t>Acidosis leads to dissociation hence increase in ionized calcium while in </a:t>
            </a:r>
            <a:r>
              <a:rPr lang="en-GB" sz="2800" dirty="0" err="1">
                <a:effectLst/>
              </a:rPr>
              <a:t>alkalosis,hydrogen</a:t>
            </a:r>
            <a:r>
              <a:rPr lang="en-GB" sz="2800" dirty="0">
                <a:effectLst/>
              </a:rPr>
              <a:t> ions dissociate from </a:t>
            </a:r>
            <a:r>
              <a:rPr lang="en-GB" sz="2800" dirty="0" err="1">
                <a:effectLst/>
              </a:rPr>
              <a:t>albumin,and</a:t>
            </a:r>
            <a:r>
              <a:rPr lang="en-GB" sz="2800" dirty="0">
                <a:effectLst/>
              </a:rPr>
              <a:t> calcium binding </a:t>
            </a:r>
            <a:r>
              <a:rPr lang="en-GB" sz="2800" dirty="0" smtClean="0">
                <a:effectLst/>
              </a:rPr>
              <a:t>increases</a:t>
            </a:r>
            <a:endParaRPr lang="en-US" sz="2800" dirty="0" smtClean="0"/>
          </a:p>
          <a:p>
            <a:pPr eaLnBrk="1" hangingPunct="1">
              <a:lnSpc>
                <a:spcPct val="90000"/>
              </a:lnSpc>
              <a:buFontTx/>
              <a:buNone/>
            </a:pPr>
            <a:endParaRPr lang="en-US" sz="2800" dirty="0" smtClean="0"/>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3442114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7813"/>
            <a:ext cx="8229600" cy="865187"/>
          </a:xfrm>
        </p:spPr>
        <p:txBody>
          <a:bodyPr/>
          <a:lstStyle/>
          <a:p>
            <a:r>
              <a:rPr lang="en-US"/>
              <a:t>Different Forms of Calcium</a:t>
            </a:r>
          </a:p>
        </p:txBody>
      </p:sp>
      <p:sp>
        <p:nvSpPr>
          <p:cNvPr id="18435" name="Rectangle 3"/>
          <p:cNvSpPr>
            <a:spLocks noGrp="1" noChangeArrowheads="1"/>
          </p:cNvSpPr>
          <p:nvPr>
            <p:ph type="body" idx="1"/>
          </p:nvPr>
        </p:nvSpPr>
        <p:spPr>
          <a:xfrm>
            <a:off x="228600" y="1295400"/>
            <a:ext cx="8686800" cy="5257800"/>
          </a:xfrm>
        </p:spPr>
        <p:txBody>
          <a:bodyPr/>
          <a:lstStyle/>
          <a:p>
            <a:pPr marL="0" indent="0">
              <a:lnSpc>
                <a:spcPct val="90000"/>
              </a:lnSpc>
              <a:buFont typeface="Wingdings" pitchFamily="2" charset="2"/>
              <a:buNone/>
            </a:pPr>
            <a:r>
              <a:rPr lang="en-US" sz="2400"/>
              <a:t>At any one time, most of the calcium in the body exists as the mineral hydroxyapatite, Ca</a:t>
            </a:r>
            <a:r>
              <a:rPr lang="en-US" sz="2400" baseline="-25000"/>
              <a:t>10</a:t>
            </a:r>
            <a:r>
              <a:rPr lang="en-US" sz="2400"/>
              <a:t>(PO</a:t>
            </a:r>
            <a:r>
              <a:rPr lang="en-US" sz="2400" baseline="-25000"/>
              <a:t>4</a:t>
            </a:r>
            <a:r>
              <a:rPr lang="en-US" sz="2400"/>
              <a:t>)</a:t>
            </a:r>
            <a:r>
              <a:rPr lang="en-US" sz="2400" baseline="-25000"/>
              <a:t>6</a:t>
            </a:r>
            <a:r>
              <a:rPr lang="en-US" sz="2400"/>
              <a:t>(OH)</a:t>
            </a:r>
            <a:r>
              <a:rPr lang="en-US" sz="2400" baseline="-25000"/>
              <a:t>2</a:t>
            </a:r>
            <a:r>
              <a:rPr lang="en-US" sz="2400"/>
              <a:t>.</a:t>
            </a:r>
          </a:p>
          <a:p>
            <a:pPr marL="0" indent="0">
              <a:lnSpc>
                <a:spcPct val="90000"/>
              </a:lnSpc>
              <a:buFont typeface="Wingdings" pitchFamily="2" charset="2"/>
              <a:buNone/>
            </a:pPr>
            <a:endParaRPr lang="en-US" sz="2400"/>
          </a:p>
          <a:p>
            <a:pPr marL="0" indent="0">
              <a:lnSpc>
                <a:spcPct val="90000"/>
              </a:lnSpc>
              <a:buFont typeface="Wingdings" pitchFamily="2" charset="2"/>
              <a:buNone/>
            </a:pPr>
            <a:r>
              <a:rPr lang="en-US" sz="2400"/>
              <a:t>Calcium in the plasma:		</a:t>
            </a:r>
          </a:p>
          <a:p>
            <a:pPr marL="0" indent="0">
              <a:lnSpc>
                <a:spcPct val="90000"/>
              </a:lnSpc>
              <a:buFont typeface="Wingdings" pitchFamily="2" charset="2"/>
              <a:buNone/>
            </a:pPr>
            <a:r>
              <a:rPr lang="en-US" sz="2400"/>
              <a:t>	45% in ionized form (the physiologically active form)</a:t>
            </a:r>
          </a:p>
          <a:p>
            <a:pPr marL="0" indent="0">
              <a:lnSpc>
                <a:spcPct val="90000"/>
              </a:lnSpc>
              <a:buFont typeface="Wingdings" pitchFamily="2" charset="2"/>
              <a:buNone/>
            </a:pPr>
            <a:r>
              <a:rPr lang="en-US" sz="2400"/>
              <a:t>	45% bound to proteins (predominantly albumin)</a:t>
            </a:r>
          </a:p>
          <a:p>
            <a:pPr marL="0" indent="0">
              <a:lnSpc>
                <a:spcPct val="90000"/>
              </a:lnSpc>
              <a:buFont typeface="Wingdings" pitchFamily="2" charset="2"/>
              <a:buNone/>
            </a:pPr>
            <a:r>
              <a:rPr lang="en-US" sz="2400"/>
              <a:t>	10% complexed with anions (citrate, sulfate, phosphate)</a:t>
            </a:r>
          </a:p>
          <a:p>
            <a:pPr marL="0" indent="0">
              <a:lnSpc>
                <a:spcPct val="90000"/>
              </a:lnSpc>
              <a:buFont typeface="Wingdings" pitchFamily="2" charset="2"/>
              <a:buNone/>
            </a:pPr>
            <a:endParaRPr lang="en-US" sz="2400"/>
          </a:p>
          <a:p>
            <a:pPr marL="0" indent="0">
              <a:lnSpc>
                <a:spcPct val="90000"/>
              </a:lnSpc>
              <a:buFont typeface="Wingdings" pitchFamily="2" charset="2"/>
              <a:buNone/>
            </a:pPr>
            <a:endParaRPr lang="en-US" sz="2400"/>
          </a:p>
          <a:p>
            <a:pPr marL="0" indent="0">
              <a:lnSpc>
                <a:spcPct val="90000"/>
              </a:lnSpc>
              <a:buFont typeface="Wingdings" pitchFamily="2" charset="2"/>
              <a:buNone/>
            </a:pPr>
            <a:r>
              <a:rPr lang="en-US" sz="2400"/>
              <a:t>To estimate the physiologic levels of ionized calcium in states of hypoalbuminemia:</a:t>
            </a:r>
          </a:p>
          <a:p>
            <a:pPr marL="0" indent="0">
              <a:lnSpc>
                <a:spcPct val="90000"/>
              </a:lnSpc>
              <a:buFont typeface="Wingdings" pitchFamily="2" charset="2"/>
              <a:buNone/>
            </a:pPr>
            <a:endParaRPr lang="en-US" sz="2400"/>
          </a:p>
          <a:p>
            <a:pPr marL="0" indent="0">
              <a:lnSpc>
                <a:spcPct val="90000"/>
              </a:lnSpc>
              <a:buFont typeface="Wingdings" pitchFamily="2" charset="2"/>
              <a:buNone/>
            </a:pPr>
            <a:r>
              <a:rPr lang="en-US" sz="2400"/>
              <a:t>	[Ca</a:t>
            </a:r>
            <a:r>
              <a:rPr lang="en-US" sz="2400" baseline="30000"/>
              <a:t>+2</a:t>
            </a:r>
            <a:r>
              <a:rPr lang="en-US" sz="2400"/>
              <a:t>]</a:t>
            </a:r>
            <a:r>
              <a:rPr lang="en-US" sz="2400" baseline="-25000"/>
              <a:t>Corrected</a:t>
            </a:r>
            <a:r>
              <a:rPr lang="en-US" sz="2400"/>
              <a:t> = [Ca</a:t>
            </a:r>
            <a:r>
              <a:rPr lang="en-US" sz="2400" baseline="30000"/>
              <a:t>+2</a:t>
            </a:r>
            <a:r>
              <a:rPr lang="en-US" sz="2400"/>
              <a:t>]</a:t>
            </a:r>
            <a:r>
              <a:rPr lang="en-US" sz="2400" baseline="-25000"/>
              <a:t>Measured</a:t>
            </a:r>
            <a:r>
              <a:rPr lang="en-US" sz="2400"/>
              <a:t>  +  [ 0.8 (4 – Albumin) ]</a:t>
            </a:r>
          </a:p>
          <a:p>
            <a:pPr marL="0" indent="0">
              <a:lnSpc>
                <a:spcPct val="90000"/>
              </a:lnSpc>
              <a:buFont typeface="Wingdings" pitchFamily="2" charset="2"/>
              <a:buNone/>
            </a:pPr>
            <a:endParaRPr lang="en-US" sz="2400"/>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836021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a:effectLst/>
              </a:rPr>
              <a:t>Physiological Functions of </a:t>
            </a:r>
            <a:r>
              <a:rPr lang="en-US" b="1" dirty="0" smtClean="0">
                <a:effectLst/>
              </a:rPr>
              <a:t>Calcium</a:t>
            </a:r>
            <a:endParaRPr lang="en-GB" dirty="0"/>
          </a:p>
        </p:txBody>
      </p:sp>
      <p:sp>
        <p:nvSpPr>
          <p:cNvPr id="3" name="Content Placeholder 2"/>
          <p:cNvSpPr>
            <a:spLocks noGrp="1"/>
          </p:cNvSpPr>
          <p:nvPr>
            <p:ph idx="1"/>
          </p:nvPr>
        </p:nvSpPr>
        <p:spPr/>
        <p:txBody>
          <a:bodyPr/>
          <a:lstStyle/>
          <a:p>
            <a:r>
              <a:rPr lang="en-US" dirty="0">
                <a:effectLst/>
              </a:rPr>
              <a:t>Intracellular calcium plays a vital role in;</a:t>
            </a:r>
            <a:endParaRPr lang="en-GB" dirty="0">
              <a:effectLst/>
            </a:endParaRPr>
          </a:p>
          <a:p>
            <a:pPr lvl="1"/>
            <a:r>
              <a:rPr lang="en-US" dirty="0">
                <a:effectLst/>
              </a:rPr>
              <a:t>Regulating cell functions especially </a:t>
            </a:r>
            <a:r>
              <a:rPr lang="en-US" dirty="0" err="1">
                <a:effectLst/>
              </a:rPr>
              <a:t>adenylate</a:t>
            </a:r>
            <a:r>
              <a:rPr lang="en-US" dirty="0">
                <a:effectLst/>
              </a:rPr>
              <a:t> </a:t>
            </a:r>
            <a:r>
              <a:rPr lang="en-US" dirty="0" err="1">
                <a:effectLst/>
              </a:rPr>
              <a:t>cyclase</a:t>
            </a:r>
            <a:r>
              <a:rPr lang="en-US" dirty="0">
                <a:effectLst/>
              </a:rPr>
              <a:t> and </a:t>
            </a:r>
            <a:r>
              <a:rPr lang="en-US" dirty="0" err="1">
                <a:effectLst/>
              </a:rPr>
              <a:t>phosphodieterase</a:t>
            </a:r>
            <a:endParaRPr lang="en-GB" dirty="0">
              <a:effectLst/>
            </a:endParaRPr>
          </a:p>
          <a:p>
            <a:pPr lvl="1"/>
            <a:r>
              <a:rPr lang="en-US" dirty="0">
                <a:effectLst/>
              </a:rPr>
              <a:t>Function as plasma membrane and regulates membrane permeability and affects neuromuscular release</a:t>
            </a:r>
            <a:endParaRPr lang="en-GB" dirty="0">
              <a:effectLst/>
            </a:endParaRPr>
          </a:p>
          <a:p>
            <a:pPr lvl="1"/>
            <a:r>
              <a:rPr lang="en-US" dirty="0">
                <a:effectLst/>
              </a:rPr>
              <a:t>Regulation of secretions of endocrine glands – parathyroid hormone, calcitonin</a:t>
            </a:r>
            <a:endParaRPr lang="en-GB" dirty="0">
              <a:effectLst/>
            </a:endParaRPr>
          </a:p>
          <a:p>
            <a:pPr lvl="1"/>
            <a:r>
              <a:rPr lang="en-US" dirty="0">
                <a:effectLst/>
              </a:rPr>
              <a:t>Important in cell coagulation </a:t>
            </a:r>
            <a:endParaRPr lang="en-GB" dirty="0">
              <a:effectLst/>
            </a:endParaRPr>
          </a:p>
        </p:txBody>
      </p:sp>
      <p:sp>
        <p:nvSpPr>
          <p:cNvPr id="2" name="Footer Placeholder 1"/>
          <p:cNvSpPr>
            <a:spLocks noGrp="1"/>
          </p:cNvSpPr>
          <p:nvPr>
            <p:ph type="ftr" sz="quarter" idx="11"/>
          </p:nvPr>
        </p:nvSpPr>
        <p:spPr/>
        <p:txBody>
          <a:bodyPr/>
          <a:lstStyle/>
          <a:p>
            <a:r>
              <a:rPr lang="en-US" smtClean="0"/>
              <a:t>CaptHenry</a:t>
            </a:r>
            <a:endParaRPr lang="en-US"/>
          </a:p>
        </p:txBody>
      </p:sp>
    </p:spTree>
    <p:extLst>
      <p:ext uri="{BB962C8B-B14F-4D97-AF65-F5344CB8AC3E}">
        <p14:creationId xmlns:p14="http://schemas.microsoft.com/office/powerpoint/2010/main" val="2610166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3600"/>
              <a:t>Major Mediators of Calcium and Phosphate Balance</a:t>
            </a:r>
          </a:p>
        </p:txBody>
      </p:sp>
      <p:sp>
        <p:nvSpPr>
          <p:cNvPr id="7171" name="Rectangle 3"/>
          <p:cNvSpPr>
            <a:spLocks noGrp="1" noChangeArrowheads="1"/>
          </p:cNvSpPr>
          <p:nvPr>
            <p:ph type="body" idx="1"/>
          </p:nvPr>
        </p:nvSpPr>
        <p:spPr/>
        <p:txBody>
          <a:bodyPr/>
          <a:lstStyle/>
          <a:p>
            <a:endParaRPr lang="en-US"/>
          </a:p>
          <a:p>
            <a:r>
              <a:rPr lang="en-US"/>
              <a:t>Parathyroid hormone (PTH)</a:t>
            </a:r>
          </a:p>
          <a:p>
            <a:endParaRPr lang="en-US"/>
          </a:p>
          <a:p>
            <a:r>
              <a:rPr lang="en-US"/>
              <a:t>Calcitriol (active form of vitamin D</a:t>
            </a:r>
            <a:r>
              <a:rPr lang="en-US" baseline="-25000"/>
              <a:t>3</a:t>
            </a:r>
            <a:r>
              <a:rPr lang="en-US"/>
              <a:t>)</a:t>
            </a:r>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30987592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1000"/>
                                        <p:tgtEl>
                                          <p:spTgt spid="7171">
                                            <p:txEl>
                                              <p:pRg st="1" end="1"/>
                                            </p:txEl>
                                          </p:spTgt>
                                        </p:tgtEl>
                                      </p:cBhvr>
                                    </p:animEffect>
                                    <p:anim calcmode="lin" valueType="num">
                                      <p:cBhvr>
                                        <p:cTn id="8"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3" end="3"/>
                                            </p:txEl>
                                          </p:spTgt>
                                        </p:tgtEl>
                                        <p:attrNameLst>
                                          <p:attrName>style.visibility</p:attrName>
                                        </p:attrNameLst>
                                      </p:cBhvr>
                                      <p:to>
                                        <p:strVal val="visible"/>
                                      </p:to>
                                    </p:set>
                                    <p:animEffect transition="in" filter="fade">
                                      <p:cBhvr>
                                        <p:cTn id="14" dur="1000"/>
                                        <p:tgtEl>
                                          <p:spTgt spid="7171">
                                            <p:txEl>
                                              <p:pRg st="3" end="3"/>
                                            </p:txEl>
                                          </p:spTgt>
                                        </p:tgtEl>
                                      </p:cBhvr>
                                    </p:animEffect>
                                    <p:anim calcmode="lin" valueType="num">
                                      <p:cBhvr>
                                        <p:cTn id="15"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Role of PTH</a:t>
            </a:r>
          </a:p>
        </p:txBody>
      </p:sp>
      <p:sp>
        <p:nvSpPr>
          <p:cNvPr id="8195" name="Rectangle 3"/>
          <p:cNvSpPr>
            <a:spLocks noGrp="1" noChangeArrowheads="1"/>
          </p:cNvSpPr>
          <p:nvPr>
            <p:ph type="body" idx="1"/>
          </p:nvPr>
        </p:nvSpPr>
        <p:spPr>
          <a:xfrm>
            <a:off x="228600" y="1600200"/>
            <a:ext cx="8686800" cy="3276600"/>
          </a:xfrm>
        </p:spPr>
        <p:txBody>
          <a:bodyPr/>
          <a:lstStyle/>
          <a:p>
            <a:r>
              <a:rPr lang="en-US"/>
              <a:t>Stimulates renal reabsorption of calcium</a:t>
            </a:r>
          </a:p>
          <a:p>
            <a:r>
              <a:rPr lang="en-US"/>
              <a:t>Inhibits renal reabsorption of phosphate</a:t>
            </a:r>
          </a:p>
          <a:p>
            <a:r>
              <a:rPr lang="en-US"/>
              <a:t>Stimulates bone resorption</a:t>
            </a:r>
          </a:p>
          <a:p>
            <a:r>
              <a:rPr lang="en-US"/>
              <a:t>Inhibits bone formation and mineralization</a:t>
            </a:r>
          </a:p>
          <a:p>
            <a:r>
              <a:rPr lang="en-US"/>
              <a:t>Stimulates synthesis of calcitriol</a:t>
            </a:r>
          </a:p>
          <a:p>
            <a:pPr>
              <a:buFont typeface="Wingdings" pitchFamily="2" charset="2"/>
              <a:buNone/>
            </a:pPr>
            <a:endParaRPr lang="en-US"/>
          </a:p>
        </p:txBody>
      </p:sp>
      <p:sp>
        <p:nvSpPr>
          <p:cNvPr id="8198" name="Text Box 6"/>
          <p:cNvSpPr txBox="1">
            <a:spLocks noChangeArrowheads="1"/>
          </p:cNvSpPr>
          <p:nvPr/>
        </p:nvSpPr>
        <p:spPr bwMode="auto">
          <a:xfrm>
            <a:off x="457200" y="5029200"/>
            <a:ext cx="350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effectLst>
                  <a:outerShdw blurRad="38100" dist="38100" dir="2700000" algn="tl">
                    <a:srgbClr val="000000"/>
                  </a:outerShdw>
                </a:effectLst>
              </a:rPr>
              <a:t>Net effect of PTH </a:t>
            </a:r>
            <a:r>
              <a:rPr lang="en-US" sz="2800">
                <a:effectLst>
                  <a:outerShdw blurRad="38100" dist="38100" dir="2700000" algn="tl">
                    <a:srgbClr val="000000"/>
                  </a:outerShdw>
                </a:effectLst>
                <a:sym typeface="Wingdings" pitchFamily="2" charset="2"/>
              </a:rPr>
              <a:t></a:t>
            </a:r>
            <a:endParaRPr lang="en-US" sz="2800"/>
          </a:p>
        </p:txBody>
      </p:sp>
      <p:sp>
        <p:nvSpPr>
          <p:cNvPr id="8199" name="Text Box 7"/>
          <p:cNvSpPr txBox="1">
            <a:spLocks noChangeArrowheads="1"/>
          </p:cNvSpPr>
          <p:nvPr/>
        </p:nvSpPr>
        <p:spPr bwMode="auto">
          <a:xfrm>
            <a:off x="4419600" y="4953000"/>
            <a:ext cx="3810000" cy="178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effectLst>
                  <a:outerShdw blurRad="38100" dist="38100" dir="2700000" algn="tl">
                    <a:srgbClr val="000000"/>
                  </a:outerShdw>
                </a:effectLst>
                <a:sym typeface="Wingdings" pitchFamily="2" charset="2"/>
              </a:rPr>
              <a:t>↑ serum calcium</a:t>
            </a:r>
          </a:p>
          <a:p>
            <a:r>
              <a:rPr lang="en-US" sz="2800">
                <a:effectLst>
                  <a:outerShdw blurRad="38100" dist="38100" dir="2700000" algn="tl">
                    <a:srgbClr val="000000"/>
                  </a:outerShdw>
                </a:effectLst>
              </a:rPr>
              <a:t>↓ serum phosphate</a:t>
            </a:r>
          </a:p>
          <a:p>
            <a:endParaRPr lang="en-US" sz="2800"/>
          </a:p>
          <a:p>
            <a:pPr>
              <a:spcBef>
                <a:spcPct val="50000"/>
              </a:spcBef>
            </a:pPr>
            <a:endParaRPr lang="en-US"/>
          </a:p>
        </p:txBody>
      </p:sp>
      <p:sp>
        <p:nvSpPr>
          <p:cNvPr id="2" name="Footer Placeholder 1"/>
          <p:cNvSpPr>
            <a:spLocks noGrp="1"/>
          </p:cNvSpPr>
          <p:nvPr>
            <p:ph type="ftr" sz="quarter" idx="11"/>
          </p:nvPr>
        </p:nvSpPr>
        <p:spPr/>
        <p:txBody>
          <a:bodyPr/>
          <a:lstStyle/>
          <a:p>
            <a:r>
              <a:rPr lang="en-US" smtClean="0">
                <a:solidFill>
                  <a:srgbClr val="FFFFFF"/>
                </a:solidFill>
              </a:rPr>
              <a:t>CaptHenry</a:t>
            </a:r>
            <a:endParaRPr lang="en-US">
              <a:solidFill>
                <a:srgbClr val="FFFFFF"/>
              </a:solidFill>
            </a:endParaRPr>
          </a:p>
        </p:txBody>
      </p:sp>
    </p:spTree>
    <p:extLst>
      <p:ext uri="{BB962C8B-B14F-4D97-AF65-F5344CB8AC3E}">
        <p14:creationId xmlns:p14="http://schemas.microsoft.com/office/powerpoint/2010/main" val="15669342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Effect transition="in" filter="fade">
                                      <p:cBhvr>
                                        <p:cTn id="21" dur="1000"/>
                                        <p:tgtEl>
                                          <p:spTgt spid="8195">
                                            <p:txEl>
                                              <p:pRg st="2" end="2"/>
                                            </p:txEl>
                                          </p:spTgt>
                                        </p:tgtEl>
                                      </p:cBhvr>
                                    </p:animEffect>
                                    <p:anim calcmode="lin" valueType="num">
                                      <p:cBhvr>
                                        <p:cTn id="2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Effect transition="in" filter="fade">
                                      <p:cBhvr>
                                        <p:cTn id="28" dur="1000"/>
                                        <p:tgtEl>
                                          <p:spTgt spid="8195">
                                            <p:txEl>
                                              <p:pRg st="3" end="3"/>
                                            </p:txEl>
                                          </p:spTgt>
                                        </p:tgtEl>
                                      </p:cBhvr>
                                    </p:animEffect>
                                    <p:anim calcmode="lin" valueType="num">
                                      <p:cBhvr>
                                        <p:cTn id="29"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4" end="4"/>
                                            </p:txEl>
                                          </p:spTgt>
                                        </p:tgtEl>
                                        <p:attrNameLst>
                                          <p:attrName>style.visibility</p:attrName>
                                        </p:attrNameLst>
                                      </p:cBhvr>
                                      <p:to>
                                        <p:strVal val="visible"/>
                                      </p:to>
                                    </p:set>
                                    <p:animEffect transition="in" filter="fade">
                                      <p:cBhvr>
                                        <p:cTn id="35" dur="1000"/>
                                        <p:tgtEl>
                                          <p:spTgt spid="8195">
                                            <p:txEl>
                                              <p:pRg st="4" end="4"/>
                                            </p:txEl>
                                          </p:spTgt>
                                        </p:tgtEl>
                                      </p:cBhvr>
                                    </p:animEffect>
                                    <p:anim calcmode="lin" valueType="num">
                                      <p:cBhvr>
                                        <p:cTn id="36"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8198"/>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5" presetClass="entr" presetSubtype="0" fill="hold" nodeType="clickEffect">
                                  <p:stCondLst>
                                    <p:cond delay="0"/>
                                  </p:stCondLst>
                                  <p:childTnLst>
                                    <p:set>
                                      <p:cBhvr>
                                        <p:cTn id="45" dur="1" fill="hold">
                                          <p:stCondLst>
                                            <p:cond delay="0"/>
                                          </p:stCondLst>
                                        </p:cTn>
                                        <p:tgtEl>
                                          <p:spTgt spid="8199">
                                            <p:txEl>
                                              <p:pRg st="0" end="0"/>
                                            </p:txEl>
                                          </p:spTgt>
                                        </p:tgtEl>
                                        <p:attrNameLst>
                                          <p:attrName>style.visibility</p:attrName>
                                        </p:attrNameLst>
                                      </p:cBhvr>
                                      <p:to>
                                        <p:strVal val="visible"/>
                                      </p:to>
                                    </p:set>
                                    <p:anim calcmode="lin" valueType="num">
                                      <p:cBhvr>
                                        <p:cTn id="46" dur="500" decel="50000" fill="hold">
                                          <p:stCondLst>
                                            <p:cond delay="0"/>
                                          </p:stCondLst>
                                        </p:cTn>
                                        <p:tgtEl>
                                          <p:spTgt spid="8199">
                                            <p:txEl>
                                              <p:pRg st="0" end="0"/>
                                            </p:txEl>
                                          </p:spTgt>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8199">
                                            <p:txEl>
                                              <p:pRg st="0" end="0"/>
                                            </p:txEl>
                                          </p:spTgt>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8199">
                                            <p:txEl>
                                              <p:pRg st="0" end="0"/>
                                            </p:txEl>
                                          </p:spTgt>
                                        </p:tgtEl>
                                        <p:attrNameLst>
                                          <p:attrName>ppt_w</p:attrName>
                                        </p:attrNameLst>
                                      </p:cBhvr>
                                      <p:tavLst>
                                        <p:tav tm="0">
                                          <p:val>
                                            <p:strVal val="#ppt_w*.05"/>
                                          </p:val>
                                        </p:tav>
                                        <p:tav tm="100000">
                                          <p:val>
                                            <p:strVal val="#ppt_w"/>
                                          </p:val>
                                        </p:tav>
                                      </p:tavLst>
                                    </p:anim>
                                    <p:anim calcmode="lin" valueType="num">
                                      <p:cBhvr>
                                        <p:cTn id="49" dur="1000" fill="hold"/>
                                        <p:tgtEl>
                                          <p:spTgt spid="8199">
                                            <p:txEl>
                                              <p:pRg st="0" end="0"/>
                                            </p:txEl>
                                          </p:spTgt>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8199">
                                            <p:txEl>
                                              <p:pRg st="0" end="0"/>
                                            </p:txEl>
                                          </p:spTgt>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8199">
                                            <p:txEl>
                                              <p:pRg st="0" end="0"/>
                                            </p:txEl>
                                          </p:spTgt>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8199">
                                            <p:txEl>
                                              <p:pRg st="0" end="0"/>
                                            </p:txEl>
                                          </p:spTgt>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8199">
                                            <p:txEl>
                                              <p:pRg st="0" end="0"/>
                                            </p:txEl>
                                          </p:spTgt>
                                        </p:tgtEl>
                                      </p:cBhvr>
                                    </p:animEffect>
                                  </p:childTnLst>
                                </p:cTn>
                              </p:par>
                              <p:par>
                                <p:cTn id="54" presetID="25" presetClass="entr" presetSubtype="0" fill="hold" nodeType="withEffect">
                                  <p:stCondLst>
                                    <p:cond delay="0"/>
                                  </p:stCondLst>
                                  <p:childTnLst>
                                    <p:set>
                                      <p:cBhvr>
                                        <p:cTn id="55" dur="1" fill="hold">
                                          <p:stCondLst>
                                            <p:cond delay="0"/>
                                          </p:stCondLst>
                                        </p:cTn>
                                        <p:tgtEl>
                                          <p:spTgt spid="8199">
                                            <p:txEl>
                                              <p:pRg st="1" end="1"/>
                                            </p:txEl>
                                          </p:spTgt>
                                        </p:tgtEl>
                                        <p:attrNameLst>
                                          <p:attrName>style.visibility</p:attrName>
                                        </p:attrNameLst>
                                      </p:cBhvr>
                                      <p:to>
                                        <p:strVal val="visible"/>
                                      </p:to>
                                    </p:set>
                                    <p:anim calcmode="lin" valueType="num">
                                      <p:cBhvr>
                                        <p:cTn id="56" dur="500" decel="50000" fill="hold">
                                          <p:stCondLst>
                                            <p:cond delay="0"/>
                                          </p:stCondLst>
                                        </p:cTn>
                                        <p:tgtEl>
                                          <p:spTgt spid="8199">
                                            <p:txEl>
                                              <p:pRg st="1" end="1"/>
                                            </p:txEl>
                                          </p:spTgt>
                                        </p:tgtEl>
                                        <p:attrNameLst>
                                          <p:attrName>style.rotation</p:attrName>
                                        </p:attrNameLst>
                                      </p:cBhvr>
                                      <p:tavLst>
                                        <p:tav tm="0">
                                          <p:val>
                                            <p:fltVal val="-90"/>
                                          </p:val>
                                        </p:tav>
                                        <p:tav tm="100000">
                                          <p:val>
                                            <p:fltVal val="0"/>
                                          </p:val>
                                        </p:tav>
                                      </p:tavLst>
                                    </p:anim>
                                    <p:anim calcmode="lin" valueType="num">
                                      <p:cBhvr>
                                        <p:cTn id="57" dur="500" decel="50000" fill="hold">
                                          <p:stCondLst>
                                            <p:cond delay="0"/>
                                          </p:stCondLst>
                                        </p:cTn>
                                        <p:tgtEl>
                                          <p:spTgt spid="8199">
                                            <p:txEl>
                                              <p:pRg st="1" end="1"/>
                                            </p:txEl>
                                          </p:spTgt>
                                        </p:tgtEl>
                                        <p:attrNameLst>
                                          <p:attrName>ppt_w</p:attrName>
                                        </p:attrNameLst>
                                      </p:cBhvr>
                                      <p:tavLst>
                                        <p:tav tm="0">
                                          <p:val>
                                            <p:strVal val="#ppt_w"/>
                                          </p:val>
                                        </p:tav>
                                        <p:tav tm="100000">
                                          <p:val>
                                            <p:strVal val="#ppt_w*.05"/>
                                          </p:val>
                                        </p:tav>
                                      </p:tavLst>
                                    </p:anim>
                                    <p:anim calcmode="lin" valueType="num">
                                      <p:cBhvr>
                                        <p:cTn id="58" dur="500" accel="50000" fill="hold">
                                          <p:stCondLst>
                                            <p:cond delay="500"/>
                                          </p:stCondLst>
                                        </p:cTn>
                                        <p:tgtEl>
                                          <p:spTgt spid="8199">
                                            <p:txEl>
                                              <p:pRg st="1" end="1"/>
                                            </p:txEl>
                                          </p:spTgt>
                                        </p:tgtEl>
                                        <p:attrNameLst>
                                          <p:attrName>ppt_w</p:attrName>
                                        </p:attrNameLst>
                                      </p:cBhvr>
                                      <p:tavLst>
                                        <p:tav tm="0">
                                          <p:val>
                                            <p:strVal val="#ppt_w*.05"/>
                                          </p:val>
                                        </p:tav>
                                        <p:tav tm="100000">
                                          <p:val>
                                            <p:strVal val="#ppt_w"/>
                                          </p:val>
                                        </p:tav>
                                      </p:tavLst>
                                    </p:anim>
                                    <p:anim calcmode="lin" valueType="num">
                                      <p:cBhvr>
                                        <p:cTn id="59" dur="1000" fill="hold"/>
                                        <p:tgtEl>
                                          <p:spTgt spid="8199">
                                            <p:txEl>
                                              <p:pRg st="1" end="1"/>
                                            </p:txEl>
                                          </p:spTgt>
                                        </p:tgtEl>
                                        <p:attrNameLst>
                                          <p:attrName>ppt_h</p:attrName>
                                        </p:attrNameLst>
                                      </p:cBhvr>
                                      <p:tavLst>
                                        <p:tav tm="0">
                                          <p:val>
                                            <p:strVal val="#ppt_h"/>
                                          </p:val>
                                        </p:tav>
                                        <p:tav tm="100000">
                                          <p:val>
                                            <p:strVal val="#ppt_h"/>
                                          </p:val>
                                        </p:tav>
                                      </p:tavLst>
                                    </p:anim>
                                    <p:anim calcmode="lin" valueType="num">
                                      <p:cBhvr>
                                        <p:cTn id="60" dur="500" decel="50000" fill="hold">
                                          <p:stCondLst>
                                            <p:cond delay="0"/>
                                          </p:stCondLst>
                                        </p:cTn>
                                        <p:tgtEl>
                                          <p:spTgt spid="8199">
                                            <p:txEl>
                                              <p:pRg st="1" end="1"/>
                                            </p:txEl>
                                          </p:spTgt>
                                        </p:tgtEl>
                                        <p:attrNameLst>
                                          <p:attrName>ppt_x</p:attrName>
                                        </p:attrNameLst>
                                      </p:cBhvr>
                                      <p:tavLst>
                                        <p:tav tm="0">
                                          <p:val>
                                            <p:strVal val="#ppt_x+.4"/>
                                          </p:val>
                                        </p:tav>
                                        <p:tav tm="100000">
                                          <p:val>
                                            <p:strVal val="#ppt_x"/>
                                          </p:val>
                                        </p:tav>
                                      </p:tavLst>
                                    </p:anim>
                                    <p:anim calcmode="lin" valueType="num">
                                      <p:cBhvr>
                                        <p:cTn id="61" dur="500" decel="50000" fill="hold">
                                          <p:stCondLst>
                                            <p:cond delay="0"/>
                                          </p:stCondLst>
                                        </p:cTn>
                                        <p:tgtEl>
                                          <p:spTgt spid="8199">
                                            <p:txEl>
                                              <p:pRg st="1" end="1"/>
                                            </p:txEl>
                                          </p:spTgt>
                                        </p:tgtEl>
                                        <p:attrNameLst>
                                          <p:attrName>ppt_y</p:attrName>
                                        </p:attrNameLst>
                                      </p:cBhvr>
                                      <p:tavLst>
                                        <p:tav tm="0">
                                          <p:val>
                                            <p:strVal val="#ppt_y-.2"/>
                                          </p:val>
                                        </p:tav>
                                        <p:tav tm="100000">
                                          <p:val>
                                            <p:strVal val="#ppt_y+.1"/>
                                          </p:val>
                                        </p:tav>
                                      </p:tavLst>
                                    </p:anim>
                                    <p:anim calcmode="lin" valueType="num">
                                      <p:cBhvr>
                                        <p:cTn id="62" dur="500" accel="50000" fill="hold">
                                          <p:stCondLst>
                                            <p:cond delay="500"/>
                                          </p:stCondLst>
                                        </p:cTn>
                                        <p:tgtEl>
                                          <p:spTgt spid="8199">
                                            <p:txEl>
                                              <p:pRg st="1" end="1"/>
                                            </p:txEl>
                                          </p:spTgt>
                                        </p:tgtEl>
                                        <p:attrNameLst>
                                          <p:attrName>ppt_y</p:attrName>
                                        </p:attrNameLst>
                                      </p:cBhvr>
                                      <p:tavLst>
                                        <p:tav tm="0">
                                          <p:val>
                                            <p:strVal val="#ppt_y+.1"/>
                                          </p:val>
                                        </p:tav>
                                        <p:tav tm="100000">
                                          <p:val>
                                            <p:strVal val="#ppt_y"/>
                                          </p:val>
                                        </p:tav>
                                      </p:tavLst>
                                    </p:anim>
                                    <p:animEffect transition="in" filter="fade">
                                      <p:cBhvr>
                                        <p:cTn id="63" dur="1000" decel="50000">
                                          <p:stCondLst>
                                            <p:cond delay="0"/>
                                          </p:stCondLst>
                                        </p:cTn>
                                        <p:tgtEl>
                                          <p:spTgt spid="81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p:bld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1193</Words>
  <Application>Microsoft Office PowerPoint</Application>
  <PresentationFormat>On-screen Show (4:3)</PresentationFormat>
  <Paragraphs>304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Beam</vt:lpstr>
      <vt:lpstr>CALCIUM AND PHOSPHATE METABOLISM AND DISORDERS OF CALCIUM AND PHOSPHATE METABOLISM</vt:lpstr>
      <vt:lpstr>Outline</vt:lpstr>
      <vt:lpstr>CALCIUM AND PHOSPHATE METABOLISM</vt:lpstr>
      <vt:lpstr>CALCIUM</vt:lpstr>
      <vt:lpstr>PowerPoint Presentation</vt:lpstr>
      <vt:lpstr>Different Forms of Calcium</vt:lpstr>
      <vt:lpstr>Physiological Functions of Calcium</vt:lpstr>
      <vt:lpstr>Major Mediators of Calcium and Phosphate Balance</vt:lpstr>
      <vt:lpstr>Role of PTH</vt:lpstr>
      <vt:lpstr>Regulation of PTH</vt:lpstr>
      <vt:lpstr>Role of Calcitriol</vt:lpstr>
      <vt:lpstr>Regulation of Calcitriol</vt:lpstr>
      <vt:lpstr>Overview of Calcium-Phosphate Regulation</vt:lpstr>
      <vt:lpstr>Overview of Biochemical Homeostasis</vt:lpstr>
      <vt:lpstr>PHOSPHATE</vt:lpstr>
      <vt:lpstr>HYPOCALCIMIA</vt:lpstr>
      <vt:lpstr>Overview of Calcium Balance</vt:lpstr>
      <vt:lpstr>Etiologies of Hypocalcemia</vt:lpstr>
      <vt:lpstr>Causes of Hypercalcaemia </vt:lpstr>
      <vt:lpstr>Etiologies of Hypercalcemia</vt:lpstr>
      <vt:lpstr>Hyperphosphatemia </vt:lpstr>
      <vt:lpstr>Hypophosphatemia &lt;0.3mmol/l</vt:lpstr>
      <vt:lpstr>PowerPoint Presentation</vt:lpstr>
      <vt:lpstr>Laboratory findings depends on the cause</vt:lpstr>
      <vt:lpstr>Overview of Phosphate Balance</vt:lpstr>
      <vt:lpstr>Etiologies of Hyperphosphatemia</vt:lpstr>
      <vt:lpstr>HYPOPHOSPHATEMIA - causes</vt:lpstr>
      <vt:lpstr>Etiologies of Hypophosphatemia</vt:lpstr>
      <vt:lpstr>Case 1</vt:lpstr>
      <vt:lpstr>Case 2</vt:lpstr>
      <vt:lpstr>Case 3</vt:lpstr>
      <vt:lpstr>Case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CALCIUM AND PHOSPHATE METABOLISM</dc:title>
  <dc:creator>Dr. Kimaiga H.O. MBChB (UoN)</dc:creator>
  <cp:lastModifiedBy>Dr. Kimaiga H.O. MBChB (UoN)</cp:lastModifiedBy>
  <cp:revision>8</cp:revision>
  <dcterms:created xsi:type="dcterms:W3CDTF">2013-04-21T21:34:59Z</dcterms:created>
  <dcterms:modified xsi:type="dcterms:W3CDTF">2013-08-13T18:11:51Z</dcterms:modified>
</cp:coreProperties>
</file>