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257" r:id="rId2"/>
    <p:sldId id="346" r:id="rId3"/>
    <p:sldId id="302" r:id="rId4"/>
    <p:sldId id="300" r:id="rId5"/>
    <p:sldId id="301" r:id="rId6"/>
    <p:sldId id="303" r:id="rId7"/>
    <p:sldId id="304" r:id="rId8"/>
    <p:sldId id="305" r:id="rId9"/>
    <p:sldId id="306" r:id="rId10"/>
    <p:sldId id="343" r:id="rId11"/>
    <p:sldId id="308" r:id="rId12"/>
    <p:sldId id="309" r:id="rId13"/>
    <p:sldId id="310" r:id="rId14"/>
    <p:sldId id="312" r:id="rId15"/>
    <p:sldId id="313" r:id="rId16"/>
    <p:sldId id="314" r:id="rId17"/>
    <p:sldId id="315" r:id="rId18"/>
    <p:sldId id="316" r:id="rId19"/>
    <p:sldId id="317" r:id="rId20"/>
    <p:sldId id="34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329" r:id="rId33"/>
    <p:sldId id="330" r:id="rId34"/>
    <p:sldId id="332" r:id="rId35"/>
    <p:sldId id="333" r:id="rId36"/>
    <p:sldId id="334" r:id="rId37"/>
    <p:sldId id="335" r:id="rId38"/>
    <p:sldId id="336" r:id="rId39"/>
    <p:sldId id="337" r:id="rId40"/>
    <p:sldId id="345" r:id="rId41"/>
    <p:sldId id="338" r:id="rId42"/>
    <p:sldId id="339" r:id="rId43"/>
    <p:sldId id="340" r:id="rId44"/>
    <p:sldId id="341" r:id="rId45"/>
    <p:sldId id="342" r:id="rId46"/>
    <p:sldId id="298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E39934-CD70-4F20-A488-1B897DBDAD29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F6BBF-AFBF-4825-BCC1-D4DE82D81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2FEDE-39E5-44D3-B70E-60BDF39929DF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C2AAA9-E102-4B20-AB42-708BA58A8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6ED91F5-1557-435B-918C-9BFD26286E37}" type="datetimeFigureOut">
              <a:rPr lang="en-US" smtClean="0"/>
              <a:pPr/>
              <a:t>5/20/2016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CB74A0-F27B-4224-AC50-B2853C0ED1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cap="all" dirty="0" smtClean="0"/>
              <a:t>Acute complications in diabetes mellitus</a:t>
            </a:r>
            <a:endParaRPr lang="en-US" cap="all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357422" y="5072074"/>
            <a:ext cx="5643602" cy="1323972"/>
          </a:xfrm>
        </p:spPr>
        <p:txBody>
          <a:bodyPr/>
          <a:lstStyle/>
          <a:p>
            <a:pPr algn="ctr"/>
            <a:r>
              <a:rPr lang="en-US" dirty="0" smtClean="0"/>
              <a:t>Dr. Nancy </a:t>
            </a:r>
            <a:r>
              <a:rPr lang="en-US" dirty="0" err="1" smtClean="0"/>
              <a:t>Ngugi</a:t>
            </a:r>
            <a:endParaRPr lang="en-US" dirty="0" smtClean="0"/>
          </a:p>
          <a:p>
            <a:pPr algn="ctr"/>
            <a:r>
              <a:rPr lang="en-US" dirty="0" smtClean="0"/>
              <a:t>Consultant Physician/Endocrinologist</a:t>
            </a:r>
            <a:endParaRPr lang="en-US" dirty="0"/>
          </a:p>
        </p:txBody>
      </p:sp>
      <p:pic>
        <p:nvPicPr>
          <p:cNvPr id="8" name="Picture 7" descr="Heartbea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2071678"/>
            <a:ext cx="3182366" cy="274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Fluid and electrolyte loss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71546"/>
            <a:ext cx="7498080" cy="5176854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Hyperglycaemia, osmotic </a:t>
            </a:r>
            <a:r>
              <a:rPr lang="en-US" sz="2400" dirty="0" err="1" smtClean="0"/>
              <a:t>diuresis</a:t>
            </a:r>
            <a:r>
              <a:rPr lang="en-US" sz="2400" dirty="0" smtClean="0"/>
              <a:t>, serum</a:t>
            </a:r>
          </a:p>
          <a:p>
            <a:pPr>
              <a:buNone/>
            </a:pPr>
            <a:r>
              <a:rPr lang="en-US" sz="2400" dirty="0" err="1" smtClean="0"/>
              <a:t>hyperosmolarity</a:t>
            </a:r>
            <a:r>
              <a:rPr lang="en-US" sz="2400" dirty="0" smtClean="0"/>
              <a:t> and metabolic acidosis</a:t>
            </a:r>
          </a:p>
          <a:p>
            <a:pPr>
              <a:buNone/>
            </a:pPr>
            <a:r>
              <a:rPr lang="en-US" sz="2400" dirty="0" smtClean="0"/>
              <a:t>result in severe electrolyte disturbances</a:t>
            </a:r>
          </a:p>
          <a:p>
            <a:pPr>
              <a:buNone/>
            </a:pPr>
            <a:r>
              <a:rPr lang="en-US" sz="2400" dirty="0" smtClean="0"/>
              <a:t>and altered brain function.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290" y="2928934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sng" dirty="0" smtClean="0"/>
                        <a:t>Loses of fluid and electrolyte in DKA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Fluids electrolytes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Est. deficit.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 body water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 – 7 </a:t>
                      </a:r>
                      <a:r>
                        <a:rPr lang="en-US" sz="1800" dirty="0" err="1" smtClean="0"/>
                        <a:t>litres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Sodium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700 – 1000 </a:t>
                      </a:r>
                      <a:r>
                        <a:rPr lang="en-US" sz="1800" dirty="0" err="1" smtClean="0"/>
                        <a:t>mmol</a:t>
                      </a:r>
                      <a:r>
                        <a:rPr lang="en-US" sz="1800" dirty="0" smtClean="0"/>
                        <a:t>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Potasium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250 – 500 </a:t>
                      </a:r>
                      <a:r>
                        <a:rPr lang="en-US" sz="1800" dirty="0" err="1" smtClean="0"/>
                        <a:t>mmol</a:t>
                      </a:r>
                      <a:r>
                        <a:rPr lang="en-US" sz="1800" dirty="0" smtClean="0"/>
                        <a:t>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Chloride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500 – 700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err="1" smtClean="0"/>
                        <a:t>mmol</a:t>
                      </a:r>
                      <a:r>
                        <a:rPr lang="en-US" sz="1800" dirty="0" smtClean="0"/>
                        <a:t>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Calcium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 – 150 </a:t>
                      </a:r>
                      <a:r>
                        <a:rPr lang="en-US" sz="1800" dirty="0" err="1" smtClean="0"/>
                        <a:t>mmol</a:t>
                      </a:r>
                      <a:r>
                        <a:rPr lang="en-US" sz="1800" dirty="0" smtClean="0"/>
                        <a:t>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Phosphate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 – 150 </a:t>
                      </a:r>
                      <a:r>
                        <a:rPr lang="en-US" sz="1800" dirty="0" err="1" smtClean="0"/>
                        <a:t>mmol</a:t>
                      </a:r>
                      <a:r>
                        <a:rPr lang="en-US" sz="1800" dirty="0" smtClean="0"/>
                        <a:t>/l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Diagnosis - 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Onset of symptoms and signs develop within hours – days.</a:t>
            </a:r>
          </a:p>
          <a:p>
            <a:r>
              <a:rPr lang="en-US" dirty="0" err="1" smtClean="0"/>
              <a:t>Polyuria</a:t>
            </a:r>
            <a:r>
              <a:rPr lang="en-US" dirty="0" smtClean="0"/>
              <a:t>, </a:t>
            </a:r>
            <a:r>
              <a:rPr lang="en-US" dirty="0" err="1" smtClean="0"/>
              <a:t>polydipsia</a:t>
            </a:r>
            <a:r>
              <a:rPr lang="en-US" dirty="0" smtClean="0"/>
              <a:t>, </a:t>
            </a:r>
            <a:r>
              <a:rPr lang="en-US" dirty="0" err="1" smtClean="0"/>
              <a:t>noturia</a:t>
            </a:r>
            <a:endParaRPr lang="en-US" dirty="0" smtClean="0"/>
          </a:p>
          <a:p>
            <a:r>
              <a:rPr lang="en-US" dirty="0" smtClean="0"/>
              <a:t>Malaise, generalized weakness</a:t>
            </a:r>
          </a:p>
          <a:p>
            <a:r>
              <a:rPr lang="en-US" dirty="0" smtClean="0"/>
              <a:t>Nausea, vomiting ± abdominal pain</a:t>
            </a:r>
          </a:p>
          <a:p>
            <a:r>
              <a:rPr lang="en-US" dirty="0" smtClean="0">
                <a:latin typeface="Book Antiqua"/>
              </a:rPr>
              <a:t>↓  appetite, anorexia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Shortnessof</a:t>
            </a:r>
            <a:r>
              <a:rPr lang="en-US" dirty="0" smtClean="0"/>
              <a:t> breath</a:t>
            </a:r>
          </a:p>
          <a:p>
            <a:r>
              <a:rPr lang="en-US" dirty="0" smtClean="0"/>
              <a:t>Blurring of vision</a:t>
            </a:r>
          </a:p>
          <a:p>
            <a:r>
              <a:rPr lang="en-US" dirty="0" smtClean="0"/>
              <a:t>Cramps in legs</a:t>
            </a:r>
          </a:p>
          <a:p>
            <a:r>
              <a:rPr lang="en-US" dirty="0" smtClean="0"/>
              <a:t>Altered levels of consciousness.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/>
          <a:lstStyle/>
          <a:p>
            <a:r>
              <a:rPr lang="en-US" dirty="0" smtClean="0"/>
              <a:t>Diagnosis –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/>
              <a:t>ill appearance, dry skin.</a:t>
            </a:r>
          </a:p>
          <a:p>
            <a:r>
              <a:rPr lang="en-US" sz="2600" dirty="0" err="1" smtClean="0"/>
              <a:t>Laboured</a:t>
            </a:r>
            <a:r>
              <a:rPr lang="en-US" sz="2600" dirty="0" smtClean="0"/>
              <a:t> (</a:t>
            </a:r>
            <a:r>
              <a:rPr lang="en-US" sz="2600" dirty="0" err="1" smtClean="0"/>
              <a:t>Kussmaul</a:t>
            </a:r>
            <a:r>
              <a:rPr lang="en-US" sz="2600" dirty="0" smtClean="0"/>
              <a:t> - </a:t>
            </a:r>
            <a:r>
              <a:rPr lang="en-US" sz="2600" dirty="0" err="1" smtClean="0"/>
              <a:t>acidotic</a:t>
            </a:r>
            <a:r>
              <a:rPr lang="en-US" sz="2600" dirty="0" smtClean="0"/>
              <a:t>) breathing,</a:t>
            </a:r>
          </a:p>
          <a:p>
            <a:r>
              <a:rPr lang="en-US" sz="2600" dirty="0" smtClean="0"/>
              <a:t>Dry mucous membranes, decreased skin </a:t>
            </a:r>
            <a:r>
              <a:rPr lang="en-US" sz="2600" dirty="0" err="1" smtClean="0"/>
              <a:t>turgor</a:t>
            </a:r>
            <a:r>
              <a:rPr lang="en-US" sz="2600" dirty="0" smtClean="0"/>
              <a:t>.</a:t>
            </a:r>
          </a:p>
          <a:p>
            <a:r>
              <a:rPr lang="en-US" sz="2600" dirty="0" smtClean="0"/>
              <a:t>Decreased reflexes,  altered level of consciousness.</a:t>
            </a:r>
          </a:p>
          <a:p>
            <a:r>
              <a:rPr lang="en-US" sz="2600" dirty="0" smtClean="0"/>
              <a:t>Acetone (</a:t>
            </a:r>
            <a:r>
              <a:rPr lang="en-US" sz="2600" dirty="0" err="1" smtClean="0"/>
              <a:t>ketotic</a:t>
            </a:r>
            <a:r>
              <a:rPr lang="en-US" sz="2600" dirty="0" smtClean="0"/>
              <a:t>) breath odor</a:t>
            </a:r>
          </a:p>
          <a:p>
            <a:r>
              <a:rPr lang="en-US" sz="2600" dirty="0" err="1" smtClean="0"/>
              <a:t>Tachcardia</a:t>
            </a:r>
            <a:r>
              <a:rPr lang="en-US" sz="2600" dirty="0" smtClean="0"/>
              <a:t>, low volume pulse</a:t>
            </a:r>
          </a:p>
          <a:p>
            <a:r>
              <a:rPr lang="en-US" sz="2600" dirty="0" smtClean="0"/>
              <a:t>Hypotension</a:t>
            </a:r>
          </a:p>
          <a:p>
            <a:r>
              <a:rPr lang="en-US" sz="2600" dirty="0" err="1" smtClean="0"/>
              <a:t>Tachpnoea</a:t>
            </a:r>
            <a:endParaRPr lang="en-US" sz="2600" dirty="0" smtClean="0"/>
          </a:p>
          <a:p>
            <a:r>
              <a:rPr lang="en-US" sz="2600" dirty="0" smtClean="0"/>
              <a:t>Hypothermia/fever</a:t>
            </a:r>
          </a:p>
          <a:p>
            <a:r>
              <a:rPr lang="en-US" sz="2600" dirty="0" smtClean="0"/>
              <a:t>+/- sign of infection (i.e. pneumonia, U.T.I.)</a:t>
            </a:r>
          </a:p>
          <a:p>
            <a:r>
              <a:rPr lang="en-US" sz="2600" dirty="0" smtClean="0"/>
              <a:t>+/- Myocardial infarction.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-Laboratory test)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Serum glucose level – usually &gt; 14 </a:t>
            </a:r>
            <a:r>
              <a:rPr lang="en-US" sz="2800" dirty="0" err="1" smtClean="0"/>
              <a:t>mmol</a:t>
            </a:r>
            <a:r>
              <a:rPr lang="en-US" sz="2800" dirty="0" smtClean="0"/>
              <a:t>/l</a:t>
            </a:r>
          </a:p>
          <a:p>
            <a:r>
              <a:rPr lang="en-US" sz="2800" dirty="0" smtClean="0"/>
              <a:t>Serum electrolytes – Potassium, Sodium</a:t>
            </a:r>
          </a:p>
          <a:p>
            <a:r>
              <a:rPr lang="en-US" sz="2800" dirty="0" smtClean="0"/>
              <a:t>Serum urea and </a:t>
            </a:r>
            <a:r>
              <a:rPr lang="en-US" sz="2800" dirty="0" err="1" smtClean="0"/>
              <a:t>creatinine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(elevated in pre-renal impairment 2º dehydration)</a:t>
            </a:r>
          </a:p>
          <a:p>
            <a:r>
              <a:rPr lang="en-US" sz="2800" dirty="0" smtClean="0"/>
              <a:t>Urinalysis – Glucose,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(3+ and above), leucocytes.</a:t>
            </a:r>
          </a:p>
          <a:p>
            <a:r>
              <a:rPr lang="en-US" sz="2800" dirty="0" smtClean="0"/>
              <a:t>Serum </a:t>
            </a:r>
            <a:r>
              <a:rPr lang="en-US" sz="2800" dirty="0" err="1" smtClean="0"/>
              <a:t>ketone</a:t>
            </a:r>
            <a:r>
              <a:rPr lang="en-US" sz="2800" dirty="0" smtClean="0"/>
              <a:t> (beta </a:t>
            </a:r>
            <a:r>
              <a:rPr lang="en-US" sz="2800" dirty="0" err="1" smtClean="0"/>
              <a:t>hydoxybutyrate</a:t>
            </a:r>
            <a:r>
              <a:rPr lang="en-US" sz="2800" dirty="0" smtClean="0"/>
              <a:t> levels)</a:t>
            </a:r>
          </a:p>
          <a:p>
            <a:r>
              <a:rPr lang="en-US" sz="2800" dirty="0" smtClean="0"/>
              <a:t>BGA’s – Blood gas analysis (PH, bicarbonate, Serum K+,  serum sodium levels)</a:t>
            </a:r>
          </a:p>
          <a:p>
            <a:r>
              <a:rPr lang="en-US" sz="2800" dirty="0" smtClean="0"/>
              <a:t>Full </a:t>
            </a:r>
            <a:r>
              <a:rPr lang="en-US" sz="2800" dirty="0" err="1" smtClean="0"/>
              <a:t>Hgm</a:t>
            </a:r>
            <a:r>
              <a:rPr lang="en-US" sz="2800" dirty="0" smtClean="0"/>
              <a:t> /</a:t>
            </a:r>
            <a:r>
              <a:rPr lang="en-US" sz="2800" dirty="0" err="1" smtClean="0"/>
              <a:t>wbc</a:t>
            </a:r>
            <a:endParaRPr lang="en-US" sz="2800" dirty="0" smtClean="0"/>
          </a:p>
          <a:p>
            <a:r>
              <a:rPr lang="en-US" sz="2800" dirty="0" smtClean="0"/>
              <a:t>Urine and blood cultures</a:t>
            </a:r>
          </a:p>
          <a:p>
            <a:r>
              <a:rPr lang="en-US" sz="2800" dirty="0" smtClean="0"/>
              <a:t>CXR (r/o </a:t>
            </a:r>
            <a:r>
              <a:rPr lang="en-US" sz="2800" dirty="0" err="1" smtClean="0"/>
              <a:t>pneumonuria</a:t>
            </a:r>
            <a:r>
              <a:rPr lang="en-US" sz="2800" dirty="0" smtClean="0"/>
              <a:t>) r/o pneumonia</a:t>
            </a:r>
          </a:p>
          <a:p>
            <a:r>
              <a:rPr lang="en-US" sz="2800" dirty="0" smtClean="0"/>
              <a:t>ECG.  (Patients over 40 years r/o M.I.).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Treatment of DKA is based on:</a:t>
            </a:r>
          </a:p>
          <a:p>
            <a:pPr marL="653796" indent="-571500">
              <a:buFont typeface="+mj-lt"/>
              <a:buAutoNum type="romanLcPeriod"/>
            </a:pPr>
            <a:r>
              <a:rPr lang="en-US" sz="2000" dirty="0" smtClean="0"/>
              <a:t>Replacement of fluids</a:t>
            </a:r>
          </a:p>
          <a:p>
            <a:pPr marL="653796" indent="-571500">
              <a:buFont typeface="+mj-lt"/>
              <a:buAutoNum type="romanLcPeriod"/>
            </a:pPr>
            <a:r>
              <a:rPr lang="en-US" sz="2000" dirty="0" smtClean="0"/>
              <a:t>Replacement of electrolytes</a:t>
            </a:r>
          </a:p>
          <a:p>
            <a:pPr marL="653796" indent="-571500">
              <a:buFont typeface="+mj-lt"/>
              <a:buAutoNum type="romanLcPeriod"/>
            </a:pPr>
            <a:r>
              <a:rPr lang="en-US" sz="2000" dirty="0" smtClean="0"/>
              <a:t>Insulin to correct the </a:t>
            </a:r>
            <a:r>
              <a:rPr lang="en-US" sz="2000" dirty="0" err="1" smtClean="0"/>
              <a:t>hyperglycaemic</a:t>
            </a:r>
            <a:r>
              <a:rPr lang="en-US" sz="2000" dirty="0" smtClean="0"/>
              <a:t> and the metabolic acidosis.</a:t>
            </a:r>
          </a:p>
          <a:p>
            <a:pPr marL="653796" indent="-571500">
              <a:buFont typeface="+mj-lt"/>
              <a:buAutoNum type="romanLcPeriod"/>
            </a:pPr>
            <a:r>
              <a:rPr lang="en-US" sz="2000" dirty="0" smtClean="0"/>
              <a:t>Identification of the underlying cause</a:t>
            </a:r>
          </a:p>
          <a:p>
            <a:pPr marL="653796" indent="-571500">
              <a:buNone/>
            </a:pPr>
            <a:endParaRPr lang="en-US" sz="2000" dirty="0" smtClean="0"/>
          </a:p>
          <a:p>
            <a:pPr marL="653796" indent="-571500">
              <a:buNone/>
            </a:pPr>
            <a:r>
              <a:rPr lang="en-US" sz="2000" dirty="0" smtClean="0"/>
              <a:t>Patients with “mild to moderate” DKA who are conscious, able</a:t>
            </a:r>
          </a:p>
          <a:p>
            <a:pPr marL="653796" indent="-571500">
              <a:buNone/>
            </a:pPr>
            <a:r>
              <a:rPr lang="en-US" sz="2000" dirty="0" smtClean="0"/>
              <a:t>to give history and with severe metabolic derangements, they</a:t>
            </a:r>
          </a:p>
          <a:p>
            <a:pPr marL="653796" indent="-571500">
              <a:buNone/>
            </a:pPr>
            <a:r>
              <a:rPr lang="en-US" sz="2000" dirty="0" smtClean="0"/>
              <a:t>are treated in the medical ward.</a:t>
            </a:r>
          </a:p>
          <a:p>
            <a:pPr marL="653796" indent="-571500">
              <a:buNone/>
            </a:pPr>
            <a:r>
              <a:rPr lang="en-US" sz="2000" dirty="0" smtClean="0"/>
              <a:t>Patients with “severe DKA” who are drowsy, semiconscious or </a:t>
            </a:r>
          </a:p>
          <a:p>
            <a:pPr marL="653796" indent="-571500">
              <a:buNone/>
            </a:pPr>
            <a:r>
              <a:rPr lang="en-US" sz="2000" dirty="0" smtClean="0"/>
              <a:t>comatose should ideally be treated in a HDU or ICU.</a:t>
            </a:r>
          </a:p>
          <a:p>
            <a:pPr marL="653796" indent="-571500">
              <a:buNone/>
            </a:pPr>
            <a:endParaRPr lang="en-US" sz="2000" dirty="0" smtClean="0"/>
          </a:p>
          <a:p>
            <a:pPr marL="653796" indent="-571500">
              <a:buNone/>
            </a:pPr>
            <a:r>
              <a:rPr lang="en-US" sz="2000" dirty="0" smtClean="0"/>
              <a:t>Patients  in DKA require close monitoring.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Alberti’sRegime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/>
              <a:t>Fluids</a:t>
            </a:r>
          </a:p>
          <a:p>
            <a:pPr>
              <a:buNone/>
            </a:pPr>
            <a:r>
              <a:rPr lang="en-US" sz="2800" dirty="0" smtClean="0"/>
              <a:t>Normal saline (0.9%)	-	1 </a:t>
            </a:r>
            <a:r>
              <a:rPr lang="en-US" sz="2800" dirty="0" err="1" smtClean="0"/>
              <a:t>litre</a:t>
            </a:r>
            <a:r>
              <a:rPr lang="en-US" sz="2800" dirty="0" smtClean="0"/>
              <a:t>  - 30 Min</a:t>
            </a:r>
          </a:p>
          <a:p>
            <a:pPr>
              <a:buNone/>
            </a:pPr>
            <a:r>
              <a:rPr lang="en-US" sz="2800" dirty="0" smtClean="0"/>
              <a:t>						1 </a:t>
            </a:r>
            <a:r>
              <a:rPr lang="en-US" sz="2800" dirty="0" err="1" smtClean="0"/>
              <a:t>litre</a:t>
            </a:r>
            <a:r>
              <a:rPr lang="en-US" sz="2800" dirty="0" smtClean="0"/>
              <a:t>  - 1 hr</a:t>
            </a:r>
          </a:p>
          <a:p>
            <a:pPr>
              <a:buNone/>
            </a:pPr>
            <a:r>
              <a:rPr lang="en-US" sz="2800" dirty="0" smtClean="0"/>
              <a:t>						1 </a:t>
            </a:r>
            <a:r>
              <a:rPr lang="en-US" sz="2800" dirty="0" err="1" smtClean="0"/>
              <a:t>litre</a:t>
            </a:r>
            <a:r>
              <a:rPr lang="en-US" sz="2800" dirty="0" smtClean="0"/>
              <a:t>  - 2 hr</a:t>
            </a:r>
          </a:p>
          <a:p>
            <a:pPr>
              <a:buNone/>
            </a:pPr>
            <a:r>
              <a:rPr lang="en-US" sz="2800" dirty="0" smtClean="0"/>
              <a:t>						1 </a:t>
            </a:r>
            <a:r>
              <a:rPr lang="en-US" sz="2800" dirty="0" err="1" smtClean="0"/>
              <a:t>litre</a:t>
            </a:r>
            <a:r>
              <a:rPr lang="en-US" sz="2800" dirty="0" smtClean="0"/>
              <a:t>  - 4 hourly</a:t>
            </a:r>
          </a:p>
          <a:p>
            <a:pPr>
              <a:buNone/>
            </a:pPr>
            <a:r>
              <a:rPr lang="en-US" sz="2800" dirty="0" smtClean="0"/>
              <a:t>Once the blood sugar is &lt; 13.5 </a:t>
            </a:r>
            <a:r>
              <a:rPr lang="en-US" sz="2800" dirty="0" err="1" smtClean="0"/>
              <a:t>mmol</a:t>
            </a:r>
            <a:r>
              <a:rPr lang="en-US" sz="2800" dirty="0" smtClean="0"/>
              <a:t>/l then alt. normal saline with 5% </a:t>
            </a:r>
            <a:r>
              <a:rPr lang="en-US" sz="2800" dirty="0" err="1" smtClean="0"/>
              <a:t>dext</a:t>
            </a:r>
            <a:r>
              <a:rPr lang="en-US" sz="2800" dirty="0" smtClean="0"/>
              <a:t>.  1 </a:t>
            </a:r>
            <a:r>
              <a:rPr lang="en-US" sz="2800" dirty="0" err="1" smtClean="0"/>
              <a:t>litre</a:t>
            </a:r>
            <a:r>
              <a:rPr lang="en-US" sz="2800" dirty="0" smtClean="0"/>
              <a:t> 4 – 6 hourly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Potassium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Irrespective of the serum potassium level, total</a:t>
            </a:r>
          </a:p>
          <a:p>
            <a:pPr>
              <a:buNone/>
            </a:pPr>
            <a:r>
              <a:rPr lang="en-US" sz="2600" dirty="0" smtClean="0"/>
              <a:t>body potassium is always markedly depleted (due</a:t>
            </a:r>
          </a:p>
          <a:p>
            <a:pPr>
              <a:buNone/>
            </a:pPr>
            <a:r>
              <a:rPr lang="en-US" sz="2600" dirty="0" smtClean="0"/>
              <a:t>to the osmotic </a:t>
            </a:r>
            <a:r>
              <a:rPr lang="en-US" sz="2600" dirty="0" err="1" smtClean="0"/>
              <a:t>diuresis</a:t>
            </a:r>
            <a:r>
              <a:rPr lang="en-US" sz="2600" dirty="0" smtClean="0"/>
              <a:t>, vomiting).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Percentage of patients with DKA who have </a:t>
            </a:r>
          </a:p>
          <a:p>
            <a:pPr>
              <a:buNone/>
            </a:pPr>
            <a:r>
              <a:rPr lang="en-US" sz="2600" dirty="0" smtClean="0"/>
              <a:t>disturbances of S.K+ at presentation.</a:t>
            </a:r>
          </a:p>
          <a:p>
            <a:pPr>
              <a:buNone/>
            </a:pPr>
            <a:r>
              <a:rPr lang="en-US" sz="2600" b="1" u="sng" dirty="0" smtClean="0"/>
              <a:t>Plasma Potassium</a:t>
            </a:r>
            <a:r>
              <a:rPr lang="en-US" sz="2600" dirty="0" smtClean="0"/>
              <a:t>	</a:t>
            </a:r>
            <a:r>
              <a:rPr lang="en-US" sz="2600" b="1" u="sng" dirty="0" smtClean="0"/>
              <a:t>% at Presentation</a:t>
            </a:r>
          </a:p>
          <a:p>
            <a:pPr>
              <a:buNone/>
            </a:pPr>
            <a:r>
              <a:rPr lang="en-US" sz="2600" dirty="0" err="1" smtClean="0"/>
              <a:t>Hyperkalemia</a:t>
            </a:r>
            <a:r>
              <a:rPr lang="en-US" sz="2600" dirty="0" smtClean="0"/>
              <a:t>		10 – 20</a:t>
            </a:r>
          </a:p>
          <a:p>
            <a:pPr>
              <a:buNone/>
            </a:pPr>
            <a:r>
              <a:rPr lang="en-US" sz="2600" dirty="0" smtClean="0"/>
              <a:t>Normal potassium		70 – 80</a:t>
            </a:r>
          </a:p>
          <a:p>
            <a:pPr>
              <a:buNone/>
            </a:pPr>
            <a:r>
              <a:rPr lang="en-US" sz="2600" dirty="0" err="1" smtClean="0"/>
              <a:t>Hypokalemia</a:t>
            </a:r>
            <a:r>
              <a:rPr lang="en-US" sz="2600" dirty="0" smtClean="0"/>
              <a:t>		5 - 10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Potassium replacement during early </a:t>
            </a:r>
          </a:p>
          <a:p>
            <a:pPr>
              <a:buNone/>
            </a:pPr>
            <a:r>
              <a:rPr lang="en-US" sz="2800" dirty="0" smtClean="0"/>
              <a:t>treatment of DKA is vital.  Replacement </a:t>
            </a:r>
          </a:p>
          <a:p>
            <a:pPr>
              <a:buNone/>
            </a:pPr>
            <a:r>
              <a:rPr lang="en-US" sz="2800" dirty="0" smtClean="0"/>
              <a:t>depends on patients serum potassium  level (no </a:t>
            </a:r>
          </a:p>
          <a:p>
            <a:pPr>
              <a:buNone/>
            </a:pPr>
            <a:r>
              <a:rPr lang="en-US" sz="2800" dirty="0" smtClean="0"/>
              <a:t>U/E/C available start once patient has passed urine)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b="1" u="sng" dirty="0" smtClean="0"/>
              <a:t>Serum K+		Replacement:  KCL </a:t>
            </a:r>
            <a:r>
              <a:rPr lang="en-US" sz="2800" b="1" u="sng" dirty="0" err="1" smtClean="0"/>
              <a:t>mmol</a:t>
            </a:r>
            <a:r>
              <a:rPr lang="en-US" sz="2800" b="1" u="sng" dirty="0" smtClean="0"/>
              <a:t>/l</a:t>
            </a:r>
          </a:p>
          <a:p>
            <a:pPr>
              <a:buFont typeface="Wingdings"/>
              <a:buChar char="Ø"/>
            </a:pPr>
            <a:r>
              <a:rPr lang="en-US" sz="2800" dirty="0" smtClean="0"/>
              <a:t>5.5			None</a:t>
            </a:r>
          </a:p>
          <a:p>
            <a:pPr>
              <a:buFont typeface="Wingdings"/>
              <a:buChar char="Ø"/>
            </a:pPr>
            <a:r>
              <a:rPr lang="en-US" sz="2800" dirty="0" smtClean="0"/>
              <a:t>3.5 – 5.5		20</a:t>
            </a:r>
          </a:p>
          <a:p>
            <a:pPr>
              <a:buFont typeface="Wingdings"/>
              <a:buChar char="Ø"/>
            </a:pPr>
            <a:r>
              <a:rPr lang="en-US" sz="2800" dirty="0" smtClean="0"/>
              <a:t>&lt; 3.5		40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Regular measurement of Serum K+ levels are important every 4 – 6 hours to adjust the replacement.  Once patient is able to feed give oral K+ Supplement (2-4 g/day) for </a:t>
            </a:r>
            <a:r>
              <a:rPr lang="en-US" dirty="0" err="1" smtClean="0"/>
              <a:t>upto</a:t>
            </a:r>
            <a:r>
              <a:rPr lang="en-US" dirty="0" smtClean="0"/>
              <a:t> 7 days after DKA episode to fully</a:t>
            </a:r>
          </a:p>
          <a:p>
            <a:pPr>
              <a:buNone/>
            </a:pPr>
            <a:r>
              <a:rPr lang="en-US" dirty="0" smtClean="0"/>
              <a:t>   replenish total body K+.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Alberti’s</a:t>
            </a:r>
            <a:r>
              <a:rPr lang="en-US" dirty="0" smtClean="0"/>
              <a:t> regime give potassium every </a:t>
            </a:r>
          </a:p>
          <a:p>
            <a:pPr>
              <a:buNone/>
            </a:pPr>
            <a:r>
              <a:rPr lang="en-US" dirty="0" smtClean="0"/>
              <a:t>alternate bottle of normal saline.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39784"/>
          </a:xfrm>
        </p:spPr>
        <p:txBody>
          <a:bodyPr/>
          <a:lstStyle/>
          <a:p>
            <a:r>
              <a:rPr lang="en-US" dirty="0" smtClean="0"/>
              <a:t>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err="1" smtClean="0"/>
              <a:t>Alberti’s</a:t>
            </a:r>
            <a:r>
              <a:rPr lang="en-US" sz="2000" dirty="0" smtClean="0"/>
              <a:t> regime</a:t>
            </a:r>
          </a:p>
          <a:p>
            <a:pPr>
              <a:buNone/>
            </a:pPr>
            <a:r>
              <a:rPr lang="en-US" sz="2000" dirty="0" smtClean="0"/>
              <a:t>Soluble insulin give 10u </a:t>
            </a:r>
            <a:r>
              <a:rPr lang="en-US" sz="2000" dirty="0" err="1" smtClean="0"/>
              <a:t>i.v</a:t>
            </a:r>
            <a:r>
              <a:rPr lang="en-US" sz="2000" dirty="0" smtClean="0"/>
              <a:t>. and 10 u I.M. (deltoid</a:t>
            </a:r>
          </a:p>
          <a:p>
            <a:pPr>
              <a:buNone/>
            </a:pPr>
            <a:r>
              <a:rPr lang="en-US" sz="2000" dirty="0" smtClean="0"/>
              <a:t>muscle) stat.</a:t>
            </a:r>
          </a:p>
          <a:p>
            <a:pPr>
              <a:buNone/>
            </a:pPr>
            <a:r>
              <a:rPr lang="en-US" sz="2000" dirty="0" smtClean="0"/>
              <a:t>Recheck blood sugar after every one hour.</a:t>
            </a:r>
          </a:p>
          <a:p>
            <a:pPr>
              <a:buNone/>
            </a:pPr>
            <a:r>
              <a:rPr lang="en-US" sz="2000" dirty="0" smtClean="0"/>
              <a:t>If blood sugar is still high &gt; 20 </a:t>
            </a:r>
            <a:r>
              <a:rPr lang="en-US" sz="2000" dirty="0" err="1" smtClean="0"/>
              <a:t>mmol</a:t>
            </a:r>
            <a:r>
              <a:rPr lang="en-US" sz="2000" dirty="0" smtClean="0"/>
              <a:t>/l  repeat dose 10 u </a:t>
            </a:r>
            <a:r>
              <a:rPr lang="en-US" sz="2000" dirty="0" err="1" smtClean="0"/>
              <a:t>i.v</a:t>
            </a:r>
            <a:r>
              <a:rPr lang="en-US" sz="2000" dirty="0" smtClean="0"/>
              <a:t>. and 10u I.M.</a:t>
            </a:r>
          </a:p>
          <a:p>
            <a:pPr>
              <a:buNone/>
            </a:pPr>
            <a:r>
              <a:rPr lang="en-US" sz="2000" dirty="0" smtClean="0"/>
              <a:t>If less than 20 </a:t>
            </a:r>
            <a:r>
              <a:rPr lang="en-US" sz="2000" dirty="0" err="1" smtClean="0"/>
              <a:t>mmol</a:t>
            </a:r>
            <a:r>
              <a:rPr lang="en-US" sz="2000" dirty="0" smtClean="0"/>
              <a:t>/l then give 10 u I.M. hourly.</a:t>
            </a:r>
          </a:p>
          <a:p>
            <a:pPr>
              <a:buNone/>
            </a:pPr>
            <a:r>
              <a:rPr lang="en-US" sz="2000" dirty="0" smtClean="0"/>
              <a:t>Once the blood sugar is &lt; 13.5 </a:t>
            </a:r>
            <a:r>
              <a:rPr lang="en-US" sz="2000" dirty="0" err="1" smtClean="0"/>
              <a:t>mmol</a:t>
            </a:r>
            <a:r>
              <a:rPr lang="en-US" sz="2000" dirty="0" smtClean="0"/>
              <a:t>/l start patient  on </a:t>
            </a:r>
            <a:r>
              <a:rPr lang="en-US" sz="2000" dirty="0" err="1" smtClean="0"/>
              <a:t>s.c</a:t>
            </a:r>
            <a:r>
              <a:rPr lang="en-US" sz="2000" dirty="0" smtClean="0"/>
              <a:t>. insulin.</a:t>
            </a:r>
          </a:p>
          <a:p>
            <a:pPr>
              <a:buNone/>
            </a:pPr>
            <a:r>
              <a:rPr lang="en-US" sz="2000" dirty="0" smtClean="0"/>
              <a:t>Calculate total insulin dose given and divide by 3 or if patient is a known</a:t>
            </a:r>
          </a:p>
          <a:p>
            <a:pPr>
              <a:buNone/>
            </a:pPr>
            <a:r>
              <a:rPr lang="en-US" sz="2000" dirty="0" smtClean="0"/>
              <a:t>diabetic put on previous dose  as a </a:t>
            </a:r>
            <a:r>
              <a:rPr lang="en-US" sz="2000" dirty="0" err="1" smtClean="0"/>
              <a:t>tds</a:t>
            </a:r>
            <a:r>
              <a:rPr lang="en-US" sz="2000" dirty="0" smtClean="0"/>
              <a:t> dose or start</a:t>
            </a:r>
          </a:p>
          <a:p>
            <a:pPr>
              <a:buNone/>
            </a:pPr>
            <a:r>
              <a:rPr lang="en-US" sz="2000" dirty="0" smtClean="0"/>
              <a:t>on insulin 10u – 16u </a:t>
            </a:r>
            <a:r>
              <a:rPr lang="en-US" sz="2000" dirty="0" err="1" smtClean="0"/>
              <a:t>tds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200" dirty="0" smtClean="0"/>
              <a:t>In hospitals with insulin pumps – give patient a start dose of 10 u </a:t>
            </a:r>
            <a:r>
              <a:rPr lang="en-US" sz="2200" dirty="0" err="1" smtClean="0"/>
              <a:t>i.v</a:t>
            </a:r>
            <a:r>
              <a:rPr lang="en-US" sz="2200" dirty="0" smtClean="0"/>
              <a:t>. </a:t>
            </a:r>
          </a:p>
          <a:p>
            <a:pPr>
              <a:buNone/>
            </a:pPr>
            <a:r>
              <a:rPr lang="en-US" sz="2200" dirty="0" smtClean="0"/>
              <a:t>sol.  Insulin  then put the patient on insulin infusion at  6u/hr and </a:t>
            </a:r>
          </a:p>
          <a:p>
            <a:pPr>
              <a:buNone/>
            </a:pPr>
            <a:r>
              <a:rPr lang="en-US" sz="2200" dirty="0" smtClean="0"/>
              <a:t>adjust the rate to maintain a blood sugar 5 – 9 </a:t>
            </a:r>
            <a:r>
              <a:rPr lang="en-US" sz="2200" dirty="0" err="1" smtClean="0"/>
              <a:t>mmol</a:t>
            </a:r>
            <a:r>
              <a:rPr lang="en-US" sz="2200" dirty="0" smtClean="0"/>
              <a:t>/l.</a:t>
            </a:r>
          </a:p>
          <a:p>
            <a:pPr>
              <a:buNone/>
            </a:pPr>
            <a:r>
              <a:rPr lang="en-US" sz="2200" dirty="0" smtClean="0"/>
              <a:t>Once the patient is able to feed </a:t>
            </a:r>
            <a:r>
              <a:rPr lang="en-US" sz="2200" dirty="0" err="1" smtClean="0"/>
              <a:t>s.c</a:t>
            </a:r>
            <a:r>
              <a:rPr lang="en-US" sz="2200" dirty="0" smtClean="0"/>
              <a:t>.  </a:t>
            </a:r>
            <a:r>
              <a:rPr lang="en-US" sz="2200" dirty="0" err="1" smtClean="0"/>
              <a:t>Iinsulin</a:t>
            </a:r>
            <a:r>
              <a:rPr lang="en-US" sz="2200" dirty="0" smtClean="0"/>
              <a:t> can be started and infusion stopped  after 1 hour. Calculate the required  </a:t>
            </a:r>
            <a:r>
              <a:rPr lang="en-US" sz="2200" dirty="0" err="1" smtClean="0"/>
              <a:t>s.c</a:t>
            </a:r>
            <a:r>
              <a:rPr lang="en-US" sz="2200" dirty="0" smtClean="0"/>
              <a:t>. insulin dose as above.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	Hyperglycemic diabetic complications </a:t>
            </a:r>
          </a:p>
          <a:p>
            <a:pPr marL="1529334" lvl="4" indent="-514350">
              <a:buFont typeface="+mj-lt"/>
              <a:buAutoNum type="romanUcPeriod"/>
            </a:pPr>
            <a:r>
              <a:rPr lang="en-US" sz="2400" dirty="0" smtClean="0"/>
              <a:t>Diabetic </a:t>
            </a:r>
            <a:r>
              <a:rPr lang="en-US" sz="2400" dirty="0" err="1" smtClean="0"/>
              <a:t>ketoacidosis</a:t>
            </a:r>
            <a:r>
              <a:rPr lang="en-US" sz="2400" dirty="0" smtClean="0"/>
              <a:t> (DKA)</a:t>
            </a:r>
          </a:p>
          <a:p>
            <a:pPr marL="1529334" lvl="4" indent="-514350">
              <a:buFont typeface="+mj-lt"/>
              <a:buAutoNum type="romanUcPeriod"/>
            </a:pPr>
            <a:r>
              <a:rPr lang="en-US" sz="2400" dirty="0" err="1" smtClean="0"/>
              <a:t>Hyperosmolar</a:t>
            </a:r>
            <a:r>
              <a:rPr lang="en-US" sz="2400" dirty="0" smtClean="0"/>
              <a:t> </a:t>
            </a:r>
            <a:r>
              <a:rPr lang="en-US" sz="2400" dirty="0" err="1" smtClean="0"/>
              <a:t>Hyperglycaemic</a:t>
            </a:r>
            <a:r>
              <a:rPr lang="en-US" sz="2400" dirty="0" smtClean="0"/>
              <a:t> state (HHS)</a:t>
            </a:r>
          </a:p>
          <a:p>
            <a:pPr marL="1529334" lvl="4" indent="-514350">
              <a:buNone/>
            </a:pPr>
            <a:endParaRPr lang="en-US" sz="2400" dirty="0" smtClean="0"/>
          </a:p>
          <a:p>
            <a:pPr marL="596646" indent="-514350">
              <a:buNone/>
            </a:pPr>
            <a:r>
              <a:rPr lang="en-US" dirty="0" smtClean="0"/>
              <a:t>2.		 </a:t>
            </a:r>
            <a:r>
              <a:rPr lang="en-US" dirty="0" err="1" smtClean="0"/>
              <a:t>Hypoglycaemic</a:t>
            </a:r>
            <a:r>
              <a:rPr lang="en-US" dirty="0" smtClean="0"/>
              <a:t> complications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KNH modified insulin infusion regime . 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Put 50 units of soluble insulin n 500 </a:t>
            </a:r>
            <a:r>
              <a:rPr lang="en-US" dirty="0" err="1" smtClean="0"/>
              <a:t>mls</a:t>
            </a:r>
            <a:r>
              <a:rPr lang="en-US" dirty="0" smtClean="0"/>
              <a:t> of 	normal saline and mix well.  Run out about 20 </a:t>
            </a:r>
            <a:r>
              <a:rPr lang="en-US" dirty="0" err="1" smtClean="0"/>
              <a:t>mls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Then calculate the number of drops required to give 6 – 10 m/hr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Adjust the infusion rate to maintain the blood sugar at 5 – 9 </a:t>
            </a:r>
            <a:r>
              <a:rPr lang="en-US" dirty="0" err="1" smtClean="0"/>
              <a:t>mmol</a:t>
            </a:r>
            <a:r>
              <a:rPr lang="en-US" dirty="0" smtClean="0"/>
              <a:t>/l.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Identification of underlying cause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Infection – common cause, we routinely give a broad spectrum antibiotic.</a:t>
            </a:r>
          </a:p>
          <a:p>
            <a:r>
              <a:rPr lang="en-US" dirty="0" smtClean="0"/>
              <a:t>Myocardial infarction – manage </a:t>
            </a:r>
            <a:r>
              <a:rPr lang="en-US" dirty="0" err="1" smtClean="0"/>
              <a:t>acccordingly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Bicarbonate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Sodium bicarbonate 1.4% and not 8.4% is</a:t>
            </a:r>
          </a:p>
          <a:p>
            <a:pPr>
              <a:buNone/>
            </a:pPr>
            <a:r>
              <a:rPr lang="en-US" dirty="0" smtClean="0"/>
              <a:t>only used if the patient has </a:t>
            </a:r>
            <a:r>
              <a:rPr lang="en-US" dirty="0" err="1" smtClean="0"/>
              <a:t>persistant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hypotension, low PH:  Ensure adequate K+</a:t>
            </a:r>
          </a:p>
          <a:p>
            <a:pPr>
              <a:buNone/>
            </a:pPr>
            <a:r>
              <a:rPr lang="en-US" dirty="0" smtClean="0"/>
              <a:t>replacement to avoid worsening </a:t>
            </a:r>
          </a:p>
          <a:p>
            <a:pPr>
              <a:buNone/>
            </a:pPr>
            <a:r>
              <a:rPr lang="en-US" dirty="0" err="1" smtClean="0"/>
              <a:t>hypokalemia</a:t>
            </a:r>
            <a:r>
              <a:rPr lang="en-US" dirty="0" smtClean="0"/>
              <a:t> and cardiac arrhythmias.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600" dirty="0" smtClean="0"/>
              <a:t>General measures in DKA management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NG tube – in </a:t>
            </a:r>
            <a:r>
              <a:rPr lang="en-US" sz="2600" dirty="0" err="1" smtClean="0"/>
              <a:t>semicomatosed</a:t>
            </a:r>
            <a:r>
              <a:rPr lang="en-US" sz="2600" dirty="0" smtClean="0"/>
              <a:t> or </a:t>
            </a:r>
            <a:r>
              <a:rPr lang="en-US" sz="2600" dirty="0" err="1" smtClean="0"/>
              <a:t>comatosed</a:t>
            </a:r>
            <a:r>
              <a:rPr lang="en-US" sz="2600" dirty="0" smtClean="0"/>
              <a:t> patients especially those who have been vomiting.  Acute gastric dilatation is common in DKA with the risk of aspiration.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Urinary catheterization:-  In semi </a:t>
            </a:r>
            <a:r>
              <a:rPr lang="en-US" sz="2600" dirty="0" err="1" smtClean="0"/>
              <a:t>comatosed</a:t>
            </a:r>
            <a:r>
              <a:rPr lang="en-US" sz="2600" dirty="0" smtClean="0"/>
              <a:t> or </a:t>
            </a:r>
            <a:r>
              <a:rPr lang="en-US" sz="2600" dirty="0" err="1" smtClean="0"/>
              <a:t>comatosed</a:t>
            </a:r>
            <a:r>
              <a:rPr lang="en-US" sz="2600" dirty="0" smtClean="0"/>
              <a:t> patients,  keep an input and output chart.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CVP – line essential in patients with acute or chronic cardiac failure, renal failure or septic stock or those with persistent hypotension (due to severe acidosis).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Low dose heparin – </a:t>
            </a:r>
            <a:r>
              <a:rPr lang="en-US" sz="2600" dirty="0" err="1" smtClean="0"/>
              <a:t>Semicomatosed</a:t>
            </a:r>
            <a:r>
              <a:rPr lang="en-US" sz="2600" dirty="0" smtClean="0"/>
              <a:t> or </a:t>
            </a:r>
            <a:r>
              <a:rPr lang="en-US" sz="2600" dirty="0" err="1" smtClean="0"/>
              <a:t>comatosed</a:t>
            </a:r>
            <a:r>
              <a:rPr lang="en-US" sz="2600" dirty="0" smtClean="0"/>
              <a:t> patients.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In developed countries the mortality rates</a:t>
            </a:r>
          </a:p>
          <a:p>
            <a:pPr>
              <a:buNone/>
            </a:pPr>
            <a:r>
              <a:rPr lang="en-US" dirty="0" smtClean="0"/>
              <a:t>have decreased to 2%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This is due to early diagnosis and prompt </a:t>
            </a:r>
          </a:p>
          <a:p>
            <a:pPr>
              <a:buNone/>
            </a:pPr>
            <a:r>
              <a:rPr lang="en-US" dirty="0" smtClean="0"/>
              <a:t>management of severe cases in HDU/ICU.</a:t>
            </a:r>
          </a:p>
          <a:p>
            <a:pPr>
              <a:buNone/>
            </a:pPr>
            <a:r>
              <a:rPr lang="en-US" dirty="0" smtClean="0"/>
              <a:t>In a study by Dr. </a:t>
            </a:r>
            <a:r>
              <a:rPr lang="en-US" dirty="0" err="1" smtClean="0"/>
              <a:t>Mbugua</a:t>
            </a:r>
            <a:r>
              <a:rPr lang="en-US" dirty="0" smtClean="0"/>
              <a:t> 15 years ago in KNH the Mortality rate was high at 30%.</a:t>
            </a:r>
          </a:p>
          <a:p>
            <a:pPr>
              <a:buNone/>
            </a:pPr>
            <a:r>
              <a:rPr lang="en-US" dirty="0" smtClean="0"/>
              <a:t>Fetal mortality rate is high at 30% in </a:t>
            </a:r>
          </a:p>
          <a:p>
            <a:pPr>
              <a:buNone/>
            </a:pPr>
            <a:r>
              <a:rPr lang="en-US" dirty="0" smtClean="0"/>
              <a:t>pregnant women in DKA.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Hyperosmolar</a:t>
            </a:r>
            <a:r>
              <a:rPr lang="en-US" dirty="0" smtClean="0"/>
              <a:t> hyperglycemic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Previously known as </a:t>
            </a:r>
            <a:r>
              <a:rPr lang="en-US" dirty="0" err="1" smtClean="0"/>
              <a:t>hyperosmolar</a:t>
            </a:r>
            <a:r>
              <a:rPr lang="en-US" dirty="0" smtClean="0"/>
              <a:t> non-</a:t>
            </a:r>
            <a:r>
              <a:rPr lang="en-US" dirty="0" err="1" smtClean="0"/>
              <a:t>ketotic</a:t>
            </a:r>
            <a:r>
              <a:rPr lang="en-US" dirty="0" smtClean="0"/>
              <a:t> Coma (HONK)</a:t>
            </a:r>
          </a:p>
          <a:p>
            <a:r>
              <a:rPr lang="en-US" dirty="0" smtClean="0"/>
              <a:t>Less common than DKA</a:t>
            </a:r>
          </a:p>
          <a:p>
            <a:r>
              <a:rPr lang="en-US" dirty="0" smtClean="0"/>
              <a:t>Seen usually  in type 2 diabetes mellitus</a:t>
            </a:r>
          </a:p>
          <a:p>
            <a:pPr>
              <a:buNone/>
            </a:pPr>
            <a:r>
              <a:rPr lang="en-US" dirty="0" smtClean="0"/>
              <a:t>	 &gt; 60 years of 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Similar to DKA – hyperglycaemia, </a:t>
            </a:r>
          </a:p>
          <a:p>
            <a:pPr>
              <a:buNone/>
            </a:pPr>
            <a:r>
              <a:rPr lang="en-US" dirty="0" smtClean="0"/>
              <a:t>dehydration, electrolyte loses.  In HHS</a:t>
            </a:r>
          </a:p>
          <a:p>
            <a:pPr>
              <a:buNone/>
            </a:pPr>
            <a:r>
              <a:rPr lang="en-US" dirty="0" smtClean="0"/>
              <a:t>There is marked hyperglycaemia, loss of </a:t>
            </a:r>
          </a:p>
          <a:p>
            <a:pPr>
              <a:buNone/>
            </a:pPr>
            <a:r>
              <a:rPr lang="en-US" dirty="0" smtClean="0"/>
              <a:t>Water </a:t>
            </a:r>
            <a:r>
              <a:rPr lang="en-US" dirty="0" err="1" smtClean="0"/>
              <a:t>upto</a:t>
            </a:r>
            <a:r>
              <a:rPr lang="en-US" dirty="0" smtClean="0"/>
              <a:t> 25% body weight.  Lack of </a:t>
            </a:r>
          </a:p>
          <a:p>
            <a:pPr>
              <a:buNone/>
            </a:pPr>
            <a:r>
              <a:rPr lang="en-US" dirty="0" smtClean="0"/>
              <a:t>Significant </a:t>
            </a:r>
            <a:r>
              <a:rPr lang="en-US" dirty="0" err="1" smtClean="0"/>
              <a:t>ketone</a:t>
            </a:r>
            <a:r>
              <a:rPr lang="en-US" dirty="0" smtClean="0"/>
              <a:t> body production,</a:t>
            </a:r>
          </a:p>
          <a:p>
            <a:pPr>
              <a:buNone/>
            </a:pPr>
            <a:r>
              <a:rPr lang="en-US" dirty="0" smtClean="0"/>
              <a:t>compared to DKA.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Newly diagnosed D.M. patients</a:t>
            </a:r>
          </a:p>
          <a:p>
            <a:r>
              <a:rPr lang="en-US" dirty="0" smtClean="0"/>
              <a:t>Drugs – corticosteroids, </a:t>
            </a:r>
            <a:r>
              <a:rPr lang="en-US" dirty="0" err="1" smtClean="0"/>
              <a:t>thiazide</a:t>
            </a:r>
            <a:r>
              <a:rPr lang="en-US" dirty="0" smtClean="0"/>
              <a:t> or loop diuretics.</a:t>
            </a:r>
          </a:p>
          <a:p>
            <a:r>
              <a:rPr lang="en-US" dirty="0" smtClean="0"/>
              <a:t>Post surgery</a:t>
            </a:r>
          </a:p>
          <a:p>
            <a:r>
              <a:rPr lang="en-US" dirty="0" smtClean="0"/>
              <a:t>Infections</a:t>
            </a:r>
          </a:p>
          <a:p>
            <a:r>
              <a:rPr lang="en-US" dirty="0" smtClean="0"/>
              <a:t>Neglected elderly patients (No regular medications, OHA, poor diet).</a:t>
            </a:r>
          </a:p>
          <a:p>
            <a:r>
              <a:rPr lang="en-US" dirty="0" smtClean="0"/>
              <a:t>Pulmonary embolism</a:t>
            </a:r>
          </a:p>
          <a:p>
            <a:r>
              <a:rPr lang="en-US" dirty="0" smtClean="0"/>
              <a:t>Stroke – Infarct/</a:t>
            </a:r>
            <a:r>
              <a:rPr lang="en-US" dirty="0" err="1" smtClean="0"/>
              <a:t>Haemorrhage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DKA and HHS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3977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DKA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HHS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 &gt; 60 years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Hours</a:t>
                      </a:r>
                      <a:r>
                        <a:rPr lang="en-US" baseline="0" dirty="0" smtClean="0"/>
                        <a:t> or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Days or weeks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Mortality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– 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– 50%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Glucose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Osmolality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S. Na+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or 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 or high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Bicarbonate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r>
                        <a:rPr lang="en-US" baseline="0" dirty="0" smtClean="0"/>
                        <a:t> or slightly 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Ketonuria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 or +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Insulin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Insulin then  Diet or OHA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DKA</a:t>
            </a:r>
          </a:p>
          <a:p>
            <a:r>
              <a:rPr lang="en-US" dirty="0" smtClean="0"/>
              <a:t>Blood glucose – often &gt; 50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Serum electrolytes</a:t>
            </a:r>
          </a:p>
          <a:p>
            <a:pPr lvl="1"/>
            <a:r>
              <a:rPr lang="en-US" dirty="0" smtClean="0"/>
              <a:t>S. Na+ - Higher normal or high</a:t>
            </a:r>
          </a:p>
          <a:p>
            <a:pPr lvl="1"/>
            <a:r>
              <a:rPr lang="en-US" dirty="0" smtClean="0"/>
              <a:t>S.K+ - may be low, normal or high but there is depletion of the total body K+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Diabetic </a:t>
            </a:r>
            <a:r>
              <a:rPr lang="en-US" dirty="0" err="1" smtClean="0"/>
              <a:t>ketoacodisis</a:t>
            </a:r>
            <a:r>
              <a:rPr lang="en-US" dirty="0" smtClean="0"/>
              <a:t> (DKA)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 acute major, life threatening complication of diabetes.</a:t>
            </a:r>
          </a:p>
          <a:p>
            <a:r>
              <a:rPr lang="en-US" dirty="0" smtClean="0"/>
              <a:t>Occurs mainly in type1 diabetes mellitus but not uncommon in type2 diabetes mellitus.</a:t>
            </a:r>
          </a:p>
          <a:p>
            <a:r>
              <a:rPr lang="en-US" dirty="0" smtClean="0"/>
              <a:t>DKA is a state of absolute or relative insulin deficiency aggravated by ensuring</a:t>
            </a:r>
          </a:p>
          <a:p>
            <a:pPr>
              <a:buNone/>
            </a:pPr>
            <a:r>
              <a:rPr lang="en-US" dirty="0" smtClean="0"/>
              <a:t>	-	hyperglycaemia</a:t>
            </a:r>
          </a:p>
          <a:p>
            <a:pPr>
              <a:buNone/>
            </a:pPr>
            <a:r>
              <a:rPr lang="en-US" dirty="0" smtClean="0"/>
              <a:t>	-	Dehydration</a:t>
            </a:r>
          </a:p>
          <a:p>
            <a:pPr>
              <a:buNone/>
            </a:pPr>
            <a:r>
              <a:rPr lang="en-US" dirty="0" smtClean="0"/>
              <a:t>	-	Acidosis – producing metabolic 	derangements, presenting in </a:t>
            </a:r>
            <a:r>
              <a:rPr lang="en-US" dirty="0" err="1" smtClean="0"/>
              <a:t>ketoacids</a:t>
            </a:r>
            <a:r>
              <a:rPr lang="en-US" dirty="0" smtClean="0"/>
              <a:t> 	and </a:t>
            </a:r>
            <a:r>
              <a:rPr lang="en-US" dirty="0" err="1" smtClean="0"/>
              <a:t>ketonuria</a:t>
            </a:r>
            <a:r>
              <a:rPr lang="en-US" dirty="0" smtClean="0"/>
              <a:t> and low PH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S. Urea &amp; S. </a:t>
            </a:r>
            <a:r>
              <a:rPr lang="en-US" dirty="0" err="1" smtClean="0"/>
              <a:t>creatine</a:t>
            </a:r>
            <a:r>
              <a:rPr lang="en-US" dirty="0" smtClean="0"/>
              <a:t> – usually elevated due to </a:t>
            </a:r>
            <a:r>
              <a:rPr lang="en-US" dirty="0" err="1" smtClean="0"/>
              <a:t>prerenal</a:t>
            </a:r>
            <a:r>
              <a:rPr lang="en-US" dirty="0" smtClean="0"/>
              <a:t> impairment 2</a:t>
            </a:r>
            <a:r>
              <a:rPr lang="en-US" dirty="0" smtClean="0">
                <a:latin typeface="Book Antiqua"/>
              </a:rPr>
              <a:t>◦ dehydration.</a:t>
            </a:r>
          </a:p>
          <a:p>
            <a:r>
              <a:rPr lang="en-US" dirty="0" smtClean="0">
                <a:latin typeface="Book Antiqua"/>
              </a:rPr>
              <a:t>BGA – ph Usually &gt; 7.3</a:t>
            </a:r>
          </a:p>
          <a:p>
            <a:r>
              <a:rPr lang="en-US" dirty="0" smtClean="0">
                <a:latin typeface="Book Antiqua"/>
              </a:rPr>
              <a:t>S. bicarbonate – slightly low due to lactic acid accumulation from the hypotension and poor peripheral blood flow.</a:t>
            </a:r>
          </a:p>
          <a:p>
            <a:r>
              <a:rPr lang="en-US" dirty="0" smtClean="0">
                <a:latin typeface="Book Antiqua"/>
              </a:rPr>
              <a:t>Urine and blood cultures</a:t>
            </a:r>
          </a:p>
          <a:p>
            <a:r>
              <a:rPr lang="en-US" dirty="0" smtClean="0">
                <a:latin typeface="Book Antiqua"/>
              </a:rPr>
              <a:t>CXR</a:t>
            </a:r>
          </a:p>
          <a:p>
            <a:r>
              <a:rPr lang="en-US" dirty="0" smtClean="0">
                <a:latin typeface="Book Antiqua"/>
              </a:rPr>
              <a:t>CT Scan - brain</a:t>
            </a:r>
          </a:p>
          <a:p>
            <a:r>
              <a:rPr lang="en-US" dirty="0" smtClean="0">
                <a:latin typeface="Book Antiqua"/>
              </a:rPr>
              <a:t>ECG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Similar to DKA</a:t>
            </a:r>
          </a:p>
          <a:p>
            <a:pPr>
              <a:buNone/>
            </a:pPr>
            <a:endParaRPr lang="en-US" dirty="0" smtClean="0"/>
          </a:p>
          <a:p>
            <a:pPr marL="653796" indent="-571500">
              <a:buFont typeface="+mj-lt"/>
              <a:buAutoNum type="romanLcPeriod"/>
            </a:pPr>
            <a:r>
              <a:rPr lang="en-US" dirty="0" smtClean="0"/>
              <a:t>Fluids – Isotonic saline (0.45%)  best.  Not available in government hospital – use normal saline if </a:t>
            </a:r>
            <a:r>
              <a:rPr lang="en-US" dirty="0" err="1" smtClean="0"/>
              <a:t>S.Na</a:t>
            </a:r>
            <a:r>
              <a:rPr lang="en-US" dirty="0" smtClean="0"/>
              <a:t>+ within normal range.  If S. Na+ elevated use 5% dextrose and increase insulin doses.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(ii)  Insulin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Lack of severe acidosis in HHS and the effects of rehydration alone lower the blood glucose level by 3 – 5 </a:t>
            </a:r>
            <a:r>
              <a:rPr lang="en-US" dirty="0" err="1" smtClean="0"/>
              <a:t>mmol</a:t>
            </a:r>
            <a:r>
              <a:rPr lang="en-US" dirty="0" smtClean="0"/>
              <a:t>/l.  Less insulin is needed.</a:t>
            </a:r>
          </a:p>
          <a:p>
            <a:pPr>
              <a:buNone/>
            </a:pPr>
            <a:r>
              <a:rPr lang="en-US" dirty="0" smtClean="0"/>
              <a:t>	After the stat dose of sol. Insulin 6u </a:t>
            </a:r>
            <a:r>
              <a:rPr lang="en-US" dirty="0" err="1" smtClean="0"/>
              <a:t>i.v</a:t>
            </a:r>
            <a:r>
              <a:rPr lang="en-US" dirty="0" smtClean="0"/>
              <a:t>. stat.  Put up insulin at an infusion rate of 1  - 2 units/hr and adjust to maintain blood glucose 6 – 10 </a:t>
            </a:r>
            <a:r>
              <a:rPr lang="en-US" dirty="0" err="1" smtClean="0"/>
              <a:t>mmol</a:t>
            </a:r>
            <a:r>
              <a:rPr lang="en-US" dirty="0" smtClean="0"/>
              <a:t>/l.  In </a:t>
            </a:r>
            <a:r>
              <a:rPr lang="en-US" dirty="0" err="1" smtClean="0"/>
              <a:t>Albertis</a:t>
            </a:r>
            <a:r>
              <a:rPr lang="en-US" dirty="0" smtClean="0"/>
              <a:t> regime give 6 u </a:t>
            </a:r>
            <a:r>
              <a:rPr lang="en-US" dirty="0" err="1" smtClean="0"/>
              <a:t>i.v</a:t>
            </a:r>
            <a:r>
              <a:rPr lang="en-US" dirty="0" smtClean="0"/>
              <a:t>. stat then 6 u 1m hourly and  monitor blood glucose  closely.  Change to </a:t>
            </a:r>
            <a:r>
              <a:rPr lang="en-US" dirty="0" err="1" smtClean="0"/>
              <a:t>s.c</a:t>
            </a:r>
            <a:r>
              <a:rPr lang="en-US" dirty="0" smtClean="0"/>
              <a:t>. insulin once level is ≤ 13.5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(iii</a:t>
            </a:r>
            <a:r>
              <a:rPr lang="en-US" b="1" dirty="0" smtClean="0"/>
              <a:t>)  Potassium</a:t>
            </a:r>
          </a:p>
          <a:p>
            <a:pPr lvl="1"/>
            <a:r>
              <a:rPr lang="en-US" dirty="0" smtClean="0"/>
              <a:t>Monitor it  regularly and replace it as in DKA.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(iv)  </a:t>
            </a:r>
            <a:r>
              <a:rPr lang="en-US" b="1" dirty="0" err="1" smtClean="0"/>
              <a:t>Anticoaguation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Risk of arterial </a:t>
            </a:r>
            <a:r>
              <a:rPr lang="en-US" dirty="0" err="1" smtClean="0"/>
              <a:t>aor</a:t>
            </a:r>
            <a:r>
              <a:rPr lang="en-US" dirty="0" smtClean="0"/>
              <a:t> venous thrombosis is</a:t>
            </a:r>
          </a:p>
          <a:p>
            <a:pPr>
              <a:buNone/>
            </a:pPr>
            <a:r>
              <a:rPr lang="en-US" dirty="0" smtClean="0"/>
              <a:t>greater in HHS than in DKA.  Give full </a:t>
            </a:r>
          </a:p>
          <a:p>
            <a:pPr>
              <a:buNone/>
            </a:pPr>
            <a:r>
              <a:rPr lang="en-US" dirty="0" smtClean="0"/>
              <a:t>anticoagulation with heparin until mobile.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28" y="642918"/>
            <a:ext cx="7498080" cy="4800600"/>
          </a:xfrm>
        </p:spPr>
        <p:txBody>
          <a:bodyPr/>
          <a:lstStyle/>
          <a:p>
            <a:pPr marL="653796" indent="-571500">
              <a:buAutoNum type="romanLcParenBoth" startAt="5"/>
            </a:pPr>
            <a:r>
              <a:rPr lang="en-US" dirty="0" smtClean="0"/>
              <a:t>Infections</a:t>
            </a:r>
          </a:p>
          <a:p>
            <a:pPr marL="653796" indent="-571500">
              <a:buNone/>
            </a:pPr>
            <a:r>
              <a:rPr lang="en-US" dirty="0" smtClean="0"/>
              <a:t>	-	put on broad spectrum.</a:t>
            </a:r>
          </a:p>
          <a:p>
            <a:pPr marL="653796" indent="-571500">
              <a:buAutoNum type="romanLcParenBoth" startAt="5"/>
            </a:pPr>
            <a:r>
              <a:rPr lang="en-US" dirty="0" smtClean="0"/>
              <a:t>Urinary catheterization and keep an input and output chart.</a:t>
            </a:r>
          </a:p>
          <a:p>
            <a:pPr marL="653796" indent="-571500">
              <a:buAutoNum type="romanLcParenBoth" startAt="5"/>
            </a:pPr>
            <a:r>
              <a:rPr lang="en-US" dirty="0" err="1" smtClean="0"/>
              <a:t>Myocardia</a:t>
            </a:r>
            <a:r>
              <a:rPr lang="en-US" dirty="0" smtClean="0"/>
              <a:t> infarction – Manage accordingly</a:t>
            </a:r>
          </a:p>
          <a:p>
            <a:pPr marL="653796" indent="-571500">
              <a:buAutoNum type="romanLcParenBoth" startAt="5"/>
            </a:pPr>
            <a:r>
              <a:rPr lang="en-US" dirty="0" smtClean="0"/>
              <a:t>NG tube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Mortality high 20 – 50%</a:t>
            </a:r>
          </a:p>
          <a:p>
            <a:pPr>
              <a:buNone/>
            </a:pPr>
            <a:r>
              <a:rPr lang="en-US" dirty="0" smtClean="0"/>
              <a:t>Older age, presence of concurrent illness, </a:t>
            </a:r>
          </a:p>
          <a:p>
            <a:pPr>
              <a:buNone/>
            </a:pPr>
            <a:r>
              <a:rPr lang="en-US" dirty="0" smtClean="0"/>
              <a:t>severity of the metabolic derangements </a:t>
            </a:r>
          </a:p>
          <a:p>
            <a:pPr>
              <a:buNone/>
            </a:pPr>
            <a:r>
              <a:rPr lang="en-US" dirty="0" smtClean="0"/>
              <a:t>(esp. Dehydration),  delay in making the</a:t>
            </a:r>
          </a:p>
          <a:p>
            <a:pPr>
              <a:buNone/>
            </a:pPr>
            <a:r>
              <a:rPr lang="en-US" dirty="0" smtClean="0"/>
              <a:t>diagnosis, failure to treat HHS aggressively </a:t>
            </a:r>
          </a:p>
          <a:p>
            <a:pPr>
              <a:buNone/>
            </a:pPr>
            <a:r>
              <a:rPr lang="en-US" dirty="0" smtClean="0"/>
              <a:t>from the onset contributes to the high </a:t>
            </a:r>
          </a:p>
          <a:p>
            <a:pPr>
              <a:buNone/>
            </a:pPr>
            <a:r>
              <a:rPr lang="en-US" dirty="0" smtClean="0"/>
              <a:t>mortality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Hypoglycaemia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4422"/>
            <a:ext cx="7498080" cy="50339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/>
              <a:t>Hypoglycaemia</a:t>
            </a:r>
            <a:r>
              <a:rPr lang="en-US" sz="2400" dirty="0" smtClean="0"/>
              <a:t> is characterized by a reduction in </a:t>
            </a:r>
          </a:p>
          <a:p>
            <a:pPr>
              <a:buNone/>
            </a:pPr>
            <a:r>
              <a:rPr lang="en-US" sz="2400" dirty="0" smtClean="0"/>
              <a:t>the serum blood glucose concentration to a level</a:t>
            </a:r>
          </a:p>
          <a:p>
            <a:pPr>
              <a:buNone/>
            </a:pPr>
            <a:r>
              <a:rPr lang="en-US" sz="2400" dirty="0" smtClean="0"/>
              <a:t>that induces symptoms or signs (i.e. altered </a:t>
            </a:r>
          </a:p>
          <a:p>
            <a:pPr>
              <a:buNone/>
            </a:pPr>
            <a:r>
              <a:rPr lang="en-US" sz="2400" dirty="0" smtClean="0"/>
              <a:t>Mental status and or sympathetic nervous system</a:t>
            </a:r>
          </a:p>
          <a:p>
            <a:pPr>
              <a:buNone/>
            </a:pPr>
            <a:r>
              <a:rPr lang="en-US" sz="2400" dirty="0" smtClean="0"/>
              <a:t>stimulation.</a:t>
            </a:r>
          </a:p>
          <a:p>
            <a:pPr>
              <a:buNone/>
            </a:pPr>
            <a:r>
              <a:rPr lang="en-US" sz="2400" dirty="0" smtClean="0"/>
              <a:t>The most common cause of </a:t>
            </a:r>
            <a:r>
              <a:rPr lang="en-US" sz="2400" dirty="0" err="1" smtClean="0"/>
              <a:t>hypoglycaemia</a:t>
            </a:r>
            <a:r>
              <a:rPr lang="en-US" sz="2400" dirty="0" smtClean="0"/>
              <a:t> in</a:t>
            </a:r>
          </a:p>
          <a:p>
            <a:pPr>
              <a:buNone/>
            </a:pPr>
            <a:r>
              <a:rPr lang="en-US" sz="2400" dirty="0" smtClean="0"/>
              <a:t>diabetic patients is</a:t>
            </a:r>
          </a:p>
          <a:p>
            <a:pPr>
              <a:buFontTx/>
              <a:buChar char="-"/>
            </a:pPr>
            <a:r>
              <a:rPr lang="en-US" sz="2400" dirty="0" smtClean="0"/>
              <a:t>Injecting insulin and skipping a meal</a:t>
            </a:r>
          </a:p>
          <a:p>
            <a:pPr>
              <a:buFontTx/>
              <a:buChar char="-"/>
            </a:pPr>
            <a:r>
              <a:rPr lang="en-US" sz="2400" dirty="0" smtClean="0"/>
              <a:t>Overdosing insulin</a:t>
            </a:r>
          </a:p>
          <a:p>
            <a:pPr>
              <a:buFontTx/>
              <a:buChar char="-"/>
            </a:pPr>
            <a:r>
              <a:rPr lang="en-US" sz="2400" dirty="0" smtClean="0"/>
              <a:t>Taking OHA’s and skipping a meal</a:t>
            </a:r>
          </a:p>
          <a:p>
            <a:pPr>
              <a:buFontTx/>
              <a:buChar char="-"/>
            </a:pPr>
            <a:r>
              <a:rPr lang="en-US" sz="2400" dirty="0" smtClean="0"/>
              <a:t>Overdosing OHA’s.</a:t>
            </a:r>
          </a:p>
          <a:p>
            <a:pPr>
              <a:buFontTx/>
              <a:buChar char="-"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FontTx/>
              <a:buChar char="-"/>
            </a:pPr>
            <a:endParaRPr lang="en-US" sz="2600" dirty="0" smtClean="0"/>
          </a:p>
          <a:p>
            <a:pPr>
              <a:buFontTx/>
              <a:buChar char="-"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Biochemical</a:t>
            </a:r>
            <a:r>
              <a:rPr lang="en-US" dirty="0" smtClean="0"/>
              <a:t>:  blood glucose &lt; 2.8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Clinical</a:t>
            </a:r>
            <a:r>
              <a:rPr lang="en-US" dirty="0" smtClean="0"/>
              <a:t>:  associated with symptoms or  signs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Mild</a:t>
            </a:r>
            <a:r>
              <a:rPr lang="en-US" dirty="0" smtClean="0"/>
              <a:t>	-  Identified and treated by the patient.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Severe</a:t>
            </a:r>
            <a:r>
              <a:rPr lang="en-US" dirty="0" smtClean="0"/>
              <a:t> – the patient requires the assistance of another person.</a:t>
            </a:r>
          </a:p>
          <a:p>
            <a:pPr lvl="1">
              <a:buFont typeface="Arial" pitchFamily="34" charset="0"/>
              <a:buChar char="•"/>
            </a:pPr>
            <a:r>
              <a:rPr lang="en-US" b="1" dirty="0" smtClean="0"/>
              <a:t>Coma</a:t>
            </a:r>
            <a:r>
              <a:rPr lang="en-US" dirty="0" smtClean="0"/>
              <a:t> – Self explanatory.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 of thirds for severe </a:t>
            </a:r>
            <a:r>
              <a:rPr lang="en-US" dirty="0" err="1" smtClean="0"/>
              <a:t>hypoglycaemia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in three (30%) will experience a </a:t>
            </a:r>
            <a:r>
              <a:rPr lang="en-US" dirty="0" err="1" smtClean="0"/>
              <a:t>hypoglycaemic</a:t>
            </a:r>
            <a:r>
              <a:rPr lang="en-US" dirty="0" smtClean="0"/>
              <a:t> coma during their diabetic lifetime of whom</a:t>
            </a:r>
          </a:p>
          <a:p>
            <a:r>
              <a:rPr lang="en-US" dirty="0" smtClean="0"/>
              <a:t>one in three (10%) will have experienced a </a:t>
            </a:r>
            <a:r>
              <a:rPr lang="en-US" dirty="0" err="1" smtClean="0"/>
              <a:t>hyoglycaemic</a:t>
            </a:r>
            <a:r>
              <a:rPr lang="en-US" dirty="0" smtClean="0"/>
              <a:t> coma in the last year, of whom</a:t>
            </a:r>
          </a:p>
          <a:p>
            <a:r>
              <a:rPr lang="en-US" dirty="0" smtClean="0"/>
              <a:t>one in three ( 2-3%) will have recurrent severe </a:t>
            </a:r>
            <a:r>
              <a:rPr lang="en-US" dirty="0" err="1" smtClean="0"/>
              <a:t>hypoglycaemia</a:t>
            </a:r>
            <a:r>
              <a:rPr lang="en-US" dirty="0" smtClean="0"/>
              <a:t> which disrupts their lives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and 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Symptoms of </a:t>
            </a:r>
            <a:r>
              <a:rPr lang="en-US" dirty="0" err="1" smtClean="0"/>
              <a:t>hypoglycaemia</a:t>
            </a:r>
            <a:r>
              <a:rPr lang="en-US" dirty="0" smtClean="0"/>
              <a:t> can be broadly</a:t>
            </a:r>
          </a:p>
          <a:p>
            <a:pPr>
              <a:buNone/>
            </a:pPr>
            <a:r>
              <a:rPr lang="en-US" dirty="0" smtClean="0"/>
              <a:t>divided into three groups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Autonomic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Neuroglycopenic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Non-specific.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Autonomic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Sweating, tremor, anxiety, pounding heart, hunger.</a:t>
            </a:r>
          </a:p>
          <a:p>
            <a:pPr>
              <a:buNone/>
            </a:pPr>
            <a:r>
              <a:rPr lang="en-US" b="1" dirty="0" err="1" smtClean="0"/>
              <a:t>Neuroglycopaenic</a:t>
            </a:r>
            <a:endParaRPr lang="en-US" b="1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Confusion, odd </a:t>
            </a:r>
            <a:r>
              <a:rPr lang="en-US" dirty="0" err="1" smtClean="0"/>
              <a:t>behaviour</a:t>
            </a:r>
            <a:r>
              <a:rPr lang="en-US" dirty="0" smtClean="0"/>
              <a:t>, inability to concentrate, drowsiness, visual disturbance, tingling around mouth.</a:t>
            </a:r>
          </a:p>
          <a:p>
            <a:pPr>
              <a:buNone/>
            </a:pPr>
            <a:r>
              <a:rPr lang="en-US" b="1" dirty="0" smtClean="0"/>
              <a:t>Non-specific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Weakness, dizziness, headache, </a:t>
            </a:r>
            <a:r>
              <a:rPr lang="en-US" dirty="0" err="1" smtClean="0"/>
              <a:t>parasthesiae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DKA accounts for over 50% of diabetes related admissions in young type 1 Diabetes Mellitus patients.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DKA accounts for 15% of all hospital admissions of patients with diabetes mellitus.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In developed countries ≈3% type 1 Diabetes Mellitus patients initially present with DKA.  In developing countries it is much higher.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DKA is common in young children and adolescents than in adults especially young girls, than in adults.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679423" y="3892553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57422" y="5500702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>
            <a:off x="2000232" y="550070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0800000">
            <a:off x="2214546" y="5072074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2214546" y="4572008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2214546" y="4071942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2214546" y="3500438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2214546" y="2928934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2285984" y="300037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 descr="mmol/litre"/>
          <p:cNvSpPr/>
          <p:nvPr/>
        </p:nvSpPr>
        <p:spPr>
          <a:xfrm>
            <a:off x="1643042" y="3429000"/>
            <a:ext cx="214314" cy="10001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mmol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litre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Curved Connector 35"/>
          <p:cNvCxnSpPr/>
          <p:nvPr/>
        </p:nvCxnSpPr>
        <p:spPr>
          <a:xfrm>
            <a:off x="2285984" y="3000372"/>
            <a:ext cx="428628" cy="1588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714612" y="3000372"/>
            <a:ext cx="3357586" cy="2500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/>
          <p:nvPr/>
        </p:nvCxnSpPr>
        <p:spPr>
          <a:xfrm rot="16200000" flipH="1">
            <a:off x="3929058" y="4071942"/>
            <a:ext cx="571504" cy="42862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>
            <a:off x="4429124" y="4572008"/>
            <a:ext cx="357190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4893471" y="5179231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Down Arrow 49"/>
          <p:cNvSpPr/>
          <p:nvPr/>
        </p:nvSpPr>
        <p:spPr>
          <a:xfrm>
            <a:off x="3214678" y="3071810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2000232" y="2857496"/>
            <a:ext cx="14287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000232" y="3429000"/>
            <a:ext cx="14287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00232" y="4000504"/>
            <a:ext cx="14287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000232" y="4500570"/>
            <a:ext cx="14287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000232" y="5000636"/>
            <a:ext cx="142876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000364" y="2714620"/>
            <a:ext cx="3143272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3.8mmol/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litre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Release of glucagon ,adrenaline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000496" y="3786190"/>
            <a:ext cx="1285884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3.2-</a:t>
            </a:r>
            <a:r>
              <a:rPr lang="en-US" sz="11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2.8mmol/</a:t>
            </a:r>
            <a:r>
              <a:rPr lang="en-US" sz="11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</a:t>
            </a:r>
            <a:r>
              <a:rPr lang="en-US" sz="12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5357818" y="3429000"/>
            <a:ext cx="135732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Symptoms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Autonomic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neuroglycopaenic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572000" y="4214818"/>
            <a:ext cx="1500198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2.8 – 2.4mmol/</a:t>
            </a:r>
            <a:r>
              <a:rPr lang="en-US" sz="1100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litre</a:t>
            </a:r>
            <a:r>
              <a:rPr lang="en-US" sz="11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572132" y="4429132"/>
            <a:ext cx="1643074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Cognitive dysfunction</a:t>
            </a:r>
          </a:p>
        </p:txBody>
      </p:sp>
      <p:sp>
        <p:nvSpPr>
          <p:cNvPr id="63" name="Rectangle 62"/>
          <p:cNvSpPr/>
          <p:nvPr/>
        </p:nvSpPr>
        <p:spPr>
          <a:xfrm>
            <a:off x="5143504" y="4572008"/>
            <a:ext cx="500066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≤ 1.5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786446" y="4714884"/>
            <a:ext cx="1857388" cy="5715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Severe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neuroglycopaenia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Impaired consciousness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2285984" y="5857892"/>
            <a:ext cx="6143668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Glycaemic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thresholds for onset of symptoms of acute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hypoglypaemia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non-diabetic subjects</a:t>
            </a:r>
            <a:endParaRPr lang="en-US" sz="1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Content Placeholder 6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Precipitating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Overdosing insulin/OHA’s.</a:t>
            </a:r>
          </a:p>
          <a:p>
            <a:r>
              <a:rPr lang="en-US" dirty="0" smtClean="0"/>
              <a:t>Skipping meals/restricted food intake</a:t>
            </a:r>
          </a:p>
          <a:p>
            <a:r>
              <a:rPr lang="en-US" dirty="0" smtClean="0"/>
              <a:t>Renal insufficiency</a:t>
            </a:r>
          </a:p>
          <a:p>
            <a:r>
              <a:rPr lang="en-US" dirty="0" smtClean="0"/>
              <a:t>Alcoholism</a:t>
            </a:r>
          </a:p>
          <a:p>
            <a:r>
              <a:rPr lang="en-US" dirty="0" smtClean="0"/>
              <a:t>Hepatic cirrhosis/failure</a:t>
            </a:r>
          </a:p>
          <a:p>
            <a:r>
              <a:rPr lang="en-US" dirty="0" smtClean="0"/>
              <a:t>Other endocrine disease i.e. </a:t>
            </a:r>
            <a:r>
              <a:rPr lang="en-US" dirty="0" err="1" smtClean="0"/>
              <a:t>addison’s</a:t>
            </a:r>
            <a:r>
              <a:rPr lang="en-US" dirty="0" smtClean="0"/>
              <a:t> </a:t>
            </a:r>
            <a:r>
              <a:rPr lang="en-US" dirty="0" err="1" smtClean="0"/>
              <a:t>dx</a:t>
            </a:r>
            <a:r>
              <a:rPr lang="en-US" dirty="0" smtClean="0"/>
              <a:t>, hypothyroidism.</a:t>
            </a:r>
          </a:p>
          <a:p>
            <a:r>
              <a:rPr lang="en-US" dirty="0" smtClean="0"/>
              <a:t>Drugs (i.e. </a:t>
            </a:r>
            <a:r>
              <a:rPr lang="en-US" dirty="0" err="1" smtClean="0"/>
              <a:t>propanolol</a:t>
            </a:r>
            <a:r>
              <a:rPr lang="en-US" smtClean="0"/>
              <a:t>)</a:t>
            </a:r>
            <a:endParaRPr lang="en-US" dirty="0" smtClean="0"/>
          </a:p>
          <a:p>
            <a:r>
              <a:rPr lang="en-US" dirty="0" smtClean="0"/>
              <a:t>Pancreatic disease/</a:t>
            </a:r>
            <a:r>
              <a:rPr lang="en-US" dirty="0" err="1" smtClean="0"/>
              <a:t>pancreactectomy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96646" indent="-514350">
              <a:buFont typeface="+mj-lt"/>
              <a:buAutoNum type="arabicPeriod"/>
            </a:pPr>
            <a:r>
              <a:rPr lang="en-US" dirty="0" smtClean="0"/>
              <a:t>Random blood glucose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HbA1C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U/E/C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LFT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err="1" smtClean="0"/>
              <a:t>S.amylase</a:t>
            </a:r>
            <a:r>
              <a:rPr lang="en-US" dirty="0" smtClean="0"/>
              <a:t>, S. lipase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Abdominal U/S Scan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TFT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/>
              <a:t>S. </a:t>
            </a:r>
            <a:r>
              <a:rPr lang="en-US" dirty="0" err="1" smtClean="0"/>
              <a:t>Cortisol</a:t>
            </a:r>
            <a:r>
              <a:rPr lang="en-US" dirty="0" smtClean="0"/>
              <a:t> </a:t>
            </a:r>
          </a:p>
          <a:p>
            <a:pPr marL="596646" indent="-514350">
              <a:buNone/>
            </a:pPr>
            <a:r>
              <a:rPr lang="en-US" dirty="0" smtClean="0"/>
              <a:t>History and investigations important</a:t>
            </a:r>
          </a:p>
          <a:p>
            <a:pPr marL="596646" indent="-514350">
              <a:buNone/>
            </a:pPr>
            <a:r>
              <a:rPr lang="en-US" dirty="0" smtClean="0"/>
              <a:t>especially in patients getting recurrent </a:t>
            </a:r>
          </a:p>
          <a:p>
            <a:pPr marL="596646" indent="-514350">
              <a:buNone/>
            </a:pPr>
            <a:r>
              <a:rPr lang="en-US" dirty="0" smtClean="0"/>
              <a:t>hypo’s.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Mild </a:t>
            </a:r>
            <a:r>
              <a:rPr lang="en-US" dirty="0" err="1" smtClean="0"/>
              <a:t>hypoglycaemia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Oral carbohydrate 20g CHO-3-glucose tablets; tea/with three teaspoons of sugar, 100 </a:t>
            </a:r>
            <a:r>
              <a:rPr lang="en-US" dirty="0" err="1" smtClean="0"/>
              <a:t>mls</a:t>
            </a:r>
            <a:r>
              <a:rPr lang="en-US" dirty="0" smtClean="0"/>
              <a:t> </a:t>
            </a:r>
            <a:r>
              <a:rPr lang="en-US" dirty="0" err="1" smtClean="0"/>
              <a:t>Lucozade</a:t>
            </a:r>
            <a:r>
              <a:rPr lang="en-US" dirty="0" smtClean="0"/>
              <a:t> or soda.</a:t>
            </a:r>
          </a:p>
          <a:p>
            <a:pPr>
              <a:buNone/>
            </a:pPr>
            <a:r>
              <a:rPr lang="en-US" dirty="0" smtClean="0"/>
              <a:t>Followed up by a snack/meal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Severe </a:t>
            </a:r>
            <a:r>
              <a:rPr lang="en-US" dirty="0" err="1" smtClean="0"/>
              <a:t>hypoglycaemia</a:t>
            </a:r>
            <a:endParaRPr lang="en-US" dirty="0" smtClean="0"/>
          </a:p>
          <a:p>
            <a:r>
              <a:rPr lang="en-US" dirty="0" err="1" smtClean="0"/>
              <a:t>Buccal</a:t>
            </a:r>
            <a:r>
              <a:rPr lang="en-US" dirty="0" smtClean="0"/>
              <a:t> carbohydrate paste</a:t>
            </a:r>
          </a:p>
          <a:p>
            <a:r>
              <a:rPr lang="en-US" dirty="0" err="1" smtClean="0"/>
              <a:t>Lucozade</a:t>
            </a:r>
            <a:r>
              <a:rPr lang="en-US" dirty="0" smtClean="0"/>
              <a:t> or other sugary drinks</a:t>
            </a:r>
          </a:p>
          <a:p>
            <a:r>
              <a:rPr lang="en-US" dirty="0" smtClean="0"/>
              <a:t>3 teaspoons of glucose powder or sugar put on the </a:t>
            </a:r>
            <a:r>
              <a:rPr lang="en-US" dirty="0" err="1" smtClean="0"/>
              <a:t>buccal</a:t>
            </a:r>
            <a:r>
              <a:rPr lang="en-US" dirty="0" smtClean="0"/>
              <a:t> cavity and patient put on the left lateral side as arrangements are being made to take the patient to hospital.</a:t>
            </a:r>
          </a:p>
          <a:p>
            <a:r>
              <a:rPr lang="en-US" dirty="0" smtClean="0"/>
              <a:t>Glucagon 1 mg (</a:t>
            </a:r>
            <a:r>
              <a:rPr lang="en-US" dirty="0" err="1" smtClean="0"/>
              <a:t>s.c</a:t>
            </a:r>
            <a:r>
              <a:rPr lang="en-US" dirty="0" smtClean="0"/>
              <a:t>, I.M., I.V)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In hospital – </a:t>
            </a:r>
            <a:r>
              <a:rPr lang="en-US" dirty="0" err="1" smtClean="0"/>
              <a:t>i.v</a:t>
            </a:r>
            <a:r>
              <a:rPr lang="en-US" dirty="0" smtClean="0"/>
              <a:t>. dextrose 25g – 50 </a:t>
            </a:r>
            <a:r>
              <a:rPr lang="en-US" dirty="0" err="1" smtClean="0"/>
              <a:t>mls</a:t>
            </a:r>
            <a:r>
              <a:rPr lang="en-US" dirty="0" smtClean="0"/>
              <a:t> of </a:t>
            </a:r>
          </a:p>
          <a:p>
            <a:pPr>
              <a:buNone/>
            </a:pPr>
            <a:r>
              <a:rPr lang="en-US" dirty="0" smtClean="0"/>
              <a:t>50% dextrose.</a:t>
            </a:r>
          </a:p>
          <a:p>
            <a:pPr>
              <a:buNone/>
            </a:pPr>
            <a:r>
              <a:rPr lang="en-US" dirty="0" smtClean="0"/>
              <a:t>Followed up with 5% Dextrose and a</a:t>
            </a:r>
          </a:p>
          <a:p>
            <a:pPr>
              <a:buNone/>
            </a:pPr>
            <a:r>
              <a:rPr lang="en-US" dirty="0" smtClean="0"/>
              <a:t>snack/meal when the patient wakes up.</a:t>
            </a:r>
          </a:p>
          <a:p>
            <a:pPr>
              <a:buNone/>
            </a:pPr>
            <a:r>
              <a:rPr lang="en-US" dirty="0" smtClean="0"/>
              <a:t>Admit patient with hypo 2º OHA and </a:t>
            </a:r>
          </a:p>
          <a:p>
            <a:pPr>
              <a:buNone/>
            </a:pPr>
            <a:r>
              <a:rPr lang="en-US" dirty="0" smtClean="0"/>
              <a:t>continue the 5% dextrose in the ward, since</a:t>
            </a:r>
          </a:p>
          <a:p>
            <a:pPr>
              <a:buNone/>
            </a:pPr>
            <a:r>
              <a:rPr lang="en-US" dirty="0" smtClean="0"/>
              <a:t>the OHA especially the </a:t>
            </a:r>
            <a:r>
              <a:rPr lang="en-US" dirty="0" err="1" smtClean="0"/>
              <a:t>sulphonylureas</a:t>
            </a:r>
            <a:r>
              <a:rPr lang="en-US" dirty="0" smtClean="0"/>
              <a:t> are </a:t>
            </a:r>
          </a:p>
          <a:p>
            <a:pPr>
              <a:buNone/>
            </a:pPr>
            <a:r>
              <a:rPr lang="en-US" dirty="0" smtClean="0"/>
              <a:t>Still stimulating the pancreas leading to</a:t>
            </a:r>
          </a:p>
          <a:p>
            <a:pPr>
              <a:buNone/>
            </a:pPr>
            <a:r>
              <a:rPr lang="en-US" dirty="0" smtClean="0"/>
              <a:t>continued insulin production.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154944"/>
          </a:xfrm>
        </p:spPr>
        <p:txBody>
          <a:bodyPr/>
          <a:lstStyle/>
          <a:p>
            <a:pPr algn="ctr"/>
            <a:r>
              <a:rPr lang="en-US" sz="4400" dirty="0" smtClean="0">
                <a:latin typeface="Monotype Corsiva" pitchFamily="66" charset="0"/>
              </a:rPr>
              <a:t>Thank  you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Precipitating factors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Infections</a:t>
            </a:r>
          </a:p>
          <a:p>
            <a:r>
              <a:rPr lang="en-US" sz="2000" dirty="0" smtClean="0"/>
              <a:t>Newly diagnosed Type1 Diabetes Mellitus (25%).</a:t>
            </a:r>
          </a:p>
          <a:p>
            <a:r>
              <a:rPr lang="en-US" sz="2000" dirty="0" smtClean="0"/>
              <a:t>Omission of insulin  injections </a:t>
            </a:r>
          </a:p>
          <a:p>
            <a:r>
              <a:rPr lang="en-US" sz="2000" dirty="0" smtClean="0"/>
              <a:t>Pump failure in patients using insulin pumps (CSII)</a:t>
            </a:r>
          </a:p>
          <a:p>
            <a:r>
              <a:rPr lang="en-US" sz="2000" dirty="0" smtClean="0"/>
              <a:t>Medical, surgical or emotional stress.</a:t>
            </a:r>
          </a:p>
          <a:p>
            <a:r>
              <a:rPr lang="en-US" sz="2000" dirty="0" smtClean="0"/>
              <a:t>Medications (corticosteroids)</a:t>
            </a:r>
          </a:p>
          <a:p>
            <a:r>
              <a:rPr lang="en-US" sz="2000" dirty="0" smtClean="0"/>
              <a:t>Pregnant women</a:t>
            </a:r>
          </a:p>
          <a:p>
            <a:r>
              <a:rPr lang="en-US" sz="2000" dirty="0" smtClean="0"/>
              <a:t>Idiopathic</a:t>
            </a:r>
          </a:p>
          <a:p>
            <a:r>
              <a:rPr lang="en-US" sz="2000" dirty="0" smtClean="0"/>
              <a:t>Myocardial infarctions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Study done in Kenyatta National Hospital by Dr.  P.  </a:t>
            </a:r>
            <a:r>
              <a:rPr lang="en-US" sz="2000" dirty="0" err="1" smtClean="0"/>
              <a:t>Mbugua</a:t>
            </a:r>
            <a:r>
              <a:rPr lang="en-US" sz="2000" dirty="0" smtClean="0"/>
              <a:t> showed </a:t>
            </a:r>
          </a:p>
          <a:p>
            <a:pPr>
              <a:buNone/>
            </a:pPr>
            <a:r>
              <a:rPr lang="en-US" sz="2000" dirty="0" smtClean="0"/>
              <a:t>infection – U.T.I.  was the commonest cause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DKA results from </a:t>
            </a:r>
          </a:p>
          <a:p>
            <a:pPr marL="1175004" lvl="2" indent="-571500">
              <a:buFont typeface="+mj-lt"/>
              <a:buAutoNum type="romanUcPeriod"/>
            </a:pPr>
            <a:r>
              <a:rPr lang="en-US" dirty="0" smtClean="0"/>
              <a:t>insulin deficiency</a:t>
            </a:r>
          </a:p>
          <a:p>
            <a:pPr marL="1175004" lvl="2" indent="-571500">
              <a:buFont typeface="+mj-lt"/>
              <a:buAutoNum type="romanUcPeriod"/>
            </a:pPr>
            <a:r>
              <a:rPr lang="en-US" dirty="0" smtClean="0"/>
              <a:t>Increased counter regulatory hormones</a:t>
            </a:r>
          </a:p>
          <a:p>
            <a:pPr marL="1175004" lvl="2" indent="-571500">
              <a:buFont typeface="+mj-lt"/>
              <a:buAutoNum type="romanUcPeriod"/>
            </a:pPr>
            <a:r>
              <a:rPr lang="en-US" dirty="0" smtClean="0"/>
              <a:t>Fluid and electrolytes loss.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Insulin deficiency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/>
              <a:t>Causes increased blood glucose levels through.</a:t>
            </a:r>
          </a:p>
          <a:p>
            <a:pPr lvl="1"/>
            <a:r>
              <a:rPr lang="en-US" sz="2200" dirty="0" err="1" smtClean="0"/>
              <a:t>Glycogenolysis</a:t>
            </a:r>
            <a:r>
              <a:rPr lang="en-US" sz="2200" dirty="0" smtClean="0"/>
              <a:t> (</a:t>
            </a:r>
            <a:r>
              <a:rPr lang="en-US" sz="2200" dirty="0" smtClean="0">
                <a:latin typeface="Book Antiqua"/>
              </a:rPr>
              <a:t>↑hepatic glucose production from glycogen)</a:t>
            </a:r>
          </a:p>
          <a:p>
            <a:pPr lvl="1"/>
            <a:r>
              <a:rPr lang="en-US" sz="2200" dirty="0" err="1" smtClean="0">
                <a:latin typeface="Book Antiqua"/>
              </a:rPr>
              <a:t>Gluconeogenesis</a:t>
            </a:r>
            <a:r>
              <a:rPr lang="en-US" sz="2200" dirty="0" smtClean="0">
                <a:latin typeface="Book Antiqua"/>
              </a:rPr>
              <a:t> (↑hepatic glucose synthesis from amino acids).</a:t>
            </a:r>
          </a:p>
          <a:p>
            <a:pPr lvl="1"/>
            <a:r>
              <a:rPr lang="en-US" sz="2200" dirty="0" smtClean="0">
                <a:latin typeface="Book Antiqua"/>
              </a:rPr>
              <a:t>Reduced uptake of glucose into skeletal muscle and fat.</a:t>
            </a:r>
          </a:p>
          <a:p>
            <a:endParaRPr lang="en-US" sz="2600" dirty="0" smtClean="0">
              <a:latin typeface="Book Antiqua"/>
            </a:endParaRPr>
          </a:p>
          <a:p>
            <a:pPr>
              <a:buNone/>
            </a:pPr>
            <a:r>
              <a:rPr lang="en-US" sz="2600" dirty="0" smtClean="0">
                <a:latin typeface="Book Antiqua"/>
              </a:rPr>
              <a:t>The resulting </a:t>
            </a:r>
            <a:r>
              <a:rPr lang="en-US" sz="2600" dirty="0" err="1" smtClean="0">
                <a:latin typeface="Book Antiqua"/>
              </a:rPr>
              <a:t>hyperglycaenia</a:t>
            </a:r>
            <a:r>
              <a:rPr lang="en-US" sz="2600" dirty="0" smtClean="0">
                <a:latin typeface="Book Antiqua"/>
              </a:rPr>
              <a:t> leads to an ↑ urine</a:t>
            </a:r>
          </a:p>
          <a:p>
            <a:pPr>
              <a:buNone/>
            </a:pPr>
            <a:r>
              <a:rPr lang="en-US" sz="2600" dirty="0" smtClean="0">
                <a:latin typeface="Book Antiqua"/>
              </a:rPr>
              <a:t>output (osmotic </a:t>
            </a:r>
            <a:r>
              <a:rPr lang="en-US" sz="2600" dirty="0" err="1" smtClean="0">
                <a:latin typeface="Book Antiqua"/>
              </a:rPr>
              <a:t>diuresis</a:t>
            </a:r>
            <a:r>
              <a:rPr lang="en-US" sz="2600" dirty="0" smtClean="0">
                <a:latin typeface="Book Antiqua"/>
              </a:rPr>
              <a:t>) and ↑ thirst.  Acidosis that</a:t>
            </a:r>
          </a:p>
          <a:p>
            <a:pPr>
              <a:buNone/>
            </a:pPr>
            <a:r>
              <a:rPr lang="en-US" sz="2600" dirty="0" smtClean="0">
                <a:latin typeface="Book Antiqua"/>
              </a:rPr>
              <a:t>develops causes vomiting, which worsens the </a:t>
            </a:r>
          </a:p>
          <a:p>
            <a:pPr>
              <a:buNone/>
            </a:pPr>
            <a:r>
              <a:rPr lang="en-US" sz="2600" dirty="0" smtClean="0">
                <a:latin typeface="Book Antiqua"/>
              </a:rPr>
              <a:t>dehydration leading to </a:t>
            </a:r>
            <a:r>
              <a:rPr lang="en-US" sz="2600" dirty="0" err="1" smtClean="0">
                <a:latin typeface="Book Antiqua"/>
              </a:rPr>
              <a:t>prerenal</a:t>
            </a:r>
            <a:r>
              <a:rPr lang="en-US" sz="2600" dirty="0" smtClean="0">
                <a:latin typeface="Book Antiqua"/>
              </a:rPr>
              <a:t> failure and further</a:t>
            </a:r>
          </a:p>
          <a:p>
            <a:pPr>
              <a:buNone/>
            </a:pPr>
            <a:r>
              <a:rPr lang="en-US" sz="2600" dirty="0" smtClean="0">
                <a:latin typeface="Book Antiqua"/>
              </a:rPr>
              <a:t>rise in blood glucose.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Excess counter regulatory hormones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err="1" smtClean="0"/>
              <a:t>Glucogon</a:t>
            </a:r>
            <a:r>
              <a:rPr lang="en-US" sz="2400" dirty="0" smtClean="0"/>
              <a:t> concentrations are raised and contribute to</a:t>
            </a:r>
          </a:p>
          <a:p>
            <a:pPr>
              <a:buNone/>
            </a:pPr>
            <a:r>
              <a:rPr lang="en-US" sz="2400" dirty="0" smtClean="0"/>
              <a:t>the speed of onset and severity of DKA.  Glucagon </a:t>
            </a:r>
          </a:p>
          <a:p>
            <a:pPr>
              <a:buNone/>
            </a:pPr>
            <a:r>
              <a:rPr lang="en-US" sz="2400" dirty="0" smtClean="0"/>
              <a:t>stimulates hepatic </a:t>
            </a:r>
            <a:r>
              <a:rPr lang="en-US" sz="2400" dirty="0" err="1" smtClean="0"/>
              <a:t>Gluconeogenesis</a:t>
            </a:r>
            <a:r>
              <a:rPr lang="en-US" sz="2400" dirty="0" smtClean="0"/>
              <a:t>  worsening the hyperglycaemia.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Glucagon is also </a:t>
            </a:r>
            <a:r>
              <a:rPr lang="en-US" sz="2400" dirty="0" err="1" smtClean="0"/>
              <a:t>lipolytic</a:t>
            </a:r>
            <a:r>
              <a:rPr lang="en-US" sz="2400" dirty="0" smtClean="0"/>
              <a:t> and stimulates release of free </a:t>
            </a:r>
          </a:p>
          <a:p>
            <a:pPr>
              <a:buNone/>
            </a:pPr>
            <a:r>
              <a:rPr lang="en-US" sz="2400" dirty="0" smtClean="0"/>
              <a:t>fatty acids (FFA) which are used as a substrate for </a:t>
            </a:r>
            <a:r>
              <a:rPr lang="en-US" sz="2400" dirty="0" err="1" smtClean="0"/>
              <a:t>ketone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body synthesis in the liver.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Ketones</a:t>
            </a:r>
            <a:r>
              <a:rPr lang="en-US" sz="2400" dirty="0" smtClean="0"/>
              <a:t> bodies		-	</a:t>
            </a:r>
            <a:r>
              <a:rPr lang="en-US" sz="2400" dirty="0" err="1" smtClean="0"/>
              <a:t>Acetoacetone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-	beta-</a:t>
            </a:r>
            <a:r>
              <a:rPr lang="en-US" sz="2400" dirty="0" err="1" smtClean="0"/>
              <a:t>hydroxybutyrate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			-	Acetone.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The increased </a:t>
            </a:r>
            <a:r>
              <a:rPr lang="en-US" sz="2800" dirty="0" err="1" smtClean="0"/>
              <a:t>ketones</a:t>
            </a:r>
            <a:r>
              <a:rPr lang="en-US" sz="2800" dirty="0" smtClean="0"/>
              <a:t> in the body causes </a:t>
            </a:r>
            <a:r>
              <a:rPr lang="en-US" sz="2800" dirty="0" err="1" smtClean="0"/>
              <a:t>ketonaemia</a:t>
            </a: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which overflows into the urine causing </a:t>
            </a:r>
            <a:r>
              <a:rPr lang="en-US" sz="2800" dirty="0" err="1" smtClean="0"/>
              <a:t>ketonuria</a:t>
            </a:r>
            <a:r>
              <a:rPr lang="en-US" sz="2800" dirty="0" smtClean="0"/>
              <a:t>.  </a:t>
            </a:r>
          </a:p>
          <a:p>
            <a:pPr>
              <a:buNone/>
            </a:pPr>
            <a:r>
              <a:rPr lang="en-US" sz="2800" dirty="0" smtClean="0"/>
              <a:t>   If the situation is not corrected this leads to metabolic  acidosis (</a:t>
            </a:r>
            <a:r>
              <a:rPr lang="en-US" sz="2800" dirty="0" err="1" smtClean="0"/>
              <a:t>ketoacidosis</a:t>
            </a:r>
            <a:r>
              <a:rPr lang="en-US" sz="2800" dirty="0" smtClean="0"/>
              <a:t>) with a drop in PH and serum bicarbonate levels.  Respiratory compensation for this acidosis results in rapid shallow breathing (</a:t>
            </a:r>
            <a:r>
              <a:rPr lang="en-US" sz="2800" dirty="0" err="1" smtClean="0"/>
              <a:t>kussmaul</a:t>
            </a:r>
            <a:r>
              <a:rPr lang="en-US" sz="2800" dirty="0" smtClean="0"/>
              <a:t> breathing).</a:t>
            </a:r>
          </a:p>
          <a:p>
            <a:pPr>
              <a:buNone/>
            </a:pPr>
            <a:r>
              <a:rPr lang="en-US" sz="2800" dirty="0" smtClean="0"/>
              <a:t>Acetone produces a fruity breath odor characteristic</a:t>
            </a:r>
          </a:p>
          <a:p>
            <a:pPr>
              <a:buNone/>
            </a:pPr>
            <a:r>
              <a:rPr lang="en-US" sz="2800" dirty="0" smtClean="0"/>
              <a:t>of </a:t>
            </a:r>
            <a:r>
              <a:rPr lang="en-US" sz="2800" dirty="0" err="1" smtClean="0"/>
              <a:t>ketotic</a:t>
            </a:r>
            <a:r>
              <a:rPr lang="en-US" sz="2800" dirty="0" smtClean="0"/>
              <a:t> patients. 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err="1" smtClean="0"/>
              <a:t>Ketones</a:t>
            </a:r>
            <a:r>
              <a:rPr lang="en-US" sz="2800" dirty="0" smtClean="0"/>
              <a:t> especially beta </a:t>
            </a:r>
            <a:r>
              <a:rPr lang="en-US" sz="2800" dirty="0" err="1" smtClean="0"/>
              <a:t>hydroxybutyrate</a:t>
            </a:r>
            <a:r>
              <a:rPr lang="en-US" sz="2800" dirty="0" smtClean="0"/>
              <a:t> induce nausea and vomiting,  worsening the fluid and electrolyte loss.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1530</TotalTime>
  <Words>2121</Words>
  <Application>Microsoft Office PowerPoint</Application>
  <PresentationFormat>On-screen Show (4:3)</PresentationFormat>
  <Paragraphs>400</Paragraphs>
  <Slides>46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Solstice</vt:lpstr>
      <vt:lpstr>Acute complications in diabetes mellitus</vt:lpstr>
      <vt:lpstr>Slide 2</vt:lpstr>
      <vt:lpstr>Diabetic ketoacodisis (DKA)</vt:lpstr>
      <vt:lpstr>Epidemiology</vt:lpstr>
      <vt:lpstr>Precipitating factors </vt:lpstr>
      <vt:lpstr>Pathophysiology</vt:lpstr>
      <vt:lpstr>Insulin deficiency </vt:lpstr>
      <vt:lpstr>Excess counter regulatory hormones</vt:lpstr>
      <vt:lpstr>Slide 9</vt:lpstr>
      <vt:lpstr>Fluid and electrolyte loss </vt:lpstr>
      <vt:lpstr>Diagnosis - Signs and Symptoms</vt:lpstr>
      <vt:lpstr>Diagnosis – Examination</vt:lpstr>
      <vt:lpstr>Diagnosis -Laboratory test)</vt:lpstr>
      <vt:lpstr>Treatment</vt:lpstr>
      <vt:lpstr>Alberti’sRegime</vt:lpstr>
      <vt:lpstr>Potassium</vt:lpstr>
      <vt:lpstr>Slide 17</vt:lpstr>
      <vt:lpstr>Slide 18</vt:lpstr>
      <vt:lpstr>Insulin</vt:lpstr>
      <vt:lpstr>Slide 20</vt:lpstr>
      <vt:lpstr>Slide 21</vt:lpstr>
      <vt:lpstr>Bicarbonate</vt:lpstr>
      <vt:lpstr>Slide 23</vt:lpstr>
      <vt:lpstr>Prognosis</vt:lpstr>
      <vt:lpstr>Hyperosmolar hyperglycemic state</vt:lpstr>
      <vt:lpstr>Pathophysiology</vt:lpstr>
      <vt:lpstr>Precipitating factors</vt:lpstr>
      <vt:lpstr>Difference between DKA and HHS</vt:lpstr>
      <vt:lpstr>Investigations </vt:lpstr>
      <vt:lpstr>Slide 30</vt:lpstr>
      <vt:lpstr>Treatment </vt:lpstr>
      <vt:lpstr>(ii)  Insulin</vt:lpstr>
      <vt:lpstr>Slide 33</vt:lpstr>
      <vt:lpstr>Slide 34</vt:lpstr>
      <vt:lpstr>Prognosis</vt:lpstr>
      <vt:lpstr>Hypoglycaemia</vt:lpstr>
      <vt:lpstr>Defination</vt:lpstr>
      <vt:lpstr>Rule of thirds for severe hypoglycaemia</vt:lpstr>
      <vt:lpstr>Symptoms and signs</vt:lpstr>
      <vt:lpstr>Slide 40</vt:lpstr>
      <vt:lpstr>Precipitating factors</vt:lpstr>
      <vt:lpstr>Investigations </vt:lpstr>
      <vt:lpstr>Treatment</vt:lpstr>
      <vt:lpstr>Slide 44</vt:lpstr>
      <vt:lpstr>Slide 45</vt:lpstr>
      <vt:lpstr>Thank 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Stanley</dc:creator>
  <cp:lastModifiedBy>clinmed</cp:lastModifiedBy>
  <cp:revision>172</cp:revision>
  <dcterms:created xsi:type="dcterms:W3CDTF">2014-06-20T09:20:47Z</dcterms:created>
  <dcterms:modified xsi:type="dcterms:W3CDTF">2016-05-20T19:15:29Z</dcterms:modified>
</cp:coreProperties>
</file>