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8" r:id="rId11"/>
    <p:sldId id="267" r:id="rId12"/>
    <p:sldId id="270" r:id="rId13"/>
    <p:sldId id="269" r:id="rId14"/>
    <p:sldId id="266" r:id="rId15"/>
    <p:sldId id="271" r:id="rId16"/>
    <p:sldId id="272" r:id="rId17"/>
    <p:sldId id="275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latin typeface="Algerian" panose="04020705040A02060702" pitchFamily="8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5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5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9178"/>
          </a:xfrm>
        </p:spPr>
        <p:txBody>
          <a:bodyPr>
            <a:normAutofit/>
          </a:bodyPr>
          <a:lstStyle>
            <a:lvl1pPr algn="ctr">
              <a:defRPr sz="5400" b="1" u="none"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2174"/>
            <a:ext cx="12192000" cy="5535826"/>
          </a:xfrm>
        </p:spPr>
        <p:txBody>
          <a:bodyPr>
            <a:normAutofit/>
          </a:bodyPr>
          <a:lstStyle>
            <a:lvl1pPr>
              <a:defRPr sz="2400">
                <a:latin typeface="Comic Sans MS" panose="030F0702030302020204" pitchFamily="66" charset="0"/>
              </a:defRPr>
            </a:lvl1pPr>
            <a:lvl2pPr>
              <a:defRPr sz="2400">
                <a:solidFill>
                  <a:srgbClr val="FF0000"/>
                </a:solidFill>
                <a:latin typeface="Comic Sans MS" panose="030F0702030302020204" pitchFamily="66" charset="0"/>
              </a:defRPr>
            </a:lvl2pPr>
            <a:lvl3pPr>
              <a:defRPr sz="2400">
                <a:latin typeface="Comic Sans MS" panose="030F0702030302020204" pitchFamily="66" charset="0"/>
              </a:defRPr>
            </a:lvl3pPr>
            <a:lvl4pPr>
              <a:defRPr sz="2400">
                <a:solidFill>
                  <a:srgbClr val="FF0000"/>
                </a:solidFill>
                <a:latin typeface="Comic Sans MS" panose="030F0702030302020204" pitchFamily="66" charset="0"/>
              </a:defRPr>
            </a:lvl4pPr>
            <a:lvl5pPr>
              <a:defRPr sz="2400"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0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1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2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6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7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1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8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ACDE-1C39-42E6-8028-4D4DEF60E91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75A9-3BA0-4D4B-87FC-C898A4975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509963"/>
          </a:xfrm>
        </p:spPr>
        <p:txBody>
          <a:bodyPr>
            <a:noAutofit/>
          </a:bodyPr>
          <a:lstStyle/>
          <a:p>
            <a:r>
              <a:rPr lang="en-US" dirty="0" smtClean="0"/>
              <a:t>CALCIUM METABOLISM </a:t>
            </a:r>
            <a:r>
              <a:rPr lang="en-US" dirty="0" smtClean="0"/>
              <a:t>CLINICAL DISORDERS OF CALCIUM METABOLISM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23815"/>
          </a:xfrm>
        </p:spPr>
        <p:txBody>
          <a:bodyPr>
            <a:noAutofit/>
          </a:bodyPr>
          <a:lstStyle/>
          <a:p>
            <a:r>
              <a:rPr lang="en-US" sz="6000" dirty="0" smtClean="0"/>
              <a:t>BY PROF. C. F. OTIENO</a:t>
            </a:r>
          </a:p>
          <a:p>
            <a:endParaRPr lang="en-US" sz="6000" dirty="0"/>
          </a:p>
          <a:p>
            <a:r>
              <a:rPr lang="en-US" sz="6000" dirty="0" smtClean="0"/>
              <a:t>DATE: 21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/MARCH/2017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5286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 smtClean="0"/>
              <a:t>Cardiovascular: calcified blood vessels (with chronic hyper - </a:t>
            </a:r>
            <a:r>
              <a:rPr lang="en-US" sz="3600" dirty="0" err="1" smtClean="0"/>
              <a:t>calcemia</a:t>
            </a:r>
            <a:r>
              <a:rPr lang="en-US" sz="3600" dirty="0" smtClean="0"/>
              <a:t> 2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 to metastatic calcification)</a:t>
            </a:r>
          </a:p>
          <a:p>
            <a:pPr lvl="2"/>
            <a:r>
              <a:rPr lang="en-US" sz="3600" dirty="0" smtClean="0"/>
              <a:t>NB: Metastatic calcification is predicated on normal tissue in the setting of hyper - </a:t>
            </a:r>
            <a:r>
              <a:rPr lang="en-US" sz="3600" dirty="0" err="1" smtClean="0"/>
              <a:t>calcemia</a:t>
            </a:r>
            <a:r>
              <a:rPr lang="en-US" sz="3600" dirty="0" smtClean="0"/>
              <a:t>; dystrophic calcification is predicated on injured tissue</a:t>
            </a:r>
          </a:p>
          <a:p>
            <a:pPr lvl="1"/>
            <a:r>
              <a:rPr lang="en-US" sz="3600" dirty="0" smtClean="0"/>
              <a:t>Renal manifestations</a:t>
            </a:r>
          </a:p>
          <a:p>
            <a:pPr lvl="2"/>
            <a:r>
              <a:rPr lang="en-US" sz="3600" dirty="0" smtClean="0"/>
              <a:t>Functional: polyuria, polydipsia</a:t>
            </a:r>
          </a:p>
          <a:p>
            <a:pPr lvl="2"/>
            <a:r>
              <a:rPr lang="en-US" sz="3600" dirty="0" smtClean="0"/>
              <a:t>Structural: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5693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Major cause: </a:t>
            </a:r>
            <a:r>
              <a:rPr lang="en-US" sz="3600" u="sng" dirty="0" smtClean="0"/>
              <a:t>Parathyroid adenoma</a:t>
            </a:r>
            <a:r>
              <a:rPr lang="en-US" sz="3600" dirty="0" smtClean="0"/>
              <a:t> seen in MEN syndromes.</a:t>
            </a:r>
          </a:p>
          <a:p>
            <a:r>
              <a:rPr lang="en-US" sz="3600" dirty="0" smtClean="0"/>
              <a:t>Other causes:</a:t>
            </a:r>
          </a:p>
          <a:p>
            <a:pPr lvl="1"/>
            <a:r>
              <a:rPr lang="en-US" sz="3600" dirty="0" smtClean="0"/>
              <a:t>Malignant hyper - </a:t>
            </a:r>
            <a:r>
              <a:rPr lang="en-US" sz="3600" dirty="0" err="1" smtClean="0"/>
              <a:t>calcemia</a:t>
            </a:r>
            <a:r>
              <a:rPr lang="en-US" sz="3600" dirty="0" smtClean="0"/>
              <a:t> e.g. multiple myeloma, breast </a:t>
            </a:r>
            <a:r>
              <a:rPr lang="en-US" sz="3600" dirty="0" err="1" smtClean="0"/>
              <a:t>Ca</a:t>
            </a:r>
            <a:r>
              <a:rPr lang="en-US" sz="3600" dirty="0" smtClean="0"/>
              <a:t> with bone involvement.</a:t>
            </a:r>
          </a:p>
          <a:p>
            <a:pPr lvl="2"/>
            <a:r>
              <a:rPr lang="en-US" sz="3600" dirty="0" smtClean="0"/>
              <a:t>Metastatic tumors that cause bone demineralization 2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 to </a:t>
            </a:r>
            <a:r>
              <a:rPr lang="en-US" sz="3600" dirty="0" err="1" smtClean="0"/>
              <a:t>osteolysis</a:t>
            </a:r>
            <a:endParaRPr lang="en-US" sz="3600" dirty="0" smtClean="0"/>
          </a:p>
          <a:p>
            <a:pPr lvl="1"/>
            <a:r>
              <a:rPr lang="en-US" sz="3600" dirty="0" smtClean="0"/>
              <a:t>Vitamin D excess (take a drug history esp. herbal medication)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591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Calcium levels corrected with albumin</a:t>
            </a:r>
          </a:p>
          <a:p>
            <a:r>
              <a:rPr lang="en-US" sz="4000" dirty="0" smtClean="0"/>
              <a:t>Imaging</a:t>
            </a:r>
          </a:p>
          <a:p>
            <a:pPr lvl="1"/>
            <a:r>
              <a:rPr lang="en-US" sz="4000" dirty="0" smtClean="0"/>
              <a:t>U/S, CT scan, Skeletal survey (look for metastatic bone disease)</a:t>
            </a:r>
          </a:p>
          <a:p>
            <a:r>
              <a:rPr lang="en-US" sz="4000" dirty="0" smtClean="0"/>
              <a:t>Technetium (Tec</a:t>
            </a:r>
            <a:r>
              <a:rPr lang="en-US" sz="4000" baseline="30000" dirty="0" smtClean="0"/>
              <a:t>99</a:t>
            </a:r>
            <a:r>
              <a:rPr lang="en-US" sz="4000" dirty="0" smtClean="0"/>
              <a:t>) bone scan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8506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Relieve symptoms</a:t>
            </a:r>
          </a:p>
          <a:p>
            <a:pPr lvl="1"/>
            <a:r>
              <a:rPr lang="en-US" sz="3200" dirty="0" smtClean="0"/>
              <a:t>Lower calcium by giving saline (oral saline water or IV) </a:t>
            </a:r>
            <a:r>
              <a:rPr lang="en-US" sz="3200" dirty="0" smtClean="0">
                <a:sym typeface="Wingdings" panose="05000000000000000000" pitchFamily="2" charset="2"/>
              </a:rPr>
              <a:t> paramount</a:t>
            </a:r>
            <a:endParaRPr lang="en-US" sz="3200" dirty="0" smtClean="0"/>
          </a:p>
          <a:p>
            <a:pPr lvl="1"/>
            <a:r>
              <a:rPr lang="en-US" sz="3200" dirty="0" smtClean="0"/>
              <a:t>Loop diuretics (furosemide)</a:t>
            </a:r>
          </a:p>
          <a:p>
            <a:pPr lvl="1"/>
            <a:r>
              <a:rPr lang="en-US" sz="3200" dirty="0" smtClean="0"/>
              <a:t>Steroids </a:t>
            </a:r>
          </a:p>
          <a:p>
            <a:pPr lvl="1"/>
            <a:r>
              <a:rPr lang="en-US" sz="3200" dirty="0" smtClean="0"/>
              <a:t>Anti - </a:t>
            </a:r>
            <a:r>
              <a:rPr lang="en-US" sz="3200" dirty="0" err="1" smtClean="0"/>
              <a:t>neoplastics</a:t>
            </a:r>
            <a:r>
              <a:rPr lang="en-US" sz="3200" dirty="0" smtClean="0"/>
              <a:t> (depending on the underlying cause)</a:t>
            </a:r>
          </a:p>
          <a:p>
            <a:r>
              <a:rPr lang="en-US" sz="3200" dirty="0" smtClean="0"/>
              <a:t>Address the underlying cause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58295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HYPOCALCEMIA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Definition:</a:t>
            </a:r>
            <a:r>
              <a:rPr lang="en-US" sz="3600" dirty="0" smtClean="0"/>
              <a:t> a state where the serum calcium level is below </a:t>
            </a:r>
            <a:r>
              <a:rPr lang="en-US" sz="3600" u="sng" dirty="0" smtClean="0"/>
              <a:t>2.2 </a:t>
            </a:r>
            <a:r>
              <a:rPr lang="en-US" sz="3600" u="sng" dirty="0" err="1" smtClean="0"/>
              <a:t>mmol</a:t>
            </a:r>
            <a:r>
              <a:rPr lang="en-US" sz="3600" u="sng" dirty="0" smtClean="0"/>
              <a:t>/L</a:t>
            </a:r>
          </a:p>
          <a:p>
            <a:r>
              <a:rPr lang="en-US" sz="3600" dirty="0" smtClean="0"/>
              <a:t>Commonest cause: hypo - </a:t>
            </a:r>
            <a:r>
              <a:rPr lang="en-US" sz="3600" dirty="0" err="1" smtClean="0"/>
              <a:t>parathyroidism</a:t>
            </a:r>
            <a:r>
              <a:rPr lang="en-US" sz="3600" dirty="0" smtClean="0"/>
              <a:t> 2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 to surgical excision of the thyroid gland etc.</a:t>
            </a:r>
          </a:p>
          <a:p>
            <a:r>
              <a:rPr lang="en-US" sz="3600" dirty="0" smtClean="0"/>
              <a:t>Other causes:</a:t>
            </a:r>
          </a:p>
          <a:p>
            <a:pPr lvl="1"/>
            <a:r>
              <a:rPr lang="en-US" sz="3600" dirty="0" smtClean="0"/>
              <a:t>Congenital absence (presents in childhood)</a:t>
            </a:r>
          </a:p>
          <a:p>
            <a:pPr lvl="1"/>
            <a:r>
              <a:rPr lang="en-US" sz="3600" dirty="0" smtClean="0"/>
              <a:t>Post – irradiation</a:t>
            </a:r>
          </a:p>
        </p:txBody>
      </p:sp>
    </p:spTree>
    <p:extLst>
      <p:ext uri="{BB962C8B-B14F-4D97-AF65-F5344CB8AC3E}">
        <p14:creationId xmlns:p14="http://schemas.microsoft.com/office/powerpoint/2010/main" val="206228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Neuromuscular: calcific lesions in the brain </a:t>
            </a:r>
            <a:r>
              <a:rPr lang="en-US" sz="4400" dirty="0" smtClean="0">
                <a:sym typeface="Wingdings" panose="05000000000000000000" pitchFamily="2" charset="2"/>
              </a:rPr>
              <a:t></a:t>
            </a:r>
            <a:r>
              <a:rPr lang="en-US" sz="4400" dirty="0" smtClean="0"/>
              <a:t> movement disorders, frequent seizures if epileptogenic areas are involved; </a:t>
            </a:r>
            <a:r>
              <a:rPr lang="en-US" sz="4400" dirty="0" err="1" smtClean="0"/>
              <a:t>carpo</a:t>
            </a:r>
            <a:r>
              <a:rPr lang="en-US" sz="4400" dirty="0" smtClean="0"/>
              <a:t> - pedal spasm (trousseau’s sign), </a:t>
            </a:r>
            <a:r>
              <a:rPr lang="en-US" sz="4400" dirty="0" err="1" smtClean="0"/>
              <a:t>chvostek</a:t>
            </a:r>
            <a:r>
              <a:rPr lang="en-US" sz="4400" dirty="0" smtClean="0"/>
              <a:t> sign, </a:t>
            </a:r>
            <a:r>
              <a:rPr lang="en-US" sz="4400" dirty="0" err="1" smtClean="0"/>
              <a:t>tetany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123143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IV calcium </a:t>
            </a:r>
            <a:r>
              <a:rPr lang="en-US" sz="3600" dirty="0" err="1" smtClean="0"/>
              <a:t>gluconate</a:t>
            </a:r>
            <a:endParaRPr lang="en-US" sz="3600" dirty="0" smtClean="0"/>
          </a:p>
          <a:p>
            <a:r>
              <a:rPr lang="en-US" sz="3600" dirty="0" smtClean="0"/>
              <a:t>Active vitamin D (alpha D3) </a:t>
            </a:r>
            <a:r>
              <a:rPr lang="en-US" sz="3600" dirty="0" smtClean="0">
                <a:sym typeface="Wingdings" panose="05000000000000000000" pitchFamily="2" charset="2"/>
              </a:rPr>
              <a:t> helps with absorption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9732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(MUST KNOW)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OSTEOPOROSIS: </a:t>
            </a:r>
            <a:r>
              <a:rPr lang="en-US" sz="3600" dirty="0" smtClean="0"/>
              <a:t>Reduced bone matrix and mineralization</a:t>
            </a:r>
            <a:endParaRPr lang="en-US" sz="3600" dirty="0"/>
          </a:p>
          <a:p>
            <a:r>
              <a:rPr lang="en-US" sz="3600" dirty="0" smtClean="0"/>
              <a:t>OSTEOMALACIA: </a:t>
            </a:r>
            <a:r>
              <a:rPr lang="en-US" sz="3600" dirty="0" smtClean="0"/>
              <a:t>Predominantly reduced bone mineralization</a:t>
            </a:r>
          </a:p>
        </p:txBody>
      </p:sp>
    </p:spTree>
    <p:extLst>
      <p:ext uri="{BB962C8B-B14F-4D97-AF65-F5344CB8AC3E}">
        <p14:creationId xmlns:p14="http://schemas.microsoft.com/office/powerpoint/2010/main" val="1218614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BY EFFIE NAILA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NOTHING EVER GOES AWAY UNTIL IT HAS TAUGHT YOU WHAT YOU NEED TO KNOW.</a:t>
            </a:r>
          </a:p>
          <a:p>
            <a:pPr marL="0" indent="0" algn="ctr">
              <a:buNone/>
            </a:pPr>
            <a:r>
              <a:rPr lang="en-US" sz="4000" dirty="0" smtClean="0"/>
              <a:t>HANG IN THERE.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JESUS LOVES YOU AND HE KNOCKS AT THE DOOR OF YOUR HEART TODAY.</a:t>
            </a:r>
          </a:p>
          <a:p>
            <a:pPr marL="0" indent="0" algn="ctr">
              <a:buNone/>
            </a:pPr>
            <a:r>
              <a:rPr lang="en-US" sz="4000" dirty="0" smtClean="0"/>
              <a:t>LET HIM IN. YOU WILL NOT REGRET IT.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3326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0" dirty="0" smtClean="0"/>
              <a:t>INTRODUCTION</a:t>
            </a:r>
            <a:endParaRPr lang="en-US" sz="8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Dietary intake: </a:t>
            </a:r>
            <a:r>
              <a:rPr lang="en-US" sz="3600" u="sng" dirty="0" smtClean="0"/>
              <a:t>1g/day</a:t>
            </a:r>
          </a:p>
          <a:p>
            <a:r>
              <a:rPr lang="en-US" sz="3600" dirty="0" smtClean="0"/>
              <a:t>Most is lost in stool and </a:t>
            </a:r>
            <a:r>
              <a:rPr lang="en-US" sz="3600" b="1" dirty="0" smtClean="0"/>
              <a:t>150 mg </a:t>
            </a:r>
            <a:r>
              <a:rPr lang="en-US" sz="3600" dirty="0" smtClean="0"/>
              <a:t>is absorbed into circulation</a:t>
            </a:r>
          </a:p>
          <a:p>
            <a:r>
              <a:rPr lang="en-US" sz="3600" dirty="0" smtClean="0"/>
              <a:t>Calcium absorption in the GIT is influenced by predominantly </a:t>
            </a:r>
            <a:r>
              <a:rPr lang="en-US" sz="3600" u="sng" dirty="0" smtClean="0"/>
              <a:t>vitamin D</a:t>
            </a:r>
          </a:p>
          <a:p>
            <a:r>
              <a:rPr lang="en-US" sz="3600" dirty="0" smtClean="0"/>
              <a:t>The bulk (99%) of calcium in the body is stored in the </a:t>
            </a:r>
            <a:r>
              <a:rPr lang="en-US" sz="3600" u="sng" dirty="0" smtClean="0"/>
              <a:t>skeletal system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The remaining 1% is distributed between circulation (900mg) and in the intracellular (muscle predominantly) compartment.</a:t>
            </a:r>
          </a:p>
        </p:txBody>
      </p:sp>
    </p:spTree>
    <p:extLst>
      <p:ext uri="{BB962C8B-B14F-4D97-AF65-F5344CB8AC3E}">
        <p14:creationId xmlns:p14="http://schemas.microsoft.com/office/powerpoint/2010/main" val="134700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Calcium in circulation determines the physiologic function of calcium. The 3 major functions of calcium include: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Major mineral in bone (offers strength); bone acts as a storage compartment for bone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Neuromuscular conduction and muscular contraction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Signal transducer in inter -  and intracellular communication</a:t>
            </a:r>
          </a:p>
          <a:p>
            <a:r>
              <a:rPr lang="en-US" sz="2800" dirty="0" smtClean="0"/>
              <a:t>Calcium in circulation is transported albumin bound. Therefore calcium can either be albumin bound or unbound.</a:t>
            </a:r>
          </a:p>
          <a:p>
            <a:pPr lvl="1"/>
            <a:r>
              <a:rPr lang="en-US" sz="2800" dirty="0" smtClean="0"/>
              <a:t>Perturbations in albumin levels affect calcium levels thus c</a:t>
            </a:r>
            <a:r>
              <a:rPr lang="en-US" sz="2800" dirty="0" smtClean="0"/>
              <a:t>orrection has to be done when determining calcium levels e.g. in a wasted patient, one with liver conditions or </a:t>
            </a:r>
            <a:r>
              <a:rPr lang="en-US" sz="2800" dirty="0" err="1" smtClean="0"/>
              <a:t>nephrotic</a:t>
            </a:r>
            <a:r>
              <a:rPr lang="en-US" sz="2800" dirty="0" smtClean="0"/>
              <a:t> syndrome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8329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CONT.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Normal range for calcium: </a:t>
            </a:r>
            <a:r>
              <a:rPr lang="en-US" sz="4000" u="sng" dirty="0" smtClean="0"/>
              <a:t>2.25 </a:t>
            </a:r>
            <a:r>
              <a:rPr lang="en-US" sz="4000" u="sng" dirty="0" err="1" smtClean="0"/>
              <a:t>mmol</a:t>
            </a:r>
            <a:r>
              <a:rPr lang="en-US" sz="4000" u="sng" dirty="0" smtClean="0"/>
              <a:t>/L – 2.5 </a:t>
            </a:r>
            <a:r>
              <a:rPr lang="en-US" sz="4000" u="sng" dirty="0" err="1" smtClean="0"/>
              <a:t>mmol</a:t>
            </a:r>
            <a:r>
              <a:rPr lang="en-US" sz="4000" u="sng" dirty="0" smtClean="0"/>
              <a:t>/L</a:t>
            </a:r>
            <a:r>
              <a:rPr lang="en-US" sz="4000" dirty="0" smtClean="0"/>
              <a:t> (on a background of normal albumin levels)</a:t>
            </a:r>
          </a:p>
          <a:p>
            <a:r>
              <a:rPr lang="en-US" sz="4000" dirty="0" smtClean="0"/>
              <a:t>The key hormones involved in calcium regulation: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4000" dirty="0" smtClean="0"/>
              <a:t>PTH </a:t>
            </a:r>
            <a:endParaRPr lang="en-US" sz="4000" dirty="0" smtClean="0">
              <a:sym typeface="Wingdings" panose="05000000000000000000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4000" dirty="0" smtClean="0"/>
              <a:t>Vitamin 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4000" dirty="0" smtClean="0"/>
              <a:t>Calcitonin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309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2">
              <a:spcBef>
                <a:spcPts val="1000"/>
              </a:spcBef>
            </a:pPr>
            <a:r>
              <a:rPr lang="en-US" sz="2800" dirty="0" smtClean="0"/>
              <a:t>84 amino acid chain produced by the parathyroid gland</a:t>
            </a:r>
          </a:p>
          <a:p>
            <a:r>
              <a:rPr lang="en-US" sz="2800" dirty="0" smtClean="0"/>
              <a:t>Effects</a:t>
            </a:r>
          </a:p>
          <a:p>
            <a:pPr lvl="1"/>
            <a:r>
              <a:rPr lang="en-US" sz="2800" dirty="0" smtClean="0"/>
              <a:t>Bone: demineralization </a:t>
            </a:r>
          </a:p>
          <a:p>
            <a:pPr lvl="1"/>
            <a:r>
              <a:rPr lang="en-US" sz="2800" dirty="0" smtClean="0"/>
              <a:t>Kidney: stimulates 1 - alpha hydroxylase at the proximal convoluted tubule</a:t>
            </a:r>
          </a:p>
          <a:p>
            <a:pPr lvl="2"/>
            <a:r>
              <a:rPr lang="en-US" sz="2800" dirty="0" smtClean="0"/>
              <a:t>This promotes 1 - hydroxylation of the 25 - </a:t>
            </a:r>
            <a:r>
              <a:rPr lang="en-US" sz="2800" dirty="0" err="1" smtClean="0"/>
              <a:t>hydroxylated</a:t>
            </a:r>
            <a:r>
              <a:rPr lang="en-US" sz="2800" dirty="0" smtClean="0"/>
              <a:t> vitamin D (in the liver) </a:t>
            </a:r>
            <a:r>
              <a:rPr lang="en-US" sz="2800" dirty="0" smtClean="0">
                <a:sym typeface="Wingdings" panose="05000000000000000000" pitchFamily="2" charset="2"/>
              </a:rPr>
              <a:t>resulting in the production </a:t>
            </a:r>
            <a:r>
              <a:rPr lang="en-US" sz="2800" b="1" dirty="0" smtClean="0">
                <a:sym typeface="Wingdings" panose="05000000000000000000" pitchFamily="2" charset="2"/>
              </a:rPr>
              <a:t>1, 25 – </a:t>
            </a:r>
            <a:r>
              <a:rPr lang="en-US" sz="2800" b="1" dirty="0" err="1" smtClean="0">
                <a:sym typeface="Wingdings" panose="05000000000000000000" pitchFamily="2" charset="2"/>
              </a:rPr>
              <a:t>dihydroxy</a:t>
            </a:r>
            <a:r>
              <a:rPr lang="en-US" sz="2800" b="1" dirty="0" smtClean="0">
                <a:sym typeface="Wingdings" panose="05000000000000000000" pitchFamily="2" charset="2"/>
              </a:rPr>
              <a:t> – vitamin D</a:t>
            </a:r>
          </a:p>
          <a:p>
            <a:pPr lvl="2"/>
            <a:r>
              <a:rPr lang="en-US" sz="2800" dirty="0" smtClean="0">
                <a:sym typeface="Wingdings" panose="05000000000000000000" pitchFamily="2" charset="2"/>
              </a:rPr>
              <a:t>Clinical application: metabolic bone disease in chronic kidney disease</a:t>
            </a:r>
          </a:p>
          <a:p>
            <a:pPr lvl="3"/>
            <a:r>
              <a:rPr lang="en-US" sz="2800" dirty="0" smtClean="0">
                <a:sym typeface="Wingdings" panose="05000000000000000000" pitchFamily="2" charset="2"/>
              </a:rPr>
              <a:t>Failure of vitamin D activation  reduced intestinal absorption of calcium  hyperparathyroidism  bone demineralization and concomitant softening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22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Exists as 7 – </a:t>
            </a:r>
            <a:r>
              <a:rPr lang="en-US" sz="4000" dirty="0" err="1" smtClean="0"/>
              <a:t>cholecalciferol</a:t>
            </a:r>
            <a:r>
              <a:rPr lang="en-US" sz="4000" dirty="0" smtClean="0"/>
              <a:t> under the skin where it is activated by sun light. It is 1 - </a:t>
            </a:r>
            <a:r>
              <a:rPr lang="en-US" sz="4000" dirty="0" err="1" smtClean="0"/>
              <a:t>hydroxylated</a:t>
            </a:r>
            <a:r>
              <a:rPr lang="en-US" sz="4000" dirty="0" smtClean="0"/>
              <a:t> in the liver and 25 – </a:t>
            </a:r>
            <a:r>
              <a:rPr lang="en-US" sz="4000" dirty="0" err="1" smtClean="0"/>
              <a:t>hydroxylated</a:t>
            </a:r>
            <a:r>
              <a:rPr lang="en-US" sz="4000" dirty="0" smtClean="0"/>
              <a:t> in the kidneys.</a:t>
            </a:r>
          </a:p>
          <a:p>
            <a:r>
              <a:rPr lang="en-US" sz="4000" dirty="0" smtClean="0"/>
              <a:t>Effects: Acts on the intestines to facilitate absorption of calcium.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538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CALCITONIN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Produced by the para - follicular cells of the thyroid</a:t>
            </a:r>
          </a:p>
          <a:p>
            <a:r>
              <a:rPr lang="en-US" sz="3600" dirty="0" smtClean="0"/>
              <a:t>Mechanism is being researched on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u="sng" dirty="0" smtClean="0"/>
              <a:t>OTHER HORMONES</a:t>
            </a:r>
          </a:p>
          <a:p>
            <a:r>
              <a:rPr lang="en-US" sz="3600" dirty="0" err="1" smtClean="0"/>
              <a:t>Thyroxine</a:t>
            </a:r>
            <a:endParaRPr lang="en-US" sz="3600" dirty="0" smtClean="0"/>
          </a:p>
          <a:p>
            <a:pPr lvl="1"/>
            <a:r>
              <a:rPr lang="en-US" sz="3600" dirty="0" smtClean="0"/>
              <a:t>Clinical application: thyrotoxicosis </a:t>
            </a:r>
            <a:r>
              <a:rPr lang="en-US" sz="3600" dirty="0" smtClean="0">
                <a:sym typeface="Wingdings" panose="05000000000000000000" pitchFamily="2" charset="2"/>
              </a:rPr>
              <a:t> </a:t>
            </a:r>
            <a:r>
              <a:rPr lang="en-US" sz="3600" dirty="0" err="1" smtClean="0">
                <a:sym typeface="Wingdings" panose="05000000000000000000" pitchFamily="2" charset="2"/>
              </a:rPr>
              <a:t>hypercalcemia</a:t>
            </a:r>
            <a:r>
              <a:rPr lang="en-US" sz="3600" dirty="0" smtClean="0">
                <a:sym typeface="Wingdings" panose="05000000000000000000" pitchFamily="2" charset="2"/>
              </a:rPr>
              <a:t> (the converse is true)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14784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omic Sans MS" panose="030F0702030302020204" pitchFamily="66" charset="0"/>
              </a:rPr>
              <a:t>CLINICAL DISORDERS OF CALCIUM METABOLISM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b="1" dirty="0" smtClean="0">
                <a:latin typeface="Comic Sans MS" panose="030F0702030302020204" pitchFamily="66" charset="0"/>
              </a:rPr>
              <a:t>HYPERCALCEMIA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latin typeface="Comic Sans MS" panose="030F0702030302020204" pitchFamily="66" charset="0"/>
              </a:rPr>
              <a:t>HYPOCALCEMIA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39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HYPERCALCEMIA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Definition: a state where the serum calcium level is above 2.5 </a:t>
            </a:r>
            <a:r>
              <a:rPr lang="en-US" sz="3200" dirty="0" err="1" smtClean="0"/>
              <a:t>mmol</a:t>
            </a:r>
            <a:r>
              <a:rPr lang="en-US" sz="3200" dirty="0" smtClean="0"/>
              <a:t>/L</a:t>
            </a:r>
          </a:p>
          <a:p>
            <a:r>
              <a:rPr lang="en-US" sz="3200" dirty="0" smtClean="0"/>
              <a:t>Manifestations: (Depend on how high the levels go)</a:t>
            </a:r>
          </a:p>
          <a:p>
            <a:pPr lvl="1"/>
            <a:r>
              <a:rPr lang="en-US" sz="3200" dirty="0" smtClean="0"/>
              <a:t>Neuromuscular/ Neurologic: </a:t>
            </a:r>
          </a:p>
          <a:p>
            <a:pPr lvl="2"/>
            <a:r>
              <a:rPr lang="en-US" sz="3200" dirty="0" smtClean="0"/>
              <a:t>Confusion/ cognitive impairment </a:t>
            </a:r>
            <a:r>
              <a:rPr lang="en-US" sz="3200" dirty="0" smtClean="0">
                <a:sym typeface="Wingdings" panose="05000000000000000000" pitchFamily="2" charset="2"/>
              </a:rPr>
              <a:t> abnormal sensory manifestations (‘things crawling under my skin’; EXCLUDE ORGANIC DISEASE BEFORE DISMISSING SUCH A PATIENT)</a:t>
            </a:r>
            <a:endParaRPr lang="en-US" sz="3200" dirty="0" smtClean="0"/>
          </a:p>
          <a:p>
            <a:pPr lvl="1"/>
            <a:r>
              <a:rPr lang="en-US" sz="3200" dirty="0" smtClean="0"/>
              <a:t>Musculoskeletal: Profound lethargy (‘</a:t>
            </a:r>
            <a:r>
              <a:rPr lang="en-US" sz="3200" dirty="0" err="1" smtClean="0"/>
              <a:t>sina</a:t>
            </a:r>
            <a:r>
              <a:rPr lang="en-US" sz="3200" dirty="0" smtClean="0"/>
              <a:t> </a:t>
            </a:r>
            <a:r>
              <a:rPr lang="en-US" sz="3200" dirty="0" err="1" smtClean="0"/>
              <a:t>nguvu</a:t>
            </a:r>
            <a:r>
              <a:rPr lang="en-US" sz="3200" dirty="0" smtClean="0"/>
              <a:t>’)</a:t>
            </a:r>
          </a:p>
          <a:p>
            <a:pPr lvl="1"/>
            <a:r>
              <a:rPr lang="en-US" sz="3200" dirty="0" smtClean="0"/>
              <a:t>GIT: Anorexia, nausea, vomiting (due to altered GIT motility)</a:t>
            </a:r>
          </a:p>
        </p:txBody>
      </p:sp>
    </p:spTree>
    <p:extLst>
      <p:ext uri="{BB962C8B-B14F-4D97-AF65-F5344CB8AC3E}">
        <p14:creationId xmlns:p14="http://schemas.microsoft.com/office/powerpoint/2010/main" val="1984791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783</Words>
  <Application>Microsoft Office PowerPoint</Application>
  <PresentationFormat>Widescreen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Comic Sans MS</vt:lpstr>
      <vt:lpstr>Wingdings</vt:lpstr>
      <vt:lpstr>Office Theme</vt:lpstr>
      <vt:lpstr>CALCIUM METABOLISM CLINICAL DISORDERS OF CALCIUM METABOLISM</vt:lpstr>
      <vt:lpstr>INTRODUCTION</vt:lpstr>
      <vt:lpstr>CONT.</vt:lpstr>
      <vt:lpstr>CONT.</vt:lpstr>
      <vt:lpstr>PTH</vt:lpstr>
      <vt:lpstr>VITAMIN D</vt:lpstr>
      <vt:lpstr>CALCITONIN</vt:lpstr>
      <vt:lpstr>CLINICAL DISORDERS OF CALCIUM METABOLISM</vt:lpstr>
      <vt:lpstr>1. HYPERCALCEMIA</vt:lpstr>
      <vt:lpstr>CONT.</vt:lpstr>
      <vt:lpstr>ETIOLOGY</vt:lpstr>
      <vt:lpstr>INVESTIGATION</vt:lpstr>
      <vt:lpstr>MANAGEMENT</vt:lpstr>
      <vt:lpstr>2. HYPOCALCEMIA</vt:lpstr>
      <vt:lpstr>MANIFESTATIONS</vt:lpstr>
      <vt:lpstr>TREATMENT</vt:lpstr>
      <vt:lpstr>ASSIGNMENT (MUST KNOW)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CALCIUM METABOLISM</dc:title>
  <dc:creator>Effie Naila</dc:creator>
  <cp:lastModifiedBy>Effie Naila</cp:lastModifiedBy>
  <cp:revision>8</cp:revision>
  <dcterms:created xsi:type="dcterms:W3CDTF">2017-03-21T08:26:49Z</dcterms:created>
  <dcterms:modified xsi:type="dcterms:W3CDTF">2017-03-21T09:12:52Z</dcterms:modified>
</cp:coreProperties>
</file>