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3" r:id="rId6"/>
    <p:sldId id="264" r:id="rId7"/>
    <p:sldId id="265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C381-642C-478D-BF41-66C156563003}" type="datetimeFigureOut">
              <a:rPr lang="en-US" smtClean="0"/>
              <a:pPr/>
              <a:t>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B762-D930-428B-822D-8A38325478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C381-642C-478D-BF41-66C156563003}" type="datetimeFigureOut">
              <a:rPr lang="en-US" smtClean="0"/>
              <a:pPr/>
              <a:t>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B762-D930-428B-822D-8A38325478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C381-642C-478D-BF41-66C156563003}" type="datetimeFigureOut">
              <a:rPr lang="en-US" smtClean="0"/>
              <a:pPr/>
              <a:t>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B762-D930-428B-822D-8A38325478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C381-642C-478D-BF41-66C156563003}" type="datetimeFigureOut">
              <a:rPr lang="en-US" smtClean="0"/>
              <a:pPr/>
              <a:t>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B762-D930-428B-822D-8A38325478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C381-642C-478D-BF41-66C156563003}" type="datetimeFigureOut">
              <a:rPr lang="en-US" smtClean="0"/>
              <a:pPr/>
              <a:t>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B762-D930-428B-822D-8A38325478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C381-642C-478D-BF41-66C156563003}" type="datetimeFigureOut">
              <a:rPr lang="en-US" smtClean="0"/>
              <a:pPr/>
              <a:t>5/12/2016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B762-D930-428B-822D-8A38325478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C381-642C-478D-BF41-66C156563003}" type="datetimeFigureOut">
              <a:rPr lang="en-US" smtClean="0"/>
              <a:pPr/>
              <a:t>5/12/2016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B762-D930-428B-822D-8A38325478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C381-642C-478D-BF41-66C156563003}" type="datetimeFigureOut">
              <a:rPr lang="en-US" smtClean="0"/>
              <a:pPr/>
              <a:t>5/12/2016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B762-D930-428B-822D-8A38325478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C381-642C-478D-BF41-66C156563003}" type="datetimeFigureOut">
              <a:rPr lang="en-US" smtClean="0"/>
              <a:pPr/>
              <a:t>5/12/2016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B762-D930-428B-822D-8A38325478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C381-642C-478D-BF41-66C156563003}" type="datetimeFigureOut">
              <a:rPr lang="en-US" smtClean="0"/>
              <a:pPr/>
              <a:t>5/12/2016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B762-D930-428B-822D-8A38325478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C381-642C-478D-BF41-66C156563003}" type="datetimeFigureOut">
              <a:rPr lang="en-US" smtClean="0"/>
              <a:pPr/>
              <a:t>5/12/2016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5B762-D930-428B-822D-8A38325478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6C381-642C-478D-BF41-66C156563003}" type="datetimeFigureOut">
              <a:rPr lang="en-US" smtClean="0"/>
              <a:pPr/>
              <a:t>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5B762-D930-428B-822D-8A38325478F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 1&amp;2 DIABETES : PRINCIPLES OF CARE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WK SIGILAI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Children with T1DM to engage in at least 60 minutes of moderate to intense aerobic physical activity</a:t>
            </a:r>
          </a:p>
          <a:p>
            <a:r>
              <a:rPr lang="en-US" dirty="0" smtClean="0"/>
              <a:t>Adults- at least 150 minutes/week of moderate to intense activity spread over 3 days + resistance exercises</a:t>
            </a:r>
          </a:p>
          <a:p>
            <a:r>
              <a:rPr lang="en-US" dirty="0" smtClean="0"/>
              <a:t>No more than 2 days without activity </a:t>
            </a:r>
          </a:p>
          <a:p>
            <a:r>
              <a:rPr lang="en-US" dirty="0" smtClean="0"/>
              <a:t>There's evidence of impact on glucose control</a:t>
            </a:r>
          </a:p>
          <a:p>
            <a:r>
              <a:rPr lang="en-US" dirty="0" smtClean="0"/>
              <a:t>There is risk of hypo in the insulin treated pt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to pharmacotherapy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Type 1 diabetes mellitus</a:t>
            </a:r>
          </a:p>
          <a:p>
            <a:r>
              <a:rPr lang="en-US" dirty="0" smtClean="0"/>
              <a:t>3-4 injections with basal and </a:t>
            </a:r>
            <a:r>
              <a:rPr lang="en-US" dirty="0" err="1" smtClean="0"/>
              <a:t>prandial</a:t>
            </a:r>
            <a:r>
              <a:rPr lang="en-US" dirty="0" smtClean="0"/>
              <a:t> </a:t>
            </a:r>
            <a:r>
              <a:rPr lang="en-US" dirty="0" err="1" smtClean="0"/>
              <a:t>insulins</a:t>
            </a:r>
            <a:r>
              <a:rPr lang="en-US" dirty="0" smtClean="0"/>
              <a:t> or continuous </a:t>
            </a:r>
            <a:r>
              <a:rPr lang="en-US" dirty="0" err="1" smtClean="0"/>
              <a:t>subcutanious</a:t>
            </a:r>
            <a:r>
              <a:rPr lang="en-US" dirty="0" smtClean="0"/>
              <a:t> insulin injections( CSII)</a:t>
            </a:r>
          </a:p>
          <a:p>
            <a:r>
              <a:rPr lang="en-US" dirty="0" smtClean="0"/>
              <a:t>Patients must be educated to match insulin&amp; </a:t>
            </a:r>
            <a:r>
              <a:rPr lang="en-US" dirty="0" err="1" smtClean="0"/>
              <a:t>carb</a:t>
            </a:r>
            <a:r>
              <a:rPr lang="en-US" dirty="0" smtClean="0"/>
              <a:t> intake </a:t>
            </a:r>
          </a:p>
          <a:p>
            <a:r>
              <a:rPr lang="en-US" dirty="0" smtClean="0"/>
              <a:t>Analogue </a:t>
            </a:r>
            <a:r>
              <a:rPr lang="en-US" dirty="0" err="1" smtClean="0"/>
              <a:t>insulins</a:t>
            </a:r>
            <a:r>
              <a:rPr lang="en-US" dirty="0" smtClean="0"/>
              <a:t> preferred  </a:t>
            </a:r>
            <a:r>
              <a:rPr lang="en-US" dirty="0" err="1" smtClean="0"/>
              <a:t>dueto</a:t>
            </a:r>
            <a:r>
              <a:rPr lang="en-US" dirty="0" smtClean="0"/>
              <a:t> lower risk of hypoglycemia</a:t>
            </a:r>
          </a:p>
          <a:p>
            <a:r>
              <a:rPr lang="en-US" dirty="0" smtClean="0"/>
              <a:t>The DCCT trial proved benefit of intensive Rx of DM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74"/>
            <a:ext cx="8229600" cy="1143000"/>
          </a:xfrm>
        </p:spPr>
        <p:txBody>
          <a:bodyPr/>
          <a:lstStyle/>
          <a:p>
            <a:r>
              <a:rPr lang="en-US" dirty="0" smtClean="0"/>
              <a:t>Investigational agents for T1DM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Agents under evaluation for T1DM</a:t>
            </a:r>
          </a:p>
          <a:p>
            <a:r>
              <a:rPr lang="en-US" dirty="0" smtClean="0"/>
              <a:t>Metformin</a:t>
            </a:r>
          </a:p>
          <a:p>
            <a:r>
              <a:rPr lang="en-US" dirty="0" err="1" smtClean="0"/>
              <a:t>Dipeptidyl</a:t>
            </a:r>
            <a:r>
              <a:rPr lang="en-US" dirty="0" smtClean="0"/>
              <a:t> peptidase inhibitors( DPP4)</a:t>
            </a:r>
          </a:p>
          <a:p>
            <a:r>
              <a:rPr lang="en-US" dirty="0" err="1" smtClean="0"/>
              <a:t>Pramlintide</a:t>
            </a:r>
            <a:r>
              <a:rPr lang="en-US" dirty="0" smtClean="0"/>
              <a:t>- </a:t>
            </a:r>
            <a:r>
              <a:rPr lang="en-US" dirty="0" err="1" smtClean="0"/>
              <a:t>amylin</a:t>
            </a:r>
            <a:r>
              <a:rPr lang="en-US" dirty="0" smtClean="0"/>
              <a:t> analog </a:t>
            </a:r>
          </a:p>
          <a:p>
            <a:r>
              <a:rPr lang="en-US" dirty="0" smtClean="0"/>
              <a:t>Sodium glucose </a:t>
            </a:r>
            <a:r>
              <a:rPr lang="en-US" dirty="0" err="1" smtClean="0"/>
              <a:t>cotransporter</a:t>
            </a:r>
            <a:r>
              <a:rPr lang="en-US" dirty="0" smtClean="0"/>
              <a:t> 2 inhibitors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2 DIABETES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2 DM is a progressive disease </a:t>
            </a:r>
          </a:p>
          <a:p>
            <a:r>
              <a:rPr lang="en-US" dirty="0" smtClean="0"/>
              <a:t>Therapy will change overtime from lifestyle measures to insulin use </a:t>
            </a:r>
          </a:p>
          <a:p>
            <a:r>
              <a:rPr lang="en-US" dirty="0" smtClean="0"/>
              <a:t>For many pts therapy starts with lifestyle( wt loss and diet)</a:t>
            </a:r>
          </a:p>
          <a:p>
            <a:r>
              <a:rPr lang="en-US" dirty="0" smtClean="0"/>
              <a:t>Initial therapy depends on baseline </a:t>
            </a:r>
            <a:r>
              <a:rPr lang="en-US" dirty="0" err="1" smtClean="0"/>
              <a:t>glycosylated</a:t>
            </a:r>
            <a:r>
              <a:rPr lang="en-US" dirty="0" smtClean="0"/>
              <a:t> </a:t>
            </a:r>
            <a:r>
              <a:rPr lang="en-US" dirty="0" err="1" smtClean="0"/>
              <a:t>Hb</a:t>
            </a:r>
            <a:r>
              <a:rPr lang="en-US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Phamacological</a:t>
            </a:r>
            <a:r>
              <a:rPr lang="en-US" dirty="0" smtClean="0"/>
              <a:t> agents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Biguanides</a:t>
            </a:r>
            <a:r>
              <a:rPr lang="en-US" dirty="0" smtClean="0"/>
              <a:t> </a:t>
            </a:r>
            <a:r>
              <a:rPr lang="en-US" dirty="0" err="1" smtClean="0"/>
              <a:t>eg</a:t>
            </a:r>
            <a:r>
              <a:rPr lang="en-US" dirty="0" smtClean="0"/>
              <a:t> Metformin</a:t>
            </a:r>
          </a:p>
          <a:p>
            <a:r>
              <a:rPr lang="en-US" dirty="0" err="1" smtClean="0"/>
              <a:t>Sulphonylureas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Thiazolidinediones</a:t>
            </a:r>
            <a:r>
              <a:rPr lang="en-US" dirty="0" smtClean="0"/>
              <a:t>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Pioglitazone</a:t>
            </a:r>
            <a:endParaRPr lang="en-US" dirty="0" smtClean="0"/>
          </a:p>
          <a:p>
            <a:r>
              <a:rPr lang="en-US" dirty="0" err="1" smtClean="0"/>
              <a:t>Glinides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Alpha </a:t>
            </a:r>
            <a:r>
              <a:rPr lang="en-US" dirty="0" err="1" smtClean="0"/>
              <a:t>glucosidase</a:t>
            </a:r>
            <a:r>
              <a:rPr lang="en-US" dirty="0" smtClean="0"/>
              <a:t> inhibitors</a:t>
            </a:r>
          </a:p>
          <a:p>
            <a:r>
              <a:rPr lang="en-US" dirty="0" err="1" smtClean="0"/>
              <a:t>Incretins</a:t>
            </a:r>
            <a:endParaRPr lang="en-US" dirty="0" smtClean="0"/>
          </a:p>
          <a:p>
            <a:r>
              <a:rPr lang="en-US" dirty="0" smtClean="0"/>
              <a:t>SGLT2 inhibitors</a:t>
            </a:r>
          </a:p>
          <a:p>
            <a:r>
              <a:rPr lang="en-US" dirty="0" err="1" smtClean="0"/>
              <a:t>Insulins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therapy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cost , safety, efficacy and side effect profile of each drug before choosing</a:t>
            </a:r>
          </a:p>
          <a:p>
            <a:r>
              <a:rPr lang="en-US" dirty="0" smtClean="0"/>
              <a:t>Consider patient age and co – morbidities</a:t>
            </a:r>
          </a:p>
          <a:p>
            <a:r>
              <a:rPr lang="en-US" dirty="0" smtClean="0"/>
              <a:t>Discuss each stage of drug addition/or adjustment</a:t>
            </a:r>
          </a:p>
          <a:p>
            <a:r>
              <a:rPr lang="en-US" dirty="0" smtClean="0"/>
              <a:t>Metformin is the usual initial therapy </a:t>
            </a:r>
          </a:p>
          <a:p>
            <a:r>
              <a:rPr lang="en-US" dirty="0" smtClean="0"/>
              <a:t>Proven benefits in many studies Wt neutral </a:t>
            </a:r>
          </a:p>
          <a:p>
            <a:r>
              <a:rPr lang="en-US" dirty="0" smtClean="0"/>
              <a:t>Lower HBA1C by </a:t>
            </a:r>
            <a:r>
              <a:rPr lang="en-US" dirty="0" err="1" smtClean="0"/>
              <a:t>upto</a:t>
            </a:r>
            <a:r>
              <a:rPr lang="en-US" dirty="0" smtClean="0"/>
              <a:t> 1,1%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therapy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disease progresses , dual, triple therapies become necessary</a:t>
            </a:r>
          </a:p>
          <a:p>
            <a:r>
              <a:rPr lang="en-US" dirty="0" smtClean="0"/>
              <a:t>Insulin is needed by the majority of patients when pancreatic function fails, patients should be made aware of this in advance to prepare them  </a:t>
            </a:r>
          </a:p>
          <a:p>
            <a:r>
              <a:rPr lang="en-US" dirty="0" smtClean="0"/>
              <a:t>Globally there's undue delay in initiating insulin on time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</a:t>
            </a:r>
            <a:r>
              <a:rPr lang="en-US" sz="4000" dirty="0" smtClean="0"/>
              <a:t>THANK YOU 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Definition</a:t>
            </a:r>
          </a:p>
          <a:p>
            <a:r>
              <a:rPr lang="en-US" dirty="0" smtClean="0"/>
              <a:t>Initial evaluation</a:t>
            </a:r>
          </a:p>
          <a:p>
            <a:r>
              <a:rPr lang="en-US" dirty="0" smtClean="0"/>
              <a:t>Lab tests </a:t>
            </a:r>
          </a:p>
          <a:p>
            <a:r>
              <a:rPr lang="en-US" dirty="0" smtClean="0"/>
              <a:t>Diabetes education</a:t>
            </a:r>
          </a:p>
          <a:p>
            <a:r>
              <a:rPr lang="en-US" dirty="0" smtClean="0"/>
              <a:t>Medical nutrition therapy/physical activity</a:t>
            </a:r>
          </a:p>
          <a:p>
            <a:r>
              <a:rPr lang="en-US" dirty="0" smtClean="0"/>
              <a:t>Pharmacotherapy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DM , </a:t>
            </a:r>
            <a:r>
              <a:rPr lang="en-US" dirty="0" err="1" smtClean="0"/>
              <a:t>esp</a:t>
            </a:r>
            <a:r>
              <a:rPr lang="en-US" dirty="0" smtClean="0"/>
              <a:t> type 2 is a global pandemic</a:t>
            </a:r>
          </a:p>
          <a:p>
            <a:r>
              <a:rPr lang="en-US" dirty="0" smtClean="0"/>
              <a:t>Prevalence highest in poor countries</a:t>
            </a:r>
          </a:p>
          <a:p>
            <a:r>
              <a:rPr lang="en-US" dirty="0" smtClean="0"/>
              <a:t>Chronic disorder</a:t>
            </a:r>
          </a:p>
          <a:p>
            <a:r>
              <a:rPr lang="en-US" dirty="0" smtClean="0"/>
              <a:t>Multiple complications</a:t>
            </a:r>
          </a:p>
          <a:p>
            <a:r>
              <a:rPr lang="en-US" dirty="0" smtClean="0"/>
              <a:t>Costly to manage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Diabetes is a group of metabolic diseases characterized by hyperglycemia resulting from defects in insulin secretion, insulin action or both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On first contact:</a:t>
            </a:r>
          </a:p>
          <a:p>
            <a:r>
              <a:rPr lang="en-US" dirty="0" smtClean="0"/>
              <a:t>Classify the diabetes </a:t>
            </a:r>
          </a:p>
          <a:p>
            <a:r>
              <a:rPr lang="en-US" dirty="0" smtClean="0"/>
              <a:t>Examine patient for complications</a:t>
            </a:r>
          </a:p>
          <a:p>
            <a:r>
              <a:rPr lang="en-US" dirty="0" smtClean="0"/>
              <a:t>Review Rx progress if already on treatment</a:t>
            </a:r>
          </a:p>
          <a:p>
            <a:r>
              <a:rPr lang="en-US" dirty="0" smtClean="0"/>
              <a:t>Formulate management plan </a:t>
            </a:r>
          </a:p>
          <a:p>
            <a:r>
              <a:rPr lang="en-US" dirty="0" smtClean="0"/>
              <a:t>Plan for ongoing care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Glycated</a:t>
            </a:r>
            <a:r>
              <a:rPr lang="en-US" dirty="0" smtClean="0"/>
              <a:t> </a:t>
            </a:r>
            <a:r>
              <a:rPr lang="en-US" dirty="0" err="1" smtClean="0"/>
              <a:t>Hb</a:t>
            </a:r>
            <a:r>
              <a:rPr lang="en-US" dirty="0" smtClean="0"/>
              <a:t>( HBA1C)</a:t>
            </a:r>
          </a:p>
          <a:p>
            <a:r>
              <a:rPr lang="en-US" dirty="0" smtClean="0"/>
              <a:t>Urinalysis and testing for </a:t>
            </a:r>
            <a:r>
              <a:rPr lang="en-US" dirty="0" err="1" smtClean="0"/>
              <a:t>albuminuria</a:t>
            </a:r>
            <a:r>
              <a:rPr lang="en-US" dirty="0" smtClean="0"/>
              <a:t>( ACR)</a:t>
            </a:r>
          </a:p>
          <a:p>
            <a:r>
              <a:rPr lang="en-US" dirty="0" smtClean="0"/>
              <a:t>Fasting lipid profile( </a:t>
            </a:r>
            <a:r>
              <a:rPr lang="en-US" dirty="0" err="1" smtClean="0"/>
              <a:t>Tc</a:t>
            </a:r>
            <a:r>
              <a:rPr lang="en-US" dirty="0" smtClean="0"/>
              <a:t>, LDL, HDL, TGS)</a:t>
            </a:r>
          </a:p>
          <a:p>
            <a:r>
              <a:rPr lang="en-US" dirty="0" smtClean="0"/>
              <a:t>UEC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Diabetes self management education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patients should receive at the beginning</a:t>
            </a:r>
          </a:p>
          <a:p>
            <a:r>
              <a:rPr lang="en-US" dirty="0" smtClean="0"/>
              <a:t>Helps pts to maintain effective self </a:t>
            </a:r>
            <a:r>
              <a:rPr lang="en-US" dirty="0" err="1" smtClean="0"/>
              <a:t>mx</a:t>
            </a:r>
            <a:r>
              <a:rPr lang="en-US" dirty="0" smtClean="0"/>
              <a:t> </a:t>
            </a:r>
          </a:p>
          <a:p>
            <a:r>
              <a:rPr lang="en-US" dirty="0" smtClean="0"/>
              <a:t>Learn to manage and prevent complications</a:t>
            </a:r>
          </a:p>
          <a:p>
            <a:r>
              <a:rPr lang="en-US" dirty="0" smtClean="0"/>
              <a:t>Should address psychosocial issues of DM </a:t>
            </a:r>
          </a:p>
          <a:p>
            <a:r>
              <a:rPr lang="en-US" dirty="0" smtClean="0"/>
              <a:t>Facilitates knowledge , skill &amp;ability needed for self-care</a:t>
            </a:r>
          </a:p>
          <a:p>
            <a:r>
              <a:rPr lang="en-US" dirty="0" smtClean="0"/>
              <a:t>Optimizes sugar control</a:t>
            </a:r>
          </a:p>
          <a:p>
            <a:r>
              <a:rPr lang="en-US" dirty="0" smtClean="0"/>
              <a:t>Is patient centered, respectful of needs and preferences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NUTRITION THERAPY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785786" y="1285861"/>
            <a:ext cx="65008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n-GB" sz="2400" dirty="0" smtClean="0"/>
          </a:p>
          <a:p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Nutrition therapy is an integral component</a:t>
            </a:r>
          </a:p>
          <a:p>
            <a:r>
              <a:rPr lang="en-GB" sz="2400" dirty="0" smtClean="0"/>
              <a:t>of diabetes</a:t>
            </a:r>
            <a:r>
              <a:rPr lang="en-GB" sz="2400" b="1" dirty="0" smtClean="0"/>
              <a:t> prevention</a:t>
            </a:r>
            <a:r>
              <a:rPr lang="en-GB" sz="2400" dirty="0" smtClean="0"/>
              <a:t>, </a:t>
            </a:r>
            <a:r>
              <a:rPr lang="en-GB" sz="2400" b="1" dirty="0" smtClean="0"/>
              <a:t>management,</a:t>
            </a:r>
          </a:p>
          <a:p>
            <a:r>
              <a:rPr lang="en-GB" sz="2400" dirty="0" smtClean="0"/>
              <a:t>and self-management education.</a:t>
            </a:r>
          </a:p>
          <a:p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All individuals with diabetes should receive</a:t>
            </a:r>
          </a:p>
          <a:p>
            <a:r>
              <a:rPr lang="en-GB" sz="2400" dirty="0" smtClean="0"/>
              <a:t>individualized medical nutrition</a:t>
            </a:r>
          </a:p>
          <a:p>
            <a:r>
              <a:rPr lang="en-GB" sz="2400" dirty="0" smtClean="0"/>
              <a:t>therapy (MNT), preferably provided by a</a:t>
            </a:r>
          </a:p>
          <a:p>
            <a:r>
              <a:rPr lang="en-GB" sz="2400" dirty="0" smtClean="0"/>
              <a:t>registered </a:t>
            </a:r>
            <a:r>
              <a:rPr lang="en-GB" sz="2400" dirty="0" err="1" smtClean="0"/>
              <a:t>dietitian</a:t>
            </a:r>
            <a:r>
              <a:rPr lang="en-GB" sz="2400" dirty="0" smtClean="0"/>
              <a:t> who is knowledgeable</a:t>
            </a:r>
          </a:p>
          <a:p>
            <a:r>
              <a:rPr lang="en-GB" sz="2400" dirty="0" smtClean="0"/>
              <a:t>and skilled in providing diabetes MNT.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Comprehensive </a:t>
            </a:r>
            <a:r>
              <a:rPr lang="en-GB" sz="2000" dirty="0" smtClean="0"/>
              <a:t>group diabetes education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MTN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Promote and support healthy eating patterns</a:t>
            </a:r>
          </a:p>
          <a:p>
            <a:r>
              <a:rPr lang="en-US" dirty="0" smtClean="0"/>
              <a:t>To address individual needs based on personal and cultural needs</a:t>
            </a:r>
            <a:r>
              <a:rPr lang="en-GB" dirty="0" smtClean="0"/>
              <a:t> </a:t>
            </a:r>
          </a:p>
          <a:p>
            <a:r>
              <a:rPr lang="en-GB" dirty="0" smtClean="0"/>
              <a:t>To provide the individual with diabetes with practical tools for day-to-day meal planning rather than focusing on individual macronutrients, micronutrients,</a:t>
            </a:r>
          </a:p>
          <a:p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558</Words>
  <Application>Microsoft Office PowerPoint</Application>
  <PresentationFormat>On-screen Show (4:3)</PresentationFormat>
  <Paragraphs>102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TYPE 1&amp;2 DIABETES : PRINCIPLES OF CARE</vt:lpstr>
      <vt:lpstr>Outline</vt:lpstr>
      <vt:lpstr>introduction</vt:lpstr>
      <vt:lpstr>definition</vt:lpstr>
      <vt:lpstr>Initial evaluation</vt:lpstr>
      <vt:lpstr>LAB EVALUATION</vt:lpstr>
      <vt:lpstr>Diabetes self management education</vt:lpstr>
      <vt:lpstr>MEDICAL NUTRITION THERAPY</vt:lpstr>
      <vt:lpstr>Goals of MTN</vt:lpstr>
      <vt:lpstr>PHYSICAL ACTIVITY</vt:lpstr>
      <vt:lpstr>Approach to pharmacotherapy</vt:lpstr>
      <vt:lpstr>Investigational agents for T1DM</vt:lpstr>
      <vt:lpstr>TYPE 2 DIABETES</vt:lpstr>
      <vt:lpstr>Phamacological agents</vt:lpstr>
      <vt:lpstr>Drug therapy</vt:lpstr>
      <vt:lpstr>Multiple therapy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 1&amp;2 DIABETES : PRINCIPLES OF CARE</dc:title>
  <dc:creator>Sigilai</dc:creator>
  <cp:lastModifiedBy>Admin</cp:lastModifiedBy>
  <cp:revision>43</cp:revision>
  <dcterms:created xsi:type="dcterms:W3CDTF">2016-05-10T18:38:38Z</dcterms:created>
  <dcterms:modified xsi:type="dcterms:W3CDTF">2016-05-12T09:08:29Z</dcterms:modified>
</cp:coreProperties>
</file>