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1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3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1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2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7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4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7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6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6124E-ED86-4303-A046-3B1A4A9007CC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A558F-6886-4321-B1B1-B0EB21285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6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ABNORMAL </a:t>
            </a:r>
            <a:r>
              <a:rPr lang="en-US" b="1" smtClean="0"/>
              <a:t>LFTS AND </a:t>
            </a:r>
            <a:r>
              <a:rPr lang="en-US" b="1" dirty="0" smtClean="0"/>
              <a:t>MANAGEMENT OF LIVER FAILURE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20085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ISOLATED HYPERBILIRUBINEMIA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Conjugated:</a:t>
            </a:r>
          </a:p>
          <a:p>
            <a:pPr lvl="1"/>
            <a:r>
              <a:rPr lang="en-US" dirty="0" smtClean="0"/>
              <a:t>Biliary obstruction: usually high ALP/GGT</a:t>
            </a:r>
          </a:p>
          <a:p>
            <a:pPr lvl="1"/>
            <a:r>
              <a:rPr lang="en-US" dirty="0" smtClean="0"/>
              <a:t>Dubin Johnson &amp; Rotor syndrome: mild elevation of bilirubin; normal ALP/GGT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Unconjugated:</a:t>
            </a:r>
          </a:p>
          <a:p>
            <a:pPr lvl="1"/>
            <a:r>
              <a:rPr lang="en-US" dirty="0" smtClean="0"/>
              <a:t>Medications: rifampicin, probenecid</a:t>
            </a:r>
          </a:p>
          <a:p>
            <a:pPr lvl="1"/>
            <a:r>
              <a:rPr lang="en-US" dirty="0" smtClean="0"/>
              <a:t>Hemolysis</a:t>
            </a:r>
          </a:p>
          <a:p>
            <a:pPr lvl="1"/>
            <a:r>
              <a:rPr lang="en-US" dirty="0" smtClean="0"/>
              <a:t>Gilbert syndrome: 3-7% of population; M:F -&gt; 2-7:1</a:t>
            </a:r>
          </a:p>
          <a:p>
            <a:pPr lvl="1"/>
            <a:r>
              <a:rPr lang="en-US" dirty="0" smtClean="0"/>
              <a:t>Criggler-najjar syndrome type 1 and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57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65160"/>
            <a:ext cx="12192000" cy="5492839"/>
          </a:xfrm>
        </p:spPr>
        <p:txBody>
          <a:bodyPr numCol="2">
            <a:normAutofit/>
          </a:bodyPr>
          <a:lstStyle/>
          <a:p>
            <a:r>
              <a:rPr lang="en-US" dirty="0" smtClean="0"/>
              <a:t>Bilirubin – conjugated and unconjugated</a:t>
            </a:r>
          </a:p>
          <a:p>
            <a:r>
              <a:rPr lang="en-US" dirty="0" smtClean="0"/>
              <a:t>ALT/AST levels</a:t>
            </a:r>
          </a:p>
          <a:p>
            <a:r>
              <a:rPr lang="en-US" dirty="0" smtClean="0"/>
              <a:t>Alkaline phosphatase</a:t>
            </a:r>
          </a:p>
          <a:p>
            <a:r>
              <a:rPr lang="en-US" dirty="0" smtClean="0"/>
              <a:t>gGT</a:t>
            </a:r>
          </a:p>
          <a:p>
            <a:r>
              <a:rPr lang="en-US" dirty="0" smtClean="0"/>
              <a:t>Albumin</a:t>
            </a:r>
          </a:p>
          <a:p>
            <a:r>
              <a:rPr lang="en-US" dirty="0" smtClean="0"/>
              <a:t>INR</a:t>
            </a:r>
          </a:p>
          <a:p>
            <a:r>
              <a:rPr lang="en-US" dirty="0" smtClean="0"/>
              <a:t>FBC</a:t>
            </a:r>
          </a:p>
          <a:p>
            <a:r>
              <a:rPr lang="en-US" dirty="0" smtClean="0"/>
              <a:t>Hepatitis antibodies (A-E): EBV, Toxoplasma, CMV, Leptospirosis</a:t>
            </a:r>
          </a:p>
          <a:p>
            <a:r>
              <a:rPr lang="en-US" dirty="0" smtClean="0"/>
              <a:t>Ferritin and fasting transferrin saturation</a:t>
            </a:r>
          </a:p>
          <a:p>
            <a:pPr lvl="1"/>
            <a:r>
              <a:rPr lang="en-US" sz="2800" dirty="0" smtClean="0"/>
              <a:t>Hemochromatosis genetics</a:t>
            </a:r>
          </a:p>
          <a:p>
            <a:r>
              <a:rPr lang="en-US" dirty="0" smtClean="0"/>
              <a:t>Caeruloplasmin and copper (serum)</a:t>
            </a:r>
          </a:p>
          <a:p>
            <a:pPr lvl="1"/>
            <a:r>
              <a:rPr lang="en-US" sz="2800" dirty="0" smtClean="0"/>
              <a:t>24 hour urine for copper</a:t>
            </a:r>
          </a:p>
          <a:p>
            <a:r>
              <a:rPr lang="en-US" dirty="0" smtClean="0"/>
              <a:t>Autoantibodies: ANA, ASMA, AMA&lt; Coeliac</a:t>
            </a:r>
          </a:p>
          <a:p>
            <a:r>
              <a:rPr lang="en-US" dirty="0" smtClean="0"/>
              <a:t>Immunoglobulins: IgG, IgA, IgM</a:t>
            </a:r>
          </a:p>
          <a:p>
            <a:r>
              <a:rPr lang="en-US" dirty="0" smtClean="0"/>
              <a:t>Cholesterol, triglycerides, glucose, TFTS</a:t>
            </a:r>
          </a:p>
          <a:p>
            <a:r>
              <a:rPr lang="en-US" dirty="0" smtClean="0"/>
              <a:t>Alpha 1 antitrypsin levels (+/- phenotype)</a:t>
            </a:r>
          </a:p>
          <a:p>
            <a:r>
              <a:rPr lang="en-US" dirty="0" smtClean="0"/>
              <a:t>Alpha fetoprotein (cirrhotics only)</a:t>
            </a:r>
          </a:p>
        </p:txBody>
      </p:sp>
    </p:spTree>
    <p:extLst>
      <p:ext uri="{BB962C8B-B14F-4D97-AF65-F5344CB8AC3E}">
        <p14:creationId xmlns:p14="http://schemas.microsoft.com/office/powerpoint/2010/main" val="6005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IMAGING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Ultrasound – liver substance, lesions, gall bladder and biliary tree, vessels (Doppler exam), spleen size and varices</a:t>
            </a:r>
          </a:p>
          <a:p>
            <a:r>
              <a:rPr lang="en-US" dirty="0" smtClean="0"/>
              <a:t>CT scan – confirm small lesions, see pancreas</a:t>
            </a:r>
          </a:p>
          <a:p>
            <a:r>
              <a:rPr lang="en-US" dirty="0" smtClean="0"/>
              <a:t>MRI of liver – classify smaller lesions</a:t>
            </a:r>
          </a:p>
          <a:p>
            <a:r>
              <a:rPr lang="en-US" dirty="0" smtClean="0"/>
              <a:t>MRCP: Magnetic resonance </a:t>
            </a:r>
            <a:r>
              <a:rPr lang="en-US" dirty="0" err="1" smtClean="0"/>
              <a:t>cholangiopancreatography</a:t>
            </a:r>
            <a:r>
              <a:rPr lang="en-US" dirty="0" smtClean="0"/>
              <a:t>, to see biliary tree</a:t>
            </a:r>
          </a:p>
          <a:p>
            <a:r>
              <a:rPr lang="en-US" dirty="0" smtClean="0"/>
              <a:t>ERCP: Endoscopic Retrograde cholangiopacreatography – diagnostic and therapeutic: stones, strictures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03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LIVER FAILURE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Acute: coagulopathy (abnormal INR) and encephalopathy within 8-26 weeks in a patient with no prior history of liver disease</a:t>
            </a:r>
          </a:p>
          <a:p>
            <a:endParaRPr lang="en-US" dirty="0"/>
          </a:p>
          <a:p>
            <a:r>
              <a:rPr lang="en-US" dirty="0" smtClean="0"/>
              <a:t>Chronic: Coagulopathy and encephalopathy in a patient with pre-existing liver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50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Altered mental status and coagulopathy in the setting of acute hepatic disease</a:t>
            </a:r>
          </a:p>
          <a:p>
            <a:r>
              <a:rPr lang="en-US" dirty="0" smtClean="0"/>
              <a:t>Fulminant considered &lt; 8 weeks from jaundice to encephalopathy</a:t>
            </a:r>
          </a:p>
          <a:p>
            <a:r>
              <a:rPr lang="en-US" dirty="0" smtClean="0"/>
              <a:t>Sub-fulminant &lt; 26 weeks</a:t>
            </a:r>
          </a:p>
          <a:p>
            <a:r>
              <a:rPr lang="en-US" dirty="0" smtClean="0"/>
              <a:t>Jaundice</a:t>
            </a:r>
          </a:p>
          <a:p>
            <a:r>
              <a:rPr lang="en-US" dirty="0" smtClean="0"/>
              <a:t>Encephalopathy – stupor, coma</a:t>
            </a:r>
          </a:p>
          <a:p>
            <a:r>
              <a:rPr lang="en-US" dirty="0" smtClean="0"/>
              <a:t>Decreased synthetic function with INR &gt; 1.5</a:t>
            </a:r>
          </a:p>
          <a:p>
            <a:r>
              <a:rPr lang="en-US" dirty="0" smtClean="0"/>
              <a:t>New ascites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10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DIFFERENTIAL 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Vascular: Budd-</a:t>
            </a:r>
            <a:r>
              <a:rPr lang="en-US" dirty="0" err="1" smtClean="0"/>
              <a:t>Chiari</a:t>
            </a:r>
            <a:r>
              <a:rPr lang="en-US" dirty="0" smtClean="0"/>
              <a:t> (HVT), Ischemia ‘shock liver’, hepatic </a:t>
            </a:r>
            <a:r>
              <a:rPr lang="en-US" dirty="0" err="1" smtClean="0"/>
              <a:t>veno</a:t>
            </a:r>
            <a:r>
              <a:rPr lang="en-US" dirty="0" smtClean="0"/>
              <a:t>-occlusive disease, portal vein thrombosis, arterial thrombosis</a:t>
            </a:r>
          </a:p>
          <a:p>
            <a:r>
              <a:rPr lang="en-US" dirty="0" smtClean="0"/>
              <a:t>Infectious: Hepatitis A/B, HSV, CMV, EBV, Hemorrhagic fever viruses (Ebola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Hassa</a:t>
            </a:r>
            <a:r>
              <a:rPr lang="en-US" dirty="0" smtClean="0"/>
              <a:t>, </a:t>
            </a:r>
            <a:r>
              <a:rPr lang="en-US" dirty="0" err="1" smtClean="0"/>
              <a:t>marbug</a:t>
            </a:r>
            <a:r>
              <a:rPr lang="en-US" dirty="0" smtClean="0"/>
              <a:t>), </a:t>
            </a:r>
            <a:r>
              <a:rPr lang="en-US" dirty="0" err="1" smtClean="0"/>
              <a:t>paramyxoviruses</a:t>
            </a:r>
            <a:r>
              <a:rPr lang="en-US" dirty="0" smtClean="0"/>
              <a:t>; Toxoplasma, </a:t>
            </a:r>
            <a:r>
              <a:rPr lang="en-US" dirty="0" err="1" smtClean="0"/>
              <a:t>Leptospira</a:t>
            </a:r>
            <a:r>
              <a:rPr lang="en-US" dirty="0" smtClean="0"/>
              <a:t>, Candida, </a:t>
            </a:r>
            <a:r>
              <a:rPr lang="en-US" dirty="0" err="1" smtClean="0"/>
              <a:t>Brucella</a:t>
            </a:r>
            <a:r>
              <a:rPr lang="en-US" dirty="0" smtClean="0"/>
              <a:t>, Mycobacteria</a:t>
            </a:r>
          </a:p>
          <a:p>
            <a:r>
              <a:rPr lang="en-US" dirty="0" smtClean="0"/>
              <a:t>Trauma: laceration</a:t>
            </a:r>
          </a:p>
          <a:p>
            <a:r>
              <a:rPr lang="en-US" dirty="0" smtClean="0"/>
              <a:t>Autoimmune/Inflammatory: Autoimmune hepatitis, Reye syndrome, Adult onset Still’s disease (systemic RA)</a:t>
            </a:r>
          </a:p>
          <a:p>
            <a:r>
              <a:rPr lang="en-US" dirty="0" smtClean="0"/>
              <a:t>Metabolic: fatty liver of pregnancy, HELLP</a:t>
            </a:r>
          </a:p>
          <a:p>
            <a:r>
              <a:rPr lang="en-US" dirty="0" smtClean="0"/>
              <a:t>Inherited/congenital: Wilson‘s disease, </a:t>
            </a:r>
            <a:r>
              <a:rPr lang="en-US" dirty="0" err="1" smtClean="0"/>
              <a:t>haemochromatosis</a:t>
            </a:r>
            <a:r>
              <a:rPr lang="en-US" dirty="0" smtClean="0"/>
              <a:t>, Alpha-1 antitrypsin deficiency, </a:t>
            </a:r>
            <a:r>
              <a:rPr lang="en-US" dirty="0" err="1" smtClean="0"/>
              <a:t>Galactosemia</a:t>
            </a:r>
            <a:r>
              <a:rPr lang="en-US" dirty="0" smtClean="0"/>
              <a:t>, </a:t>
            </a:r>
            <a:r>
              <a:rPr lang="en-US" dirty="0" err="1" smtClean="0"/>
              <a:t>Tyrosinemia</a:t>
            </a:r>
            <a:r>
              <a:rPr lang="en-US" dirty="0" smtClean="0"/>
              <a:t>, Urea cycle disorders (Ornithine </a:t>
            </a:r>
            <a:r>
              <a:rPr lang="en-US" dirty="0" err="1" smtClean="0"/>
              <a:t>transcarbamylase</a:t>
            </a:r>
            <a:r>
              <a:rPr lang="en-US" dirty="0" smtClean="0"/>
              <a:t> def.), fructose intolerance</a:t>
            </a:r>
          </a:p>
          <a:p>
            <a:r>
              <a:rPr lang="en-US" dirty="0" smtClean="0"/>
              <a:t>Neoplastic: primary vs. metastatic lesions</a:t>
            </a:r>
          </a:p>
          <a:p>
            <a:r>
              <a:rPr lang="en-US" dirty="0" smtClean="0"/>
              <a:t>Drugs/toxins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98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Toxins:</a:t>
            </a:r>
          </a:p>
          <a:p>
            <a:pPr lvl="1"/>
            <a:r>
              <a:rPr lang="en-US" dirty="0" smtClean="0"/>
              <a:t>Dose-dependent toxin mediated</a:t>
            </a:r>
          </a:p>
          <a:p>
            <a:pPr lvl="2"/>
            <a:r>
              <a:rPr lang="en-US" i="1" dirty="0" smtClean="0"/>
              <a:t>Bacillus cereus toxin</a:t>
            </a:r>
          </a:p>
          <a:p>
            <a:pPr lvl="2"/>
            <a:r>
              <a:rPr lang="en-US" i="1" dirty="0" smtClean="0"/>
              <a:t>Cyanobacteria toxin</a:t>
            </a:r>
          </a:p>
          <a:p>
            <a:pPr lvl="2"/>
            <a:r>
              <a:rPr lang="en-US" i="1" dirty="0" smtClean="0"/>
              <a:t>Organic solvents (e.g. carbon tetrachloride)</a:t>
            </a:r>
          </a:p>
          <a:p>
            <a:pPr lvl="2"/>
            <a:r>
              <a:rPr lang="en-US" i="1" dirty="0" smtClean="0"/>
              <a:t>Yellow phosphorus (fireworks)</a:t>
            </a:r>
          </a:p>
          <a:p>
            <a:pPr lvl="2"/>
            <a:r>
              <a:rPr lang="en-US" i="1" dirty="0" smtClean="0"/>
              <a:t>Amanita </a:t>
            </a:r>
            <a:r>
              <a:rPr lang="en-US" i="1" dirty="0" err="1" smtClean="0"/>
              <a:t>phalloides</a:t>
            </a:r>
            <a:r>
              <a:rPr lang="en-US" i="1" dirty="0" smtClean="0"/>
              <a:t> mushroom toxin</a:t>
            </a:r>
          </a:p>
          <a:p>
            <a:pPr lvl="2"/>
            <a:r>
              <a:rPr lang="en-US" i="1" dirty="0" err="1" smtClean="0"/>
              <a:t>Golerina</a:t>
            </a:r>
            <a:r>
              <a:rPr lang="en-US" i="1" dirty="0" smtClean="0"/>
              <a:t> mushrooms</a:t>
            </a:r>
          </a:p>
          <a:p>
            <a:pPr lvl="1"/>
            <a:r>
              <a:rPr lang="en-US" dirty="0" smtClean="0"/>
              <a:t>Illicit drugs</a:t>
            </a:r>
          </a:p>
          <a:p>
            <a:pPr lvl="2"/>
            <a:r>
              <a:rPr lang="en-US" dirty="0" err="1" smtClean="0"/>
              <a:t>Ecstaasy</a:t>
            </a:r>
            <a:endParaRPr lang="en-US" dirty="0" smtClean="0"/>
          </a:p>
          <a:p>
            <a:pPr lvl="2"/>
            <a:r>
              <a:rPr lang="en-US" dirty="0" smtClean="0"/>
              <a:t>Cocaine</a:t>
            </a:r>
          </a:p>
          <a:p>
            <a:pPr lvl="1"/>
            <a:r>
              <a:rPr lang="en-US" dirty="0" smtClean="0"/>
              <a:t>Herbal supplements</a:t>
            </a:r>
          </a:p>
          <a:p>
            <a:pPr lvl="2"/>
            <a:r>
              <a:rPr lang="en-US" dirty="0" smtClean="0"/>
              <a:t>Ginseng</a:t>
            </a:r>
          </a:p>
          <a:p>
            <a:pPr lvl="2"/>
            <a:r>
              <a:rPr lang="en-US" dirty="0" smtClean="0"/>
              <a:t>Pennyroyal oil</a:t>
            </a:r>
          </a:p>
          <a:p>
            <a:pPr lvl="2"/>
            <a:r>
              <a:rPr lang="en-US" dirty="0" err="1" smtClean="0"/>
              <a:t>Teucrium</a:t>
            </a:r>
            <a:r>
              <a:rPr lang="en-US" dirty="0" smtClean="0"/>
              <a:t> </a:t>
            </a:r>
            <a:r>
              <a:rPr lang="en-US" dirty="0" err="1" smtClean="0"/>
              <a:t>polium</a:t>
            </a:r>
            <a:endParaRPr lang="en-US" dirty="0" smtClean="0"/>
          </a:p>
          <a:p>
            <a:pPr lvl="2"/>
            <a:r>
              <a:rPr lang="en-US" dirty="0" smtClean="0"/>
              <a:t>Chaparral or germander tea</a:t>
            </a:r>
          </a:p>
          <a:p>
            <a:pPr lvl="2"/>
            <a:r>
              <a:rPr lang="en-US" dirty="0" smtClean="0"/>
              <a:t>Kava </a:t>
            </a:r>
            <a:r>
              <a:rPr lang="en-US" dirty="0" err="1" smtClean="0"/>
              <a:t>Kava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31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RADIOLOGY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 head: cerebral edema, mass lesions</a:t>
            </a:r>
          </a:p>
          <a:p>
            <a:r>
              <a:rPr lang="en-US" dirty="0" smtClean="0"/>
              <a:t>Liver U/S with </a:t>
            </a:r>
            <a:r>
              <a:rPr lang="en-US" dirty="0" err="1" smtClean="0"/>
              <a:t>dopplers</a:t>
            </a:r>
            <a:r>
              <a:rPr lang="en-US" dirty="0" smtClean="0"/>
              <a:t>: </a:t>
            </a:r>
            <a:r>
              <a:rPr lang="en-US" dirty="0" err="1" smtClean="0"/>
              <a:t>eval</a:t>
            </a:r>
            <a:r>
              <a:rPr lang="en-US" dirty="0" smtClean="0"/>
              <a:t> clot, parenchyma</a:t>
            </a:r>
          </a:p>
          <a:p>
            <a:r>
              <a:rPr lang="en-US" dirty="0" smtClean="0"/>
              <a:t>Liver CT vs. MRI: delineate anatomy for possible transplantation</a:t>
            </a:r>
          </a:p>
          <a:p>
            <a:r>
              <a:rPr lang="en-US" dirty="0" smtClean="0"/>
              <a:t>EEG: in the obtunded patient to R/O seizures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332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STUDIES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Liver biopsy: trans-jugular, contraindicated in coagulopathy</a:t>
            </a:r>
          </a:p>
          <a:p>
            <a:r>
              <a:rPr lang="en-US" dirty="0" smtClean="0"/>
              <a:t>ICP monitoring with extra vs. intra-</a:t>
            </a:r>
            <a:r>
              <a:rPr lang="en-US" dirty="0" err="1" smtClean="0"/>
              <a:t>dural</a:t>
            </a:r>
            <a:r>
              <a:rPr lang="en-US" dirty="0" smtClean="0"/>
              <a:t> catheters, again with care in coagulopathy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CEREBRAL EDEMA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Vasogenic</a:t>
            </a:r>
            <a:r>
              <a:rPr lang="en-US" dirty="0" smtClean="0"/>
              <a:t> and cytotoxic in origin</a:t>
            </a:r>
          </a:p>
          <a:p>
            <a:r>
              <a:rPr lang="en-US" dirty="0" smtClean="0"/>
              <a:t>Ammonia -&gt; glutamine which accumulates in cortical astrocytes</a:t>
            </a:r>
          </a:p>
          <a:p>
            <a:r>
              <a:rPr lang="en-US" dirty="0" smtClean="0"/>
              <a:t>Increased cerebral blood flow via:</a:t>
            </a:r>
          </a:p>
          <a:p>
            <a:pPr lvl="1"/>
            <a:r>
              <a:rPr lang="en-US" dirty="0" smtClean="0"/>
              <a:t>Increased NO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Increased TNF alpha</a:t>
            </a:r>
          </a:p>
          <a:p>
            <a:pPr lvl="1"/>
            <a:r>
              <a:rPr lang="en-US" dirty="0" smtClean="0"/>
              <a:t>Increased Il6</a:t>
            </a:r>
          </a:p>
          <a:p>
            <a:pPr lvl="1"/>
            <a:r>
              <a:rPr lang="en-US" dirty="0" smtClean="0"/>
              <a:t>Increased IL2</a:t>
            </a:r>
          </a:p>
          <a:p>
            <a:pPr lvl="1"/>
            <a:r>
              <a:rPr lang="en-US" dirty="0" smtClean="0"/>
              <a:t>Increased bacterial endotoxin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1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395"/>
            <a:ext cx="12192000" cy="1325563"/>
          </a:xfrm>
        </p:spPr>
        <p:txBody>
          <a:bodyPr/>
          <a:lstStyle/>
          <a:p>
            <a:r>
              <a:rPr lang="en-US" b="1" dirty="0" smtClean="0"/>
              <a:t>PATTERN OF ABNORMAL LFTS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77896"/>
            <a:ext cx="12192000" cy="5380104"/>
          </a:xfrm>
        </p:spPr>
        <p:txBody>
          <a:bodyPr/>
          <a:lstStyle/>
          <a:p>
            <a:r>
              <a:rPr lang="en-US" dirty="0" smtClean="0"/>
              <a:t>Hepatocellular – ALT/AST&gt;ALP; Bilirubin is normal or high; INR/ALB is normal or abnormal</a:t>
            </a:r>
          </a:p>
          <a:p>
            <a:endParaRPr lang="en-US" dirty="0"/>
          </a:p>
          <a:p>
            <a:r>
              <a:rPr lang="en-US" dirty="0" smtClean="0"/>
              <a:t>Cholestatic – ALP&gt;ALT/AST; Bilirubin is normal or high; INR/ALB is normal or abnormal</a:t>
            </a:r>
          </a:p>
          <a:p>
            <a:endParaRPr lang="en-US" dirty="0"/>
          </a:p>
          <a:p>
            <a:r>
              <a:rPr lang="en-US" dirty="0" smtClean="0"/>
              <a:t>Isolated abnormalities – Elevated bilirubins or single enzymes</a:t>
            </a:r>
          </a:p>
          <a:p>
            <a:endParaRPr lang="en-US" dirty="0"/>
          </a:p>
          <a:p>
            <a:r>
              <a:rPr lang="en-US" dirty="0" smtClean="0"/>
              <a:t>Mixed pattern – Equally elevated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17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INITIAL MANAGEMENT: 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Labs as indicated</a:t>
            </a:r>
          </a:p>
          <a:p>
            <a:r>
              <a:rPr lang="en-US" dirty="0" smtClean="0"/>
              <a:t>Triage to appropriate service: consider ICU when grade II encephalopathy is present for new disease for frequent </a:t>
            </a:r>
            <a:r>
              <a:rPr lang="en-US" dirty="0" err="1" smtClean="0"/>
              <a:t>neuro</a:t>
            </a:r>
            <a:r>
              <a:rPr lang="en-US" dirty="0" smtClean="0"/>
              <a:t> checks</a:t>
            </a:r>
          </a:p>
          <a:p>
            <a:r>
              <a:rPr lang="en-US" dirty="0" smtClean="0"/>
              <a:t>N-</a:t>
            </a:r>
            <a:r>
              <a:rPr lang="en-US" dirty="0" err="1" smtClean="0"/>
              <a:t>acetylcysteine</a:t>
            </a:r>
            <a:endParaRPr lang="en-US" dirty="0" smtClean="0"/>
          </a:p>
          <a:p>
            <a:r>
              <a:rPr lang="en-US" dirty="0" smtClean="0"/>
              <a:t>Intubation if GCS &lt; 8, grade III encephalopathy</a:t>
            </a:r>
          </a:p>
          <a:p>
            <a:r>
              <a:rPr lang="en-US" dirty="0" smtClean="0"/>
              <a:t>Use short-acting, low dose medications only</a:t>
            </a:r>
          </a:p>
          <a:p>
            <a:r>
              <a:rPr lang="en-US" dirty="0" smtClean="0"/>
              <a:t>Head CT</a:t>
            </a:r>
          </a:p>
          <a:p>
            <a:r>
              <a:rPr lang="en-US" dirty="0" smtClean="0"/>
              <a:t>Encephalopathy:</a:t>
            </a:r>
          </a:p>
          <a:p>
            <a:pPr lvl="1"/>
            <a:r>
              <a:rPr lang="en-US" dirty="0" smtClean="0"/>
              <a:t>Grade I: confused, altered mood</a:t>
            </a:r>
          </a:p>
          <a:p>
            <a:pPr lvl="1"/>
            <a:r>
              <a:rPr lang="en-US" dirty="0" smtClean="0"/>
              <a:t>Grade II: Inappropriate, drowsy</a:t>
            </a:r>
          </a:p>
          <a:p>
            <a:pPr lvl="1"/>
            <a:r>
              <a:rPr lang="en-US" dirty="0" smtClean="0"/>
              <a:t>Grade III: </a:t>
            </a:r>
            <a:r>
              <a:rPr lang="en-US" dirty="0" err="1" smtClean="0"/>
              <a:t>Stuporous</a:t>
            </a:r>
            <a:r>
              <a:rPr lang="en-US" dirty="0" smtClean="0"/>
              <a:t> but </a:t>
            </a:r>
            <a:r>
              <a:rPr lang="en-US" dirty="0" err="1" smtClean="0"/>
              <a:t>arousable</a:t>
            </a:r>
            <a:r>
              <a:rPr lang="en-US" dirty="0" smtClean="0"/>
              <a:t>, markedly confused</a:t>
            </a:r>
          </a:p>
          <a:p>
            <a:pPr lvl="1"/>
            <a:r>
              <a:rPr lang="en-US" dirty="0" smtClean="0"/>
              <a:t>Grade IV: Coma, unresponsive to pain</a:t>
            </a:r>
          </a:p>
        </p:txBody>
      </p:sp>
    </p:spTree>
    <p:extLst>
      <p:ext uri="{BB962C8B-B14F-4D97-AF65-F5344CB8AC3E}">
        <p14:creationId xmlns:p14="http://schemas.microsoft.com/office/powerpoint/2010/main" val="3213526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ANTIDOTES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Amanita – penicillin G 1mg/kg/d +/- activated charcoal</a:t>
            </a:r>
          </a:p>
          <a:p>
            <a:r>
              <a:rPr lang="en-US" dirty="0" err="1" smtClean="0"/>
              <a:t>Silibinin</a:t>
            </a:r>
            <a:r>
              <a:rPr lang="en-US" dirty="0" smtClean="0"/>
              <a:t> – derivative of milk thistle, antioxidant (proposed but not well studied)</a:t>
            </a:r>
          </a:p>
          <a:p>
            <a:r>
              <a:rPr lang="en-US" dirty="0" err="1" smtClean="0"/>
              <a:t>Inchinko</a:t>
            </a:r>
            <a:r>
              <a:rPr lang="en-US" dirty="0" smtClean="0"/>
              <a:t>-to – Chinese herbal preparation for Cholestatic hepatitis (proposed suppression of TNF alpha, inhibition of hepatic apoptosis)</a:t>
            </a:r>
          </a:p>
        </p:txBody>
      </p:sp>
    </p:spTree>
    <p:extLst>
      <p:ext uri="{BB962C8B-B14F-4D97-AF65-F5344CB8AC3E}">
        <p14:creationId xmlns:p14="http://schemas.microsoft.com/office/powerpoint/2010/main" val="1186346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COAGULOPATHY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Correction of coagulopathy not indicated unless active bleeding is present or procedure</a:t>
            </a:r>
          </a:p>
          <a:p>
            <a:pPr lvl="1"/>
            <a:r>
              <a:rPr lang="en-US" dirty="0" smtClean="0"/>
              <a:t>FFP 15 mL/kg or 4 units</a:t>
            </a:r>
          </a:p>
          <a:p>
            <a:pPr lvl="1"/>
            <a:r>
              <a:rPr lang="en-US" dirty="0" smtClean="0"/>
              <a:t>Cryoprecipitate</a:t>
            </a:r>
          </a:p>
          <a:p>
            <a:pPr lvl="1"/>
            <a:r>
              <a:rPr lang="en-US" dirty="0" err="1" smtClean="0"/>
              <a:t>FVIIa</a:t>
            </a:r>
            <a:r>
              <a:rPr lang="en-US" dirty="0" smtClean="0"/>
              <a:t> for unresponsive bleeding 4mcg/kg push</a:t>
            </a:r>
          </a:p>
          <a:p>
            <a:pPr lvl="1"/>
            <a:r>
              <a:rPr lang="en-US" dirty="0" smtClean="0"/>
              <a:t>Platelet transfusion only &lt; 10K or procedure &lt;50K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63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MANAGEMENT: RENAL FAILURE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1/3 of patient will develop Oliguric ARF</a:t>
            </a:r>
          </a:p>
          <a:p>
            <a:r>
              <a:rPr lang="en-US" dirty="0" smtClean="0"/>
              <a:t>Fluid resuscitation</a:t>
            </a:r>
          </a:p>
          <a:p>
            <a:r>
              <a:rPr lang="en-US" dirty="0" smtClean="0"/>
              <a:t>CVVHD as indicated</a:t>
            </a:r>
          </a:p>
          <a:p>
            <a:r>
              <a:rPr lang="en-US" dirty="0" smtClean="0"/>
              <a:t>Avoid nephrotoxic medications</a:t>
            </a:r>
          </a:p>
          <a:p>
            <a:r>
              <a:rPr lang="en-US" dirty="0" smtClean="0"/>
              <a:t>Avoid NSAIDs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38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MANAGEMENT: CV AND ENDOCRINE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Fluid resuscitation</a:t>
            </a:r>
          </a:p>
          <a:p>
            <a:r>
              <a:rPr lang="en-US" dirty="0" smtClean="0"/>
              <a:t>Low SVR with normal or increased CO</a:t>
            </a:r>
          </a:p>
          <a:p>
            <a:r>
              <a:rPr lang="en-US" dirty="0" smtClean="0"/>
              <a:t>Dopamine or NE parenteral</a:t>
            </a:r>
          </a:p>
          <a:p>
            <a:endParaRPr lang="en-US" dirty="0"/>
          </a:p>
          <a:p>
            <a:r>
              <a:rPr lang="en-US" dirty="0" smtClean="0"/>
              <a:t>Impaired gluconeogenesis</a:t>
            </a:r>
          </a:p>
          <a:p>
            <a:r>
              <a:rPr lang="en-US" dirty="0" smtClean="0"/>
              <a:t>Frequent capillary blood glucose q1/2</a:t>
            </a:r>
          </a:p>
          <a:p>
            <a:r>
              <a:rPr lang="en-US" dirty="0" smtClean="0"/>
              <a:t>D5/10 containing solution as necessary</a:t>
            </a:r>
          </a:p>
          <a:p>
            <a:r>
              <a:rPr lang="en-US" dirty="0" smtClean="0"/>
              <a:t>Monitoring potassium, phosphate and magnesium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725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MANAGEMENT: ANTIBIOTICS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Empiric antibiotics for:</a:t>
            </a:r>
          </a:p>
          <a:p>
            <a:pPr lvl="1"/>
            <a:r>
              <a:rPr lang="en-US" dirty="0" smtClean="0"/>
              <a:t>Progressive encephalopathy</a:t>
            </a:r>
          </a:p>
          <a:p>
            <a:pPr lvl="1"/>
            <a:r>
              <a:rPr lang="en-US" dirty="0" smtClean="0"/>
              <a:t>Signs of SIRS (temperature &gt; 38</a:t>
            </a:r>
            <a:r>
              <a:rPr lang="en-US" baseline="30000" dirty="0" smtClean="0"/>
              <a:t>0</a:t>
            </a:r>
            <a:r>
              <a:rPr lang="en-US" dirty="0" smtClean="0"/>
              <a:t>C or &lt; 36</a:t>
            </a:r>
            <a:r>
              <a:rPr lang="en-US" baseline="30000" dirty="0" smtClean="0"/>
              <a:t>0</a:t>
            </a:r>
            <a:r>
              <a:rPr lang="en-US" dirty="0" smtClean="0"/>
              <a:t>C; WBC </a:t>
            </a:r>
            <a:r>
              <a:rPr lang="en-US" dirty="0" err="1" smtClean="0"/>
              <a:t>pf</a:t>
            </a:r>
            <a:r>
              <a:rPr lang="en-US" dirty="0" smtClean="0"/>
              <a:t> &gt; 12000 </a:t>
            </a:r>
            <a:r>
              <a:rPr lang="en-US" dirty="0" err="1" smtClean="0"/>
              <a:t>mcL</a:t>
            </a:r>
            <a:r>
              <a:rPr lang="en-US" dirty="0" smtClean="0"/>
              <a:t> or &lt; 4000/</a:t>
            </a:r>
            <a:r>
              <a:rPr lang="en-US" dirty="0" err="1" smtClean="0"/>
              <a:t>mcL</a:t>
            </a:r>
            <a:r>
              <a:rPr lang="en-US" dirty="0" smtClean="0"/>
              <a:t>; PR of &gt; 90 bpm)</a:t>
            </a:r>
          </a:p>
          <a:p>
            <a:pPr lvl="1"/>
            <a:r>
              <a:rPr lang="en-US" dirty="0" smtClean="0"/>
              <a:t>Persistent hypotension</a:t>
            </a:r>
          </a:p>
          <a:p>
            <a:r>
              <a:rPr lang="en-US" dirty="0" err="1" smtClean="0"/>
              <a:t>Tazocin</a:t>
            </a:r>
            <a:r>
              <a:rPr lang="en-US" dirty="0" smtClean="0"/>
              <a:t> and fluconazole considered initially. IN hospital-acquired IV catheter infections, consider </a:t>
            </a:r>
            <a:r>
              <a:rPr lang="en-US" dirty="0" err="1" smtClean="0"/>
              <a:t>vancomycin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95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MANAGEMENT: CEREBRAL EDEMA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Mechanical ventilation to protect the airway and hyperventilate (short-lived)</a:t>
            </a:r>
          </a:p>
          <a:p>
            <a:r>
              <a:rPr lang="en-US" dirty="0" smtClean="0"/>
              <a:t>Head of bled elevated to 30</a:t>
            </a:r>
            <a:r>
              <a:rPr lang="en-US" baseline="30000" dirty="0" smtClean="0"/>
              <a:t>o</a:t>
            </a:r>
            <a:endParaRPr lang="en-US" dirty="0" smtClean="0"/>
          </a:p>
          <a:p>
            <a:r>
              <a:rPr lang="en-US" dirty="0" err="1" smtClean="0"/>
              <a:t>Mannitol</a:t>
            </a:r>
            <a:r>
              <a:rPr lang="en-US" dirty="0" smtClean="0"/>
              <a:t> (0.5 – 1g/kg) goal </a:t>
            </a:r>
            <a:r>
              <a:rPr lang="en-US" dirty="0" err="1" smtClean="0"/>
              <a:t>Osm</a:t>
            </a:r>
            <a:r>
              <a:rPr lang="en-US" dirty="0" smtClean="0"/>
              <a:t> around 320</a:t>
            </a:r>
          </a:p>
          <a:p>
            <a:r>
              <a:rPr lang="en-US" dirty="0" smtClean="0"/>
              <a:t>Hypertonic saline 3% (goal Na 145-155)</a:t>
            </a:r>
          </a:p>
          <a:p>
            <a:r>
              <a:rPr lang="en-US" dirty="0" smtClean="0"/>
              <a:t>Barbiturate coma</a:t>
            </a:r>
          </a:p>
          <a:p>
            <a:r>
              <a:rPr lang="en-US" dirty="0" smtClean="0"/>
              <a:t>Hypothermia is under investigation</a:t>
            </a:r>
          </a:p>
          <a:p>
            <a:r>
              <a:rPr lang="en-US" dirty="0" smtClean="0"/>
              <a:t>Seizure control with phenytoin</a:t>
            </a:r>
          </a:p>
          <a:p>
            <a:r>
              <a:rPr lang="en-US" dirty="0" smtClean="0"/>
              <a:t>Call neurology/neurosurgery</a:t>
            </a:r>
          </a:p>
          <a:p>
            <a:endParaRPr lang="en-US" dirty="0"/>
          </a:p>
          <a:p>
            <a:r>
              <a:rPr lang="en-US" dirty="0" smtClean="0"/>
              <a:t>Refractory increased ICP r decreased CPP is a contraindication for transplantation in most centers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6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MELD (MODEL FOR END STAGE LIVER DISEASE)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3.78 [Ln serum bilirubin (mg/</a:t>
            </a:r>
            <a:r>
              <a:rPr lang="en-US" dirty="0" err="1" smtClean="0"/>
              <a:t>dL</a:t>
            </a:r>
            <a:r>
              <a:rPr lang="en-US" dirty="0" smtClean="0"/>
              <a:t>)] + 11.2 [Ln INR] + 9.57 [Ln serum creatinine (mg/</a:t>
            </a:r>
            <a:r>
              <a:rPr lang="en-US" dirty="0" err="1" smtClean="0"/>
              <a:t>dL</a:t>
            </a:r>
            <a:r>
              <a:rPr lang="en-US" dirty="0" smtClean="0"/>
              <a:t>)] + 6.43</a:t>
            </a:r>
          </a:p>
          <a:p>
            <a:r>
              <a:rPr lang="en-US" dirty="0" smtClean="0"/>
              <a:t>Utilized to prioritize transplant recipients</a:t>
            </a:r>
          </a:p>
          <a:p>
            <a:r>
              <a:rPr lang="en-US" dirty="0" smtClean="0"/>
              <a:t>In hospitalized patients, the 3 month mortality is</a:t>
            </a:r>
          </a:p>
          <a:p>
            <a:pPr lvl="1"/>
            <a:r>
              <a:rPr lang="en-US" dirty="0" smtClean="0"/>
              <a:t>40 0r more – 100% mortality</a:t>
            </a:r>
          </a:p>
          <a:p>
            <a:pPr lvl="1"/>
            <a:r>
              <a:rPr lang="en-US" dirty="0" smtClean="0"/>
              <a:t>30-39 – 83% mortality</a:t>
            </a:r>
          </a:p>
          <a:p>
            <a:pPr lvl="1"/>
            <a:r>
              <a:rPr lang="en-US" dirty="0" smtClean="0"/>
              <a:t>20-29 – 76% mortality</a:t>
            </a:r>
          </a:p>
          <a:p>
            <a:pPr lvl="1"/>
            <a:r>
              <a:rPr lang="en-US" dirty="0" smtClean="0"/>
              <a:t>10-19 – 27% mortality</a:t>
            </a:r>
          </a:p>
          <a:p>
            <a:pPr lvl="1"/>
            <a:r>
              <a:rPr lang="en-US" dirty="0" smtClean="0"/>
              <a:t>&lt;10 – 4% mortality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49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CHRONIC LIVER FAILURE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Principles similar to acute liver failure</a:t>
            </a:r>
          </a:p>
          <a:p>
            <a:r>
              <a:rPr lang="en-US" dirty="0" smtClean="0"/>
              <a:t>Cerebral edema is not common</a:t>
            </a:r>
          </a:p>
          <a:p>
            <a:r>
              <a:rPr lang="en-US" dirty="0" smtClean="0"/>
              <a:t>Ammonia reduction mainstay of management of encephalopathy</a:t>
            </a:r>
          </a:p>
          <a:p>
            <a:r>
              <a:rPr lang="en-US" dirty="0" smtClean="0"/>
              <a:t>All other interventions are as in acute liver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33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TYPICAL PATTERNS OF ALT/AST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Alcoholic fatty liver disease: AST &lt;8X ULN, ALT &lt;5X ULN</a:t>
            </a:r>
          </a:p>
          <a:p>
            <a:r>
              <a:rPr lang="en-US" dirty="0" smtClean="0"/>
              <a:t>Non-alcoholic fatty liver disease: AST and ALT &lt; 4 X ULN</a:t>
            </a:r>
          </a:p>
          <a:p>
            <a:r>
              <a:rPr lang="en-US" dirty="0" smtClean="0"/>
              <a:t>Acute viral hepatitis or toxin-related hepatitis with jaundice: AST and ALT &gt; 25 X ULN</a:t>
            </a:r>
          </a:p>
          <a:p>
            <a:r>
              <a:rPr lang="en-US" dirty="0" smtClean="0"/>
              <a:t>Ischemic Hepatopathy (ischemic hepatitis, shock liver): AST and ALT &gt; 50 X ULN(in addition the LDH is often markedly elevated)</a:t>
            </a:r>
          </a:p>
          <a:p>
            <a:r>
              <a:rPr lang="en-US" dirty="0" smtClean="0"/>
              <a:t>Chronic hepatitis C virus infection: wide variability; typically normal to less than twice the ULN, rarely more than 10 X ULN</a:t>
            </a:r>
          </a:p>
          <a:p>
            <a:r>
              <a:rPr lang="en-US" dirty="0" smtClean="0"/>
              <a:t>Chronic hepatitis B virus infection: levels fluctuate; the AST and ALR may be normal, though most patients have mid-moderate elevations (approx. 2X ULN); with exacerbations, levels are more than 10 X ULN.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0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MARKED ELEVATION IN ALT/AST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Acute viral hepatitis syndrome/</a:t>
            </a:r>
            <a:r>
              <a:rPr lang="en-US" dirty="0" err="1" smtClean="0"/>
              <a:t>veno</a:t>
            </a:r>
            <a:r>
              <a:rPr lang="en-US" dirty="0" smtClean="0"/>
              <a:t>-occlusive disease</a:t>
            </a:r>
          </a:p>
          <a:p>
            <a:r>
              <a:rPr lang="en-US" dirty="0" smtClean="0"/>
              <a:t>Paracetamol poisoning</a:t>
            </a:r>
          </a:p>
          <a:p>
            <a:r>
              <a:rPr lang="en-US" dirty="0" smtClean="0"/>
              <a:t>Alcoholic hepatitis</a:t>
            </a:r>
          </a:p>
          <a:p>
            <a:r>
              <a:rPr lang="en-US" dirty="0" smtClean="0"/>
              <a:t>Autoimmune hepatitis</a:t>
            </a:r>
          </a:p>
          <a:p>
            <a:r>
              <a:rPr lang="en-US" dirty="0" smtClean="0"/>
              <a:t>Wilson’s disease</a:t>
            </a:r>
          </a:p>
          <a:p>
            <a:r>
              <a:rPr lang="en-US" dirty="0" smtClean="0"/>
              <a:t>Sepsis</a:t>
            </a:r>
          </a:p>
          <a:p>
            <a:r>
              <a:rPr lang="en-US" dirty="0" smtClean="0"/>
              <a:t>Ischemic Hepatopathy </a:t>
            </a:r>
          </a:p>
          <a:p>
            <a:r>
              <a:rPr lang="en-US" dirty="0" smtClean="0"/>
              <a:t>Budd </a:t>
            </a:r>
            <a:r>
              <a:rPr lang="en-US" dirty="0" err="1" smtClean="0"/>
              <a:t>Chiarri</a:t>
            </a:r>
            <a:endParaRPr lang="en-US" dirty="0" smtClean="0"/>
          </a:p>
          <a:p>
            <a:r>
              <a:rPr lang="en-US" dirty="0" smtClean="0"/>
              <a:t>Post hepatectomy</a:t>
            </a:r>
          </a:p>
          <a:p>
            <a:r>
              <a:rPr lang="en-US" dirty="0" smtClean="0"/>
              <a:t>HELLP</a:t>
            </a:r>
          </a:p>
          <a:p>
            <a:r>
              <a:rPr lang="en-US" dirty="0" smtClean="0"/>
              <a:t>Heat stroke</a:t>
            </a:r>
          </a:p>
          <a:p>
            <a:r>
              <a:rPr lang="en-US" dirty="0" smtClean="0"/>
              <a:t>Toxins</a:t>
            </a:r>
          </a:p>
          <a:p>
            <a:r>
              <a:rPr lang="en-US" dirty="0" smtClean="0"/>
              <a:t>Malignant infiltration</a:t>
            </a:r>
          </a:p>
          <a:p>
            <a:r>
              <a:rPr lang="en-US" dirty="0" smtClean="0"/>
              <a:t>Muscle disorders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9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MILD-MODERATE ELEVATION IN ALT/AST</a:t>
            </a:r>
            <a:br>
              <a:rPr lang="en-US" b="1" dirty="0" smtClean="0"/>
            </a:br>
            <a:r>
              <a:rPr lang="en-US" b="1" dirty="0" smtClean="0"/>
              <a:t>(2-15 X ULN)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Medications </a:t>
            </a:r>
          </a:p>
          <a:p>
            <a:r>
              <a:rPr lang="en-US" dirty="0" smtClean="0"/>
              <a:t>Coeliac disease</a:t>
            </a:r>
          </a:p>
          <a:p>
            <a:r>
              <a:rPr lang="en-US" dirty="0" smtClean="0"/>
              <a:t>Chronic viral hepatitis</a:t>
            </a:r>
          </a:p>
          <a:p>
            <a:r>
              <a:rPr lang="en-US" dirty="0" smtClean="0"/>
              <a:t>NAFLD</a:t>
            </a:r>
            <a:br>
              <a:rPr lang="en-US" dirty="0" smtClean="0"/>
            </a:br>
            <a:r>
              <a:rPr lang="en-US" dirty="0" smtClean="0"/>
              <a:t>Alcoholic liver disease</a:t>
            </a:r>
          </a:p>
          <a:p>
            <a:r>
              <a:rPr lang="en-US" dirty="0" smtClean="0"/>
              <a:t>Anorexia nervosa</a:t>
            </a:r>
          </a:p>
          <a:p>
            <a:r>
              <a:rPr lang="en-US" dirty="0" smtClean="0"/>
              <a:t>Hemochromatosis</a:t>
            </a:r>
          </a:p>
          <a:p>
            <a:r>
              <a:rPr lang="en-US" dirty="0" smtClean="0"/>
              <a:t>Adult bile </a:t>
            </a:r>
            <a:r>
              <a:rPr lang="en-US" dirty="0" err="1" smtClean="0"/>
              <a:t>ductopenia</a:t>
            </a:r>
            <a:endParaRPr lang="en-US" dirty="0" smtClean="0"/>
          </a:p>
          <a:p>
            <a:r>
              <a:rPr lang="en-US" dirty="0" smtClean="0"/>
              <a:t>Thyroid disorders</a:t>
            </a:r>
          </a:p>
          <a:p>
            <a:r>
              <a:rPr lang="en-US" dirty="0" smtClean="0"/>
              <a:t>Adrenal insufficiency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88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APPROACH TO ABNORMAL LIVER CHEMISTRY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History: focus on risk factors for liver disease:</a:t>
            </a:r>
          </a:p>
          <a:p>
            <a:pPr lvl="1"/>
            <a:r>
              <a:rPr lang="en-US" dirty="0" smtClean="0"/>
              <a:t>Alcohol, substance use</a:t>
            </a:r>
          </a:p>
          <a:p>
            <a:pPr lvl="1"/>
            <a:r>
              <a:rPr lang="en-US" dirty="0" smtClean="0"/>
              <a:t>Medications</a:t>
            </a:r>
          </a:p>
          <a:p>
            <a:pPr lvl="1"/>
            <a:r>
              <a:rPr lang="en-US" dirty="0" smtClean="0"/>
              <a:t>Transfusions</a:t>
            </a:r>
          </a:p>
          <a:p>
            <a:pPr lvl="1"/>
            <a:r>
              <a:rPr lang="en-US" dirty="0" err="1" smtClean="0"/>
              <a:t>Tatoos</a:t>
            </a:r>
            <a:endParaRPr lang="en-US" dirty="0" smtClean="0"/>
          </a:p>
          <a:p>
            <a:pPr lvl="1"/>
            <a:r>
              <a:rPr lang="en-US" dirty="0" smtClean="0"/>
              <a:t>Sexual promiscuity</a:t>
            </a:r>
          </a:p>
          <a:p>
            <a:pPr lvl="1"/>
            <a:r>
              <a:rPr lang="en-US" dirty="0" smtClean="0"/>
              <a:t>Family history of liver disease </a:t>
            </a:r>
          </a:p>
          <a:p>
            <a:pPr lvl="1"/>
            <a:r>
              <a:rPr lang="en-US" dirty="0" smtClean="0"/>
              <a:t>Autoimmune disease</a:t>
            </a:r>
          </a:p>
          <a:p>
            <a:r>
              <a:rPr lang="en-US" dirty="0" smtClean="0"/>
              <a:t>P/E: focus on stigmata for liver diseases such as ascites, jaundice, splenomegaly and dermatological manifestation of liver disease</a:t>
            </a:r>
          </a:p>
          <a:p>
            <a:r>
              <a:rPr lang="en-US" dirty="0" smtClean="0"/>
              <a:t>Neurologic exam to exclude Wilson’s disease and hepatic encephalopathy</a:t>
            </a:r>
          </a:p>
        </p:txBody>
      </p:sp>
    </p:spTree>
    <p:extLst>
      <p:ext uri="{BB962C8B-B14F-4D97-AF65-F5344CB8AC3E}">
        <p14:creationId xmlns:p14="http://schemas.microsoft.com/office/powerpoint/2010/main" val="22462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2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92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 OF ISOLATED HYPER-GGT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Pancreatic disease</a:t>
            </a:r>
          </a:p>
          <a:p>
            <a:r>
              <a:rPr lang="en-US" dirty="0" smtClean="0"/>
              <a:t>Myocardial infarction</a:t>
            </a:r>
          </a:p>
          <a:p>
            <a:r>
              <a:rPr lang="en-US" dirty="0" smtClean="0"/>
              <a:t>Renal failure</a:t>
            </a:r>
          </a:p>
          <a:p>
            <a:r>
              <a:rPr lang="en-US" dirty="0" smtClean="0"/>
              <a:t>COPD</a:t>
            </a:r>
            <a:br>
              <a:rPr lang="en-US" dirty="0" smtClean="0"/>
            </a:br>
            <a:r>
              <a:rPr lang="en-US" dirty="0" smtClean="0"/>
              <a:t>DM</a:t>
            </a:r>
          </a:p>
          <a:p>
            <a:r>
              <a:rPr lang="en-US" dirty="0" smtClean="0"/>
              <a:t>Alcoholism especially with AST/ALT ratio of 2:1</a:t>
            </a:r>
          </a:p>
          <a:p>
            <a:r>
              <a:rPr lang="en-US" dirty="0" smtClean="0"/>
              <a:t>Phenytoin and barbiturates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92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1272</Words>
  <Application>Microsoft Office PowerPoint</Application>
  <PresentationFormat>Widescreen</PresentationFormat>
  <Paragraphs>221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ABNORMAL LFTS AND MANAGEMENT OF LIVER FAILURE</vt:lpstr>
      <vt:lpstr>PATTERN OF ABNORMAL LFTS</vt:lpstr>
      <vt:lpstr>TYPICAL PATTERNS OF ALT/AST</vt:lpstr>
      <vt:lpstr>MARKED ELEVATION IN ALT/AST</vt:lpstr>
      <vt:lpstr>MILD-MODERATE ELEVATION IN ALT/AST (2-15 X ULN)</vt:lpstr>
      <vt:lpstr>APPROACH TO ABNORMAL LIVER CHEMISTRY</vt:lpstr>
      <vt:lpstr>PowerPoint Presentation</vt:lpstr>
      <vt:lpstr>PowerPoint Presentation</vt:lpstr>
      <vt:lpstr>CAUSES OF ISOLATED HYPER-GGT</vt:lpstr>
      <vt:lpstr>ISOLATED HYPERBILIRUBINEMIA</vt:lpstr>
      <vt:lpstr>EVALUATION</vt:lpstr>
      <vt:lpstr>IMAGING</vt:lpstr>
      <vt:lpstr>LIVER FAILURE</vt:lpstr>
      <vt:lpstr>SYMPTOMS</vt:lpstr>
      <vt:lpstr>DIFFERENTIAL DIAGNOSIS</vt:lpstr>
      <vt:lpstr>CONT.</vt:lpstr>
      <vt:lpstr>RADIOLOGY</vt:lpstr>
      <vt:lpstr>OTHER STUDIES</vt:lpstr>
      <vt:lpstr>CEREBRAL EDEMA</vt:lpstr>
      <vt:lpstr>INITIAL MANAGEMENT: ED</vt:lpstr>
      <vt:lpstr>MANAGEMENT ANTIDOTES</vt:lpstr>
      <vt:lpstr>MANAGEMENT COAGULOPATHY</vt:lpstr>
      <vt:lpstr>MANAGEMENT: RENAL FAILURE</vt:lpstr>
      <vt:lpstr>MANAGEMENT: CV AND ENDOCRINE</vt:lpstr>
      <vt:lpstr>MANAGEMENT: ANTIBIOTICS</vt:lpstr>
      <vt:lpstr>MANAGEMENT: CEREBRAL EDEMA</vt:lpstr>
      <vt:lpstr>MELD (MODEL FOR END STAGE LIVER DISEASE)</vt:lpstr>
      <vt:lpstr>CHRONIC LIVER FAILURE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Effie Nailah</dc:creator>
  <cp:lastModifiedBy>Effie Nailah</cp:lastModifiedBy>
  <cp:revision>9</cp:revision>
  <dcterms:created xsi:type="dcterms:W3CDTF">2016-08-02T11:33:23Z</dcterms:created>
  <dcterms:modified xsi:type="dcterms:W3CDTF">2016-08-02T12:28:55Z</dcterms:modified>
</cp:coreProperties>
</file>