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3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0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5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6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7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5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5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4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B672-CDEB-4ECA-964F-7B4D28F8F664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CDDFE-82E5-4E8E-9C2D-ECFDAB5D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6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Management of Acute and Chronic Liver Failure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Mb ChB 111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Mar,2013</a:t>
            </a:r>
          </a:p>
          <a:p>
            <a:r>
              <a:rPr lang="en-US" b="1" dirty="0" err="1" smtClean="0">
                <a:solidFill>
                  <a:srgbClr val="FFFF00"/>
                </a:solidFill>
              </a:rPr>
              <a:t>Dr</a:t>
            </a:r>
            <a:r>
              <a:rPr lang="en-US" b="1" dirty="0" smtClean="0">
                <a:solidFill>
                  <a:srgbClr val="FFFF00"/>
                </a:solidFill>
              </a:rPr>
              <a:t> F A </a:t>
            </a:r>
            <a:r>
              <a:rPr lang="en-US" b="1" dirty="0" err="1" smtClean="0">
                <a:solidFill>
                  <a:srgbClr val="FFFF00"/>
                </a:solidFill>
              </a:rPr>
              <a:t>Okoth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3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>Complications </a:t>
            </a:r>
            <a:r>
              <a:rPr lang="en-US" b="1" dirty="0" smtClean="0">
                <a:solidFill>
                  <a:schemeClr val="bg1"/>
                </a:solidFill>
              </a:rPr>
              <a:t>and management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Onset of encephalopathy is often sudden may precede jaundice, and unlike chronic liver disease may be associated with agitation, changes in personality, delusions, and restlessness. </a:t>
            </a:r>
            <a:r>
              <a:rPr lang="en-US" dirty="0" err="1" smtClean="0">
                <a:solidFill>
                  <a:schemeClr val="bg1"/>
                </a:solidFill>
              </a:rPr>
              <a:t>Asterexis</a:t>
            </a:r>
            <a:r>
              <a:rPr lang="en-US" dirty="0" smtClean="0">
                <a:solidFill>
                  <a:schemeClr val="bg1"/>
                </a:solidFill>
              </a:rPr>
              <a:t> may be transient. Fetor </a:t>
            </a:r>
            <a:r>
              <a:rPr lang="en-US" dirty="0" err="1" smtClean="0">
                <a:solidFill>
                  <a:schemeClr val="bg1"/>
                </a:solidFill>
              </a:rPr>
              <a:t>hepaticus</a:t>
            </a:r>
            <a:r>
              <a:rPr lang="en-US" dirty="0" smtClean="0">
                <a:solidFill>
                  <a:schemeClr val="bg1"/>
                </a:solidFill>
              </a:rPr>
              <a:t> is usually present.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Management of </a:t>
            </a:r>
            <a:r>
              <a:rPr lang="en-US" dirty="0" err="1" smtClean="0">
                <a:solidFill>
                  <a:schemeClr val="bg1"/>
                </a:solidFill>
              </a:rPr>
              <a:t>portosystemic</a:t>
            </a:r>
            <a:r>
              <a:rPr lang="en-US" dirty="0" smtClean="0">
                <a:solidFill>
                  <a:schemeClr val="bg1"/>
                </a:solidFill>
              </a:rPr>
              <a:t> encephalopathy of cirrhosis has </a:t>
            </a:r>
            <a:r>
              <a:rPr lang="en-US" dirty="0" err="1" smtClean="0">
                <a:solidFill>
                  <a:schemeClr val="bg1"/>
                </a:solidFill>
              </a:rPr>
              <a:t>centred</a:t>
            </a:r>
            <a:r>
              <a:rPr lang="en-US" dirty="0" smtClean="0">
                <a:solidFill>
                  <a:schemeClr val="bg1"/>
                </a:solidFill>
              </a:rPr>
              <a:t> on lactulose and non-absorbable antibiotics. However, lactulose has shown no benefit in acute liver failure and may increase aspiration risk and bowel distension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cirrhosis, L-ornithine L-aspartate treats encephalopathy by increasing muscle metabolism of ammonia but there may be no benefit in acute liver failure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23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Prognosis for patients with stage 1 or 2 encephalopathy (confused or drowsy ) is good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 stage 3 or 4 it is much poorer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Obtunded patients should be intubated for airway protection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Progression of encephalopathy is triggered by infection and empiric antibiotics should be administered to these patients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38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Acute liver failure is uniquely associated with cerebral </a:t>
            </a:r>
            <a:r>
              <a:rPr lang="en-US" dirty="0" err="1" smtClean="0">
                <a:solidFill>
                  <a:schemeClr val="bg1"/>
                </a:solidFill>
              </a:rPr>
              <a:t>oedema</a:t>
            </a:r>
            <a:r>
              <a:rPr lang="en-US" dirty="0" smtClean="0">
                <a:solidFill>
                  <a:schemeClr val="bg1"/>
                </a:solidFill>
              </a:rPr>
              <a:t>, which can lead to an increase in </a:t>
            </a:r>
            <a:r>
              <a:rPr lang="en-US" dirty="0" err="1" smtClean="0">
                <a:solidFill>
                  <a:schemeClr val="bg1"/>
                </a:solidFill>
              </a:rPr>
              <a:t>intracerebral</a:t>
            </a:r>
            <a:r>
              <a:rPr lang="en-US" dirty="0" smtClean="0">
                <a:solidFill>
                  <a:schemeClr val="bg1"/>
                </a:solidFill>
              </a:rPr>
              <a:t> pressure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is uncommon in patients with stage 1 or 2 encephalopathy but is common in majority of patients with stage 3 or 4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Raised intracranial pressure can lead to brainstem herniation, which remains a leading cause of death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General management of cerebral </a:t>
            </a:r>
            <a:r>
              <a:rPr lang="en-US" dirty="0" err="1" smtClean="0">
                <a:solidFill>
                  <a:schemeClr val="bg1"/>
                </a:solidFill>
              </a:rPr>
              <a:t>oedema</a:t>
            </a:r>
            <a:r>
              <a:rPr lang="en-US" dirty="0" smtClean="0">
                <a:solidFill>
                  <a:schemeClr val="bg1"/>
                </a:solidFill>
              </a:rPr>
              <a:t> includes limiting stimulation, elevating the head to 30 degrees and correction of acidosis and electrolytes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Additional therapies focus on decreasing cerebral </a:t>
            </a:r>
            <a:r>
              <a:rPr lang="en-US" dirty="0" err="1" smtClean="0">
                <a:solidFill>
                  <a:schemeClr val="bg1"/>
                </a:solidFill>
              </a:rPr>
              <a:t>oedema</a:t>
            </a:r>
            <a:r>
              <a:rPr lang="en-US" dirty="0" smtClean="0">
                <a:solidFill>
                  <a:schemeClr val="bg1"/>
                </a:solidFill>
              </a:rPr>
              <a:t> by increasing intravascular osmotic gradient ( hypertonic saline, </a:t>
            </a:r>
            <a:r>
              <a:rPr lang="en-US" dirty="0" err="1" smtClean="0">
                <a:solidFill>
                  <a:schemeClr val="bg1"/>
                </a:solidFill>
              </a:rPr>
              <a:t>mannitol</a:t>
            </a:r>
            <a:r>
              <a:rPr lang="en-US" dirty="0" smtClean="0">
                <a:solidFill>
                  <a:schemeClr val="bg1"/>
                </a:solidFill>
              </a:rPr>
              <a:t>) or by reducing cerebral blood flow ( hyperventilation, barbiturates, indomethacin and hypothermia 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16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liver synthesizes all the coagulation factors ( except factor V111 ), inhibitors of coagulation and proteins involved in </a:t>
            </a:r>
            <a:r>
              <a:rPr lang="en-US" dirty="0" err="1" smtClean="0">
                <a:solidFill>
                  <a:schemeClr val="bg1"/>
                </a:solidFill>
              </a:rPr>
              <a:t>fibrinolytic</a:t>
            </a:r>
            <a:r>
              <a:rPr lang="en-US" dirty="0" smtClean="0">
                <a:solidFill>
                  <a:schemeClr val="bg1"/>
                </a:solidFill>
              </a:rPr>
              <a:t> system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is also involved in clearance activated of clotting factors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coagulopathy of fulminant hepatic failure is thus complex and due not only to factor deficiency but also to enhanced </a:t>
            </a:r>
            <a:r>
              <a:rPr lang="en-US" dirty="0" err="1" smtClean="0">
                <a:solidFill>
                  <a:schemeClr val="bg1"/>
                </a:solidFill>
              </a:rPr>
              <a:t>fibrinolytic</a:t>
            </a:r>
            <a:r>
              <a:rPr lang="en-US" dirty="0" smtClean="0">
                <a:solidFill>
                  <a:schemeClr val="bg1"/>
                </a:solidFill>
              </a:rPr>
              <a:t> activity and decreased platelet number and function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failing liver`s inability to remove activated clotting factors may precipitate disseminated intravascular coagulation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resulting coagulopathy predisposes to bleeding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is potential cause of death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91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Coagulopathy is managed by routine vitamin K injections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Fresh frozen plasma, cryoprecipitate and platelets are given for INR at or &gt; 1.5, fibrinogen less than 100 mg/dl, platelets less than 50000/mm3 but only if there is active bleeding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0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Hypoglycaemia</a:t>
            </a:r>
            <a:r>
              <a:rPr lang="en-US" dirty="0" smtClean="0">
                <a:solidFill>
                  <a:schemeClr val="bg1"/>
                </a:solidFill>
              </a:rPr>
              <a:t> is found in 40% of cases of acute liver failure, plasma insulin levels are high due reduced liver uptake, gluconeogenesis is reduced in failing liver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Hypoglycaemia</a:t>
            </a:r>
            <a:r>
              <a:rPr lang="en-US" dirty="0" smtClean="0">
                <a:solidFill>
                  <a:schemeClr val="bg1"/>
                </a:solidFill>
              </a:rPr>
              <a:t> can cause rapid neurological deterioration and death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Hypokalaemia</a:t>
            </a:r>
            <a:r>
              <a:rPr lang="en-US" dirty="0" smtClean="0">
                <a:solidFill>
                  <a:schemeClr val="bg1"/>
                </a:solidFill>
              </a:rPr>
              <a:t> is common due in part to urinary losses and administration of glucose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Hyponatraemia</a:t>
            </a:r>
            <a:r>
              <a:rPr lang="en-US" dirty="0" smtClean="0">
                <a:solidFill>
                  <a:schemeClr val="bg1"/>
                </a:solidFill>
              </a:rPr>
              <a:t> frequently worsens cerebral </a:t>
            </a:r>
            <a:r>
              <a:rPr lang="en-US" dirty="0" err="1" smtClean="0">
                <a:solidFill>
                  <a:schemeClr val="bg1"/>
                </a:solidFill>
              </a:rPr>
              <a:t>oedema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Other electrolyte changes include, hypophosphatemia, hypocalcaemia and hypomagnesaemia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890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Infection affects up to 90% of patients with acute liver failure and stage 2 or more encephalopathy and is one of the main causes of death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majority of infections are pulmonary followed by urinary tract and blood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More than two-thirds are due to Gram positive organism, usually </a:t>
            </a:r>
            <a:r>
              <a:rPr lang="en-US" dirty="0" err="1" smtClean="0">
                <a:solidFill>
                  <a:schemeClr val="bg1"/>
                </a:solidFill>
              </a:rPr>
              <a:t>staphlocococci</a:t>
            </a:r>
            <a:r>
              <a:rPr lang="en-US" dirty="0" smtClean="0">
                <a:solidFill>
                  <a:schemeClr val="bg1"/>
                </a:solidFill>
              </a:rPr>
              <a:t> but streptococci and Gram negative bacilli are also found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Fungal infections occur in about one-third of patients often unrecognized and ominous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typical manifestations of sepsis such as fever and </a:t>
            </a:r>
            <a:r>
              <a:rPr lang="en-US" dirty="0" err="1" smtClean="0">
                <a:solidFill>
                  <a:schemeClr val="bg1"/>
                </a:solidFill>
              </a:rPr>
              <a:t>leucocytosis</a:t>
            </a:r>
            <a:r>
              <a:rPr lang="en-US" dirty="0" smtClean="0">
                <a:solidFill>
                  <a:schemeClr val="bg1"/>
                </a:solidFill>
              </a:rPr>
              <a:t> may be absent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43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most appropriate antibiotic regimen will depend on the incidence, type and sensitivity of bacteria but usually includes third generation </a:t>
            </a:r>
            <a:r>
              <a:rPr lang="en-US" dirty="0" err="1" smtClean="0">
                <a:solidFill>
                  <a:schemeClr val="bg1"/>
                </a:solidFill>
              </a:rPr>
              <a:t>cephalosporins</a:t>
            </a:r>
            <a:r>
              <a:rPr lang="en-US" dirty="0" smtClean="0">
                <a:solidFill>
                  <a:schemeClr val="bg1"/>
                </a:solidFill>
              </a:rPr>
              <a:t> or </a:t>
            </a:r>
            <a:r>
              <a:rPr lang="en-US" dirty="0" err="1" smtClean="0">
                <a:solidFill>
                  <a:schemeClr val="bg1"/>
                </a:solidFill>
              </a:rPr>
              <a:t>flouroquinolone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vancomycin</a:t>
            </a:r>
            <a:r>
              <a:rPr lang="en-US" dirty="0" smtClean="0">
                <a:solidFill>
                  <a:schemeClr val="bg1"/>
                </a:solidFill>
              </a:rPr>
              <a:t> is indicated if there is concern for line sepsis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Fungal coverage should be added if for those that fail to improve with antibacterial medication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49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Renal failure, which develops in 30-70% of patients negatively impacts survival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may be related to </a:t>
            </a:r>
            <a:r>
              <a:rPr lang="en-US" dirty="0" err="1" smtClean="0">
                <a:solidFill>
                  <a:schemeClr val="bg1"/>
                </a:solidFill>
              </a:rPr>
              <a:t>ljver</a:t>
            </a:r>
            <a:r>
              <a:rPr lang="en-US" dirty="0" smtClean="0">
                <a:solidFill>
                  <a:schemeClr val="bg1"/>
                </a:solidFill>
              </a:rPr>
              <a:t> cell failure itself ( </a:t>
            </a:r>
            <a:r>
              <a:rPr lang="en-US" dirty="0" err="1" smtClean="0">
                <a:solidFill>
                  <a:schemeClr val="bg1"/>
                </a:solidFill>
              </a:rPr>
              <a:t>hepatorenal</a:t>
            </a:r>
            <a:r>
              <a:rPr lang="en-US" dirty="0" smtClean="0">
                <a:solidFill>
                  <a:schemeClr val="bg1"/>
                </a:solidFill>
              </a:rPr>
              <a:t> syndrome ) to acute tubular necrosis secondary to complications of acute liver failure ( sepsis, bleeding, hypotension ) or direct nephrotoxicity of the drug or other insult responsible for the hepatic damage ( 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paracetamol</a:t>
            </a:r>
            <a:r>
              <a:rPr lang="en-US" dirty="0" smtClean="0">
                <a:solidFill>
                  <a:schemeClr val="bg1"/>
                </a:solidFill>
              </a:rPr>
              <a:t> overdose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Urinalysis helps distinguish the cause, with urine sodium &gt; 10mEq/L with active sediment  with acute tubular necrosis and urine sodium less than 10 </a:t>
            </a:r>
            <a:r>
              <a:rPr lang="en-US" dirty="0" err="1" smtClean="0">
                <a:solidFill>
                  <a:schemeClr val="bg1"/>
                </a:solidFill>
              </a:rPr>
              <a:t>mEq</a:t>
            </a:r>
            <a:r>
              <a:rPr lang="en-US" dirty="0" smtClean="0">
                <a:solidFill>
                  <a:schemeClr val="bg1"/>
                </a:solidFill>
              </a:rPr>
              <a:t>/L seen in </a:t>
            </a:r>
            <a:r>
              <a:rPr lang="en-US" dirty="0" err="1" smtClean="0">
                <a:solidFill>
                  <a:schemeClr val="bg1"/>
                </a:solidFill>
              </a:rPr>
              <a:t>prerenal</a:t>
            </a:r>
            <a:r>
              <a:rPr lang="en-US" dirty="0" smtClean="0">
                <a:solidFill>
                  <a:schemeClr val="bg1"/>
                </a:solidFill>
              </a:rPr>
              <a:t> azotemia and </a:t>
            </a:r>
            <a:r>
              <a:rPr lang="en-US" dirty="0" err="1" smtClean="0">
                <a:solidFill>
                  <a:schemeClr val="bg1"/>
                </a:solidFill>
              </a:rPr>
              <a:t>hepatorenal</a:t>
            </a:r>
            <a:r>
              <a:rPr lang="en-US" dirty="0" smtClean="0">
                <a:solidFill>
                  <a:schemeClr val="bg1"/>
                </a:solidFill>
              </a:rPr>
              <a:t> syndrome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20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Haemodynaemic</a:t>
            </a:r>
            <a:r>
              <a:rPr lang="en-US" dirty="0" smtClean="0">
                <a:solidFill>
                  <a:schemeClr val="bg1"/>
                </a:solidFill>
              </a:rPr>
              <a:t> changes; hypotension with a low peripheral vascular resistance and increased cardiac output are features of liver failure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Vasopressors may be required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Cardiac dysrhythmias may follow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GIT bleeding occurs in acute liver failure as in other critical illnesses. PPIs are used to reduce bleeding in patients with acute liver failure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Acute Liver Failure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Is the clinical syndrome of severe </a:t>
            </a:r>
            <a:r>
              <a:rPr lang="en-US" dirty="0" err="1" smtClean="0">
                <a:solidFill>
                  <a:schemeClr val="bg1"/>
                </a:solidFill>
              </a:rPr>
              <a:t>impairement</a:t>
            </a:r>
            <a:r>
              <a:rPr lang="en-US" dirty="0" smtClean="0">
                <a:solidFill>
                  <a:schemeClr val="bg1"/>
                </a:solidFill>
              </a:rPr>
              <a:t> of liver function ( encephalopathy, coagulopathy and jaundice ) within 6 months of the onset symptoms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Although usually due to an acute insult ( most frequently virus or drug ) in a previously healthy person, acute liver failure may occasionally result from chronic liver disease, in particular Wilson`s disease or autoimmune chronic hepatitis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Other less common </a:t>
            </a:r>
            <a:r>
              <a:rPr lang="en-US" dirty="0" err="1" smtClean="0">
                <a:solidFill>
                  <a:schemeClr val="bg1"/>
                </a:solidFill>
              </a:rPr>
              <a:t>aetiologies</a:t>
            </a:r>
            <a:r>
              <a:rPr lang="en-US" dirty="0" smtClean="0">
                <a:solidFill>
                  <a:schemeClr val="bg1"/>
                </a:solidFill>
              </a:rPr>
              <a:t> include </a:t>
            </a:r>
            <a:r>
              <a:rPr lang="en-US" dirty="0" err="1" smtClean="0">
                <a:solidFill>
                  <a:schemeClr val="bg1"/>
                </a:solidFill>
              </a:rPr>
              <a:t>ischaemia</a:t>
            </a:r>
            <a:r>
              <a:rPr lang="en-US" dirty="0" smtClean="0">
                <a:solidFill>
                  <a:schemeClr val="bg1"/>
                </a:solidFill>
              </a:rPr>
              <a:t>, Budd-</a:t>
            </a:r>
            <a:r>
              <a:rPr lang="en-US" dirty="0" err="1" smtClean="0">
                <a:solidFill>
                  <a:schemeClr val="bg1"/>
                </a:solidFill>
              </a:rPr>
              <a:t>Chiari</a:t>
            </a:r>
            <a:r>
              <a:rPr lang="en-US" dirty="0" smtClean="0">
                <a:solidFill>
                  <a:schemeClr val="bg1"/>
                </a:solidFill>
              </a:rPr>
              <a:t> syndrome, acute fatty liver of pregnancy  and malignancy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143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Patients often need endotracheal intubation and mechanical ventilation to prevent aspiration in the later stages of encephalopathy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Acute pancreatitis; acute </a:t>
            </a:r>
            <a:r>
              <a:rPr lang="en-US" dirty="0" err="1" smtClean="0">
                <a:solidFill>
                  <a:schemeClr val="bg1"/>
                </a:solidFill>
              </a:rPr>
              <a:t>haemorrhagic</a:t>
            </a:r>
            <a:r>
              <a:rPr lang="en-US" dirty="0" smtClean="0">
                <a:solidFill>
                  <a:schemeClr val="bg1"/>
                </a:solidFill>
              </a:rPr>
              <a:t> and necrotizing has been reported in 44% of patients dying with acute liver failure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Pancreatitis is difficult to recognize in the comatose patient but rarely it may be the cause </a:t>
            </a:r>
            <a:r>
              <a:rPr lang="en-US" smtClean="0">
                <a:solidFill>
                  <a:schemeClr val="bg1"/>
                </a:solidFill>
              </a:rPr>
              <a:t>of death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56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Acute Liver Failure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 cause for acute liver failure cannot be identified in as many as 15 % of cases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best predictor of spontaneous survival is and need for liver transplantation is the underlying </a:t>
            </a:r>
            <a:r>
              <a:rPr lang="en-US" dirty="0" err="1" smtClean="0">
                <a:solidFill>
                  <a:schemeClr val="bg1"/>
                </a:solidFill>
              </a:rPr>
              <a:t>aetiology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Determining the </a:t>
            </a:r>
            <a:r>
              <a:rPr lang="en-US" dirty="0" err="1" smtClean="0">
                <a:solidFill>
                  <a:schemeClr val="bg1"/>
                </a:solidFill>
              </a:rPr>
              <a:t>aetiology</a:t>
            </a:r>
            <a:r>
              <a:rPr lang="en-US" dirty="0" smtClean="0">
                <a:solidFill>
                  <a:schemeClr val="bg1"/>
                </a:solidFill>
              </a:rPr>
              <a:t> is essential to management of acute liver failure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67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Definition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original definition of fulminant hepatic failure by Trey and Davidson stipulated an onset of hepatic encephalopathy within 8 weeks of the first symptoms of illness in patients without pre-existing liver disease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broader definition includes patients with onset of disease to encephalopathy of as long as 26 weeks although the majority of cases are of much shorter duration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One widely used classification separates acute liver failure into </a:t>
            </a:r>
            <a:r>
              <a:rPr lang="en-US" dirty="0" err="1" smtClean="0">
                <a:solidFill>
                  <a:schemeClr val="bg1"/>
                </a:solidFill>
              </a:rPr>
              <a:t>hyperacute</a:t>
            </a:r>
            <a:r>
              <a:rPr lang="en-US" dirty="0" smtClean="0">
                <a:solidFill>
                  <a:schemeClr val="bg1"/>
                </a:solidFill>
              </a:rPr>
              <a:t>, acute, and </a:t>
            </a:r>
            <a:r>
              <a:rPr lang="en-US" dirty="0" err="1" smtClean="0">
                <a:solidFill>
                  <a:schemeClr val="bg1"/>
                </a:solidFill>
              </a:rPr>
              <a:t>subacute</a:t>
            </a:r>
            <a:r>
              <a:rPr lang="en-US" dirty="0" smtClean="0">
                <a:solidFill>
                  <a:schemeClr val="bg1"/>
                </a:solidFill>
              </a:rPr>
              <a:t>, based on the time interval between the development of jaundice and encephalopathy, 0-7 days, 8-28 days, 29 days-12 weeks respectively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2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Definition </a:t>
            </a:r>
            <a:r>
              <a:rPr lang="en-US" b="1" dirty="0" err="1" smtClean="0">
                <a:solidFill>
                  <a:schemeClr val="bg1"/>
                </a:solidFill>
              </a:rPr>
              <a:t>contd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Alternative classification; fulminant, sub-fulminant and late-onset hepatic failure, less than 2 weeks, greater than 2 weeks and more than weeks but less than 24 weeks after the </a:t>
            </a:r>
            <a:r>
              <a:rPr lang="en-US" smtClean="0">
                <a:solidFill>
                  <a:schemeClr val="bg1"/>
                </a:solidFill>
              </a:rPr>
              <a:t>first symptoms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962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Aetiologies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Commonest viral hepatitis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Paracetamol</a:t>
            </a:r>
            <a:r>
              <a:rPr lang="en-US" dirty="0" smtClean="0">
                <a:solidFill>
                  <a:schemeClr val="bg1"/>
                </a:solidFill>
              </a:rPr>
              <a:t> and idiosyncratic drugs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Viral hepatitis; A, B, C rarely, 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Other viruses especially in </a:t>
            </a:r>
            <a:r>
              <a:rPr lang="en-US" dirty="0" err="1" smtClean="0">
                <a:solidFill>
                  <a:schemeClr val="bg1"/>
                </a:solidFill>
              </a:rPr>
              <a:t>immunocompromised</a:t>
            </a:r>
            <a:r>
              <a:rPr lang="en-US" dirty="0" smtClean="0">
                <a:solidFill>
                  <a:schemeClr val="bg1"/>
                </a:solidFill>
              </a:rPr>
              <a:t>, herpes simplex, </a:t>
            </a:r>
            <a:r>
              <a:rPr lang="en-US" dirty="0" err="1" smtClean="0">
                <a:solidFill>
                  <a:schemeClr val="bg1"/>
                </a:solidFill>
              </a:rPr>
              <a:t>variella</a:t>
            </a:r>
            <a:r>
              <a:rPr lang="en-US" dirty="0" smtClean="0">
                <a:solidFill>
                  <a:schemeClr val="bg1"/>
                </a:solidFill>
              </a:rPr>
              <a:t> zoster, cytomegalovirus, adenovirus, Epstein-Barr, dengue virus, and </a:t>
            </a:r>
            <a:r>
              <a:rPr lang="en-US" dirty="0" err="1" smtClean="0">
                <a:solidFill>
                  <a:schemeClr val="bg1"/>
                </a:solidFill>
              </a:rPr>
              <a:t>pavovirus</a:t>
            </a:r>
            <a:r>
              <a:rPr lang="en-US" dirty="0" smtClean="0">
                <a:solidFill>
                  <a:schemeClr val="bg1"/>
                </a:solidFill>
              </a:rPr>
              <a:t> B 19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Idiosyncratic drug reactions; anti-TB, NSAIDs, </a:t>
            </a:r>
            <a:r>
              <a:rPr lang="en-US" dirty="0" err="1" smtClean="0">
                <a:solidFill>
                  <a:schemeClr val="bg1"/>
                </a:solidFill>
              </a:rPr>
              <a:t>anaesthetic</a:t>
            </a:r>
            <a:r>
              <a:rPr lang="en-US" dirty="0" smtClean="0">
                <a:solidFill>
                  <a:schemeClr val="bg1"/>
                </a:solidFill>
              </a:rPr>
              <a:t> agents, and </a:t>
            </a:r>
            <a:r>
              <a:rPr lang="en-US" dirty="0" err="1" smtClean="0">
                <a:solidFill>
                  <a:schemeClr val="bg1"/>
                </a:solidFill>
              </a:rPr>
              <a:t>antiseizure</a:t>
            </a:r>
            <a:r>
              <a:rPr lang="en-US" dirty="0" smtClean="0">
                <a:solidFill>
                  <a:schemeClr val="bg1"/>
                </a:solidFill>
              </a:rPr>
              <a:t> drugs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Mushroom poisoning ( Amanita </a:t>
            </a:r>
            <a:r>
              <a:rPr lang="en-US" dirty="0" err="1" smtClean="0">
                <a:solidFill>
                  <a:schemeClr val="bg1"/>
                </a:solidFill>
              </a:rPr>
              <a:t>phalloides</a:t>
            </a:r>
            <a:r>
              <a:rPr lang="en-US" dirty="0" smtClean="0">
                <a:solidFill>
                  <a:schemeClr val="bg1"/>
                </a:solidFill>
              </a:rPr>
              <a:t> 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Wilson`s disease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Vascular causes, </a:t>
            </a:r>
            <a:r>
              <a:rPr lang="en-US" dirty="0" err="1" smtClean="0">
                <a:solidFill>
                  <a:schemeClr val="bg1"/>
                </a:solidFill>
              </a:rPr>
              <a:t>ischaemic</a:t>
            </a:r>
            <a:r>
              <a:rPr lang="en-US" dirty="0" smtClean="0">
                <a:solidFill>
                  <a:schemeClr val="bg1"/>
                </a:solidFill>
              </a:rPr>
              <a:t> hepatitis, Budd-</a:t>
            </a:r>
            <a:r>
              <a:rPr lang="en-US" dirty="0" err="1" smtClean="0">
                <a:solidFill>
                  <a:schemeClr val="bg1"/>
                </a:solidFill>
              </a:rPr>
              <a:t>Chiari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5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Clinical features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Patient develops non-specific symptoms such as nausea, vomiting and malaise, jaundice and signs of hepatic encephalopathy evolving rapidly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Liver is shrunken due to loss of mass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Declining hepatocellular function impairs synthesis of clotting factors and glucose reduced leading to coagulopathy and </a:t>
            </a:r>
            <a:r>
              <a:rPr lang="en-US" dirty="0" err="1" smtClean="0">
                <a:solidFill>
                  <a:schemeClr val="bg1"/>
                </a:solidFill>
              </a:rPr>
              <a:t>hypoglycaemia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Metabolic acidosis results from reduced clearance and increased production of lactate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95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Distinction from chronic liver disease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 note should be made of any history of liver disease, duration of symptoms and the presence of hard liver, marked splenomegaly, and vascular spiders on the skin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patients with evidence chronic liver disease perform full evaluation for potential causes for </a:t>
            </a:r>
            <a:r>
              <a:rPr lang="en-US" dirty="0" err="1" smtClean="0">
                <a:solidFill>
                  <a:schemeClr val="bg1"/>
                </a:solidFill>
              </a:rPr>
              <a:t>decompensation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Common culprits; infection, GI bleeding, dehydration, sedatives, </a:t>
            </a:r>
            <a:r>
              <a:rPr lang="en-US" smtClean="0">
                <a:solidFill>
                  <a:schemeClr val="bg1"/>
                </a:solidFill>
              </a:rPr>
              <a:t>and alcohol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19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Investigations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Haematology</a:t>
            </a:r>
            <a:r>
              <a:rPr lang="en-US" dirty="0" smtClean="0">
                <a:solidFill>
                  <a:schemeClr val="bg1"/>
                </a:solidFill>
              </a:rPr>
              <a:t>; TBC, anti HB core, PTI/INR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Biochemical; </a:t>
            </a:r>
            <a:r>
              <a:rPr lang="en-US" dirty="0" err="1" smtClean="0">
                <a:solidFill>
                  <a:schemeClr val="bg1"/>
                </a:solidFill>
              </a:rPr>
              <a:t>Ues</a:t>
            </a:r>
            <a:r>
              <a:rPr lang="en-US" dirty="0" smtClean="0">
                <a:solidFill>
                  <a:schemeClr val="bg1"/>
                </a:solidFill>
              </a:rPr>
              <a:t>, blood sugar, AST, A LT, alkaline phosphatase, albumin, total protein, total bilirubin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Arterial blood gas; pH, paCO2, paO2, lactate, ammonia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Virology; </a:t>
            </a:r>
            <a:r>
              <a:rPr lang="en-US" dirty="0" err="1" smtClean="0">
                <a:solidFill>
                  <a:schemeClr val="bg1"/>
                </a:solidFill>
              </a:rPr>
              <a:t>HBsAg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IgM</a:t>
            </a:r>
            <a:r>
              <a:rPr lang="en-US" dirty="0" smtClean="0">
                <a:solidFill>
                  <a:schemeClr val="bg1"/>
                </a:solidFill>
              </a:rPr>
              <a:t> anti HAV, HCV antibody, </a:t>
            </a:r>
            <a:r>
              <a:rPr lang="en-US" dirty="0" err="1" smtClean="0">
                <a:solidFill>
                  <a:schemeClr val="bg1"/>
                </a:solidFill>
              </a:rPr>
              <a:t>IgM</a:t>
            </a:r>
            <a:r>
              <a:rPr lang="en-US" dirty="0" smtClean="0">
                <a:solidFill>
                  <a:schemeClr val="bg1"/>
                </a:solidFill>
              </a:rPr>
              <a:t> anti E, HDV antibody, HSV, CMV, EBV ( if history of immunosuppression 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Autoimmune markers; ANA, SMA, </a:t>
            </a:r>
            <a:r>
              <a:rPr lang="en-US" dirty="0" err="1" smtClean="0">
                <a:solidFill>
                  <a:schemeClr val="bg1"/>
                </a:solidFill>
              </a:rPr>
              <a:t>antiliver</a:t>
            </a:r>
            <a:r>
              <a:rPr lang="en-US" dirty="0" smtClean="0">
                <a:solidFill>
                  <a:schemeClr val="bg1"/>
                </a:solidFill>
              </a:rPr>
              <a:t>/kidney </a:t>
            </a:r>
            <a:r>
              <a:rPr lang="en-US" dirty="0" err="1" smtClean="0">
                <a:solidFill>
                  <a:schemeClr val="bg1"/>
                </a:solidFill>
              </a:rPr>
              <a:t>microsome</a:t>
            </a:r>
            <a:r>
              <a:rPr lang="en-US" dirty="0" smtClean="0">
                <a:solidFill>
                  <a:schemeClr val="bg1"/>
                </a:solidFill>
              </a:rPr>
              <a:t> 1 (ALKM1 )</a:t>
            </a:r>
            <a:r>
              <a:rPr lang="en-US" dirty="0" err="1" smtClean="0">
                <a:solidFill>
                  <a:schemeClr val="bg1"/>
                </a:solidFill>
              </a:rPr>
              <a:t>immunoglobulins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Toxicology ; </a:t>
            </a:r>
            <a:r>
              <a:rPr lang="en-US" dirty="0" err="1" smtClean="0">
                <a:solidFill>
                  <a:schemeClr val="bg1"/>
                </a:solidFill>
              </a:rPr>
              <a:t>paracetamol</a:t>
            </a:r>
            <a:r>
              <a:rPr lang="en-US" dirty="0" smtClean="0">
                <a:solidFill>
                  <a:schemeClr val="bg1"/>
                </a:solidFill>
              </a:rPr>
              <a:t> level, blood alcohol, urine drug screen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Urine copper, pregnancy test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Microbiology; blood culture, urine culture, sputum culture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Other studies;  chest x-ray, ECG, liver ultra sound, EEG, non-contrast head CT, </a:t>
            </a:r>
            <a:r>
              <a:rPr lang="en-US" smtClean="0">
                <a:solidFill>
                  <a:schemeClr val="bg1"/>
                </a:solidFill>
              </a:rPr>
              <a:t>liver biopsy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2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1417</Words>
  <Application>Microsoft Office PowerPoint</Application>
  <PresentationFormat>On-screen Show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Management of Acute and Chronic Liver Failure</vt:lpstr>
      <vt:lpstr>Acute Liver Failure</vt:lpstr>
      <vt:lpstr>Acute Liver Failure contd</vt:lpstr>
      <vt:lpstr>Definition </vt:lpstr>
      <vt:lpstr>Definition contd</vt:lpstr>
      <vt:lpstr>Aetiologies </vt:lpstr>
      <vt:lpstr>Clinical features</vt:lpstr>
      <vt:lpstr>Distinction from chronic liver disease</vt:lpstr>
      <vt:lpstr>Investigations </vt:lpstr>
      <vt:lpstr>Complications and management </vt:lpstr>
      <vt:lpstr>Management contd</vt:lpstr>
      <vt:lpstr>Management contd</vt:lpstr>
      <vt:lpstr>Management contd</vt:lpstr>
      <vt:lpstr>Management contd</vt:lpstr>
      <vt:lpstr>Management contd</vt:lpstr>
      <vt:lpstr>Management contd</vt:lpstr>
      <vt:lpstr>Management contd</vt:lpstr>
      <vt:lpstr>Management contd</vt:lpstr>
      <vt:lpstr>Management contd</vt:lpstr>
      <vt:lpstr>Management contd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Acute and Chronic Liver Failure</dc:title>
  <dc:creator>Fred Okoth</dc:creator>
  <cp:lastModifiedBy>Fred Okoth</cp:lastModifiedBy>
  <cp:revision>57</cp:revision>
  <dcterms:created xsi:type="dcterms:W3CDTF">2013-03-26T13:02:53Z</dcterms:created>
  <dcterms:modified xsi:type="dcterms:W3CDTF">2013-03-27T20:18:51Z</dcterms:modified>
</cp:coreProperties>
</file>