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84" autoAdjust="0"/>
  </p:normalViewPr>
  <p:slideViewPr>
    <p:cSldViewPr>
      <p:cViewPr>
        <p:scale>
          <a:sx n="66" d="100"/>
          <a:sy n="66" d="100"/>
        </p:scale>
        <p:origin x="-6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6DE64-9695-48CD-9CAE-CAE8D8CD00D8}" type="datetimeFigureOut">
              <a:rPr lang="en-GB" smtClean="0"/>
              <a:pPr/>
              <a:t>02/04/2013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EC6E3-F0AF-4E2C-9ED6-0D697C2010A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0463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7CA66-A1B0-4F27-AAFF-E52D9559F2FC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45014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7F956-D520-43F9-A76E-590A9D48A259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5960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CDBFE-FAEA-431F-906A-AB01A223B282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4129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335CB-6EF7-4B03-A5AA-A375CF86EADB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9840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3425-0C0E-4CB5-9AE8-8177F08E9513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768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2C4DB-B570-4F03-83DA-F6EBDB5D4C1C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023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28700-1334-4B8B-B052-1B537C220AB5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60600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F237-13B4-4415-A583-4009192B9B7B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6837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103AF-3BA9-4115-ADA5-4EF362ED6652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4184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E8A4F-8809-4D46-9962-E99CB9AFD417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3891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65FEB-D43C-49D5-ADED-4FDC379912B9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9395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A1359-B709-4D37-BF8E-DC2AF867AF14}" type="datetime1">
              <a:rPr lang="en-GB" smtClean="0"/>
              <a:pPr/>
              <a:t>02/04/2013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D755-3164-486A-B992-D93310066F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0965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8001000" cy="4038599"/>
          </a:xfrm>
        </p:spPr>
        <p:txBody>
          <a:bodyPr>
            <a:normAutofit/>
          </a:bodyPr>
          <a:lstStyle/>
          <a:p>
            <a:r>
              <a:rPr lang="en-US" dirty="0" smtClean="0"/>
              <a:t>Wilson Disease</a:t>
            </a:r>
            <a:br>
              <a:rPr lang="en-US" dirty="0" smtClean="0"/>
            </a:br>
            <a:r>
              <a:rPr lang="en-US" dirty="0" err="1" smtClean="0"/>
              <a:t>Hemochoromatosis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Alcoholic liver disease 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Thomas M. </a:t>
            </a:r>
            <a:r>
              <a:rPr lang="en-US" dirty="0" err="1" smtClean="0"/>
              <a:t>Mutie</a:t>
            </a:r>
            <a:endParaRPr lang="en-US" dirty="0" smtClean="0"/>
          </a:p>
          <a:p>
            <a:r>
              <a:rPr lang="en-US" sz="2800" dirty="0" smtClean="0"/>
              <a:t>MB, ChB, CTM, </a:t>
            </a:r>
            <a:r>
              <a:rPr lang="en-US" sz="2800" dirty="0" err="1" smtClean="0"/>
              <a:t>M.Med</a:t>
            </a:r>
            <a:r>
              <a:rPr lang="en-US" sz="2800" dirty="0" smtClean="0"/>
              <a:t>, </a:t>
            </a:r>
            <a:r>
              <a:rPr lang="en-US" sz="2800" dirty="0" err="1" smtClean="0"/>
              <a:t>M.Sc</a:t>
            </a:r>
            <a:r>
              <a:rPr lang="en-US" sz="2800" dirty="0" smtClean="0"/>
              <a:t> Gastro(Lon)</a:t>
            </a:r>
          </a:p>
        </p:txBody>
      </p:sp>
    </p:spTree>
    <p:extLst>
      <p:ext uri="{BB962C8B-B14F-4D97-AF65-F5344CB8AC3E}">
        <p14:creationId xmlns:p14="http://schemas.microsoft.com/office/powerpoint/2010/main" xmlns="" val="336799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Pathophysiology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Accumulation of iron as hemosiderin in the liver, pancreas, heart, adrenals, testis, pituitary and kidneys</a:t>
            </a:r>
            <a:r>
              <a:rPr lang="en-GB" dirty="0" smtClean="0"/>
              <a:t>.</a:t>
            </a:r>
          </a:p>
          <a:p>
            <a:r>
              <a:rPr lang="en-US" dirty="0"/>
              <a:t>R</a:t>
            </a:r>
            <a:r>
              <a:rPr lang="en-US" dirty="0" smtClean="0"/>
              <a:t>esulting in: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08483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Onset after 50 yrs. Presents with:</a:t>
            </a:r>
          </a:p>
          <a:p>
            <a:pPr lvl="1"/>
            <a:r>
              <a:rPr lang="en-US" dirty="0" err="1" smtClean="0"/>
              <a:t>Aethropathy</a:t>
            </a:r>
            <a:endParaRPr lang="en-US" dirty="0" smtClean="0"/>
          </a:p>
          <a:p>
            <a:pPr lvl="1"/>
            <a:r>
              <a:rPr lang="en-US" dirty="0" err="1" smtClean="0"/>
              <a:t>Hepatomegally</a:t>
            </a:r>
            <a:r>
              <a:rPr lang="en-US" dirty="0" smtClean="0"/>
              <a:t> </a:t>
            </a:r>
            <a:r>
              <a:rPr lang="en-US" dirty="0" err="1" smtClean="0"/>
              <a:t>insuffeciency</a:t>
            </a:r>
            <a:r>
              <a:rPr lang="en-US" dirty="0" smtClean="0"/>
              <a:t> PHT and HCC</a:t>
            </a:r>
          </a:p>
          <a:p>
            <a:pPr lvl="1"/>
            <a:r>
              <a:rPr lang="en-US" dirty="0" smtClean="0"/>
              <a:t>Bronze skin </a:t>
            </a:r>
            <a:r>
              <a:rPr lang="en-US" dirty="0" err="1" smtClean="0"/>
              <a:t>colour</a:t>
            </a:r>
            <a:endParaRPr lang="en-US" dirty="0"/>
          </a:p>
          <a:p>
            <a:pPr lvl="1"/>
            <a:r>
              <a:rPr lang="en-US" dirty="0" err="1" smtClean="0"/>
              <a:t>Cardiomegally</a:t>
            </a:r>
            <a:r>
              <a:rPr lang="en-US" dirty="0" smtClean="0"/>
              <a:t> +/- heart </a:t>
            </a:r>
            <a:r>
              <a:rPr lang="en-US" dirty="0" err="1" smtClean="0"/>
              <a:t>faliure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Diabetes </a:t>
            </a:r>
            <a:r>
              <a:rPr lang="en-US" dirty="0" err="1" smtClean="0"/>
              <a:t>melitus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Nerve conduction defects </a:t>
            </a:r>
          </a:p>
          <a:p>
            <a:pPr lvl="1"/>
            <a:r>
              <a:rPr lang="en-US" dirty="0" smtClean="0"/>
              <a:t>Impotence 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545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Tests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LFTs deranged </a:t>
            </a:r>
          </a:p>
          <a:p>
            <a:r>
              <a:rPr lang="en-US" dirty="0" smtClean="0"/>
              <a:t>Increased plasma iron with 50% saturation of </a:t>
            </a:r>
            <a:r>
              <a:rPr lang="en-US" dirty="0" err="1" smtClean="0"/>
              <a:t>trasferrin</a:t>
            </a:r>
            <a:endParaRPr lang="en-US" dirty="0" smtClean="0"/>
          </a:p>
          <a:p>
            <a:r>
              <a:rPr lang="en-US" dirty="0" smtClean="0"/>
              <a:t>Elevated serum ferritin </a:t>
            </a:r>
          </a:p>
          <a:p>
            <a:r>
              <a:rPr lang="en-US" dirty="0" smtClean="0"/>
              <a:t>CT scan / MRI features of iron overload. </a:t>
            </a:r>
          </a:p>
          <a:p>
            <a:r>
              <a:rPr lang="en-US" dirty="0" smtClean="0"/>
              <a:t>Testing for HFE gene mutation.</a:t>
            </a:r>
          </a:p>
          <a:p>
            <a:r>
              <a:rPr lang="en-US" dirty="0" smtClean="0"/>
              <a:t>Liver biopsy- determine hepatic iron index &gt; 1.9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4140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diagnosis and treatment important.</a:t>
            </a:r>
          </a:p>
          <a:p>
            <a:r>
              <a:rPr lang="en-US" dirty="0" smtClean="0"/>
              <a:t>Avoid foods reach in iron e.g. red meat, ETOH</a:t>
            </a:r>
          </a:p>
          <a:p>
            <a:r>
              <a:rPr lang="en-US" dirty="0" smtClean="0"/>
              <a:t>Phlebotomies 500ml weekly for 2-3 yrs. then </a:t>
            </a:r>
            <a:r>
              <a:rPr lang="en-US" dirty="0" err="1" smtClean="0"/>
              <a:t>maintaenace</a:t>
            </a:r>
            <a:r>
              <a:rPr lang="en-US" dirty="0" smtClean="0"/>
              <a:t> phlebotomies every  2-4 months. </a:t>
            </a:r>
          </a:p>
          <a:p>
            <a:r>
              <a:rPr lang="en-US" dirty="0" err="1" smtClean="0"/>
              <a:t>Deferoxamine</a:t>
            </a:r>
            <a:r>
              <a:rPr lang="en-US" dirty="0" smtClean="0"/>
              <a:t> for patients who cannot tolerate phlebotomies 40-50mg/kg /day infusion over 12hrs.</a:t>
            </a:r>
          </a:p>
        </p:txBody>
      </p:sp>
    </p:spTree>
    <p:extLst>
      <p:ext uri="{BB962C8B-B14F-4D97-AF65-F5344CB8AC3E}">
        <p14:creationId xmlns:p14="http://schemas.microsoft.com/office/powerpoint/2010/main" xmlns="" val="120655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Arthropathy</a:t>
            </a:r>
            <a:r>
              <a:rPr lang="en-US" dirty="0" smtClean="0"/>
              <a:t> </a:t>
            </a:r>
          </a:p>
          <a:p>
            <a:r>
              <a:rPr lang="en-US" dirty="0" smtClean="0"/>
              <a:t>DM</a:t>
            </a:r>
          </a:p>
          <a:p>
            <a:r>
              <a:rPr lang="en-US" dirty="0" err="1" smtClean="0"/>
              <a:t>Heartdisease</a:t>
            </a:r>
            <a:r>
              <a:rPr lang="en-US" dirty="0" smtClean="0"/>
              <a:t> </a:t>
            </a:r>
          </a:p>
          <a:p>
            <a:r>
              <a:rPr lang="en-US" dirty="0" smtClean="0"/>
              <a:t>Portal </a:t>
            </a:r>
            <a:r>
              <a:rPr lang="en-US" dirty="0" err="1" smtClean="0"/>
              <a:t>Hypertention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Cirosis</a:t>
            </a:r>
            <a:r>
              <a:rPr lang="en-US" dirty="0" smtClean="0"/>
              <a:t>, HCC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Genetic testing recommended.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857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Alcoholic Liver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Acute or chronic</a:t>
            </a:r>
          </a:p>
          <a:p>
            <a:r>
              <a:rPr lang="en-US" dirty="0" smtClean="0"/>
              <a:t>Most common cause of cirrhosis in USA often reversible </a:t>
            </a:r>
          </a:p>
          <a:p>
            <a:r>
              <a:rPr lang="en-US" dirty="0" smtClean="0"/>
              <a:t>8-15% of drinkers who take &gt;50g daily for  &gt; 5- 10 yrs. develop cirrhosis</a:t>
            </a:r>
          </a:p>
          <a:p>
            <a:r>
              <a:rPr lang="en-US" dirty="0" smtClean="0"/>
              <a:t>Compounding Co- factors – HCV, HBV, Genetic mutations, vitamin deficiencies, malnutrition</a:t>
            </a:r>
          </a:p>
          <a:p>
            <a:r>
              <a:rPr lang="en-US" dirty="0" smtClean="0"/>
              <a:t>Females more susceptible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2676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Acetaldehyde an oxidative metabolite of alcohol mediates adverse effects</a:t>
            </a:r>
          </a:p>
          <a:p>
            <a:pPr lvl="1"/>
            <a:r>
              <a:rPr lang="en-US" dirty="0" smtClean="0"/>
              <a:t>Lipid peroxidation – Alcoholic </a:t>
            </a:r>
            <a:r>
              <a:rPr lang="en-US" dirty="0" err="1" smtClean="0"/>
              <a:t>Hepatosteatosis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Induction of immune response</a:t>
            </a:r>
          </a:p>
          <a:p>
            <a:pPr lvl="1"/>
            <a:r>
              <a:rPr lang="en-US" dirty="0" smtClean="0"/>
              <a:t>Presence of co-factors makes disease worse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214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Asymptomatic -------- critically ill patient</a:t>
            </a:r>
          </a:p>
          <a:p>
            <a:r>
              <a:rPr lang="en-US" dirty="0" smtClean="0"/>
              <a:t>Nausea, vomiting, abdominal pain and fever</a:t>
            </a:r>
          </a:p>
          <a:p>
            <a:r>
              <a:rPr lang="en-US" dirty="0" smtClean="0"/>
              <a:t>Tender hepatomegaly , jaundice, </a:t>
            </a:r>
          </a:p>
          <a:p>
            <a:r>
              <a:rPr lang="en-US" dirty="0" smtClean="0"/>
              <a:t>Anemia</a:t>
            </a:r>
          </a:p>
          <a:p>
            <a:r>
              <a:rPr lang="en-US" dirty="0" smtClean="0"/>
              <a:t>Bleeding tendencies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0677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findings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TBC</a:t>
            </a:r>
          </a:p>
          <a:p>
            <a:pPr lvl="1"/>
            <a:r>
              <a:rPr lang="en-US" dirty="0" smtClean="0"/>
              <a:t>Macrocytic anemia </a:t>
            </a:r>
          </a:p>
          <a:p>
            <a:pPr lvl="1"/>
            <a:r>
              <a:rPr lang="en-US" dirty="0" smtClean="0"/>
              <a:t>Leukocytosis/ </a:t>
            </a:r>
            <a:r>
              <a:rPr lang="en-US" dirty="0" err="1" smtClean="0"/>
              <a:t>Leukkopenia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Thrombocytopenia </a:t>
            </a:r>
          </a:p>
          <a:p>
            <a:r>
              <a:rPr lang="en-US" dirty="0" smtClean="0"/>
              <a:t>LFT</a:t>
            </a:r>
          </a:p>
          <a:p>
            <a:pPr lvl="1"/>
            <a:r>
              <a:rPr lang="en-US" dirty="0" smtClean="0"/>
              <a:t>↑ AST &amp; ALT  (AST : ALT = 1:2 )</a:t>
            </a:r>
          </a:p>
          <a:p>
            <a:pPr lvl="1"/>
            <a:r>
              <a:rPr lang="en-US" dirty="0" smtClean="0"/>
              <a:t>↑ ALP, Gamma GT, </a:t>
            </a:r>
            <a:r>
              <a:rPr lang="en-US" dirty="0" err="1" smtClean="0"/>
              <a:t>T.Bil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↑ PTI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6476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Liver biopsy</a:t>
            </a:r>
          </a:p>
          <a:p>
            <a:pPr lvl="1"/>
            <a:r>
              <a:rPr lang="en-US" dirty="0" err="1" smtClean="0"/>
              <a:t>Macorvascular</a:t>
            </a:r>
            <a:r>
              <a:rPr lang="en-US" dirty="0" smtClean="0"/>
              <a:t> fat </a:t>
            </a:r>
          </a:p>
          <a:p>
            <a:pPr lvl="1"/>
            <a:r>
              <a:rPr lang="en-US" dirty="0" smtClean="0"/>
              <a:t>PNM- Infiltration</a:t>
            </a:r>
          </a:p>
          <a:p>
            <a:pPr lvl="1"/>
            <a:r>
              <a:rPr lang="en-US" dirty="0" smtClean="0"/>
              <a:t>Hepatic necrosis</a:t>
            </a:r>
          </a:p>
          <a:p>
            <a:r>
              <a:rPr lang="en-US" dirty="0" smtClean="0"/>
              <a:t>Abdominal Ultrasound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8233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Wilson’s Disease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 a rare autosomal recessive disorder occurring 10- 30 yr. olds.</a:t>
            </a:r>
          </a:p>
          <a:p>
            <a:r>
              <a:rPr lang="en-US" dirty="0" smtClean="0"/>
              <a:t>Characterized by excessive copper </a:t>
            </a:r>
            <a:r>
              <a:rPr lang="en-US" dirty="0" err="1" smtClean="0"/>
              <a:t>desposition</a:t>
            </a:r>
            <a:r>
              <a:rPr lang="en-US" dirty="0" smtClean="0"/>
              <a:t> in the brain and liver. </a:t>
            </a:r>
          </a:p>
          <a:p>
            <a:r>
              <a:rPr lang="en-US" dirty="0" smtClean="0"/>
              <a:t>Genetic defect at chromosome 13 affecting copper transporting ATP 7B in the liver.</a:t>
            </a:r>
          </a:p>
          <a:p>
            <a:r>
              <a:rPr lang="en-US" dirty="0" smtClean="0"/>
              <a:t>Leads to oxidative damage of </a:t>
            </a:r>
            <a:r>
              <a:rPr lang="en-US" dirty="0" smtClean="0"/>
              <a:t>liver mitochondria.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Over 190 mutations have been identified.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1331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Abstinence</a:t>
            </a:r>
          </a:p>
          <a:p>
            <a:r>
              <a:rPr lang="en-US" dirty="0" smtClean="0"/>
              <a:t>Nutritional support </a:t>
            </a:r>
          </a:p>
          <a:p>
            <a:r>
              <a:rPr lang="en-US" dirty="0" smtClean="0"/>
              <a:t>Vitamin- folic acid and Thiamin</a:t>
            </a:r>
          </a:p>
          <a:p>
            <a:r>
              <a:rPr lang="en-US" dirty="0" smtClean="0"/>
              <a:t>Corticosteroid- reduce short term mortality</a:t>
            </a:r>
          </a:p>
          <a:p>
            <a:r>
              <a:rPr lang="en-US" dirty="0" err="1" smtClean="0"/>
              <a:t>Pentoxifylline</a:t>
            </a:r>
            <a:r>
              <a:rPr lang="en-US" dirty="0" smtClean="0"/>
              <a:t>- inhibitor of TNF 400mg/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19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Cholecystitis</a:t>
            </a:r>
            <a:endParaRPr lang="en-US" dirty="0" smtClean="0"/>
          </a:p>
          <a:p>
            <a:r>
              <a:rPr lang="en-US" dirty="0" smtClean="0"/>
              <a:t>Drug hepatitis </a:t>
            </a:r>
          </a:p>
          <a:p>
            <a:r>
              <a:rPr lang="en-US" dirty="0" smtClean="0"/>
              <a:t>Other hepatitis, NAFLD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2633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1yr mortality rate 7% if INR is &lt; 1.2, 42% if INR is &gt; 1.3.</a:t>
            </a:r>
          </a:p>
          <a:p>
            <a:r>
              <a:rPr lang="en-US" dirty="0" smtClean="0"/>
              <a:t>Poor patients unable to abstain from alcohol</a:t>
            </a:r>
          </a:p>
          <a:p>
            <a:r>
              <a:rPr lang="en-US" dirty="0" smtClean="0"/>
              <a:t>No liver transplantation for patients who cant abstain for more than </a:t>
            </a:r>
            <a:r>
              <a:rPr lang="en-US" smtClean="0"/>
              <a:t>6 months. </a:t>
            </a:r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296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116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Pathophysiology of Wilson's Disease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Excessive absorption of copper in the small gut.</a:t>
            </a:r>
          </a:p>
          <a:p>
            <a:r>
              <a:rPr lang="en-US" dirty="0" smtClean="0"/>
              <a:t>Decreased excretion by the liver; results in tissue deposition in the liver, brain, cornea and kidney. 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Ceruloplasmine</a:t>
            </a:r>
            <a:r>
              <a:rPr lang="en-US" dirty="0" smtClean="0"/>
              <a:t> is low.</a:t>
            </a:r>
          </a:p>
          <a:p>
            <a:r>
              <a:rPr lang="en-US" dirty="0" smtClean="0"/>
              <a:t> Urinary excretion is high.</a:t>
            </a:r>
          </a:p>
        </p:txBody>
      </p:sp>
    </p:spTree>
    <p:extLst>
      <p:ext uri="{BB962C8B-B14F-4D97-AF65-F5344CB8AC3E}">
        <p14:creationId xmlns:p14="http://schemas.microsoft.com/office/powerpoint/2010/main" xmlns="" val="19050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Presents in adolescence and neuropsychiatric manifestations in young adults. </a:t>
            </a:r>
          </a:p>
          <a:p>
            <a:r>
              <a:rPr lang="en-US" dirty="0" smtClean="0"/>
              <a:t>Hepatitis chronic or fulminating &lt; 40yrs.</a:t>
            </a:r>
          </a:p>
          <a:p>
            <a:r>
              <a:rPr lang="en-US" dirty="0" smtClean="0"/>
              <a:t>Hemolytic anemia </a:t>
            </a:r>
          </a:p>
          <a:p>
            <a:r>
              <a:rPr lang="en-US" dirty="0" smtClean="0"/>
              <a:t>Portal hypertension</a:t>
            </a:r>
          </a:p>
          <a:p>
            <a:r>
              <a:rPr lang="en-US" dirty="0" smtClean="0"/>
              <a:t>Basal ganglia dysfunction </a:t>
            </a:r>
          </a:p>
          <a:p>
            <a:r>
              <a:rPr lang="en-US" dirty="0" smtClean="0"/>
              <a:t>Emotional liability </a:t>
            </a:r>
          </a:p>
          <a:p>
            <a:r>
              <a:rPr lang="en-US" dirty="0" smtClean="0"/>
              <a:t>Hepatic encephalopathy.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7722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Pathognomonic sign</a:t>
            </a:r>
          </a:p>
          <a:p>
            <a:pPr lvl="1"/>
            <a:r>
              <a:rPr lang="en-US" dirty="0" err="1" smtClean="0"/>
              <a:t>Kayser</a:t>
            </a:r>
            <a:r>
              <a:rPr lang="en-US" dirty="0" smtClean="0"/>
              <a:t>-Fleischer ring (copper deposits in the cornea) </a:t>
            </a:r>
          </a:p>
          <a:p>
            <a:r>
              <a:rPr lang="en-US" dirty="0" smtClean="0"/>
              <a:t>Hypothyroidism may be present.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8891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urinary copper &gt; 100µg/24hrs 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ceruloplasmin</a:t>
            </a:r>
            <a:r>
              <a:rPr lang="en-US" dirty="0" smtClean="0"/>
              <a:t> levels &lt;20µg/dl</a:t>
            </a:r>
          </a:p>
          <a:p>
            <a:r>
              <a:rPr lang="en-US" dirty="0" smtClean="0"/>
              <a:t>Elevated hepatic copper concentration &gt;250µg/g of dry liver. </a:t>
            </a:r>
          </a:p>
          <a:p>
            <a:r>
              <a:rPr lang="en-US" dirty="0" smtClean="0"/>
              <a:t>Other tests</a:t>
            </a:r>
          </a:p>
          <a:p>
            <a:pPr lvl="1"/>
            <a:r>
              <a:rPr lang="en-US" dirty="0" smtClean="0"/>
              <a:t>Liver biopsy </a:t>
            </a:r>
          </a:p>
          <a:p>
            <a:pPr lvl="1"/>
            <a:r>
              <a:rPr lang="en-US" dirty="0" smtClean="0"/>
              <a:t>Radio labeled copper absorption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386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and indefinite</a:t>
            </a:r>
          </a:p>
          <a:p>
            <a:r>
              <a:rPr lang="en-US" dirty="0" smtClean="0"/>
              <a:t>Restrict organ foods and legumes  </a:t>
            </a:r>
          </a:p>
          <a:p>
            <a:r>
              <a:rPr lang="en-US" dirty="0" err="1"/>
              <a:t>P</a:t>
            </a:r>
            <a:r>
              <a:rPr lang="en-US" dirty="0" err="1" smtClean="0"/>
              <a:t>encillamine</a:t>
            </a:r>
            <a:r>
              <a:rPr lang="en-US" dirty="0" smtClean="0"/>
              <a:t> 0.75-2g/day – drug of choice plus weekly pyridoxine 50mg/week</a:t>
            </a:r>
          </a:p>
          <a:p>
            <a:r>
              <a:rPr lang="en-US" dirty="0" err="1" smtClean="0"/>
              <a:t>Trientine</a:t>
            </a:r>
            <a:r>
              <a:rPr lang="en-US" dirty="0" smtClean="0"/>
              <a:t> 250-500mg/</a:t>
            </a:r>
            <a:r>
              <a:rPr lang="en-US" dirty="0" err="1" smtClean="0"/>
              <a:t>tid</a:t>
            </a:r>
            <a:r>
              <a:rPr lang="en-US" dirty="0" smtClean="0"/>
              <a:t> </a:t>
            </a:r>
          </a:p>
          <a:p>
            <a:r>
              <a:rPr lang="en-US" dirty="0" smtClean="0"/>
              <a:t>Oral zinc 50mg/</a:t>
            </a:r>
            <a:r>
              <a:rPr lang="en-US" dirty="0" err="1" smtClean="0"/>
              <a:t>tid</a:t>
            </a:r>
            <a:r>
              <a:rPr lang="en-US" dirty="0" smtClean="0"/>
              <a:t> as maintenance therapy</a:t>
            </a:r>
          </a:p>
          <a:p>
            <a:r>
              <a:rPr lang="en-US" dirty="0" smtClean="0"/>
              <a:t>Liver transplantation.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9954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Hemochromatosis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Autosomal recessive disease after mutation of the HFE gene on chromosome 6 where tyrosine is substituted for cysteine C282Y.</a:t>
            </a:r>
          </a:p>
          <a:p>
            <a:r>
              <a:rPr lang="en-US" dirty="0" smtClean="0"/>
              <a:t>Results in down regulation of HFE-</a:t>
            </a:r>
            <a:r>
              <a:rPr lang="el-GR" dirty="0" smtClean="0"/>
              <a:t>β</a:t>
            </a:r>
            <a:r>
              <a:rPr lang="en-US" dirty="0" smtClean="0"/>
              <a:t>2 </a:t>
            </a:r>
            <a:r>
              <a:rPr lang="en-US" dirty="0" err="1" smtClean="0"/>
              <a:t>microglobulin</a:t>
            </a:r>
            <a:r>
              <a:rPr lang="en-US" dirty="0" smtClean="0"/>
              <a:t> on the duodenal crypt cells leading to up regulation of DMT1(Duodenal Metal-Transporter )= increased luminal iron absorption. </a:t>
            </a:r>
          </a:p>
        </p:txBody>
      </p:sp>
    </p:spTree>
    <p:extLst>
      <p:ext uri="{BB962C8B-B14F-4D97-AF65-F5344CB8AC3E}">
        <p14:creationId xmlns:p14="http://schemas.microsoft.com/office/powerpoint/2010/main" xmlns="" val="144233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85% are homozygous for C282Y mutation. </a:t>
            </a:r>
          </a:p>
          <a:p>
            <a:r>
              <a:rPr lang="en-US" dirty="0" smtClean="0"/>
              <a:t>H63D- 2</a:t>
            </a:r>
            <a:r>
              <a:rPr lang="en-US" baseline="30000" dirty="0" smtClean="0"/>
              <a:t>nd</a:t>
            </a:r>
            <a:r>
              <a:rPr lang="en-US" dirty="0" smtClean="0"/>
              <a:t> mutation accounting for 1.5% of patients. </a:t>
            </a:r>
          </a:p>
          <a:p>
            <a:r>
              <a:rPr lang="en-US" dirty="0" smtClean="0"/>
              <a:t>North European &amp; North American 7% of pop. </a:t>
            </a:r>
          </a:p>
          <a:p>
            <a:r>
              <a:rPr lang="en-US" dirty="0" smtClean="0"/>
              <a:t>Africans &amp; Asiatic disease is uncommon.</a:t>
            </a:r>
          </a:p>
        </p:txBody>
      </p:sp>
    </p:spTree>
    <p:extLst>
      <p:ext uri="{BB962C8B-B14F-4D97-AF65-F5344CB8AC3E}">
        <p14:creationId xmlns:p14="http://schemas.microsoft.com/office/powerpoint/2010/main" xmlns="" val="14676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673</Words>
  <Application>Microsoft Office PowerPoint</Application>
  <PresentationFormat>On-screen Show (4:3)</PresentationFormat>
  <Paragraphs>131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Wilson Disease Hemochoromatosis Alcoholic liver disease  </vt:lpstr>
      <vt:lpstr>Wilson’s Disease </vt:lpstr>
      <vt:lpstr>Pathophysiology of Wilson's Disease  </vt:lpstr>
      <vt:lpstr>Clinical features </vt:lpstr>
      <vt:lpstr>Clinical Features </vt:lpstr>
      <vt:lpstr>Diagnosis </vt:lpstr>
      <vt:lpstr>Treatment </vt:lpstr>
      <vt:lpstr>Hemochromatosis </vt:lpstr>
      <vt:lpstr>Epidemiology </vt:lpstr>
      <vt:lpstr>Pathophysiology</vt:lpstr>
      <vt:lpstr>Clinical Features </vt:lpstr>
      <vt:lpstr>Lab Tests </vt:lpstr>
      <vt:lpstr>Treatment </vt:lpstr>
      <vt:lpstr>Complications </vt:lpstr>
      <vt:lpstr>Alcoholic Liver disease</vt:lpstr>
      <vt:lpstr>Pathophysiology</vt:lpstr>
      <vt:lpstr>Clinical features </vt:lpstr>
      <vt:lpstr>Laboratory findings </vt:lpstr>
      <vt:lpstr>Lab</vt:lpstr>
      <vt:lpstr>Treatment </vt:lpstr>
      <vt:lpstr>Differential diagnosis</vt:lpstr>
      <vt:lpstr>Prognosis</vt:lpstr>
      <vt:lpstr>Slide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Wilson Disease       Hemochoromatosis Alcoholi</dc:title>
  <dc:creator>Mantle</dc:creator>
  <cp:lastModifiedBy>wabacha</cp:lastModifiedBy>
  <cp:revision>14</cp:revision>
  <dcterms:created xsi:type="dcterms:W3CDTF">2013-04-01T16:08:27Z</dcterms:created>
  <dcterms:modified xsi:type="dcterms:W3CDTF">2013-04-02T08:51:33Z</dcterms:modified>
</cp:coreProperties>
</file>