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67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6" r:id="rId22"/>
    <p:sldId id="278" r:id="rId23"/>
    <p:sldId id="279" r:id="rId24"/>
    <p:sldId id="280" r:id="rId25"/>
    <p:sldId id="281" r:id="rId26"/>
    <p:sldId id="282" r:id="rId27"/>
    <p:sldId id="257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F01B-1399-41FF-B9D3-2E07C3460FA9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1969-199B-44CC-A91D-D326A6400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84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F01B-1399-41FF-B9D3-2E07C3460FA9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1969-199B-44CC-A91D-D326A6400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38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F01B-1399-41FF-B9D3-2E07C3460FA9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1969-199B-44CC-A91D-D326A6400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40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60500"/>
            <a:ext cx="12192000" cy="53975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F01B-1399-41FF-B9D3-2E07C3460FA9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1969-199B-44CC-A91D-D326A6400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795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F01B-1399-41FF-B9D3-2E07C3460FA9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1969-199B-44CC-A91D-D326A6400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557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F01B-1399-41FF-B9D3-2E07C3460FA9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1969-199B-44CC-A91D-D326A6400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991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F01B-1399-41FF-B9D3-2E07C3460FA9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1969-199B-44CC-A91D-D326A6400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938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F01B-1399-41FF-B9D3-2E07C3460FA9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1969-199B-44CC-A91D-D326A6400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023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F01B-1399-41FF-B9D3-2E07C3460FA9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1969-199B-44CC-A91D-D326A6400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97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F01B-1399-41FF-B9D3-2E07C3460FA9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1969-199B-44CC-A91D-D326A6400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407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F01B-1399-41FF-B9D3-2E07C3460FA9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1969-199B-44CC-A91D-D326A6400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317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AF01B-1399-41FF-B9D3-2E07C3460FA9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81969-199B-44CC-A91D-D326A6400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701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/>
          <a:lstStyle/>
          <a:p>
            <a:r>
              <a:rPr lang="en-US" b="1" dirty="0" smtClean="0"/>
              <a:t>DYSPEPSIA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3848" y="3614917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sz="3200" b="1" dirty="0" smtClean="0"/>
              <a:t>DATE: 12/8/2016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BY: PROF. LULE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208906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GASTROESOPHAGEAL REFLUX DISEASE (GORD)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46691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Chronic symptoms or chronic mucosal damage produced by the abnormal reflux of gastric contents into the esophagus.</a:t>
            </a:r>
          </a:p>
          <a:p>
            <a:r>
              <a:rPr lang="en-US" dirty="0" smtClean="0"/>
              <a:t>It is a common and very significant problem</a:t>
            </a:r>
          </a:p>
          <a:p>
            <a:r>
              <a:rPr lang="en-US" dirty="0" smtClean="0"/>
              <a:t>Only a minority of patients with symptoms of GERD seek medical help.</a:t>
            </a:r>
          </a:p>
          <a:p>
            <a:r>
              <a:rPr lang="en-US" dirty="0" smtClean="0"/>
              <a:t>Patients with symptoms of GERD are often misdiagnosed.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713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GERD with erosive esophagitis</a:t>
            </a:r>
          </a:p>
          <a:p>
            <a:endParaRPr lang="en-US" dirty="0"/>
          </a:p>
          <a:p>
            <a:r>
              <a:rPr lang="en-US" dirty="0" smtClean="0"/>
              <a:t>GERD without erosive </a:t>
            </a:r>
            <a:r>
              <a:rPr lang="en-US" dirty="0" err="1" smtClean="0"/>
              <a:t>gesophagitis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189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Heart burn (&gt; 90%)</a:t>
            </a:r>
          </a:p>
          <a:p>
            <a:endParaRPr lang="en-US" dirty="0" smtClean="0"/>
          </a:p>
          <a:p>
            <a:r>
              <a:rPr lang="en-US" dirty="0" smtClean="0"/>
              <a:t>Typical symptoms other than heart burn</a:t>
            </a:r>
          </a:p>
          <a:p>
            <a:pPr lvl="1"/>
            <a:r>
              <a:rPr lang="en-US" dirty="0" smtClean="0"/>
              <a:t>Regurgitation</a:t>
            </a:r>
          </a:p>
          <a:p>
            <a:endParaRPr lang="en-US" dirty="0"/>
          </a:p>
          <a:p>
            <a:r>
              <a:rPr lang="en-US" dirty="0" smtClean="0"/>
              <a:t>Atypical symptoms</a:t>
            </a:r>
          </a:p>
          <a:p>
            <a:pPr lvl="1"/>
            <a:r>
              <a:rPr lang="en-US" dirty="0" smtClean="0"/>
              <a:t>Dental carries due to refluxed acid demineralizing the teeth</a:t>
            </a:r>
          </a:p>
          <a:p>
            <a:pPr lvl="1"/>
            <a:r>
              <a:rPr lang="en-US" dirty="0" smtClean="0"/>
              <a:t>Hoarse voice and clearing of the </a:t>
            </a:r>
            <a:r>
              <a:rPr lang="en-US" dirty="0" smtClean="0"/>
              <a:t>throat</a:t>
            </a:r>
          </a:p>
          <a:p>
            <a:pPr lvl="1"/>
            <a:r>
              <a:rPr lang="en-US" dirty="0" smtClean="0"/>
              <a:t>Asthmatic symptoms</a:t>
            </a:r>
            <a:endParaRPr lang="en-US" dirty="0" smtClean="0"/>
          </a:p>
          <a:p>
            <a:pPr lvl="1"/>
            <a:r>
              <a:rPr lang="en-US" dirty="0" smtClean="0"/>
              <a:t>Otitis media	</a:t>
            </a:r>
          </a:p>
          <a:p>
            <a:pPr lvl="2"/>
            <a:endParaRPr lang="en-US" dirty="0"/>
          </a:p>
          <a:p>
            <a:r>
              <a:rPr lang="en-US" dirty="0" smtClean="0"/>
              <a:t>GERD has a significant impact on the quality of life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50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ASSOCIATED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Asthma</a:t>
            </a:r>
          </a:p>
          <a:p>
            <a:r>
              <a:rPr lang="en-US" dirty="0" smtClean="0"/>
              <a:t>ENT</a:t>
            </a:r>
          </a:p>
          <a:p>
            <a:r>
              <a:rPr lang="en-US" dirty="0" smtClean="0"/>
              <a:t>Chest pain</a:t>
            </a:r>
          </a:p>
          <a:p>
            <a:r>
              <a:rPr lang="en-US" dirty="0" smtClean="0"/>
              <a:t>Non-reflux esophageal disease</a:t>
            </a:r>
          </a:p>
          <a:p>
            <a:r>
              <a:rPr lang="en-US" dirty="0" smtClean="0"/>
              <a:t>Erosive esophagitis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600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CLASSIFICATION: LOS ANGELES CLASSIFICATIN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LA-A</a:t>
            </a:r>
          </a:p>
          <a:p>
            <a:endParaRPr lang="en-US" dirty="0"/>
          </a:p>
          <a:p>
            <a:r>
              <a:rPr lang="en-US" dirty="0" smtClean="0"/>
              <a:t>LA-B</a:t>
            </a:r>
          </a:p>
          <a:p>
            <a:endParaRPr lang="en-US" dirty="0"/>
          </a:p>
          <a:p>
            <a:r>
              <a:rPr lang="en-US" dirty="0" smtClean="0"/>
              <a:t>LA-C</a:t>
            </a:r>
          </a:p>
          <a:p>
            <a:endParaRPr lang="en-US" dirty="0"/>
          </a:p>
          <a:p>
            <a:r>
              <a:rPr lang="en-US" dirty="0" smtClean="0"/>
              <a:t>LA-D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264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Gastric acid reflux majorly due to a weakness of the LES (Lower Esophageal Sphincter) OR due to:</a:t>
            </a:r>
          </a:p>
          <a:p>
            <a:pPr lvl="1"/>
            <a:r>
              <a:rPr lang="en-US" dirty="0" smtClean="0"/>
              <a:t>Slow peristalsis in the esophagus (scleroderma, hypothyroidism)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iatal hernia especially in kids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ncreased intra-abdominal pressure (pregnancy, coughing etc.)</a:t>
            </a:r>
          </a:p>
          <a:p>
            <a:pPr lvl="1"/>
            <a:r>
              <a:rPr lang="en-US" dirty="0" smtClean="0"/>
              <a:t> Decreased gastric emptying (pyloric stenosis)</a:t>
            </a:r>
          </a:p>
          <a:p>
            <a:pPr lvl="1"/>
            <a:endParaRPr lang="en-US" dirty="0"/>
          </a:p>
          <a:p>
            <a:r>
              <a:rPr lang="en-US" b="1" dirty="0" smtClean="0"/>
              <a:t>There is no convincing evidence to indicate a causal relationship between GERD and </a:t>
            </a:r>
            <a:r>
              <a:rPr lang="en-US" b="1" i="1" dirty="0" smtClean="0"/>
              <a:t>H. pylori 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77526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DIETARY FACTORS THAT MAY AGGRAVATE GERD 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sz="3200" dirty="0" smtClean="0"/>
              <a:t>Caffeinated products</a:t>
            </a:r>
          </a:p>
          <a:p>
            <a:endParaRPr lang="en-US" sz="3200" dirty="0"/>
          </a:p>
          <a:p>
            <a:r>
              <a:rPr lang="en-US" sz="3200" dirty="0" smtClean="0"/>
              <a:t>Peppermint</a:t>
            </a:r>
          </a:p>
          <a:p>
            <a:endParaRPr lang="en-US" sz="3200" dirty="0"/>
          </a:p>
          <a:p>
            <a:r>
              <a:rPr lang="en-US" sz="3200" dirty="0" smtClean="0"/>
              <a:t>Fatty foods</a:t>
            </a:r>
          </a:p>
          <a:p>
            <a:endParaRPr lang="en-US" sz="3200" dirty="0"/>
          </a:p>
          <a:p>
            <a:r>
              <a:rPr lang="en-US" sz="3200" dirty="0" smtClean="0"/>
              <a:t>Chocolate</a:t>
            </a:r>
          </a:p>
          <a:p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 smtClean="0"/>
              <a:t>Spicy foods</a:t>
            </a:r>
          </a:p>
          <a:p>
            <a:endParaRPr lang="en-US" sz="3200" dirty="0"/>
          </a:p>
          <a:p>
            <a:r>
              <a:rPr lang="en-US" sz="3200" dirty="0" smtClean="0"/>
              <a:t>Citrus fruits and juices</a:t>
            </a:r>
          </a:p>
          <a:p>
            <a:endParaRPr lang="en-US" sz="3200" dirty="0"/>
          </a:p>
          <a:p>
            <a:r>
              <a:rPr lang="en-US" sz="3200" dirty="0" smtClean="0"/>
              <a:t>Tomato-based products</a:t>
            </a:r>
          </a:p>
          <a:p>
            <a:endParaRPr lang="en-US" sz="3200" dirty="0"/>
          </a:p>
          <a:p>
            <a:r>
              <a:rPr lang="en-US" sz="3200" dirty="0" smtClean="0"/>
              <a:t>Alcohol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130819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MEDICATIONS THAT MAY AGGRAVATE GERD SYMPTOMS BY IMPAIRING LES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Beta-adrenergic agonists</a:t>
            </a:r>
          </a:p>
          <a:p>
            <a:endParaRPr lang="en-US" dirty="0"/>
          </a:p>
          <a:p>
            <a:r>
              <a:rPr lang="en-US" dirty="0" smtClean="0"/>
              <a:t>Theophylline</a:t>
            </a:r>
          </a:p>
          <a:p>
            <a:endParaRPr lang="en-US" dirty="0"/>
          </a:p>
          <a:p>
            <a:r>
              <a:rPr lang="en-US" dirty="0" smtClean="0"/>
              <a:t>Anti-</a:t>
            </a:r>
            <a:r>
              <a:rPr lang="en-US" dirty="0" err="1" smtClean="0"/>
              <a:t>cholinergics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TCAs</a:t>
            </a:r>
          </a:p>
          <a:p>
            <a:endParaRPr lang="en-US" dirty="0"/>
          </a:p>
          <a:p>
            <a:r>
              <a:rPr lang="en-US" dirty="0" smtClean="0"/>
              <a:t>Progesterone</a:t>
            </a:r>
          </a:p>
          <a:p>
            <a:endParaRPr lang="en-US" dirty="0"/>
          </a:p>
          <a:p>
            <a:r>
              <a:rPr lang="en-US" dirty="0" smtClean="0"/>
              <a:t>Alpha-adrenergic antagonists</a:t>
            </a:r>
          </a:p>
          <a:p>
            <a:endParaRPr lang="en-US" dirty="0"/>
          </a:p>
          <a:p>
            <a:r>
              <a:rPr lang="en-US" dirty="0" smtClean="0"/>
              <a:t>Diazepam</a:t>
            </a:r>
          </a:p>
          <a:p>
            <a:endParaRPr lang="en-US" dirty="0"/>
          </a:p>
          <a:p>
            <a:r>
              <a:rPr lang="en-US" dirty="0" smtClean="0"/>
              <a:t>CCBs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6263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MEDICATIONS THAT MAY AGGRAVATE </a:t>
            </a:r>
            <a:r>
              <a:rPr lang="en-US" dirty="0" smtClean="0"/>
              <a:t>GERD </a:t>
            </a:r>
            <a:r>
              <a:rPr lang="en-US" dirty="0"/>
              <a:t>SYMPTOMS </a:t>
            </a:r>
            <a:r>
              <a:rPr lang="en-US" dirty="0" smtClean="0"/>
              <a:t>DAMAGING ESOPHAGEAL MUCOSA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Tetracycline</a:t>
            </a:r>
          </a:p>
          <a:p>
            <a:endParaRPr lang="en-US" dirty="0"/>
          </a:p>
          <a:p>
            <a:r>
              <a:rPr lang="en-US" dirty="0" smtClean="0"/>
              <a:t>Quinidine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475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DYSPEPSIA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Non-ulcer dyspepsia</a:t>
            </a:r>
          </a:p>
          <a:p>
            <a:endParaRPr lang="en-US" dirty="0"/>
          </a:p>
          <a:p>
            <a:r>
              <a:rPr lang="en-US" dirty="0" smtClean="0"/>
              <a:t>Peptic ulcer dyspepsia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3408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 OF GERD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Barrett’s esophagus</a:t>
            </a:r>
          </a:p>
          <a:p>
            <a:r>
              <a:rPr lang="en-US" dirty="0" smtClean="0"/>
              <a:t>Esophageal adenocarcinoma</a:t>
            </a:r>
          </a:p>
          <a:p>
            <a:r>
              <a:rPr lang="en-US" dirty="0" smtClean="0"/>
              <a:t>Esophageal stricture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9274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BARRETT’S ESOPHAGUS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Premalignant lesion for esophageal adenocarcinoma</a:t>
            </a:r>
          </a:p>
          <a:p>
            <a:endParaRPr lang="en-US" dirty="0"/>
          </a:p>
          <a:p>
            <a:r>
              <a:rPr lang="en-US" dirty="0" smtClean="0"/>
              <a:t>Patients with Barrett’s esophagus may be 30-60 times more likely to develop this </a:t>
            </a:r>
            <a:r>
              <a:rPr lang="en-US" dirty="0" err="1" smtClean="0"/>
              <a:t>cances</a:t>
            </a:r>
            <a:r>
              <a:rPr lang="en-US" dirty="0" smtClean="0"/>
              <a:t> than the general population</a:t>
            </a:r>
          </a:p>
          <a:p>
            <a:endParaRPr lang="en-US" dirty="0"/>
          </a:p>
          <a:p>
            <a:r>
              <a:rPr lang="en-US" dirty="0" smtClean="0"/>
              <a:t>The reported incidence of Barrett’s esophagus is rising</a:t>
            </a:r>
          </a:p>
          <a:p>
            <a:endParaRPr lang="en-US" dirty="0"/>
          </a:p>
          <a:p>
            <a:r>
              <a:rPr lang="en-US" dirty="0" smtClean="0"/>
              <a:t>It is seen in Los </a:t>
            </a:r>
            <a:r>
              <a:rPr lang="en-US" dirty="0" err="1" smtClean="0"/>
              <a:t>angeles</a:t>
            </a:r>
            <a:r>
              <a:rPr lang="en-US" dirty="0" smtClean="0"/>
              <a:t> classification D</a:t>
            </a:r>
          </a:p>
          <a:p>
            <a:endParaRPr lang="en-US" dirty="0"/>
          </a:p>
          <a:p>
            <a:r>
              <a:rPr lang="en-US" dirty="0" smtClean="0"/>
              <a:t>When found, the patient must have 2 endoscopies annually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801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DIAGNOSTIC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</a:p>
          <a:p>
            <a:r>
              <a:rPr lang="en-US" dirty="0" smtClean="0"/>
              <a:t>Endoscopy</a:t>
            </a:r>
          </a:p>
          <a:p>
            <a:r>
              <a:rPr lang="en-US" dirty="0" smtClean="0"/>
              <a:t>Empiric therapy: Antacids,</a:t>
            </a:r>
          </a:p>
          <a:p>
            <a:r>
              <a:rPr lang="en-US" dirty="0" smtClean="0"/>
              <a:t>pH monitoring</a:t>
            </a:r>
          </a:p>
          <a:p>
            <a:r>
              <a:rPr lang="en-US" dirty="0" smtClean="0"/>
              <a:t>Radiology - irrelevant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0709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investigation of:</a:t>
            </a:r>
          </a:p>
          <a:p>
            <a:pPr lvl="1"/>
            <a:r>
              <a:rPr lang="en-US" dirty="0" smtClean="0"/>
              <a:t>The amount and timing of reflux</a:t>
            </a:r>
          </a:p>
          <a:p>
            <a:pPr lvl="1"/>
            <a:r>
              <a:rPr lang="en-US" dirty="0" smtClean="0"/>
              <a:t>Correlation between reflux and symptoms</a:t>
            </a:r>
          </a:p>
          <a:p>
            <a:pPr lvl="1"/>
            <a:r>
              <a:rPr lang="en-US" dirty="0" smtClean="0"/>
              <a:t>Effect of therapy on reflux</a:t>
            </a:r>
          </a:p>
          <a:p>
            <a:pPr lvl="1"/>
            <a:endParaRPr lang="en-US" dirty="0"/>
          </a:p>
          <a:p>
            <a:r>
              <a:rPr lang="en-US" dirty="0" smtClean="0"/>
              <a:t>In general, most useful in:</a:t>
            </a:r>
          </a:p>
          <a:p>
            <a:pPr lvl="1"/>
            <a:r>
              <a:rPr lang="en-US" dirty="0" smtClean="0"/>
              <a:t>Endoscopy negative patients</a:t>
            </a:r>
          </a:p>
          <a:p>
            <a:pPr lvl="1"/>
            <a:r>
              <a:rPr lang="en-US" dirty="0" smtClean="0"/>
              <a:t>Patients with non-cardiac chest lain or URT symptoms</a:t>
            </a:r>
          </a:p>
          <a:p>
            <a:pPr lvl="1"/>
            <a:r>
              <a:rPr lang="en-US" dirty="0" smtClean="0"/>
              <a:t>Patients with refractory symptoms</a:t>
            </a:r>
          </a:p>
          <a:p>
            <a:pPr lvl="2"/>
            <a:r>
              <a:rPr lang="en-US" dirty="0" smtClean="0"/>
              <a:t>Frequent visits to the dentist</a:t>
            </a:r>
          </a:p>
        </p:txBody>
      </p:sp>
    </p:spTree>
    <p:extLst>
      <p:ext uri="{BB962C8B-B14F-4D97-AF65-F5344CB8AC3E}">
        <p14:creationId xmlns:p14="http://schemas.microsoft.com/office/powerpoint/2010/main" val="7647140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OPTIONS IN GERD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Lifestyle measures</a:t>
            </a:r>
          </a:p>
          <a:p>
            <a:pPr lvl="1"/>
            <a:r>
              <a:rPr lang="en-US" dirty="0" smtClean="0"/>
              <a:t>DO not eat immediately before going to bed</a:t>
            </a:r>
          </a:p>
          <a:p>
            <a:pPr lvl="1"/>
            <a:r>
              <a:rPr lang="en-US" dirty="0" smtClean="0"/>
              <a:t>Dietary measures; avoid tomato-based foods, oily foods, eat small meals frequently.</a:t>
            </a:r>
          </a:p>
          <a:p>
            <a:endParaRPr lang="en-US" dirty="0"/>
          </a:p>
          <a:p>
            <a:r>
              <a:rPr lang="en-US" dirty="0" smtClean="0"/>
              <a:t>Pharmacological therapy: PPI </a:t>
            </a:r>
          </a:p>
          <a:p>
            <a:pPr lvl="1"/>
            <a:r>
              <a:rPr lang="en-US" dirty="0" smtClean="0"/>
              <a:t>Esomeprazole (</a:t>
            </a:r>
            <a:r>
              <a:rPr lang="en-US" dirty="0" err="1" smtClean="0"/>
              <a:t>Nexium</a:t>
            </a:r>
            <a:r>
              <a:rPr lang="en-US" dirty="0" smtClean="0"/>
              <a:t>) 40mg</a:t>
            </a:r>
          </a:p>
          <a:p>
            <a:pPr lvl="1"/>
            <a:r>
              <a:rPr lang="en-US" dirty="0" smtClean="0"/>
              <a:t>Rabeprazole 20 mg</a:t>
            </a:r>
          </a:p>
          <a:p>
            <a:pPr lvl="1"/>
            <a:r>
              <a:rPr lang="en-US" dirty="0" smtClean="0"/>
              <a:t>Omeprazole 40 mg</a:t>
            </a:r>
          </a:p>
          <a:p>
            <a:pPr lvl="1"/>
            <a:r>
              <a:rPr lang="en-US" dirty="0" smtClean="0"/>
              <a:t>Lansoprazole 30 mg</a:t>
            </a:r>
          </a:p>
          <a:p>
            <a:pPr lvl="1"/>
            <a:r>
              <a:rPr lang="en-US" dirty="0" smtClean="0"/>
              <a:t>Pantoprazole 40 mg</a:t>
            </a:r>
          </a:p>
          <a:p>
            <a:endParaRPr lang="en-US" dirty="0"/>
          </a:p>
          <a:p>
            <a:r>
              <a:rPr lang="en-US" dirty="0" smtClean="0"/>
              <a:t>Anti-reflux surgery</a:t>
            </a:r>
          </a:p>
          <a:p>
            <a:pPr lvl="1"/>
            <a:r>
              <a:rPr lang="en-US" dirty="0" smtClean="0"/>
              <a:t>Nissen fundoplication – using a flap to strengthen the LES</a:t>
            </a:r>
          </a:p>
          <a:p>
            <a:pPr lvl="1"/>
            <a:r>
              <a:rPr lang="en-US" dirty="0" smtClean="0"/>
              <a:t>Toupet procedure - </a:t>
            </a:r>
          </a:p>
          <a:p>
            <a:endParaRPr lang="en-US" dirty="0"/>
          </a:p>
          <a:p>
            <a:r>
              <a:rPr lang="en-US" dirty="0" smtClean="0"/>
              <a:t>Newer endoscopic techniques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2094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GERD is a common diagnosis</a:t>
            </a:r>
          </a:p>
          <a:p>
            <a:r>
              <a:rPr lang="en-US" dirty="0" smtClean="0"/>
              <a:t>Only 50% of the patients show endoscopic features</a:t>
            </a:r>
          </a:p>
          <a:p>
            <a:r>
              <a:rPr lang="en-US" dirty="0" smtClean="0"/>
              <a:t>PPIs are the most efficacious pharmacological therapy.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6455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IRRITABLE BOWEL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4148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32478"/>
            <a:ext cx="12192000" cy="1192548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 smtClean="0"/>
              <a:t>TYPED BY DR. </a:t>
            </a:r>
            <a:r>
              <a:rPr lang="en-US" sz="6600" b="1" smtClean="0"/>
              <a:t>E. NAILA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14687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PEPTIC ULCER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Imbalance between gastric mucosal defensive factors and aggressive factors</a:t>
            </a:r>
          </a:p>
          <a:p>
            <a:endParaRPr lang="en-US" dirty="0"/>
          </a:p>
          <a:p>
            <a:r>
              <a:rPr lang="en-US" dirty="0" smtClean="0"/>
              <a:t>Major defensive: Mucous &amp; bicarbonate</a:t>
            </a:r>
          </a:p>
          <a:p>
            <a:endParaRPr lang="en-US" dirty="0"/>
          </a:p>
          <a:p>
            <a:r>
              <a:rPr lang="en-US" dirty="0" smtClean="0"/>
              <a:t>Major aggressive: gastric acid, </a:t>
            </a:r>
            <a:r>
              <a:rPr lang="en-US" i="1" dirty="0" smtClean="0"/>
              <a:t>H. pylori</a:t>
            </a:r>
            <a:r>
              <a:rPr lang="en-US" dirty="0" smtClean="0"/>
              <a:t>, NSAIDs, Pepsin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00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REGIONS OF GASTRIC ACID-RELATED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sophagus: Esophagitis, stricture, Barrett's esophagus, Adenocarcinoma</a:t>
            </a:r>
          </a:p>
          <a:p>
            <a:endParaRPr lang="en-US" dirty="0"/>
          </a:p>
          <a:p>
            <a:r>
              <a:rPr lang="en-US" dirty="0" smtClean="0"/>
              <a:t>Stomach: Gastritis, PUD, dyspepsia</a:t>
            </a:r>
          </a:p>
          <a:p>
            <a:endParaRPr lang="en-US" dirty="0"/>
          </a:p>
          <a:p>
            <a:r>
              <a:rPr lang="en-US" dirty="0" smtClean="0"/>
              <a:t>Duodenum: Duodenitis, duodenal ulcer</a:t>
            </a:r>
          </a:p>
        </p:txBody>
      </p:sp>
    </p:spTree>
    <p:extLst>
      <p:ext uri="{BB962C8B-B14F-4D97-AF65-F5344CB8AC3E}">
        <p14:creationId xmlns:p14="http://schemas.microsoft.com/office/powerpoint/2010/main" val="1615122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AGGRESSIVE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H. pylori </a:t>
            </a:r>
            <a:r>
              <a:rPr lang="en-US" dirty="0" smtClean="0"/>
              <a:t>– gram negative bacteria that can live in the stomach and duodenum</a:t>
            </a:r>
          </a:p>
          <a:p>
            <a:pPr lvl="1"/>
            <a:r>
              <a:rPr lang="en-US" dirty="0" smtClean="0"/>
              <a:t>May breakdown mucus layer, inflammatory response to presence of the bacteria may breakdown defenses, also produces </a:t>
            </a:r>
            <a:r>
              <a:rPr lang="en-US" b="1" dirty="0" smtClean="0"/>
              <a:t>urease</a:t>
            </a:r>
            <a:r>
              <a:rPr lang="en-US" dirty="0" smtClean="0"/>
              <a:t> – forms CO</a:t>
            </a:r>
            <a:r>
              <a:rPr lang="en-US" baseline="-25000" dirty="0" smtClean="0"/>
              <a:t>2</a:t>
            </a:r>
            <a:r>
              <a:rPr lang="en-US" dirty="0" smtClean="0"/>
              <a:t> and ammonia which are toxic to mucosa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NSAIDs</a:t>
            </a:r>
            <a:r>
              <a:rPr lang="en-US" dirty="0" smtClean="0"/>
              <a:t> – inhibit the production of prostaglandins</a:t>
            </a:r>
          </a:p>
          <a:p>
            <a:pPr lvl="1"/>
            <a:r>
              <a:rPr lang="en-US" dirty="0" smtClean="0"/>
              <a:t>Decrease blood flow, decrease mucus production and bicarbonate synthesis, promote gastric acid secretion</a:t>
            </a:r>
          </a:p>
          <a:p>
            <a:pPr lvl="1"/>
            <a:endParaRPr lang="en-US" dirty="0"/>
          </a:p>
          <a:p>
            <a:r>
              <a:rPr lang="en-US" b="1" dirty="0" smtClean="0"/>
              <a:t>Gastric acid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38672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H. PYLORI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81825"/>
            <a:ext cx="12192000" cy="5776175"/>
          </a:xfrm>
        </p:spPr>
        <p:txBody>
          <a:bodyPr/>
          <a:lstStyle/>
          <a:p>
            <a:r>
              <a:rPr lang="en-US" dirty="0" smtClean="0"/>
              <a:t>Gram negative, microaerophilic bacteria that thrives in the stomach lining. Not all </a:t>
            </a:r>
            <a:r>
              <a:rPr lang="en-US" i="1" dirty="0" smtClean="0"/>
              <a:t>H. pylori </a:t>
            </a:r>
            <a:r>
              <a:rPr lang="en-US" dirty="0" smtClean="0"/>
              <a:t>is dangerous, some of the bacteria are beneficial hence vaccinating people might be more dangerous.</a:t>
            </a:r>
          </a:p>
          <a:p>
            <a:r>
              <a:rPr lang="en-US" dirty="0" smtClean="0"/>
              <a:t>Believed to be present in 2 thirds of the global population</a:t>
            </a:r>
          </a:p>
          <a:p>
            <a:r>
              <a:rPr lang="en-US" dirty="0" smtClean="0"/>
              <a:t>More prevalent in developing countries</a:t>
            </a:r>
          </a:p>
          <a:p>
            <a:r>
              <a:rPr lang="en-US" dirty="0" smtClean="0"/>
              <a:t>Up to 90% prevalence in Kenya</a:t>
            </a:r>
          </a:p>
          <a:p>
            <a:r>
              <a:rPr lang="en-US" dirty="0" smtClean="0"/>
              <a:t>Spread of </a:t>
            </a:r>
            <a:r>
              <a:rPr lang="en-US" i="1" dirty="0" smtClean="0"/>
              <a:t>H. pylori </a:t>
            </a:r>
            <a:r>
              <a:rPr lang="en-US" dirty="0" smtClean="0"/>
              <a:t>is facilitated by:</a:t>
            </a:r>
          </a:p>
          <a:p>
            <a:pPr lvl="1"/>
            <a:r>
              <a:rPr lang="en-US" dirty="0" smtClean="0"/>
              <a:t>Overcrowding</a:t>
            </a:r>
          </a:p>
          <a:p>
            <a:pPr lvl="1"/>
            <a:r>
              <a:rPr lang="en-US" dirty="0" smtClean="0"/>
              <a:t>Bed-sharing</a:t>
            </a:r>
          </a:p>
          <a:p>
            <a:pPr lvl="1"/>
            <a:r>
              <a:rPr lang="en-US" dirty="0" smtClean="0"/>
              <a:t>Limited domestic amenities</a:t>
            </a:r>
          </a:p>
          <a:p>
            <a:pPr lvl="1"/>
            <a:r>
              <a:rPr lang="en-US" dirty="0" smtClean="0"/>
              <a:t>Inadequate sanitation and hygiene</a:t>
            </a:r>
          </a:p>
          <a:p>
            <a:r>
              <a:rPr lang="en-US" i="1" dirty="0" smtClean="0"/>
              <a:t>H. pylori</a:t>
            </a:r>
            <a:r>
              <a:rPr lang="en-US" dirty="0" smtClean="0"/>
              <a:t> is a causal factor in many disease other than PUD (GU &amp; DU) e.g. GALT, Gastric carcinoma (strong association)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575376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Endoscopy-based invasive tests</a:t>
            </a:r>
          </a:p>
          <a:p>
            <a:pPr lvl="1"/>
            <a:r>
              <a:rPr lang="en-US" dirty="0" smtClean="0"/>
              <a:t>Rapid urease test</a:t>
            </a:r>
          </a:p>
          <a:p>
            <a:pPr lvl="1"/>
            <a:r>
              <a:rPr lang="en-US" dirty="0" smtClean="0"/>
              <a:t>Direct microscopy</a:t>
            </a:r>
          </a:p>
          <a:p>
            <a:pPr lvl="1"/>
            <a:r>
              <a:rPr lang="en-US" dirty="0" smtClean="0"/>
              <a:t>Histology</a:t>
            </a:r>
          </a:p>
          <a:p>
            <a:pPr lvl="1"/>
            <a:r>
              <a:rPr lang="en-US" dirty="0" smtClean="0"/>
              <a:t>Culture</a:t>
            </a:r>
          </a:p>
          <a:p>
            <a:pPr lvl="1"/>
            <a:endParaRPr lang="en-US" dirty="0"/>
          </a:p>
          <a:p>
            <a:r>
              <a:rPr lang="en-US" dirty="0" smtClean="0"/>
              <a:t>Non-invasive tests</a:t>
            </a:r>
          </a:p>
          <a:p>
            <a:pPr lvl="1"/>
            <a:r>
              <a:rPr lang="en-US" dirty="0" smtClean="0"/>
              <a:t>Urea breath test (UBT)</a:t>
            </a:r>
          </a:p>
          <a:p>
            <a:pPr lvl="1"/>
            <a:r>
              <a:rPr lang="en-US" dirty="0" smtClean="0"/>
              <a:t>Serology (blood test)</a:t>
            </a:r>
          </a:p>
          <a:p>
            <a:pPr lvl="1"/>
            <a:r>
              <a:rPr lang="en-US" dirty="0" smtClean="0"/>
              <a:t>PCR in saliva and feces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533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ERADICATION OF </a:t>
            </a:r>
            <a:r>
              <a:rPr lang="en-US" i="1" dirty="0" smtClean="0"/>
              <a:t>H. PYLORI</a:t>
            </a:r>
            <a:r>
              <a:rPr lang="en-US" dirty="0" smtClean="0"/>
              <a:t> EFFECTIVELY REDUCES 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Complications include:</a:t>
            </a:r>
          </a:p>
          <a:p>
            <a:pPr lvl="1"/>
            <a:r>
              <a:rPr lang="en-US" dirty="0" smtClean="0"/>
              <a:t>Recurrent ulcers</a:t>
            </a:r>
          </a:p>
          <a:p>
            <a:pPr lvl="1"/>
            <a:r>
              <a:rPr lang="en-US" dirty="0" smtClean="0"/>
              <a:t>Recurrent bleeding</a:t>
            </a:r>
          </a:p>
          <a:p>
            <a:pPr lvl="1"/>
            <a:r>
              <a:rPr lang="en-US" dirty="0" smtClean="0"/>
              <a:t>Pyloric stenosis (persistent vomiting)</a:t>
            </a:r>
          </a:p>
          <a:p>
            <a:pPr lvl="1"/>
            <a:r>
              <a:rPr lang="en-US" dirty="0" smtClean="0"/>
              <a:t>Perforation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NB: the ratio of DU:GU is 4:1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85303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EARLY YEARS OF PPI TRIPLE </a:t>
            </a:r>
            <a:r>
              <a:rPr lang="en-US" dirty="0" smtClean="0"/>
              <a:t>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1994, the National Institute of Health documented that most recurrent GUS were caused by </a:t>
            </a:r>
            <a:r>
              <a:rPr lang="en-US" i="1" dirty="0"/>
              <a:t>H. pylori</a:t>
            </a:r>
            <a:r>
              <a:rPr lang="en-US" dirty="0"/>
              <a:t> and recommended that ATBs be included in the treatment regimen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Triple therapy: </a:t>
            </a:r>
            <a:r>
              <a:rPr lang="en-US" b="1" dirty="0"/>
              <a:t>2 antibiotics and 1 PPI for 14 days.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Omeprazole, Amoxicillin, Clarithromycin – First line treatment</a:t>
            </a:r>
          </a:p>
          <a:p>
            <a:endParaRPr lang="en-US" dirty="0"/>
          </a:p>
          <a:p>
            <a:r>
              <a:rPr lang="en-US" dirty="0" smtClean="0"/>
              <a:t>Omeprazole, Metronidazole, Clarithromycin - BD for 1 week</a:t>
            </a:r>
          </a:p>
          <a:p>
            <a:endParaRPr lang="en-US" dirty="0"/>
          </a:p>
          <a:p>
            <a:r>
              <a:rPr lang="en-US" dirty="0" smtClean="0"/>
              <a:t>Omeprazole, Amoxicillin, Metronidazole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594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853</Words>
  <Application>Microsoft Office PowerPoint</Application>
  <PresentationFormat>Widescreen</PresentationFormat>
  <Paragraphs>206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DYSPEPSIA</vt:lpstr>
      <vt:lpstr>TYPES OF DYSPEPSIA</vt:lpstr>
      <vt:lpstr>PEPTIC ULCER DISEASE</vt:lpstr>
      <vt:lpstr>PRIMARY REGIONS OF GASTRIC ACID-RELATED DISEASE</vt:lpstr>
      <vt:lpstr>AGGRESSIVE FACTORS</vt:lpstr>
      <vt:lpstr>H. PYLORI</vt:lpstr>
      <vt:lpstr>DOAGNOSIS</vt:lpstr>
      <vt:lpstr>ERADICATION OF H. PYLORI EFFECTIVELY REDUCES COMPLICATIONS</vt:lpstr>
      <vt:lpstr>THE EARLY YEARS OF PPI TRIPLE THERAPY</vt:lpstr>
      <vt:lpstr>GASTROESOPHAGEAL REFLUX DISEASE (GORD)</vt:lpstr>
      <vt:lpstr>DEFINITION</vt:lpstr>
      <vt:lpstr>CATEGORIES</vt:lpstr>
      <vt:lpstr>SYMPTOMS</vt:lpstr>
      <vt:lpstr>ASSOCIATED DISEASE</vt:lpstr>
      <vt:lpstr>CLASSIFICATION: LOS ANGELES CLASSIFICATIN</vt:lpstr>
      <vt:lpstr>PATHOGENESIS</vt:lpstr>
      <vt:lpstr>DIETARY FACTORS THAT MAY AGGRAVATE GERD SYMPTOMS</vt:lpstr>
      <vt:lpstr>MEDICATIONS THAT MAY AGGRAVATE GERD SYMPTOMS BY IMPAIRING LES FUNCTION</vt:lpstr>
      <vt:lpstr>MEDICATIONS THAT MAY AGGRAVATE GERD SYMPTOMS DAMAGING ESOPHAGEAL MUCOSA</vt:lpstr>
      <vt:lpstr>COMPLICATIONS OF GERD</vt:lpstr>
      <vt:lpstr>BARRETT’S ESOPHAGUS </vt:lpstr>
      <vt:lpstr>DIAGNOSTIC METHODS</vt:lpstr>
      <vt:lpstr>pH MONITORING</vt:lpstr>
      <vt:lpstr>MANAGEMENT OPTIONS IN GERD</vt:lpstr>
      <vt:lpstr>CONCLUSION</vt:lpstr>
      <vt:lpstr>IRRITABLE BOWEL SYNDROME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Effie Nailah</dc:creator>
  <cp:lastModifiedBy>Effie Nailah</cp:lastModifiedBy>
  <cp:revision>17</cp:revision>
  <dcterms:created xsi:type="dcterms:W3CDTF">2016-08-11T06:08:24Z</dcterms:created>
  <dcterms:modified xsi:type="dcterms:W3CDTF">2016-08-12T09:11:36Z</dcterms:modified>
</cp:coreProperties>
</file>