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9" r:id="rId15"/>
    <p:sldId id="273" r:id="rId16"/>
    <p:sldId id="270" r:id="rId17"/>
    <p:sldId id="268" r:id="rId18"/>
    <p:sldId id="274" r:id="rId19"/>
    <p:sldId id="271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DF453-FC59-4E45-8F52-F01BCF79DA67}" type="datetimeFigureOut">
              <a:rPr lang="en-GB" smtClean="0"/>
              <a:pPr/>
              <a:t>10/12/2015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2B2AF-1C4C-4525-9035-22AE72E8E6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Hepatobiliary &amp; gastrointestinal manifestation in HIV infected patients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ELLY O OGUTU </a:t>
            </a:r>
          </a:p>
          <a:p>
            <a:r>
              <a:rPr lang="en-GB" dirty="0" smtClean="0"/>
              <a:t>4thyear MBCHB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2</a:t>
            </a:r>
            <a:r>
              <a:rPr lang="en-GB" b="1" dirty="0" smtClean="0"/>
              <a:t>). Chronic Diarrhoea +/-Weight loss, +/-Steatorroeah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    </a:t>
            </a:r>
            <a:r>
              <a:rPr lang="en-GB" dirty="0" smtClean="0">
                <a:solidFill>
                  <a:srgbClr val="FF0000"/>
                </a:solidFill>
              </a:rPr>
              <a:t>Parasitic infections</a:t>
            </a:r>
            <a:r>
              <a:rPr lang="en-GB" dirty="0" smtClean="0"/>
              <a:t>: Giardia lamblia, Cryptosporidium parvum, Microsporidial organisms,Isospora Belli, Blastocystis hormonis, Entamoeba histolytica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   </a:t>
            </a:r>
            <a:r>
              <a:rPr lang="en-GB" dirty="0" smtClean="0">
                <a:solidFill>
                  <a:srgbClr val="FF0000"/>
                </a:solidFill>
              </a:rPr>
              <a:t>Viruses:</a:t>
            </a:r>
            <a:r>
              <a:rPr lang="en-GB" dirty="0" smtClean="0"/>
              <a:t> CMV, HSV, Adenovirus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  </a:t>
            </a:r>
            <a:r>
              <a:rPr lang="en-GB" dirty="0" smtClean="0">
                <a:solidFill>
                  <a:srgbClr val="FF0000"/>
                </a:solidFill>
              </a:rPr>
              <a:t>Bacterial:</a:t>
            </a:r>
            <a:r>
              <a:rPr lang="en-GB" dirty="0" smtClean="0"/>
              <a:t> Campylobacter,  Mycobacterium Avium complex, Salmonella, Shigella,cl. Difficile,mycobacteria tuberculosis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Fungal:Histoplasma,Coccidiomycossis,Candida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    </a:t>
            </a:r>
            <a:r>
              <a:rPr lang="en-GB" dirty="0" smtClean="0">
                <a:solidFill>
                  <a:srgbClr val="FF0000"/>
                </a:solidFill>
              </a:rPr>
              <a:t>Non Infective</a:t>
            </a:r>
            <a:r>
              <a:rPr lang="en-GB" dirty="0" smtClean="0"/>
              <a:t>: HIV associated Enteropathy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Neoplasia: Lymphoma, Kaposi's sarcoma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Pancreatic insufficiency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3) Bloody diarrhoea: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Parasitic</a:t>
            </a:r>
          </a:p>
          <a:p>
            <a:pPr>
              <a:buNone/>
            </a:pPr>
            <a:r>
              <a:rPr lang="en-GB" dirty="0" smtClean="0"/>
              <a:t>        Entamoeba histolytica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Bacterial</a:t>
            </a:r>
          </a:p>
          <a:p>
            <a:pPr>
              <a:buNone/>
            </a:pPr>
            <a:r>
              <a:rPr lang="en-GB" dirty="0" smtClean="0"/>
              <a:t>      Shigella, Salmonella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Neoplastic</a:t>
            </a:r>
          </a:p>
          <a:p>
            <a:pPr>
              <a:buNone/>
            </a:pPr>
            <a:r>
              <a:rPr lang="en-GB" dirty="0" smtClean="0"/>
              <a:t>      Kaposis Sarcoma,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NOTE:1) Diarrhoeal disease in HIV-infected persons is frequently caused by infectious agents</a:t>
            </a:r>
          </a:p>
          <a:p>
            <a:pPr>
              <a:buNone/>
            </a:pPr>
            <a:r>
              <a:rPr lang="en-GB" dirty="0" smtClean="0"/>
              <a:t>     But also consider infiltrative diseases like Lymphoma or Kaposis.</a:t>
            </a:r>
          </a:p>
          <a:p>
            <a:pPr>
              <a:buNone/>
            </a:pPr>
            <a:r>
              <a:rPr lang="en-GB" dirty="0" smtClean="0"/>
              <a:t>    2) Many times the cause is not found &amp; in that case consider</a:t>
            </a:r>
          </a:p>
          <a:p>
            <a:pPr>
              <a:buNone/>
            </a:pPr>
            <a:r>
              <a:rPr lang="en-GB" dirty="0" smtClean="0"/>
              <a:t>             a) HIV associated </a:t>
            </a:r>
            <a:r>
              <a:rPr lang="en-GB" dirty="0" err="1" smtClean="0"/>
              <a:t>enteropathy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     b) Also check for : Drugs: HAART </a:t>
            </a:r>
            <a:r>
              <a:rPr lang="en-GB" dirty="0" err="1" smtClean="0"/>
              <a:t>eg</a:t>
            </a:r>
            <a:r>
              <a:rPr lang="en-GB" dirty="0" smtClean="0"/>
              <a:t> nelfinavir,ritonavir,Pis:(lopinavir,fosamprenavir,atazanavir ) could cause diarrhoea</a:t>
            </a:r>
          </a:p>
          <a:p>
            <a:pPr>
              <a:buNone/>
            </a:pPr>
            <a:r>
              <a:rPr lang="en-GB" dirty="0" smtClean="0"/>
              <a:t>   3) Consider clostridium difficile in patients recently exposed to antibiotics.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SUM up of diarrhoea </a:t>
            </a:r>
            <a:r>
              <a:rPr lang="en-GB" dirty="0" err="1" smtClean="0"/>
              <a:t>symptomatology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 smtClean="0"/>
              <a:t>The lower the CD4 &lt;100cells/</a:t>
            </a:r>
            <a:r>
              <a:rPr lang="en-GB" dirty="0" err="1" smtClean="0"/>
              <a:t>microl</a:t>
            </a:r>
            <a:r>
              <a:rPr lang="en-GB" dirty="0" smtClean="0"/>
              <a:t> the higher the risk of opportunistic infections e.g.( Cryptosporidium,Microbacetial avium complex,CMV,Isospora or microsporidium,)causing diarrhoea,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GB" dirty="0" smtClean="0"/>
              <a:t>3) Severe watery diarrhoea with dehydration consider cryptosporidiosis</a:t>
            </a:r>
          </a:p>
          <a:p>
            <a:pPr marL="514350" indent="-514350">
              <a:buNone/>
            </a:pPr>
            <a:endParaRPr lang="en-GB" dirty="0" smtClean="0"/>
          </a:p>
          <a:p>
            <a:pPr marL="514350" indent="-514350">
              <a:buNone/>
            </a:pPr>
            <a:r>
              <a:rPr lang="en-GB" dirty="0" smtClean="0"/>
              <a:t>4) Upper or mid abdominal cramps ,bloating, nausea, consider: </a:t>
            </a:r>
            <a:r>
              <a:rPr lang="en-GB" dirty="0" err="1" smtClean="0"/>
              <a:t>MAC,cryptosporidium,Giardia</a:t>
            </a:r>
            <a:r>
              <a:rPr lang="en-GB" dirty="0" smtClean="0"/>
              <a:t>, </a:t>
            </a:r>
            <a:r>
              <a:rPr lang="en-GB" dirty="0" err="1" smtClean="0"/>
              <a:t>Isospora</a:t>
            </a:r>
            <a:r>
              <a:rPr lang="en-GB" dirty="0" smtClean="0"/>
              <a:t> Belli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5) </a:t>
            </a:r>
            <a:r>
              <a:rPr lang="en-GB" dirty="0" err="1" smtClean="0"/>
              <a:t>Hematochezia,tenesmus</a:t>
            </a:r>
            <a:r>
              <a:rPr lang="en-GB" dirty="0" smtClean="0"/>
              <a:t> &amp; lower abdominal cramps, most likely colonic pathology:</a:t>
            </a:r>
          </a:p>
          <a:p>
            <a:pPr>
              <a:buNone/>
            </a:pPr>
            <a:r>
              <a:rPr lang="en-GB" dirty="0" smtClean="0"/>
              <a:t>      CMV,HSV</a:t>
            </a:r>
          </a:p>
          <a:p>
            <a:pPr>
              <a:buNone/>
            </a:pPr>
            <a:r>
              <a:rPr lang="en-GB" dirty="0" smtClean="0"/>
              <a:t>      </a:t>
            </a:r>
            <a:r>
              <a:rPr lang="en-GB" dirty="0" err="1" smtClean="0"/>
              <a:t>Salmonella,yersinia,Shigella</a:t>
            </a:r>
            <a:r>
              <a:rPr lang="en-GB" dirty="0" smtClean="0"/>
              <a:t>, campylobacter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Investigate according to presenting symptoms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 Dysphagia/Odynophagia</a:t>
            </a:r>
          </a:p>
          <a:p>
            <a:pPr>
              <a:buNone/>
            </a:pPr>
            <a:r>
              <a:rPr lang="en-GB" dirty="0" smtClean="0"/>
              <a:t>      Upper git endoscopy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GB" dirty="0" smtClean="0"/>
              <a:t>Diarrhoea +weight loss: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Stool: microscopy, ova/parasite, C difficile assay</a:t>
            </a:r>
          </a:p>
          <a:p>
            <a:pPr>
              <a:buNone/>
            </a:pPr>
            <a:r>
              <a:rPr lang="en-GB" dirty="0" smtClean="0"/>
              <a:t>                     Acid fast smear for </a:t>
            </a:r>
            <a:r>
              <a:rPr lang="en-GB" dirty="0" err="1" smtClean="0"/>
              <a:t>Cryptosporidium,Isospora,Cylospora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            In pts with CD4&lt;100cells/</a:t>
            </a:r>
            <a:r>
              <a:rPr lang="en-GB" dirty="0" err="1" smtClean="0"/>
              <a:t>microL</a:t>
            </a:r>
            <a:r>
              <a:rPr lang="en-GB" dirty="0" smtClean="0"/>
              <a:t> do </a:t>
            </a:r>
            <a:r>
              <a:rPr lang="en-GB" dirty="0" err="1" smtClean="0"/>
              <a:t>trichrome</a:t>
            </a:r>
            <a:r>
              <a:rPr lang="en-GB" dirty="0" smtClean="0"/>
              <a:t> staining for </a:t>
            </a:r>
            <a:r>
              <a:rPr lang="en-GB" dirty="0" err="1" smtClean="0"/>
              <a:t>Microsporidium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C/S if indicated,</a:t>
            </a:r>
          </a:p>
          <a:p>
            <a:pPr>
              <a:buNone/>
            </a:pPr>
            <a:r>
              <a:rPr lang="en-GB" dirty="0" smtClean="0"/>
              <a:t>              Molecular &amp; immunological methods plus special stains have improved the diagnostic yield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 Blood: TBC, CD4, Culture if indicated for bacteria including MAC</a:t>
            </a:r>
          </a:p>
          <a:p>
            <a:pPr>
              <a:buNone/>
            </a:pPr>
            <a:r>
              <a:rPr lang="en-GB" dirty="0" smtClean="0"/>
              <a:t>            Also Fungal culture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 Colonoscopy including </a:t>
            </a:r>
            <a:r>
              <a:rPr lang="en-GB" dirty="0" err="1" smtClean="0"/>
              <a:t>ileoscopy</a:t>
            </a:r>
            <a:r>
              <a:rPr lang="en-GB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  </a:t>
            </a:r>
            <a:r>
              <a:rPr lang="en-GB" dirty="0" err="1" smtClean="0"/>
              <a:t>Enteroscopy</a:t>
            </a:r>
            <a:r>
              <a:rPr lang="en-GB" dirty="0" smtClean="0"/>
              <a:t>/ Upper git endoscopy: Do small bowel biopsy for :MAC,Lymphoma,Microsporidium,cryptosporidium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    CT Scan of Abdomen: Masses, Lymph nodes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Hepatobiliary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Presentation: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Jaundice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RUQ Pain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Hepatomegally in 60% of cases of patients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+/- Fever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arenR"/>
            </a:pPr>
            <a:r>
              <a:rPr lang="en-GB" dirty="0" smtClean="0"/>
              <a:t>Evaluate &amp; treat what is causing the problem:</a:t>
            </a:r>
          </a:p>
          <a:p>
            <a:pPr marL="514350" indent="-514350">
              <a:buNone/>
            </a:pPr>
            <a:r>
              <a:rPr lang="en-GB" dirty="0" smtClean="0"/>
              <a:t>For Diarrhoeal Illness</a:t>
            </a:r>
          </a:p>
          <a:p>
            <a:pPr marL="514350" indent="-514350">
              <a:buAutoNum type="arabicParenR"/>
            </a:pPr>
            <a:r>
              <a:rPr lang="en-GB" dirty="0" smtClean="0"/>
              <a:t>Empirical treatment for diarrhoea:</a:t>
            </a:r>
          </a:p>
          <a:p>
            <a:pPr marL="514350" indent="-514350">
              <a:buNone/>
            </a:pPr>
            <a:r>
              <a:rPr lang="en-GB" dirty="0" smtClean="0"/>
              <a:t>        Quinolone + Metronidazole</a:t>
            </a:r>
          </a:p>
          <a:p>
            <a:pPr marL="514350" indent="-514350">
              <a:buNone/>
            </a:pPr>
            <a:r>
              <a:rPr lang="en-GB" dirty="0" smtClean="0"/>
              <a:t>       If cryptosporidium is isolated give: Nitazoxanide or Paromomycin  +/- Azithromycin</a:t>
            </a:r>
          </a:p>
          <a:p>
            <a:pPr marL="514350" indent="-514350">
              <a:buNone/>
            </a:pPr>
            <a:r>
              <a:rPr lang="en-GB" dirty="0" smtClean="0"/>
              <a:t>2) Review antiretroviral drugs as could cause diarrhoea</a:t>
            </a:r>
          </a:p>
          <a:p>
            <a:pPr marL="514350" indent="-514350">
              <a:buNone/>
            </a:pPr>
            <a:r>
              <a:rPr lang="en-GB" dirty="0" smtClean="0"/>
              <a:t>4) Nutritional support</a:t>
            </a:r>
          </a:p>
          <a:p>
            <a:pPr marL="514350" indent="-514350">
              <a:buNone/>
            </a:pPr>
            <a:r>
              <a:rPr lang="en-GB" dirty="0" smtClean="0"/>
              <a:t>5) Fluids,elecrolytes, </a:t>
            </a:r>
          </a:p>
          <a:p>
            <a:pPr marL="514350" indent="-514350">
              <a:buNone/>
            </a:pPr>
            <a:r>
              <a:rPr lang="en-GB" dirty="0" smtClean="0"/>
              <a:t>6) Antidiarrhoels 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loperamide,lomotil,octreotide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Hepatobiliary diseases: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Hepatitis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Cirrhosis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Hepatocellular carcinoma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Sclerosing cholangitis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Disease to screen for as possible 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Hepatitis,: Viral causes:  HBV,HCV, HDV,CMV,HSV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  Drugs: ARVs – </a:t>
            </a:r>
            <a:r>
              <a:rPr lang="en-GB" dirty="0" err="1" smtClean="0"/>
              <a:t>Nevirapin</a:t>
            </a:r>
            <a:r>
              <a:rPr lang="en-GB" dirty="0" smtClean="0"/>
              <a:t>, d4T,ddi,             			Most PIs 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Tripanavir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Liver Cirrhosis &amp; HCC: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Co- infection of HIV with HBV, HCV augments the speed of progression of cirrhosis to HCC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2). Neoplastic diseases to consider: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Kaposi's sarcoma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Non Hodgkin's lymphoma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Hepatocellular carcinoma</a:t>
            </a:r>
          </a:p>
          <a:p>
            <a:pPr>
              <a:buNone/>
            </a:pPr>
            <a:r>
              <a:rPr lang="en-GB" dirty="0" smtClean="0"/>
              <a:t>3) Opportunistic infections: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</a:t>
            </a:r>
            <a:r>
              <a:rPr lang="en-GB" dirty="0" err="1" smtClean="0"/>
              <a:t>eg</a:t>
            </a:r>
            <a:r>
              <a:rPr lang="en-GB" dirty="0" smtClean="0"/>
              <a:t>: Mycobacterium Tuberculosis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Mycobacterium </a:t>
            </a:r>
            <a:r>
              <a:rPr lang="en-GB" dirty="0" err="1" smtClean="0"/>
              <a:t>avium</a:t>
            </a:r>
            <a:r>
              <a:rPr lang="en-GB" dirty="0" smtClean="0"/>
              <a:t>  complex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Cryptococcus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Candida</a:t>
            </a:r>
          </a:p>
          <a:p>
            <a:pPr>
              <a:buNone/>
            </a:pPr>
            <a:r>
              <a:rPr lang="en-GB" dirty="0" smtClean="0"/>
              <a:t>4) 2</a:t>
            </a:r>
            <a:r>
              <a:rPr lang="en-GB" baseline="30000" dirty="0" smtClean="0"/>
              <a:t>nd</a:t>
            </a:r>
            <a:r>
              <a:rPr lang="en-GB" dirty="0" smtClean="0"/>
              <a:t>. Sclerosing cholangitis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Evaluation</a:t>
            </a:r>
          </a:p>
          <a:p>
            <a:pPr>
              <a:buNone/>
            </a:pPr>
            <a:r>
              <a:rPr lang="en-GB" dirty="0" smtClean="0"/>
              <a:t>LFTS---Hepatitic  or </a:t>
            </a:r>
            <a:r>
              <a:rPr lang="en-GB" dirty="0" err="1" smtClean="0"/>
              <a:t>cholestatic</a:t>
            </a:r>
            <a:endParaRPr lang="en-GB" dirty="0" smtClean="0"/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HEPATITIC: predominant ↑↑of </a:t>
            </a:r>
            <a:r>
              <a:rPr lang="en-GB" dirty="0" err="1" smtClean="0"/>
              <a:t>transaminases</a:t>
            </a:r>
            <a:endParaRPr lang="en-GB" dirty="0" smtClean="0"/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DO  Viral screen: HbsAG, IGM &amp;IGG antHBc, HBeAg, </a:t>
            </a:r>
            <a:r>
              <a:rPr lang="en-GB" dirty="0" err="1" smtClean="0"/>
              <a:t>HBeAb</a:t>
            </a:r>
            <a:r>
              <a:rPr lang="en-GB" dirty="0" smtClean="0"/>
              <a:t>,</a:t>
            </a:r>
          </a:p>
          <a:p>
            <a:pPr>
              <a:buNone/>
            </a:pPr>
            <a:r>
              <a:rPr lang="en-GB" dirty="0" smtClean="0"/>
              <a:t>HCV  </a:t>
            </a:r>
            <a:r>
              <a:rPr lang="en-GB" dirty="0" err="1" smtClean="0"/>
              <a:t>Ab</a:t>
            </a:r>
            <a:r>
              <a:rPr lang="en-GB" dirty="0" smtClean="0"/>
              <a:t>, HCV RNA</a:t>
            </a:r>
          </a:p>
          <a:p>
            <a:pPr>
              <a:buNone/>
            </a:pPr>
            <a:r>
              <a:rPr lang="en-GB" dirty="0" smtClean="0"/>
              <a:t>CMV &amp; HSV screen</a:t>
            </a:r>
          </a:p>
          <a:p>
            <a:pPr>
              <a:buNone/>
            </a:pPr>
            <a:r>
              <a:rPr lang="en-GB" dirty="0" smtClean="0"/>
              <a:t>Drugs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err="1" smtClean="0"/>
              <a:t>Cholestatic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Screen for opportunistic infections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Neoplasia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Drugs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Imaging: US, CT scan</a:t>
            </a:r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              MRCP in suspected sclerosing cholangitis</a:t>
            </a:r>
          </a:p>
          <a:p>
            <a:pPr>
              <a:buNone/>
            </a:pPr>
            <a:r>
              <a:rPr lang="en-GB" dirty="0" smtClean="0"/>
              <a:t>Liver Biopsy if indicated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Treatment: Will depend on the cause of the disease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 Also consider ARVS without </a:t>
            </a:r>
            <a:r>
              <a:rPr lang="en-GB" dirty="0" err="1" smtClean="0"/>
              <a:t>hepatotoxicity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Gastrointestinal manifestations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Common presentations:</a:t>
            </a:r>
          </a:p>
          <a:p>
            <a:pPr>
              <a:buNone/>
            </a:pPr>
            <a:r>
              <a:rPr lang="en-GB" dirty="0" smtClean="0"/>
              <a:t>1). Oral sores, Dysphagia &amp; Odynophagia</a:t>
            </a:r>
          </a:p>
          <a:p>
            <a:pPr>
              <a:buNone/>
            </a:pPr>
            <a:r>
              <a:rPr lang="en-GB" dirty="0" smtClean="0"/>
              <a:t>       ? Infective cause:  Fungal-</a:t>
            </a:r>
            <a:r>
              <a:rPr lang="en-GB" dirty="0" err="1" smtClean="0"/>
              <a:t>candida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                                 Viral </a:t>
            </a:r>
            <a:r>
              <a:rPr lang="en-GB" dirty="0" err="1" smtClean="0"/>
              <a:t>eg</a:t>
            </a:r>
            <a:r>
              <a:rPr lang="en-GB" dirty="0" smtClean="0"/>
              <a:t> Herpes Simplex</a:t>
            </a:r>
          </a:p>
          <a:p>
            <a:pPr>
              <a:buNone/>
            </a:pPr>
            <a:r>
              <a:rPr lang="en-GB" dirty="0" smtClean="0"/>
              <a:t>           Above + mass lesion: R/O Tuberculosis,</a:t>
            </a:r>
          </a:p>
          <a:p>
            <a:pPr>
              <a:buNone/>
            </a:pPr>
            <a:r>
              <a:rPr lang="en-GB" dirty="0" smtClean="0"/>
              <a:t>                                             Neoplastic conditions e.g.Kaposis Sarcoma, </a:t>
            </a:r>
            <a:r>
              <a:rPr lang="en-GB" dirty="0" err="1" smtClean="0"/>
              <a:t>Lymphoma,adenocarcinoma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639</Words>
  <Application>Microsoft Office PowerPoint</Application>
  <PresentationFormat>On-screen Show (4:3)</PresentationFormat>
  <Paragraphs>113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Hepatobiliary &amp; gastrointestinal manifestation in HIV infected patients</vt:lpstr>
      <vt:lpstr>Hepatobiliary </vt:lpstr>
      <vt:lpstr>Slide 3</vt:lpstr>
      <vt:lpstr>Disease to screen for as possible aetiology</vt:lpstr>
      <vt:lpstr>Slide 5</vt:lpstr>
      <vt:lpstr>Slide 6</vt:lpstr>
      <vt:lpstr>Slide 7</vt:lpstr>
      <vt:lpstr>Slide 8</vt:lpstr>
      <vt:lpstr>Gastrointestinal manifestations </vt:lpstr>
      <vt:lpstr>Slide 10</vt:lpstr>
      <vt:lpstr>.</vt:lpstr>
      <vt:lpstr>Slide 12</vt:lpstr>
      <vt:lpstr>Slide 13</vt:lpstr>
      <vt:lpstr>SUM up of diarrhoea symptomatology</vt:lpstr>
      <vt:lpstr>Slide 15</vt:lpstr>
      <vt:lpstr>Slide 16</vt:lpstr>
      <vt:lpstr>Investigations</vt:lpstr>
      <vt:lpstr>Slide 18</vt:lpstr>
      <vt:lpstr>investigation</vt:lpstr>
      <vt:lpstr>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Hepatobiliary &amp; gastrointestinal manifestation in HIV infected patients</dc:title>
  <dc:creator>Prof. Ogutu</dc:creator>
  <cp:lastModifiedBy>Prof. Ogutu</cp:lastModifiedBy>
  <cp:revision>6</cp:revision>
  <dcterms:created xsi:type="dcterms:W3CDTF">2015-12-06T16:26:34Z</dcterms:created>
  <dcterms:modified xsi:type="dcterms:W3CDTF">2015-12-10T09:03:06Z</dcterms:modified>
</cp:coreProperties>
</file>