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8" r:id="rId22"/>
    <p:sldId id="280" r:id="rId23"/>
    <p:sldId id="275" r:id="rId24"/>
    <p:sldId id="276" r:id="rId25"/>
    <p:sldId id="277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52534-2645-40B1-A9FA-E1AB49F415F2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9C1C2-67FA-420A-88FF-76074751E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LIVER CIRRHOSIS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MBCHB 3-</a:t>
            </a:r>
          </a:p>
          <a:p>
            <a:r>
              <a:rPr lang="en-GB" dirty="0" smtClean="0"/>
              <a:t>2014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Decompensted Vs Compensated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Decompensated: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 smtClean="0">
                <a:solidFill>
                  <a:srgbClr val="FF0000"/>
                </a:solidFill>
              </a:rPr>
              <a:t>Means cirrhosis complicated with one or more of the following features: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b="1" i="1" dirty="0" smtClean="0"/>
              <a:t>Jaundice, </a:t>
            </a:r>
            <a:r>
              <a:rPr lang="en-GB" b="1" i="1" dirty="0" err="1" smtClean="0"/>
              <a:t>ascites</a:t>
            </a:r>
            <a:r>
              <a:rPr lang="en-GB" b="1" i="1" dirty="0" smtClean="0"/>
              <a:t>, hepatic encephalopathy or bleeding varices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Other features but invariably associated with </a:t>
            </a:r>
            <a:r>
              <a:rPr lang="en-GB" dirty="0" err="1" smtClean="0"/>
              <a:t>ascites</a:t>
            </a:r>
            <a:r>
              <a:rPr lang="en-GB" dirty="0" smtClean="0"/>
              <a:t> are</a:t>
            </a:r>
            <a:r>
              <a:rPr lang="en-GB" b="1" dirty="0" smtClean="0"/>
              <a:t>: Hepato renal syndrome, hyponatraemia, SBP</a:t>
            </a:r>
            <a:endParaRPr lang="en-GB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Severity</a:t>
            </a:r>
          </a:p>
          <a:p>
            <a:pPr>
              <a:buNone/>
            </a:pPr>
            <a:r>
              <a:rPr lang="en-GB" dirty="0" smtClean="0"/>
              <a:t>1). Liver synthetic function: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Serum albumin &amp; PTI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Outlook poorer with albumins &lt;28gm/l</a:t>
            </a:r>
          </a:p>
          <a:p>
            <a:pPr>
              <a:buNone/>
            </a:pPr>
            <a:r>
              <a:rPr lang="en-GB" dirty="0" smtClean="0"/>
              <a:t>2). Liver biochemistry: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This can be normal, depending on severity of the cirrhosis. In compensated disease there may be slight ↑in transaminases &amp; GGT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In decompaseted cirrhosis all biochemistry are deranged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3). Serum electrolytes: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A low serum Na+ indicates severer liver disease, due to defect in free water clearance &amp; excess diuretic therapy.</a:t>
            </a:r>
          </a:p>
          <a:p>
            <a:pPr>
              <a:buNone/>
            </a:pPr>
            <a:r>
              <a:rPr lang="en-GB" dirty="0" smtClean="0"/>
              <a:t>4). Serum creatinine: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Level &gt;130µmol/L is a marker of worse prognosis.</a:t>
            </a:r>
            <a:endParaRPr lang="en-GB" dirty="0"/>
          </a:p>
          <a:p>
            <a:pPr>
              <a:buNone/>
            </a:pPr>
            <a:r>
              <a:rPr lang="en-GB" dirty="0" smtClean="0"/>
              <a:t>5). Serum </a:t>
            </a:r>
            <a:r>
              <a:rPr lang="el-GR" dirty="0" smtClean="0"/>
              <a:t>α</a:t>
            </a:r>
            <a:r>
              <a:rPr lang="en-GB" dirty="0" smtClean="0"/>
              <a:t>-</a:t>
            </a:r>
            <a:r>
              <a:rPr lang="en-GB" dirty="0" err="1" smtClean="0"/>
              <a:t>feto</a:t>
            </a:r>
            <a:r>
              <a:rPr lang="en-GB" dirty="0" smtClean="0"/>
              <a:t> protein: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&gt;200ng/ml is strongly suggestive of presence of HCC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Investigation-aetiology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1).Viral markers</a:t>
            </a:r>
          </a:p>
          <a:p>
            <a:pPr>
              <a:buNone/>
            </a:pPr>
            <a:r>
              <a:rPr lang="en-GB" dirty="0" smtClean="0"/>
              <a:t>     HBsAg, HCV ant.,HDV ant.</a:t>
            </a:r>
          </a:p>
          <a:p>
            <a:pPr>
              <a:buNone/>
            </a:pPr>
            <a:r>
              <a:rPr lang="en-GB" dirty="0" smtClean="0"/>
              <a:t>2). Auto-antibodies:</a:t>
            </a:r>
          </a:p>
          <a:p>
            <a:pPr>
              <a:buNone/>
            </a:pPr>
            <a:r>
              <a:rPr lang="en-GB" dirty="0" smtClean="0"/>
              <a:t>        ANA, SMA, Liver kidney microsomal ant.(LKM1) , ant. Mitochondrial ant.(AMA), </a:t>
            </a:r>
            <a:r>
              <a:rPr lang="en-GB" dirty="0" err="1" smtClean="0"/>
              <a:t>pANCA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3). Metabolic diseases:</a:t>
            </a:r>
          </a:p>
          <a:p>
            <a:pPr>
              <a:buNone/>
            </a:pPr>
            <a:r>
              <a:rPr lang="en-GB" dirty="0" smtClean="0"/>
              <a:t>     - Transferin saturation(&gt;45%) &amp; serum ferritin(&gt;240nmol/l), genetic testing</a:t>
            </a:r>
          </a:p>
          <a:p>
            <a:pPr>
              <a:buNone/>
            </a:pPr>
            <a:r>
              <a:rPr lang="en-GB" dirty="0" smtClean="0"/>
              <a:t>    - Serum cu &amp; ceruloplasmin</a:t>
            </a:r>
          </a:p>
          <a:p>
            <a:pPr>
              <a:buNone/>
            </a:pPr>
            <a:r>
              <a:rPr lang="en-GB" dirty="0" smtClean="0"/>
              <a:t>    -  </a:t>
            </a:r>
            <a:r>
              <a:rPr lang="el-GR" dirty="0" smtClean="0"/>
              <a:t>α</a:t>
            </a:r>
            <a:r>
              <a:rPr lang="en-GB" dirty="0" smtClean="0"/>
              <a:t>-1-antitrypsin phenotype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Imaging:</a:t>
            </a:r>
          </a:p>
          <a:p>
            <a:pPr>
              <a:buNone/>
            </a:pPr>
            <a:r>
              <a:rPr lang="en-GB" dirty="0" smtClean="0"/>
              <a:t>       Hepatic ultrasound, CT or MRI scan, </a:t>
            </a:r>
          </a:p>
          <a:p>
            <a:pPr>
              <a:buNone/>
            </a:pPr>
            <a:r>
              <a:rPr lang="en-GB" dirty="0" smtClean="0"/>
              <a:t>        Fibroscan</a:t>
            </a:r>
          </a:p>
          <a:p>
            <a:pPr>
              <a:buNone/>
            </a:pPr>
            <a:r>
              <a:rPr lang="en-GB" dirty="0" smtClean="0"/>
              <a:t>Endoscopy: varices</a:t>
            </a:r>
          </a:p>
          <a:p>
            <a:pPr>
              <a:buNone/>
            </a:pPr>
            <a:r>
              <a:rPr lang="en-GB" dirty="0" smtClean="0"/>
              <a:t>Needle liver biopsy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Is that of complications seen in decompensated cirrhosis. Also look for precipitants &amp; treat.</a:t>
            </a:r>
          </a:p>
          <a:p>
            <a:pPr>
              <a:buNone/>
            </a:pPr>
            <a:r>
              <a:rPr lang="en-GB" dirty="0" smtClean="0"/>
              <a:t>Pts. Should have 6monthly U/S + </a:t>
            </a:r>
            <a:r>
              <a:rPr lang="el-GR" dirty="0" smtClean="0"/>
              <a:t>α</a:t>
            </a:r>
            <a:r>
              <a:rPr lang="en-GB" dirty="0" smtClean="0"/>
              <a:t>-</a:t>
            </a:r>
            <a:r>
              <a:rPr lang="en-GB" dirty="0" err="1" smtClean="0"/>
              <a:t>feto</a:t>
            </a:r>
            <a:r>
              <a:rPr lang="en-GB" dirty="0" smtClean="0"/>
              <a:t>- </a:t>
            </a:r>
            <a:r>
              <a:rPr lang="en-GB" dirty="0" smtClean="0"/>
              <a:t>protein done </a:t>
            </a:r>
            <a:r>
              <a:rPr lang="en-GB" dirty="0" smtClean="0"/>
              <a:t>to detect early development of HCC</a:t>
            </a:r>
          </a:p>
          <a:p>
            <a:pPr>
              <a:buNone/>
            </a:pPr>
            <a:r>
              <a:rPr lang="en-GB" dirty="0" smtClean="0"/>
              <a:t>In </a:t>
            </a:r>
            <a:r>
              <a:rPr lang="en-GB" dirty="0" smtClean="0"/>
              <a:t>compensated </a:t>
            </a:r>
            <a:r>
              <a:rPr lang="en-GB" dirty="0" smtClean="0"/>
              <a:t>cirrhosis:</a:t>
            </a:r>
          </a:p>
          <a:p>
            <a:pPr>
              <a:buNone/>
            </a:pPr>
            <a:r>
              <a:rPr lang="en-GB" dirty="0" smtClean="0"/>
              <a:t>    Lead normal life, restrict only salt, avoid ASA/NSAID, avoid obesity.</a:t>
            </a:r>
          </a:p>
          <a:p>
            <a:pPr>
              <a:buNone/>
            </a:pPr>
            <a:r>
              <a:rPr lang="en-GB" dirty="0" smtClean="0"/>
              <a:t>Avoid alcohol in cirrhosis related to: alcohol or viral hepatitis.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Treat underlying cause if found.eg.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Antivirals in HBV &amp; HCV,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Steroids &amp; immunosuppressive drugs in auto immune disease,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ursodeoxycholic acid in 1</a:t>
            </a:r>
            <a:r>
              <a:rPr lang="en-GB" baseline="30000" dirty="0" smtClean="0"/>
              <a:t>o </a:t>
            </a:r>
            <a:r>
              <a:rPr lang="en-GB" dirty="0" smtClean="0"/>
              <a:t>  biliary cirrhosis,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alcohol abstainsion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,weight loss in NASH,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venesection in Haemochromatosis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,chelation in Wilsons disease.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dirty="0" smtClean="0"/>
              <a:t>Nutrition: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002060"/>
                </a:solidFill>
              </a:rPr>
              <a:t>Abnormal fuel metabolism &amp; malnutrition is common in cirrhotic patients.</a:t>
            </a:r>
          </a:p>
          <a:p>
            <a:pPr>
              <a:buNone/>
            </a:pPr>
            <a:r>
              <a:rPr lang="en-GB" dirty="0" smtClean="0">
                <a:solidFill>
                  <a:srgbClr val="002060"/>
                </a:solidFill>
              </a:rPr>
              <a:t>They become catabolic after short periods of fasting: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 diet containing 35-40Kcal &amp; 1.2-1.5g of protein /kg body weight is recommended.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Avoidance of fatty foods is not of therapeutic value.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If protein restriction is done in HE then it should be for a short period.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Salt restriction in Ascites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 of cirrhosis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Bleeding varices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Hepatic encephalopathy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Ascites +/- SBP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Hepatorenal syndrome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Hyponatraemia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Hepatopulmonary syndrome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High cardiac output</a:t>
            </a:r>
            <a:r>
              <a:rPr lang="en-GB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These should be identified &amp; treated</a:t>
            </a:r>
            <a:endParaRPr lang="en-GB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 Cirrhosis results from NECROSIS of liver cells followed by fibrosis &amp; nodule formation.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The liver architecture  is diffusely abnormal.  </a:t>
            </a:r>
            <a:endParaRPr lang="en-GB" dirty="0"/>
          </a:p>
          <a:p>
            <a:pPr>
              <a:buFont typeface="Wingdings" pitchFamily="2" charset="2"/>
              <a:buChar char="q"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The net result is interference with liver blood flow &amp; </a:t>
            </a:r>
            <a:r>
              <a:rPr lang="en-GB" dirty="0" smtClean="0"/>
              <a:t>function→ </a:t>
            </a:r>
            <a:r>
              <a:rPr lang="en-GB" dirty="0" smtClean="0"/>
              <a:t>leading to </a:t>
            </a:r>
            <a:r>
              <a:rPr lang="en-GB" dirty="0" smtClean="0">
                <a:solidFill>
                  <a:srgbClr val="FF0000"/>
                </a:solidFill>
              </a:rPr>
              <a:t>PHT &amp; impaired liver cell function.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Prognostic factors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Poor prognosis is associated with: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Prolonged prothrombin time &gt;6sec above normal,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marked </a:t>
            </a:r>
            <a:r>
              <a:rPr lang="en-GB" dirty="0" err="1" smtClean="0"/>
              <a:t>ascites</a:t>
            </a:r>
            <a:r>
              <a:rPr lang="en-GB" dirty="0" smtClean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gastrointestinal </a:t>
            </a:r>
            <a:r>
              <a:rPr lang="en-GB" dirty="0" smtClean="0"/>
              <a:t>bleeding (</a:t>
            </a:r>
            <a:r>
              <a:rPr lang="en-GB" dirty="0" smtClean="0"/>
              <a:t>variceal),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advanced age,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high daily alcohol consumption,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high serum bilirubin &amp; alkaline phosphatase,low albumin &amp; poor nutrition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The following can be guide to prognosis.</a:t>
            </a:r>
          </a:p>
          <a:p>
            <a:pPr marL="514350" indent="-514350">
              <a:buAutoNum type="arabicParenR"/>
            </a:pPr>
            <a:r>
              <a:rPr lang="en-GB" dirty="0" smtClean="0"/>
              <a:t>Aetiology</a:t>
            </a:r>
            <a:r>
              <a:rPr lang="en-GB" dirty="0" smtClean="0"/>
              <a:t>: If initiating factor can be removed, prognosis will be better e.g. Alcohol, </a:t>
            </a:r>
            <a:r>
              <a:rPr lang="en-GB" dirty="0" smtClean="0"/>
              <a:t>antiviral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2) Biochemical tests: albumin &lt;25gm poor outlook, Hyponatraemia (Na+ &lt;120mml/L) if unrelated to diuretic therapy is grave, creatinine &gt;130µmol/L,</a:t>
            </a:r>
          </a:p>
          <a:p>
            <a:pPr>
              <a:buNone/>
            </a:pPr>
            <a:r>
              <a:rPr lang="en-GB" dirty="0" smtClean="0"/>
              <a:t>    Haematology test: PT&gt;6sec above </a:t>
            </a:r>
            <a:r>
              <a:rPr lang="en-GB" dirty="0" smtClean="0"/>
              <a:t>normal</a:t>
            </a:r>
            <a:endParaRPr lang="en-GB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</a:t>
            </a:r>
            <a:r>
              <a:rPr lang="en-GB" dirty="0" smtClean="0"/>
              <a:t>) Ascites unresponsive to diuretic therapy- has poor prognosis </a:t>
            </a:r>
          </a:p>
          <a:p>
            <a:pPr>
              <a:buNone/>
            </a:pPr>
            <a:r>
              <a:rPr lang="en-GB" dirty="0" smtClean="0"/>
              <a:t>4) Persistent jaundice</a:t>
            </a:r>
          </a:p>
          <a:p>
            <a:pPr>
              <a:buNone/>
            </a:pPr>
            <a:r>
              <a:rPr lang="en-GB" dirty="0" smtClean="0"/>
              <a:t>5) Hepatic encephalopathy</a:t>
            </a:r>
          </a:p>
          <a:p>
            <a:pPr>
              <a:buNone/>
            </a:pPr>
            <a:r>
              <a:rPr lang="en-GB" dirty="0" smtClean="0"/>
              <a:t>6) Persistent hypotension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Can be assessed by:</a:t>
            </a:r>
          </a:p>
          <a:p>
            <a:pPr>
              <a:buNone/>
            </a:pPr>
            <a:r>
              <a:rPr lang="en-GB" dirty="0" smtClean="0"/>
              <a:t>          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Child-Pugh </a:t>
            </a:r>
            <a:r>
              <a:rPr lang="en-GB" dirty="0" smtClean="0"/>
              <a:t>Score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MELD Score. (Model for End stage Liver Disease)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Child-Pugh Score: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Short –term prognostic guide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Depends on    jaundice,ascites,encephalopathy,serum albumin conc. Prothrombin time(for nutrition).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The total score classifies patients into 3 grades A,B,C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/>
              <a:t>MELD score: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Has been applied to liver transplantation.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It accurately predicts waiting list mortality in patients with cirrhosis listed for transplantation.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Calculated from serum creatinine,prothrombin time(INR) &amp; serum bilirubin. The addition of serum Na+ in the calculation may further improve prediction ability.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3800" b="1" dirty="0" smtClean="0"/>
              <a:t>END</a:t>
            </a:r>
            <a:endParaRPr lang="en-GB" sz="1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Causes of cirrhosis.</a:t>
            </a:r>
          </a:p>
          <a:p>
            <a:pPr>
              <a:buNone/>
            </a:pPr>
            <a:r>
              <a:rPr lang="en-GB" dirty="0" smtClean="0"/>
              <a:t>Viral hepatitis: B, C, D</a:t>
            </a:r>
          </a:p>
          <a:p>
            <a:pPr>
              <a:buNone/>
            </a:pPr>
            <a:r>
              <a:rPr lang="en-GB" dirty="0" smtClean="0"/>
              <a:t>Alcohol</a:t>
            </a:r>
          </a:p>
          <a:p>
            <a:pPr>
              <a:buNone/>
            </a:pPr>
            <a:r>
              <a:rPr lang="en-GB" dirty="0" smtClean="0"/>
              <a:t>Non alcoholic steato-hepatitis (NASH)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Auto immune hepatitis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Biliary cirrhosis: 1</a:t>
            </a:r>
            <a:r>
              <a:rPr lang="en-GB" baseline="30000" dirty="0" smtClean="0"/>
              <a:t>o </a:t>
            </a:r>
            <a:r>
              <a:rPr lang="en-GB" dirty="0" smtClean="0"/>
              <a:t>, 2</a:t>
            </a:r>
            <a:r>
              <a:rPr lang="en-GB" baseline="30000" dirty="0" smtClean="0"/>
              <a:t>nd. </a:t>
            </a:r>
            <a:endParaRPr lang="en-GB" dirty="0" smtClean="0"/>
          </a:p>
          <a:p>
            <a:pPr>
              <a:buNone/>
            </a:pPr>
            <a:endParaRPr lang="en-GB" baseline="30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Metabolic.</a:t>
            </a:r>
          </a:p>
          <a:p>
            <a:pPr>
              <a:buFont typeface="Wingdings" pitchFamily="2" charset="2"/>
              <a:buChar char="q"/>
            </a:pPr>
            <a:r>
              <a:rPr lang="en-GB" b="1" dirty="0"/>
              <a:t> </a:t>
            </a:r>
            <a:r>
              <a:rPr lang="en-GB" b="1" dirty="0" smtClean="0"/>
              <a:t>  Iron overload(HFE Haemochromatosis)</a:t>
            </a:r>
          </a:p>
          <a:p>
            <a:pPr>
              <a:buFont typeface="Wingdings" pitchFamily="2" charset="2"/>
              <a:buChar char="q"/>
            </a:pPr>
            <a:r>
              <a:rPr lang="en-GB" b="1" dirty="0"/>
              <a:t> </a:t>
            </a:r>
            <a:r>
              <a:rPr lang="en-GB" b="1" dirty="0" smtClean="0"/>
              <a:t>  Copper overload (Wilsons disease)</a:t>
            </a:r>
          </a:p>
          <a:p>
            <a:pPr>
              <a:buFont typeface="Wingdings" pitchFamily="2" charset="2"/>
              <a:buChar char="q"/>
            </a:pPr>
            <a:r>
              <a:rPr lang="en-GB" b="1" dirty="0"/>
              <a:t> </a:t>
            </a:r>
            <a:r>
              <a:rPr lang="en-GB" b="1" dirty="0" smtClean="0"/>
              <a:t>  </a:t>
            </a:r>
            <a:r>
              <a:rPr lang="el-GR" b="1" dirty="0" smtClean="0"/>
              <a:t>α</a:t>
            </a:r>
            <a:r>
              <a:rPr lang="en-GB" b="1" baseline="-25000" dirty="0" smtClean="0"/>
              <a:t>1</a:t>
            </a:r>
            <a:r>
              <a:rPr lang="en-GB" b="1" dirty="0" smtClean="0"/>
              <a:t>- antitrypsin deficiency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 Type IV glycogenesis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 Galactosamia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 Tyrosinaemia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Hepatic venous outflow block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Budd – Chiari syndrome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Heart failure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Toxins &amp; drugs: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e.g. methotraxate, amiadorone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Cirrhosis &amp; co-factors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NOTE: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In some liver disease there is a single cause: e.g. Hepatitis B &amp; C, 1</a:t>
            </a:r>
            <a:r>
              <a:rPr lang="en-GB" baseline="30000" dirty="0" smtClean="0"/>
              <a:t>o </a:t>
            </a:r>
            <a:r>
              <a:rPr lang="en-GB" dirty="0" smtClean="0"/>
              <a:t>biliary cirrhosis &amp; 1</a:t>
            </a:r>
            <a:r>
              <a:rPr lang="en-GB" baseline="30000" dirty="0" smtClean="0"/>
              <a:t>o </a:t>
            </a:r>
            <a:r>
              <a:rPr lang="en-GB" dirty="0" smtClean="0"/>
              <a:t>sclerosing cholangitis</a:t>
            </a:r>
          </a:p>
          <a:p>
            <a:pPr>
              <a:buFont typeface="Wingdings" pitchFamily="2" charset="2"/>
              <a:buChar char="q"/>
            </a:pP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In many other cases co-factors may be important e.g. ↑ age , sex (male), obesity, alcohol, iron intake, genetic factors.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Causes-Interaction-co-factors: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Causes of liver disease also do interact e.g.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Progressive disease is more likely in patients with hepatitis B or C who drink excess alcohol: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Patients heterozygous for </a:t>
            </a:r>
            <a:r>
              <a:rPr lang="el-GR" dirty="0" smtClean="0"/>
              <a:t>α</a:t>
            </a:r>
            <a:r>
              <a:rPr lang="en-GB" dirty="0" smtClean="0"/>
              <a:t>-1-antitrypsin def. who are obese are more likely to manifest cirrhosis.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Characteristic features of cirrhosis are: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Regenerating nodules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Separated by fibrosis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 Loss of architecture within the nodules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b="1" dirty="0" smtClean="0"/>
              <a:t>Cirrhosis can be :-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    micronodular(alcohol)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     macronodular(viral)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    Mixed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Symptoms &amp; Signs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Cirrhosis can be asymptomatic or symptomatic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977</Words>
  <Application>Microsoft Office PowerPoint</Application>
  <PresentationFormat>On-screen Show (4:3)</PresentationFormat>
  <Paragraphs>160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LIVER CIRRHOSIS</vt:lpstr>
      <vt:lpstr>Definition</vt:lpstr>
      <vt:lpstr>Aetiology</vt:lpstr>
      <vt:lpstr>Slide 4</vt:lpstr>
      <vt:lpstr>Slide 5</vt:lpstr>
      <vt:lpstr>Cirrhosis &amp; co-factors</vt:lpstr>
      <vt:lpstr>Causes-Interaction-co-factors:</vt:lpstr>
      <vt:lpstr>Pathology</vt:lpstr>
      <vt:lpstr>Symptoms &amp; Signs</vt:lpstr>
      <vt:lpstr>Decompensted Vs Compensated</vt:lpstr>
      <vt:lpstr>Investigations</vt:lpstr>
      <vt:lpstr>Investigations</vt:lpstr>
      <vt:lpstr>Investigation-aetiology</vt:lpstr>
      <vt:lpstr>Slide 14</vt:lpstr>
      <vt:lpstr>Investigation</vt:lpstr>
      <vt:lpstr>Management.</vt:lpstr>
      <vt:lpstr>Management</vt:lpstr>
      <vt:lpstr>Management</vt:lpstr>
      <vt:lpstr>Complications of cirrhosis</vt:lpstr>
      <vt:lpstr>Prognostic factors</vt:lpstr>
      <vt:lpstr>Prognosis</vt:lpstr>
      <vt:lpstr>Prognosis</vt:lpstr>
      <vt:lpstr>Prognosis</vt:lpstr>
      <vt:lpstr>Prognosis</vt:lpstr>
      <vt:lpstr>Prognosis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LIVER CIRRHOSIS</dc:title>
  <dc:creator>Prof. Ogutu</dc:creator>
  <cp:lastModifiedBy>Prof. Ogutu</cp:lastModifiedBy>
  <cp:revision>16</cp:revision>
  <dcterms:created xsi:type="dcterms:W3CDTF">2014-03-21T02:48:31Z</dcterms:created>
  <dcterms:modified xsi:type="dcterms:W3CDTF">2014-03-26T03:09:13Z</dcterms:modified>
</cp:coreProperties>
</file>