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3" r:id="rId14"/>
    <p:sldId id="269" r:id="rId15"/>
    <p:sldId id="274" r:id="rId16"/>
    <p:sldId id="270" r:id="rId17"/>
    <p:sldId id="275" r:id="rId18"/>
    <p:sldId id="271" r:id="rId19"/>
    <p:sldId id="272" r:id="rId20"/>
    <p:sldId id="276" r:id="rId21"/>
    <p:sldId id="277" r:id="rId22"/>
    <p:sldId id="278" r:id="rId23"/>
    <p:sldId id="281" r:id="rId24"/>
    <p:sldId id="282" r:id="rId25"/>
    <p:sldId id="283" r:id="rId26"/>
    <p:sldId id="321" r:id="rId27"/>
    <p:sldId id="284" r:id="rId28"/>
    <p:sldId id="285" r:id="rId29"/>
    <p:sldId id="286" r:id="rId30"/>
    <p:sldId id="287" r:id="rId31"/>
    <p:sldId id="288" r:id="rId32"/>
    <p:sldId id="296" r:id="rId33"/>
    <p:sldId id="298" r:id="rId34"/>
    <p:sldId id="289" r:id="rId35"/>
    <p:sldId id="292" r:id="rId36"/>
    <p:sldId id="299" r:id="rId37"/>
    <p:sldId id="302" r:id="rId38"/>
    <p:sldId id="300" r:id="rId39"/>
    <p:sldId id="301" r:id="rId40"/>
    <p:sldId id="303" r:id="rId41"/>
    <p:sldId id="305" r:id="rId42"/>
    <p:sldId id="306" r:id="rId43"/>
    <p:sldId id="307" r:id="rId44"/>
    <p:sldId id="308" r:id="rId45"/>
    <p:sldId id="309" r:id="rId46"/>
    <p:sldId id="316" r:id="rId47"/>
    <p:sldId id="310" r:id="rId48"/>
    <p:sldId id="311" r:id="rId49"/>
    <p:sldId id="312" r:id="rId50"/>
    <p:sldId id="317" r:id="rId51"/>
    <p:sldId id="318" r:id="rId52"/>
    <p:sldId id="319" r:id="rId53"/>
    <p:sldId id="313" r:id="rId54"/>
    <p:sldId id="314" r:id="rId55"/>
    <p:sldId id="315" r:id="rId56"/>
    <p:sldId id="320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142" d="100"/>
          <a:sy n="142" d="100"/>
        </p:scale>
        <p:origin x="1632" y="20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42" d="100"/>
        <a:sy n="42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5AB2-4485-482A-9450-0C8BAE7E01CA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D803-A60D-4003-A81D-2CA5275C7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5AB2-4485-482A-9450-0C8BAE7E01CA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D803-A60D-4003-A81D-2CA5275C7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5AB2-4485-482A-9450-0C8BAE7E01CA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D803-A60D-4003-A81D-2CA5275C7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5AB2-4485-482A-9450-0C8BAE7E01CA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D803-A60D-4003-A81D-2CA5275C7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5AB2-4485-482A-9450-0C8BAE7E01CA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D803-A60D-4003-A81D-2CA5275C7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5AB2-4485-482A-9450-0C8BAE7E01CA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D803-A60D-4003-A81D-2CA5275C7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5AB2-4485-482A-9450-0C8BAE7E01CA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D803-A60D-4003-A81D-2CA5275C7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5AB2-4485-482A-9450-0C8BAE7E01CA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D803-A60D-4003-A81D-2CA5275C7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5AB2-4485-482A-9450-0C8BAE7E01CA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D803-A60D-4003-A81D-2CA5275C7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5AB2-4485-482A-9450-0C8BAE7E01CA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D803-A60D-4003-A81D-2CA5275C7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85AB2-4485-482A-9450-0C8BAE7E01CA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7D803-A60D-4003-A81D-2CA5275C7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685AB2-4485-482A-9450-0C8BAE7E01CA}" type="datetimeFigureOut">
              <a:rPr lang="en-US" smtClean="0"/>
              <a:pPr/>
              <a:t>3/30/2014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7D803-A60D-4003-A81D-2CA5275C74F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hyperlink" Target="file:///C:\Documents%20and%20Settings\user\My%20Documents\UTD%2019.3%20HTML\UTD_19.3_PC\UpToDate\contents\mobipreview.ht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Hepatocellular</a:t>
            </a:r>
            <a:r>
              <a:rPr lang="en-US" dirty="0" smtClean="0"/>
              <a:t> carcinoma 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EDNA KAMAU</a:t>
            </a:r>
          </a:p>
          <a:p>
            <a:r>
              <a:rPr lang="en-US" dirty="0" smtClean="0"/>
              <a:t>Gastroenterologist </a:t>
            </a:r>
            <a:endParaRPr lang="en-US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953000"/>
            <a:ext cx="3057525" cy="149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Usually no symptoms other than those of chronic liver </a:t>
            </a:r>
            <a:r>
              <a:rPr lang="en-US" dirty="0" err="1" smtClean="0"/>
              <a:t>ds</a:t>
            </a:r>
            <a:r>
              <a:rPr lang="en-US" dirty="0" smtClean="0"/>
              <a:t>. Suspect HCC if sudden </a:t>
            </a:r>
            <a:r>
              <a:rPr lang="en-US" dirty="0" err="1" smtClean="0"/>
              <a:t>decompensation</a:t>
            </a:r>
            <a:r>
              <a:rPr lang="en-US" dirty="0" smtClean="0"/>
              <a:t> of stable chronic liver </a:t>
            </a:r>
            <a:r>
              <a:rPr lang="en-US" dirty="0" err="1" smtClean="0"/>
              <a:t>ds</a:t>
            </a:r>
            <a:endParaRPr lang="en-US" dirty="0" smtClean="0"/>
          </a:p>
          <a:p>
            <a:r>
              <a:rPr lang="en-US" dirty="0" smtClean="0"/>
              <a:t>mild to moderate upper abdominal pain, weight loss, early satiety, or a palpable mass in the upper abdomen</a:t>
            </a:r>
          </a:p>
          <a:p>
            <a:r>
              <a:rPr lang="en-US" dirty="0" smtClean="0"/>
              <a:t>Obstructive jaundice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Clinical features…..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Paraneoplastic</a:t>
            </a:r>
            <a:r>
              <a:rPr lang="en-US" dirty="0" smtClean="0"/>
              <a:t> syndrome-hypoglycemia, </a:t>
            </a:r>
            <a:r>
              <a:rPr lang="en-US" dirty="0" err="1" smtClean="0"/>
              <a:t>erythrocytosis</a:t>
            </a:r>
            <a:r>
              <a:rPr lang="en-US" dirty="0" smtClean="0"/>
              <a:t>, </a:t>
            </a:r>
            <a:r>
              <a:rPr lang="en-US" dirty="0" err="1" smtClean="0"/>
              <a:t>hypercalcemia</a:t>
            </a:r>
            <a:r>
              <a:rPr lang="en-US" dirty="0" smtClean="0"/>
              <a:t>, or severe watery diarrhea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lung, </a:t>
            </a:r>
            <a:r>
              <a:rPr lang="en-US" dirty="0" err="1" smtClean="0"/>
              <a:t>intraabdominal</a:t>
            </a:r>
            <a:r>
              <a:rPr lang="en-US" dirty="0" smtClean="0"/>
              <a:t> lymph nodes, bone, and adrenal gland. Brain metastases are rare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Diagnosis-Imaging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Ultrasound – characteristics of a hepatic lesion that are suggestive of HCC include, </a:t>
            </a:r>
            <a:r>
              <a:rPr lang="en-US" dirty="0" err="1" smtClean="0"/>
              <a:t>hypoechoic</a:t>
            </a:r>
            <a:r>
              <a:rPr lang="en-US" dirty="0" smtClean="0"/>
              <a:t> lesions,  poorly-defined margins and coarse, irregular internal echoes.</a:t>
            </a:r>
          </a:p>
          <a:p>
            <a:pPr>
              <a:buNone/>
            </a:pPr>
            <a:r>
              <a:rPr lang="en-US" dirty="0" smtClean="0"/>
              <a:t>    60% sensitivity and 97% specificity in the cirrhotic population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843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56180" y="2362200"/>
            <a:ext cx="4587820" cy="310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CT scan- appears as a focal nodule with early enhancement on the arterial phase with rapid washout of contrast on the portal venous phase of a 3-phase contrast scan.</a:t>
            </a:r>
          </a:p>
          <a:p>
            <a:pPr>
              <a:buNone/>
            </a:pPr>
            <a:r>
              <a:rPr lang="en-US" dirty="0" smtClean="0"/>
              <a:t>    -sensitivity 68 % and specificity 93%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MRI -high signal intensity on T2 imaging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3313" name="Picture 1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5025" y="2363156"/>
            <a:ext cx="4041775" cy="3574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Tumor markers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Alpha fetoprotein levels-&gt; 400ng/ml  diagnostic of HCC if accompanied by a space occupying lesion in a cirrhotic liver </a:t>
            </a:r>
          </a:p>
          <a:p>
            <a:r>
              <a:rPr lang="en-US" dirty="0" smtClean="0"/>
              <a:t>&lt;400ng/ml to normal levels-regenerative nodules and inflammation</a:t>
            </a:r>
          </a:p>
          <a:p>
            <a:r>
              <a:rPr lang="en-US" dirty="0" smtClean="0"/>
              <a:t>Normal values do not exclude HCC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 patients with elevated AFP and consistent imaging characteristics, patients can be treated presumptively for </a:t>
            </a:r>
            <a:r>
              <a:rPr lang="en-US" b="1" dirty="0" err="1" smtClean="0"/>
              <a:t>hepatocellular</a:t>
            </a:r>
            <a:r>
              <a:rPr lang="en-US" b="1" dirty="0" smtClean="0"/>
              <a:t> carcinoma without a biopsy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Biopsy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In patients with hepatic nodules resembling HCC &gt;2 cm with low AFP  </a:t>
            </a:r>
          </a:p>
          <a:p>
            <a:r>
              <a:rPr lang="en-US" dirty="0" smtClean="0"/>
              <a:t>Directed core biopsies (US/CT-scan guided) more useful than fine needle biopsy because of the increased amount of tissue obtained and the ability to obtain uninvolved hepatic parenchyma</a:t>
            </a:r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Histopathology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- well-differentiated (with individual </a:t>
            </a:r>
            <a:r>
              <a:rPr lang="en-US" dirty="0" err="1" smtClean="0"/>
              <a:t>hepatocytes</a:t>
            </a:r>
            <a:r>
              <a:rPr lang="en-US" dirty="0" smtClean="0"/>
              <a:t> appearing nearly identical to normal </a:t>
            </a:r>
            <a:r>
              <a:rPr lang="en-US" dirty="0" err="1" smtClean="0"/>
              <a:t>hepatocytes</a:t>
            </a:r>
            <a:r>
              <a:rPr lang="en-US" dirty="0" smtClean="0"/>
              <a:t>) or poorly differentiated lesions consisting of large multinucleate </a:t>
            </a:r>
            <a:r>
              <a:rPr lang="en-US" dirty="0" err="1" smtClean="0"/>
              <a:t>anaplastic</a:t>
            </a:r>
            <a:r>
              <a:rPr lang="en-US" dirty="0" smtClean="0"/>
              <a:t> tumor giant cells </a:t>
            </a:r>
          </a:p>
          <a:p>
            <a:r>
              <a:rPr lang="en-US" dirty="0" smtClean="0"/>
              <a:t>Central necrosis of large tumors is common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for metastasis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3600" dirty="0" smtClean="0"/>
              <a:t>  - CT scan abdomen-Extension beyond the liver precludes cure</a:t>
            </a:r>
          </a:p>
          <a:p>
            <a:pPr>
              <a:buNone/>
            </a:pPr>
            <a:r>
              <a:rPr lang="en-US" sz="3600" dirty="0" smtClean="0"/>
              <a:t>  - CT scan chest/ Chest X-ray</a:t>
            </a:r>
          </a:p>
          <a:p>
            <a:pPr>
              <a:buNone/>
            </a:pPr>
            <a:r>
              <a:rPr lang="en-US" sz="3600" dirty="0" smtClean="0"/>
              <a:t>    </a:t>
            </a:r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endParaRPr lang="en-US" sz="3600" dirty="0" smtClean="0"/>
          </a:p>
          <a:p>
            <a:pPr>
              <a:buNone/>
            </a:pPr>
            <a:r>
              <a:rPr lang="en-US" sz="3600" dirty="0" smtClean="0"/>
              <a:t> </a:t>
            </a:r>
          </a:p>
          <a:p>
            <a:pPr>
              <a:buNone/>
            </a:pP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Surveillance for </a:t>
            </a:r>
            <a:r>
              <a:rPr lang="en-US" sz="3600" dirty="0" err="1" smtClean="0"/>
              <a:t>hepatocellular</a:t>
            </a:r>
            <a:r>
              <a:rPr lang="en-US" sz="3600" dirty="0" smtClean="0"/>
              <a:t> carcinoma in patients with chronic liver disease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Who</a:t>
            </a:r>
          </a:p>
          <a:p>
            <a:r>
              <a:rPr lang="en-US" dirty="0" smtClean="0"/>
              <a:t>All patients with liver cirrhosis</a:t>
            </a:r>
          </a:p>
          <a:p>
            <a:r>
              <a:rPr lang="en-US" dirty="0" smtClean="0"/>
              <a:t>HBV carriers without cirrhosis who are</a:t>
            </a:r>
          </a:p>
          <a:p>
            <a:pPr lvl="1">
              <a:buNone/>
            </a:pPr>
            <a:r>
              <a:rPr lang="en-US" dirty="0" smtClean="0"/>
              <a:t>Asian men over the age of 40 years</a:t>
            </a:r>
          </a:p>
          <a:p>
            <a:pPr lvl="1">
              <a:buNone/>
            </a:pPr>
            <a:r>
              <a:rPr lang="en-US" dirty="0" smtClean="0"/>
              <a:t>Asian women over the age of 50 years</a:t>
            </a:r>
          </a:p>
          <a:p>
            <a:pPr lvl="1">
              <a:buNone/>
            </a:pPr>
            <a:r>
              <a:rPr lang="en-US" dirty="0" smtClean="0"/>
              <a:t>Africans and North American blacks </a:t>
            </a:r>
          </a:p>
          <a:p>
            <a:pPr lvl="1">
              <a:buNone/>
            </a:pPr>
            <a:r>
              <a:rPr lang="en-US" dirty="0" smtClean="0"/>
              <a:t>Patients with a family history of HCC 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b="1" dirty="0" smtClean="0"/>
              <a:t>How:</a:t>
            </a:r>
            <a:r>
              <a:rPr lang="en-US" dirty="0" smtClean="0"/>
              <a:t> 6 monthly AFP and Abdominal Ultrasound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Hepatocellular</a:t>
            </a:r>
            <a:r>
              <a:rPr lang="en-US" dirty="0" smtClean="0"/>
              <a:t> carcinoma is a primary tumor of the liver. </a:t>
            </a:r>
          </a:p>
          <a:p>
            <a:r>
              <a:rPr lang="en-US" dirty="0" smtClean="0"/>
              <a:t>Occurs commonly in patients with chronic liver disease especially viral hepatitis</a:t>
            </a:r>
            <a:endParaRPr lang="en-US" dirty="0"/>
          </a:p>
        </p:txBody>
      </p:sp>
      <p:sp>
        <p:nvSpPr>
          <p:cNvPr id="28674" name="AutoShape 2" descr="data:image/jpeg;base64,/9j/4AAQSkZJRgABAQAAAQABAAD/2wCEAAkGBxQTEhUUExQWFhUVFRcYFhYXGBUVFxYYGRYaGBUZGRUYHCggGBolHBYVITEhJSkrLi4uGCAzODMtNygtLiwBCgoKDg0OGhAQGywmHyQsLDQvNCwsLCwsLCw0LCwsLCwsLCwsLCwsLCwsLCwsLCwsLCwsLCwsLCwsLCwsLCwsLP/AABEIAJ0BQQMBIgACEQEDEQH/xAAbAAEAAgMBAQAAAAAAAAAAAAAABAUDBgcBAv/EADoQAAEDAgMGBQIDBwUBAQAAAAEAAhEDIQQSMQUGIkFRYRMycYGRUqEjQrEHFBVicsHwM0OS0eHxJP/EABkBAQADAQEAAAAAAAAAAAAAAAACAwQBBf/EACURAAMAAgICAQQDAQAAAAAAAAABAgMREiEEMUETIjJRBWFxQv/aAAwDAQACEQMRAD8A7iiIgCIiAIiIAiIgCIqbfDH1KGDq1aN6jAC0ETJLgIj0KAuUWg4bfbENrClVw8l+Iqs87WljW1WsaG8qpaCXuI/KFiw37R3vZScMOwmo9o4ari0tc2gZY/w4eWnEZXDkabrHkB0KV4XrneH3vxZ8Au8ABzqLa13BjM1evTdDssh8U2CCbEjqsm7G+T69VlCqyHeC15fIlx4M2ZjWwzz2mPKYnlXd8UcN8NcLKuUbpb14iu9zazmuHg5+FrQWv8UtLSW2bw5TldxGSdF1PDVczGuHMA/ZRx5eVOQmZUUPHbUo0Y8Woxk6ZiAT7dFmw2JZUbmpua9vVpDh8hXbO6MyIo2OxYptzH0A6nkFyqUrbBlqVQPVeNqLW6G2GPdAqMc52ewc0k5CG1IA+kkA9JEqzo1ysy8hNkdlqCvVA/f2NOVz2tdwcJcAeNxbTtrxOBA6kFZsLjadTyVGP4Wv4XB3C6cjrHQwYPOFomtkiSih4ralGm9lOpWpsfUMU2Pe1rnmQIa0mXXIFuqmKQCIiAIiIAiIgCIiAIiIAiIgCIiAIiIAiIgCIiAIiIAiIgCIiA+XsBEET/7qvjD0Gsa1jGhrWgNa0AANAEAADQQsq+ajw0EkgACSTYADUkoD5rUg4Fp0K0LaOINNzmvMFpjuY0j9Vl3k32BBZhHSdHVY01kMDhc6cWnSVqzHPeS55LiT5nHM4+5vC8r+Sf2cp9onWGuHIn1touPlsO69obzYqjAa9rmAWa8CPaAD9+aiBqzUKIJgzpaNZXleF5DnMv76IYKnmk/kgsxdRz3ue+XO8xOt9AJ5fosuxto1cK95puylxu0gFju7h17i6nV9nDKW6uiYDbj+o6rB4UjKOl83M9rL3eR6nBNaNhw2/wCYOeiCRza4gekEG/v8LHtTbnjvBbIY0DKDY9yR15ey1xtIaAR1vYr7LV5v8h5ddY0/9PO8pRLUyRHbvOJc5tctc41yZzlsVazKgaGkw0QwtdAvI6Kw2duliqzjkrBrWUwxtQ53ZyaNRjmZQ4QwF7TBvLG9FhNRwFiVbYLfCvTa2nlpAC0hjp+A6CT1V3g5MmRcrfRHFhu1tEnZ37P6lN0urMdPhh7i1+bLTxb64YDmgNNN4pxyyDlZY2fs/wAQ2jSpsxNNhpMosBax5b+F4oL8hdBJ8QGDzmHDVWuyN9mOdkxEMJNngODfRwMlp76dwttpVQ4AtIIOhBkH3XrzSfo7UVPs17am7r6mL8djqWV7aDKratLxSBQquqsNK4DXEvIkgwQ1w0hbIiKREIiIAiIgCIiAIiIAiIgCIiAIiIAiIgCIiAIiIAiIgCIiAIiIDwlc0313j8cmjRdNIZS4gEZ3STEkeUQNLHurb9oW3zTAoUnEPdeoWwIZBgTqCTBtyC0LDgDQWjSf1VGS/g14MX/TJGGw+pAAHOVd4PDNiXmxAjlE81Bw5AIJBc0CXWIEnRWoruIBY0cQ59OUA6BZaW/ZqpdaIXgQSOnPr3WelQMg9Cs+AAfHWNDrborejgl48eM+XR41Q5opiXh+pJdcybQOpUetX5Qwh3eQ2f0TeJkVpLZaxrQbxJIzR91Ac9sgwACJGXkeUgr2MafHv2eti24Tfstf3aw59xoVgqUFc7CpGpQBNyHOaf1H2IUXalVjJAILgYIF4PeOfZeZk8Nt9HmVibtyipOHzGADPKI/RRn0SHQbnoRAkKb4nQiecSPa68rZYh4vrrDftdelhhxCl/B6mKXMpMhOp979OnaFm2ZjX03OLHObAuQYkHkeR6r4wgdVPCIYDf16AqUcMGkzIhvIyCSe+llYTbT6LDCb3YhgIJbVkWzC4PIy2JHY/IWQ76YqIyUp65XCPbPdRAKbC0jMbQSbA+6x12iCDcnSLx2Uldfsr+lD+Ccd8cS4a02n+VhJ95cVmwu+9Zv+tTY7pllh95kH2hVFWnmFtRA6fCwmkCTyLbZTck+67zr9h4Y/Ru2A3zoPOV+am7+YS32cP7gK6wW0aVWfDe10agG49RqFyulhiSf5T/gmf0XxXcRlLS4OBMPkgt631HsprK/kqrxp+GdhXq0XdjeuDUZiajjkazIS2XHzB/kbcCGm976rdcNiG1GtewhzXAFpGhBuCrppP0Zbhy9MyoiKRAIiIAiIgCIiAIiIAiIgCIiAIiIAiIgCrtvbR/d6FSrElosOriYaPSSFYFaL+0vavCMMNCGveewJLR2u2T6d1GnpE8c8qSNHr4l9Wo6o8lzn+Yn0A9rACOgUyg2LwJgR26Kkwe1W/h8LuOBcRlmoKfF3zH4Ct8NtOlIGY6Ek5XwIyCDbzHxGQOcrzc+ao9Ts13m4LpEt9YhrgCb+5J6+iy0MhAnOIbFjcn/pZsLjKR/MD5bQQYc8MBIItxGL8wRqFKDaFSPBrBtV4ysBZUIcIaRwlstaRUZx6cQUMWar9zojPlqumtEGu7LBg5QRfS41g9Vf7J3gAeKVexMZag0M8nxoe6pt4dmVKT2sJljmy12gkeYes/qtc2ti4yZnRmeGmNQ38x7ToPVWxjUFziMkl3t7aBq1qgpkQajhms7QwIGmgVcGPZwOym05o4/TovurSa0B9IcIADSLfZYcdUIgiJ53kqxonPXRIobz1GMdRnIHOE1BroBb6Ra51XzSfFxIB1n7laltfETUgHzDTot53JwRxbbhwYw/iHrzDGnv15LiZx8ZXI+KbpF2uLnDhgGCNJHVe1cO/KQQL8ybjst1xlAAQAAAIAA0HT0Wh7QpYlrnFrgR4uIysjiDTVblObMQ7gzlrcoiwWfLlvep0jFXlU/xRYUqjWhrLhrbyNSYv8r5xGNm1w3l6zqqaqcRGpFrcLJP4b3AmRrmFNp08xsOWM4jESTD8oJBytpuLRL8nhg2cCPDknSTpeOYLyU+2ieHLVey6NYmbzHObfC8eXOMzBjh0aPlUWHbWtxEAvcXZspyjPVIHoR4fWAbQsYrYg5RLwLTLWXM0w4AaACapHpz57NGvkbAyrAkEjreSfZe5h5SLm+Y2PytdxTsTZgDgcrpcMgNmvLSLeYkMEfzaDVfdeviIeOKzvpbMZnZQ0wdW5ZJBg9Lxzid5f0XnigGzTwm8DMCDqZ9FNoYYOc/K78OAc1gDI5SqRuKqBzGOache4OIiADqZg6DoRpadFPfWEFjXgMAluY3C61o5vZ91MCGjLM3JANpHMZhFuyttyt4HiszCi7HOfY/7cMLwGu5iW6Hr7LTMbjHVYsGjQAH7k81uX7KsHetULJAhrapF5PnY0aRZp63uekse9lWbXB7Oir1EWo88IiIAiIgCIiAIiIAiIgCIiAIiIAiIgPCuQb9YltXF1IksIyHlJaCx4HOOXyuvuMarhOKfme55uXOLj0lxJMdpKpzPo1eLO22R6GEpg+TKC4GBYCHNcIaLCXNaf8A6p+HwlJoZAIk/URHkym1gR4VMj07lR8pE85ieymUadxJtqO5WW4Vds0PFFPtEhoa0nhBcCBdz5cW1BUOa+niDN6k9VfYB2FIHjQzw/CyjO50mm1oaQ2CeENaMwvrfVUnhh73AiA3OJGpzPt9iFH8FzSZddvlPUdfRcjin0Qfjw/jRu+2duYStRcMzjBlrgx3C8DXiAtqD2K0DZGAp1Z8Z1jLiTqT/wCf2U/+HlzCGunmRp/UFSbUDgYp2MQQVbXZKJULSZKxOKa2lka4GDLR0Eqh2tVfAImXKuqVHNcAdZ1WPaWPuIOihv4LdHucvrBoBJDdf1WxbtYx9MuYHvaJDpBLSOR0/wAstV2c2o92cWANz25rd69JrXiBDogjT/CiHXouP49WMgvL2G0PANjbXVVjBxU28w5xI6WX3UY5vBFyvhjmh9MC7i6HfcQpaXZHip9EttY8NpMf26LxlSzpGq+alSXNM/lv7DRYqdQc5APTmeQlc4ol0ZMY6S1o8wF08TOWh3CwC3eOiMe0XOs2EXnkSvpxAuQCGuvfXsPdS4jZ8MGYQBJJ1PTkvloI1sJN+4Vjg2ktmzYueUudYCOjQZUDFalgJI5T6qDRJUeBziOB2WASJj391AxFcvABAGQRKlbVPIgAiCCOnQLoG5e6bKNNlWs2azuIB1xT+kAfVESevorIlspy5FHbKndfcbO1tXEEhrhIpCWuPTOdQIvA+eS6Fh8O1jQ1jQ1osGtAAHoAsi9WmZUmC7dvsIiKRAIiIAiIgCIiAIiIAiIgCIiAIiIAiIgIG3q2TDVnAAxSeYOh4SuKuPuuw74PjB1z/JHyQI+649VVOU2eN6Z7h3ajrr6BS2v8ojR1j2UFgvb0UrxbdXSAFnfo1aJpe5joNxZ3oJupeEwD6/lp8OYwTaJ1k8xKrGy4kuOUgadVtm7lUhpvwWyjp1IPTsqqSnsqzW4naLHZG64bBqPk82ssLacRufssW+zKdOlSaGABznEiNYA1Op1V5h6613flwcaI/q+SWj9AVomp49GTHbu1s5Zt7ZZLy4CGmSw9eo9QqXZ+xjWLuINy9efouhbVo0yGsuZ15X6iNFd7M3NZTwoqUhGIcM8uuS10QyTpYAjue6g12bKtSls0DYGy8oPiMIAEtH1GbSPpXXdkbQGIw1N7wC6C1wcAeJpynXrAPutDqsALgbvzRNxA9Flwm2H0WBrPrLnDryN+QiPhce9dEc2N3PRebfwGYh1MMbEyAAC7pdaPtPGCg5rXNhwDqjnfmGWXNAbzlrH/AAOq3U48VGhw5jTmFrW8GOptFRrqec5M8HKA8tBgAuNyA06AwPVY8fk2r462Y5zXP2sj4vadKnPA4OBeXNMS0zwh0ONiYiJXv8T4Wsc1zSHAuENlubLlLiDoc7dJ+xXlbE0Xl34Rc4vDTwiHOBh0yY4XA69CQsGejLTkPIsBAlxdk8OOKOIlsBxtA0hehjra9GqbbRMobSa5ghrpcGkxDozNYZeTBiXxYHRZWGQNdQew7quwopPcAGZCASJAsWnLDb8RAYNAQI1V7g8K85QBctIE2sF2mXQz7Y2Wx1t06kn7BYG0uKxEC+Z2imMozTJcYyCMvV3VT92di/vbw6q3/wDPTEdBVeL5T1aOfXTqoTHYq1K2z63H2G6vW/eqwJpt/wBLMIzukQ8D6RBjqTPJdHC8a0AQLAaBfS1zOkeddu3thERSIBERAEREAREQBERAEREAREQBERAEREAREQFFvvH7lWmdGxHXO3L7TC5JiGc55/ouyb0VQ3CVy5ocPDdY6GbCe0kLi9UmLmwuSbdrlU5Tb434s8YYIPUFZQYgjlr6rDTcATPp/wBfZfQdb1M/CoNOydSaXmZuXAEdv8lbJhK8AAWA0WuYC0k9f1/wKzZUheR5ud/U4r0jzfLtutfov621fDpl0ZiNG/UTYBVO8ePFXKRPCInk14JMTzVftDFmWgXIuB3Nh8XUbFPqMayRDZzNbr8rb4ydQqZd42NKVXyfOFZ+IHPEiRwi0jnddCZtDM1rtJAMdOy51RD3NLhpmt07hXmA2g002Q9ruAGQbRMT82UvItxO0c8tdJkfb7w6q8uaGnkR+boT35KpNUHXzWAbET6q12o9pylx0dEWuYJA9bSq/GU8rmPfDZIA6gusz5Kl49/UjaL8GRVCPWPyPyk2FzFvZQNpVGOkuY10yLjlBB+xI9yppY1hmcx7qvxdM1HhrQC5xi2hJs0fJCtqJftE7lPtlkwU8oqtYMznAi1rWHvc37rNU2MxjRLGAkjhA9NfgaaQF8ZGNhosQxn/ADAh0+4Kuv3ZtQOD35iwAgs0k9SV30NJIhUdi02yQxoeCQIFgT0+TfurltIBjX5CTTYRUGkWt6r3B4tlG8OqNDSATyebqt2vjqgqBtnvrANaxrvzEw0GbTdNNs4RsQzxKlHD0iSapBJES2TLiD2E6rquCwzaVNtNghrGho9AI+Vru527Jw81a2U13iDl8tNv0jqepW0hacc6RjzZOT0vQREVhSEREAREQBERAEREAREQBERAEREAREQBERAEREBA28CcNWywT4T4nTynquGY+mSxsRwVA6HGA4QQATBvxAjuAux7647w8K4DzVSKY7ZvMf8AiHfZcex1H8sxefsR/cH2VWQ1+OvtZXuwb7gENBbwhhcA12RjRy0BD/kLP/D33LTDQ9znNL3DM0ublGb8ps6TznusNPZQgQY4pzcxeYH3Vk3Zjajw4mM2URrAaQYgmIt91Vsu0fOGw1ZsS8EEU7lzvM0sLg0RFwypqCb63MWWy6VRoIqGTMg5i52WACST3nQAX0lYcNsMEuDHOIYAbxoJgO+q0j0MLzA7vnMXZmiDwTmkgAgNdyDLtJA+nobYcuBXvbM14tkx9UtfTqQHDUc56L5xPi13XEnWByHp0U+lg2UW0TnzOAjKb6WAjv17qftXGtpOaYbTNWGEC5aHc+y0xPGVKNM9JI12rhH+HGYtD5Ai8HrHZYv4QxuVrarXAkkMqNzNEgktcJGa7nEaXjotgGLosLWtJrZQQ0RLiTqcrdVBx2Pw4ex+RpgZXNJ15E9iu0trQqVfTRVP2WA4OMOa1+Ygs80l7uO5zRngdAFEr7MPA9zpALSDl4nFpYYc6bj8IAdJWyYDZmIxLKhw9P8ACzDzHLJi4bm1AsvaG52NqZWuZ4bZ8znNOUczlaZPp+i5jx1JXMxHyUWLqNtlJnUmefOei3bcHdQgtxVaNJpsvPZ5nTsL6yrPd7cKlQeKlR/ivaQW2yMBHMtk5j6nktvAWmMeu2QzZ99SaXvHulUdUdVwvhgvu+m+QM3NzSAYnmDz5qjG6OPYMjW0HZoJqZzwzqDIBt2BXUUU3jllaz2lo5W7c/aGbwpYWE/6gdDQDqYPFPaPdbbu/uZSw9TxXOdVqDyl8AMtBLWjnfUytnRFjSOVmqloIiKZUEREAREQBERAEREAREQBERAEREAREQBERAEREAREQGkftNqOyUWgw0vcTpdwbwj4LlzfEPnVdP8A2k4SaNOoP9t8H+l4ie3EGj3XMKwk26XWfL7N2D8DPQEFs6TqpLKd501IJ5/+qLh3C4d9NvfmpdHEy1vItMgcyVUaEWmCAY0kkQ8gXnM31CkYraLG0nU4AJsXmLCFAwbK+Ic+nRYXOLm5j+RvTM7QCxPVbtu7uc2ifErltWrMixyM9AdXdz2hTnHsoyZFPs1vYe6lbEhr6hdQYG8LrF7+hyzwiOt+y27Yu6GHw7s/FUqQRnqHNrrDfKLW0WwBeq+YSMl5aoh4TZVGkS6nRpscdS1jWk+4CynB05J8NknU5Wz8ws6KeiGzwNSF6iHAiIgCIiAIiIAiIgCIiAIiIAiIgCIiAIiIAiIgCIiAIiIAiIgCIiAIiICo3rwBrYWqwTmjM2ObmHMB7xHuuQVKEiR2+Cu7KixO6eEqPzupcUzZ72iefC10c1XcN+i/DlULTOV7L2RVxBLaNNz8pALrANnSSTAW/bD3CpMh2IPiugcGjGnn3f7/AAtqwOCp0W5KbQ1usDmeZPUqQk40vYvO66XRiwuFZTblpsaxvRoDR8BZkRWFAREQBERAEREAREQBERAEREAREQBERAEREAREQBERAEREAREQBER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8676" name="AutoShape 4" descr="data:image/jpeg;base64,/9j/4AAQSkZJRgABAQAAAQABAAD/2wCEAAkGBxQTEhUUExQWFhUVFRcYFhYXGBUVFxYYGRYaGBUZGRUYHCggGBolHBYVITEhJSkrLi4uGCAzODMtNygtLiwBCgoKDg0OGhAQGywmHyQsLDQvNCwsLCwsLCw0LCwsLCwsLCwsLCwsLCwsLCwsLCwsLCwsLCwsLCwsLCwsLCwsLP/AABEIAJ0BQQMBIgACEQEDEQH/xAAbAAEAAgMBAQAAAAAAAAAAAAAABAUDBgcBAv/EADoQAAEDAgMGBQIDBwUBAQAAAAEAAhEDIQQSMQUGIkFRYRMycYGRUqEjQrEHFBVicsHwM0OS0eHxJP/EABkBAQADAQEAAAAAAAAAAAAAAAACAwQBBf/EACURAAMAAgICAQQDAQAAAAAAAAABAgMREiEEMUETIjJRBWFxQv/aAAwDAQACEQMRAD8A7iiIgCIiAIiIAiIgCIqbfDH1KGDq1aN6jAC0ETJLgIj0KAuUWg4bfbENrClVw8l+Iqs87WljW1WsaG8qpaCXuI/KFiw37R3vZScMOwmo9o4ari0tc2gZY/w4eWnEZXDkabrHkB0KV4XrneH3vxZ8Au8ABzqLa13BjM1evTdDssh8U2CCbEjqsm7G+T69VlCqyHeC15fIlx4M2ZjWwzz2mPKYnlXd8UcN8NcLKuUbpb14iu9zazmuHg5+FrQWv8UtLSW2bw5TldxGSdF1PDVczGuHMA/ZRx5eVOQmZUUPHbUo0Y8Woxk6ZiAT7dFmw2JZUbmpua9vVpDh8hXbO6MyIo2OxYptzH0A6nkFyqUrbBlqVQPVeNqLW6G2GPdAqMc52ewc0k5CG1IA+kkA9JEqzo1ysy8hNkdlqCvVA/f2NOVz2tdwcJcAeNxbTtrxOBA6kFZsLjadTyVGP4Wv4XB3C6cjrHQwYPOFomtkiSih4ralGm9lOpWpsfUMU2Pe1rnmQIa0mXXIFuqmKQCIiAIiIAiIgCIiAIiIAiIgCIiAIiIAiIgCIiAIiIAiIgCIiA+XsBEET/7qvjD0Gsa1jGhrWgNa0AANAEAADQQsq+ajw0EkgACSTYADUkoD5rUg4Fp0K0LaOINNzmvMFpjuY0j9Vl3k32BBZhHSdHVY01kMDhc6cWnSVqzHPeS55LiT5nHM4+5vC8r+Sf2cp9onWGuHIn1touPlsO69obzYqjAa9rmAWa8CPaAD9+aiBqzUKIJgzpaNZXleF5DnMv76IYKnmk/kgsxdRz3ue+XO8xOt9AJ5fosuxto1cK95puylxu0gFju7h17i6nV9nDKW6uiYDbj+o6rB4UjKOl83M9rL3eR6nBNaNhw2/wCYOeiCRza4gekEG/v8LHtTbnjvBbIY0DKDY9yR15ey1xtIaAR1vYr7LV5v8h5ddY0/9PO8pRLUyRHbvOJc5tctc41yZzlsVazKgaGkw0QwtdAvI6Kw2duliqzjkrBrWUwxtQ53ZyaNRjmZQ4QwF7TBvLG9FhNRwFiVbYLfCvTa2nlpAC0hjp+A6CT1V3g5MmRcrfRHFhu1tEnZ37P6lN0urMdPhh7i1+bLTxb64YDmgNNN4pxyyDlZY2fs/wAQ2jSpsxNNhpMosBax5b+F4oL8hdBJ8QGDzmHDVWuyN9mOdkxEMJNngODfRwMlp76dwttpVQ4AtIIOhBkH3XrzSfo7UVPs17am7r6mL8djqWV7aDKratLxSBQquqsNK4DXEvIkgwQ1w0hbIiKREIiIAiIgCIiAIiIAiIgCIiAIiIAiIgCIiAIiIAiIgCIiAIiIDwlc0313j8cmjRdNIZS4gEZ3STEkeUQNLHurb9oW3zTAoUnEPdeoWwIZBgTqCTBtyC0LDgDQWjSf1VGS/g14MX/TJGGw+pAAHOVd4PDNiXmxAjlE81Bw5AIJBc0CXWIEnRWoruIBY0cQ59OUA6BZaW/ZqpdaIXgQSOnPr3WelQMg9Cs+AAfHWNDrborejgl48eM+XR41Q5opiXh+pJdcybQOpUetX5Qwh3eQ2f0TeJkVpLZaxrQbxJIzR91Ac9sgwACJGXkeUgr2MafHv2eti24Tfstf3aw59xoVgqUFc7CpGpQBNyHOaf1H2IUXalVjJAILgYIF4PeOfZeZk8Nt9HmVibtyipOHzGADPKI/RRn0SHQbnoRAkKb4nQiecSPa68rZYh4vrrDftdelhhxCl/B6mKXMpMhOp979OnaFm2ZjX03OLHObAuQYkHkeR6r4wgdVPCIYDf16AqUcMGkzIhvIyCSe+llYTbT6LDCb3YhgIJbVkWzC4PIy2JHY/IWQ76YqIyUp65XCPbPdRAKbC0jMbQSbA+6x12iCDcnSLx2Uldfsr+lD+Ccd8cS4a02n+VhJ95cVmwu+9Zv+tTY7pllh95kH2hVFWnmFtRA6fCwmkCTyLbZTck+67zr9h4Y/Ru2A3zoPOV+am7+YS32cP7gK6wW0aVWfDe10agG49RqFyulhiSf5T/gmf0XxXcRlLS4OBMPkgt631HsprK/kqrxp+GdhXq0XdjeuDUZiajjkazIS2XHzB/kbcCGm976rdcNiG1GtewhzXAFpGhBuCrppP0Zbhy9MyoiKRAIiIAiIgCIiAIiIAiIgCIiAIiIAiIgCrtvbR/d6FSrElosOriYaPSSFYFaL+0vavCMMNCGveewJLR2u2T6d1GnpE8c8qSNHr4l9Wo6o8lzn+Yn0A9rACOgUyg2LwJgR26Kkwe1W/h8LuOBcRlmoKfF3zH4Ct8NtOlIGY6Ek5XwIyCDbzHxGQOcrzc+ao9Ts13m4LpEt9YhrgCb+5J6+iy0MhAnOIbFjcn/pZsLjKR/MD5bQQYc8MBIItxGL8wRqFKDaFSPBrBtV4ysBZUIcIaRwlstaRUZx6cQUMWar9zojPlqumtEGu7LBg5QRfS41g9Vf7J3gAeKVexMZag0M8nxoe6pt4dmVKT2sJljmy12gkeYes/qtc2ti4yZnRmeGmNQ38x7ToPVWxjUFziMkl3t7aBq1qgpkQajhms7QwIGmgVcGPZwOym05o4/TovurSa0B9IcIADSLfZYcdUIgiJ53kqxonPXRIobz1GMdRnIHOE1BroBb6Ra51XzSfFxIB1n7laltfETUgHzDTot53JwRxbbhwYw/iHrzDGnv15LiZx8ZXI+KbpF2uLnDhgGCNJHVe1cO/KQQL8ybjst1xlAAQAAAIAA0HT0Wh7QpYlrnFrgR4uIysjiDTVblObMQ7gzlrcoiwWfLlvep0jFXlU/xRYUqjWhrLhrbyNSYv8r5xGNm1w3l6zqqaqcRGpFrcLJP4b3AmRrmFNp08xsOWM4jESTD8oJBytpuLRL8nhg2cCPDknSTpeOYLyU+2ieHLVey6NYmbzHObfC8eXOMzBjh0aPlUWHbWtxEAvcXZspyjPVIHoR4fWAbQsYrYg5RLwLTLWXM0w4AaACapHpz57NGvkbAyrAkEjreSfZe5h5SLm+Y2PytdxTsTZgDgcrpcMgNmvLSLeYkMEfzaDVfdeviIeOKzvpbMZnZQ0wdW5ZJBg9Lxzid5f0XnigGzTwm8DMCDqZ9FNoYYOc/K78OAc1gDI5SqRuKqBzGOache4OIiADqZg6DoRpadFPfWEFjXgMAluY3C61o5vZ91MCGjLM3JANpHMZhFuyttyt4HiszCi7HOfY/7cMLwGu5iW6Hr7LTMbjHVYsGjQAH7k81uX7KsHetULJAhrapF5PnY0aRZp63uekse9lWbXB7Oir1EWo88IiIAiIgCIiAIiIAiIgCIiAIiIAiIgPCuQb9YltXF1IksIyHlJaCx4HOOXyuvuMarhOKfme55uXOLj0lxJMdpKpzPo1eLO22R6GEpg+TKC4GBYCHNcIaLCXNaf8A6p+HwlJoZAIk/URHkym1gR4VMj07lR8pE85ieymUadxJtqO5WW4Vds0PFFPtEhoa0nhBcCBdz5cW1BUOa+niDN6k9VfYB2FIHjQzw/CyjO50mm1oaQ2CeENaMwvrfVUnhh73AiA3OJGpzPt9iFH8FzSZddvlPUdfRcjin0Qfjw/jRu+2duYStRcMzjBlrgx3C8DXiAtqD2K0DZGAp1Z8Z1jLiTqT/wCf2U/+HlzCGunmRp/UFSbUDgYp2MQQVbXZKJULSZKxOKa2lka4GDLR0Eqh2tVfAImXKuqVHNcAdZ1WPaWPuIOihv4LdHucvrBoBJDdf1WxbtYx9MuYHvaJDpBLSOR0/wAstV2c2o92cWANz25rd69JrXiBDogjT/CiHXouP49WMgvL2G0PANjbXVVjBxU28w5xI6WX3UY5vBFyvhjmh9MC7i6HfcQpaXZHip9EttY8NpMf26LxlSzpGq+alSXNM/lv7DRYqdQc5APTmeQlc4ol0ZMY6S1o8wF08TOWh3CwC3eOiMe0XOs2EXnkSvpxAuQCGuvfXsPdS4jZ8MGYQBJJ1PTkvloI1sJN+4Vjg2ktmzYueUudYCOjQZUDFalgJI5T6qDRJUeBziOB2WASJj391AxFcvABAGQRKlbVPIgAiCCOnQLoG5e6bKNNlWs2azuIB1xT+kAfVESevorIlspy5FHbKndfcbO1tXEEhrhIpCWuPTOdQIvA+eS6Fh8O1jQ1jQ1osGtAAHoAsi9WmZUmC7dvsIiKRAIiIAiIgCIiAIiIAiIgCIiAIiIAiIgIG3q2TDVnAAxSeYOh4SuKuPuuw74PjB1z/JHyQI+649VVOU2eN6Z7h3ajrr6BS2v8ojR1j2UFgvb0UrxbdXSAFnfo1aJpe5joNxZ3oJupeEwD6/lp8OYwTaJ1k8xKrGy4kuOUgadVtm7lUhpvwWyjp1IPTsqqSnsqzW4naLHZG64bBqPk82ssLacRufssW+zKdOlSaGABznEiNYA1Op1V5h6613flwcaI/q+SWj9AVomp49GTHbu1s5Zt7ZZLy4CGmSw9eo9QqXZ+xjWLuINy9efouhbVo0yGsuZ15X6iNFd7M3NZTwoqUhGIcM8uuS10QyTpYAjue6g12bKtSls0DYGy8oPiMIAEtH1GbSPpXXdkbQGIw1N7wC6C1wcAeJpynXrAPutDqsALgbvzRNxA9Flwm2H0WBrPrLnDryN+QiPhce9dEc2N3PRebfwGYh1MMbEyAAC7pdaPtPGCg5rXNhwDqjnfmGWXNAbzlrH/AAOq3U48VGhw5jTmFrW8GOptFRrqec5M8HKA8tBgAuNyA06AwPVY8fk2r462Y5zXP2sj4vadKnPA4OBeXNMS0zwh0ONiYiJXv8T4Wsc1zSHAuENlubLlLiDoc7dJ+xXlbE0Xl34Rc4vDTwiHOBh0yY4XA69CQsGejLTkPIsBAlxdk8OOKOIlsBxtA0hehjra9GqbbRMobSa5ghrpcGkxDozNYZeTBiXxYHRZWGQNdQew7quwopPcAGZCASJAsWnLDb8RAYNAQI1V7g8K85QBctIE2sF2mXQz7Y2Wx1t06kn7BYG0uKxEC+Z2imMozTJcYyCMvV3VT92di/vbw6q3/wDPTEdBVeL5T1aOfXTqoTHYq1K2z63H2G6vW/eqwJpt/wBLMIzukQ8D6RBjqTPJdHC8a0AQLAaBfS1zOkeddu3thERSIBERAEREAREQBERAEREAREQBERAEREAREQFFvvH7lWmdGxHXO3L7TC5JiGc55/ouyb0VQ3CVy5ocPDdY6GbCe0kLi9UmLmwuSbdrlU5Tb434s8YYIPUFZQYgjlr6rDTcATPp/wBfZfQdb1M/CoNOydSaXmZuXAEdv8lbJhK8AAWA0WuYC0k9f1/wKzZUheR5ud/U4r0jzfLtutfov621fDpl0ZiNG/UTYBVO8ePFXKRPCInk14JMTzVftDFmWgXIuB3Nh8XUbFPqMayRDZzNbr8rb4ydQqZd42NKVXyfOFZ+IHPEiRwi0jnddCZtDM1rtJAMdOy51RD3NLhpmt07hXmA2g002Q9ruAGQbRMT82UvItxO0c8tdJkfb7w6q8uaGnkR+boT35KpNUHXzWAbET6q12o9pylx0dEWuYJA9bSq/GU8rmPfDZIA6gusz5Kl49/UjaL8GRVCPWPyPyk2FzFvZQNpVGOkuY10yLjlBB+xI9yppY1hmcx7qvxdM1HhrQC5xi2hJs0fJCtqJftE7lPtlkwU8oqtYMznAi1rWHvc37rNU2MxjRLGAkjhA9NfgaaQF8ZGNhosQxn/ADAh0+4Kuv3ZtQOD35iwAgs0k9SV30NJIhUdi02yQxoeCQIFgT0+TfurltIBjX5CTTYRUGkWt6r3B4tlG8OqNDSATyebqt2vjqgqBtnvrANaxrvzEw0GbTdNNs4RsQzxKlHD0iSapBJES2TLiD2E6rquCwzaVNtNghrGho9AI+Vru527Jw81a2U13iDl8tNv0jqepW0hacc6RjzZOT0vQREVhSEREAREQBERAEREAREQBERAEREAREQBERAEREBA28CcNWywT4T4nTynquGY+mSxsRwVA6HGA4QQATBvxAjuAux7647w8K4DzVSKY7ZvMf8AiHfZcex1H8sxefsR/cH2VWQ1+OvtZXuwb7gENBbwhhcA12RjRy0BD/kLP/D33LTDQ9znNL3DM0ublGb8ps6TznusNPZQgQY4pzcxeYH3Vk3Zjajw4mM2URrAaQYgmIt91Vsu0fOGw1ZsS8EEU7lzvM0sLg0RFwypqCb63MWWy6VRoIqGTMg5i52WACST3nQAX0lYcNsMEuDHOIYAbxoJgO+q0j0MLzA7vnMXZmiDwTmkgAgNdyDLtJA+nobYcuBXvbM14tkx9UtfTqQHDUc56L5xPi13XEnWByHp0U+lg2UW0TnzOAjKb6WAjv17qftXGtpOaYbTNWGEC5aHc+y0xPGVKNM9JI12rhH+HGYtD5Ai8HrHZYv4QxuVrarXAkkMqNzNEgktcJGa7nEaXjotgGLosLWtJrZQQ0RLiTqcrdVBx2Pw4ex+RpgZXNJ15E9iu0trQqVfTRVP2WA4OMOa1+Ygs80l7uO5zRngdAFEr7MPA9zpALSDl4nFpYYc6bj8IAdJWyYDZmIxLKhw9P8ACzDzHLJi4bm1AsvaG52NqZWuZ4bZ8znNOUczlaZPp+i5jx1JXMxHyUWLqNtlJnUmefOei3bcHdQgtxVaNJpsvPZ5nTsL6yrPd7cKlQeKlR/ivaQW2yMBHMtk5j6nktvAWmMeu2QzZ99SaXvHulUdUdVwvhgvu+m+QM3NzSAYnmDz5qjG6OPYMjW0HZoJqZzwzqDIBt2BXUUU3jllaz2lo5W7c/aGbwpYWE/6gdDQDqYPFPaPdbbu/uZSw9TxXOdVqDyl8AMtBLWjnfUytnRFjSOVmqloIiKZUEREAREQBERAEREAREQBERAEREAREQBERAEREAREQGkftNqOyUWgw0vcTpdwbwj4LlzfEPnVdP8A2k4SaNOoP9t8H+l4ie3EGj3XMKwk26XWfL7N2D8DPQEFs6TqpLKd501IJ5/+qLh3C4d9NvfmpdHEy1vItMgcyVUaEWmCAY0kkQ8gXnM31CkYraLG0nU4AJsXmLCFAwbK+Ic+nRYXOLm5j+RvTM7QCxPVbtu7uc2ifErltWrMixyM9AdXdz2hTnHsoyZFPs1vYe6lbEhr6hdQYG8LrF7+hyzwiOt+y27Yu6GHw7s/FUqQRnqHNrrDfKLW0WwBeq+YSMl5aoh4TZVGkS6nRpscdS1jWk+4CynB05J8NknU5Wz8ws6KeiGzwNSF6iHAiIgCIiAIiIAiIgCIiAIiIAiIgCIiAIiIAiIgCIiAIiIAiIgCIiAIiICo3rwBrYWqwTmjM2ObmHMB7xHuuQVKEiR2+Cu7KixO6eEqPzupcUzZ72iefC10c1XcN+i/DlULTOV7L2RVxBLaNNz8pALrANnSSTAW/bD3CpMh2IPiugcGjGnn3f7/AAtqwOCp0W5KbQ1usDmeZPUqQk40vYvO66XRiwuFZTblpsaxvRoDR8BZkRWFAREQBERAEREAREQBERAEREAREQBERAEREAREQBERAEREAREQBERA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is typically diagnosed late in its course, median survival -6 to 20 months</a:t>
            </a:r>
          </a:p>
          <a:p>
            <a:r>
              <a:rPr lang="en-US" dirty="0" smtClean="0"/>
              <a:t>choice treatment modality depends on extent of the disease and severity of underlying liver disease which limits the tolerance to any therapy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Surgical resection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Potentially curative partial </a:t>
            </a:r>
            <a:r>
              <a:rPr lang="en-US" dirty="0" err="1" smtClean="0"/>
              <a:t>hepatectomy</a:t>
            </a:r>
            <a:r>
              <a:rPr lang="en-US" dirty="0" smtClean="0"/>
              <a:t> is the optimal treatment for HCC in patients with adequate liver functional reserve. </a:t>
            </a:r>
          </a:p>
          <a:p>
            <a:r>
              <a:rPr lang="en-US" dirty="0" smtClean="0"/>
              <a:t>Solitary HCC (&lt;5 cm), confined to the liver with no radiographic evidence of invasion of the hepatic vasculature, no evidence of portal hypertension, and well-preserved hepatic function.</a:t>
            </a:r>
          </a:p>
          <a:p>
            <a:r>
              <a:rPr lang="en-US" dirty="0" smtClean="0"/>
              <a:t>Most pts not eligible due to tumor size and hepatic dysfunction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Liver transplantation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indicated in patients  who are </a:t>
            </a:r>
            <a:r>
              <a:rPr lang="en-US" dirty="0" err="1" smtClean="0"/>
              <a:t>unresectable</a:t>
            </a:r>
            <a:r>
              <a:rPr lang="en-US" dirty="0" smtClean="0"/>
              <a:t> because of the degree of underlying liver dysfunction rather than tumor extent</a:t>
            </a:r>
          </a:p>
          <a:p>
            <a:r>
              <a:rPr lang="en-US" dirty="0" smtClean="0"/>
              <a:t>solitary HCC ≤5 cm in diameter or up to three separate lesions none of which is larger than 3 cm, no evidence of gross vascular invasion, and no regional nodal or distant metastases.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Other approaches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Indicated In patients with </a:t>
            </a:r>
            <a:r>
              <a:rPr lang="en-US" dirty="0" err="1" smtClean="0"/>
              <a:t>unresectable</a:t>
            </a:r>
            <a:r>
              <a:rPr lang="en-US" dirty="0" smtClean="0"/>
              <a:t> disease, who are poor transplant candidates but with local disease</a:t>
            </a:r>
          </a:p>
          <a:p>
            <a:endParaRPr lang="en-US" dirty="0" smtClean="0"/>
          </a:p>
          <a:p>
            <a:r>
              <a:rPr lang="en-US" dirty="0" err="1" smtClean="0"/>
              <a:t>Radiofreqeuncy</a:t>
            </a:r>
            <a:r>
              <a:rPr lang="en-US" dirty="0" smtClean="0"/>
              <a:t> ablation</a:t>
            </a:r>
          </a:p>
          <a:p>
            <a:r>
              <a:rPr lang="en-US" dirty="0" err="1" smtClean="0"/>
              <a:t>Transrterial</a:t>
            </a:r>
            <a:r>
              <a:rPr lang="en-US" dirty="0" smtClean="0"/>
              <a:t> </a:t>
            </a:r>
            <a:r>
              <a:rPr lang="en-US" dirty="0" err="1" smtClean="0"/>
              <a:t>chemoembolization</a:t>
            </a:r>
            <a:endParaRPr lang="en-US" dirty="0" smtClean="0"/>
          </a:p>
          <a:p>
            <a:r>
              <a:rPr lang="en-US" dirty="0" err="1" smtClean="0"/>
              <a:t>Percutaneous</a:t>
            </a:r>
            <a:r>
              <a:rPr lang="en-US" dirty="0" smtClean="0"/>
              <a:t> ethanol or acetic acid injection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Systemic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Molecularly targeted therapy: </a:t>
            </a:r>
            <a:r>
              <a:rPr lang="en-US" dirty="0" err="1" smtClean="0"/>
              <a:t>sorafenib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Alone or in combination with doxorubicin</a:t>
            </a:r>
          </a:p>
          <a:p>
            <a:pPr>
              <a:buNone/>
            </a:pPr>
            <a:r>
              <a:rPr lang="en-US" dirty="0" smtClean="0"/>
              <a:t>In patients with advanced HCC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Systemic chemotherapy in advanced HCC not routinely used as tumor is chemotherapy refractory. Response rate &lt; 20%. Therefore not recommended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Other hepatic masses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Malignant</a:t>
            </a:r>
          </a:p>
          <a:p>
            <a:endParaRPr lang="en-US" dirty="0" smtClean="0"/>
          </a:p>
          <a:p>
            <a:r>
              <a:rPr lang="en-US" dirty="0" smtClean="0"/>
              <a:t>Benign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Malignant hepatic tumors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Metastatic Tumors</a:t>
            </a:r>
          </a:p>
          <a:p>
            <a:r>
              <a:rPr lang="en-US" dirty="0" smtClean="0"/>
              <a:t>Commonest liver cancer in developed countries</a:t>
            </a:r>
          </a:p>
          <a:p>
            <a:r>
              <a:rPr lang="en-US" dirty="0" smtClean="0"/>
              <a:t> U/S findings: </a:t>
            </a:r>
            <a:r>
              <a:rPr lang="en-US" dirty="0" err="1" smtClean="0"/>
              <a:t>adenocardinoma</a:t>
            </a:r>
            <a:r>
              <a:rPr lang="en-US" dirty="0" smtClean="0"/>
              <a:t>-multiple </a:t>
            </a:r>
            <a:r>
              <a:rPr lang="en-US" dirty="0" err="1" smtClean="0"/>
              <a:t>hypoechoeic</a:t>
            </a:r>
            <a:r>
              <a:rPr lang="en-US" dirty="0" smtClean="0"/>
              <a:t> masses</a:t>
            </a:r>
          </a:p>
          <a:p>
            <a:r>
              <a:rPr lang="en-US" dirty="0" smtClean="0"/>
              <a:t>CT-Scan-multiple </a:t>
            </a:r>
            <a:r>
              <a:rPr lang="en-US" dirty="0" err="1" smtClean="0"/>
              <a:t>hypoechoeic</a:t>
            </a:r>
            <a:r>
              <a:rPr lang="en-US" dirty="0" smtClean="0"/>
              <a:t> lesions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CT Scan- liver metastasis from the colon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Imag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80160"/>
            <a:ext cx="7069121" cy="5577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cholangiocarcinoma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Suspect in patients with history of chronic </a:t>
            </a:r>
            <a:r>
              <a:rPr lang="en-US" dirty="0" err="1" smtClean="0"/>
              <a:t>cholestatic</a:t>
            </a:r>
            <a:r>
              <a:rPr lang="en-US" dirty="0" smtClean="0"/>
              <a:t> liver diseases such as primary </a:t>
            </a:r>
            <a:r>
              <a:rPr lang="en-US" dirty="0" err="1" smtClean="0"/>
              <a:t>sclerosing</a:t>
            </a:r>
            <a:r>
              <a:rPr lang="en-US" dirty="0" smtClean="0"/>
              <a:t> </a:t>
            </a:r>
            <a:r>
              <a:rPr lang="en-US" dirty="0" err="1" smtClean="0"/>
              <a:t>cholangitis</a:t>
            </a:r>
            <a:r>
              <a:rPr lang="en-US" dirty="0" smtClean="0"/>
              <a:t>, long standing </a:t>
            </a:r>
            <a:r>
              <a:rPr lang="en-US" dirty="0" err="1" smtClean="0"/>
              <a:t>choledochocele</a:t>
            </a:r>
            <a:r>
              <a:rPr lang="en-US" dirty="0" smtClean="0"/>
              <a:t> and </a:t>
            </a:r>
            <a:r>
              <a:rPr lang="en-US" dirty="0" err="1" smtClean="0"/>
              <a:t>intrahepatic</a:t>
            </a:r>
            <a:r>
              <a:rPr lang="en-US" dirty="0" smtClean="0"/>
              <a:t> </a:t>
            </a:r>
            <a:r>
              <a:rPr lang="en-US" dirty="0" err="1" smtClean="0"/>
              <a:t>lithiasis</a:t>
            </a:r>
            <a:r>
              <a:rPr lang="en-US" dirty="0" smtClean="0"/>
              <a:t> due to parasites</a:t>
            </a:r>
          </a:p>
          <a:p>
            <a:r>
              <a:rPr lang="en-US" dirty="0" smtClean="0"/>
              <a:t>Do Endoscopic retrograde </a:t>
            </a:r>
            <a:r>
              <a:rPr lang="en-US" dirty="0" err="1" smtClean="0"/>
              <a:t>cholangiopancreatography</a:t>
            </a:r>
            <a:r>
              <a:rPr lang="en-US" dirty="0" smtClean="0"/>
              <a:t> for </a:t>
            </a:r>
            <a:r>
              <a:rPr lang="en-US" dirty="0" err="1" smtClean="0"/>
              <a:t>biliary</a:t>
            </a:r>
            <a:r>
              <a:rPr lang="en-US" dirty="0" smtClean="0"/>
              <a:t> brushings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Men -fifth most  common cancer worldwide, and second leading cause of cancer-related death  </a:t>
            </a:r>
          </a:p>
          <a:p>
            <a:r>
              <a:rPr lang="en-US" dirty="0" smtClean="0"/>
              <a:t> In women-seventh most common cancer and the sixth leading cause of cancer death</a:t>
            </a:r>
          </a:p>
          <a:p>
            <a:r>
              <a:rPr lang="en-US" dirty="0" smtClean="0"/>
              <a:t>high case fatality- Cancer death parallel the cancer incidence  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kenya</a:t>
            </a:r>
            <a:r>
              <a:rPr lang="en-US" dirty="0" smtClean="0"/>
              <a:t>-</a:t>
            </a:r>
            <a:r>
              <a:rPr lang="en-GB" dirty="0" smtClean="0"/>
              <a:t> liver cancer 7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/>
              <a:t>most common </a:t>
            </a:r>
            <a:r>
              <a:rPr lang="en-GB" dirty="0" smtClean="0"/>
              <a:t>cancer </a:t>
            </a:r>
            <a:r>
              <a:rPr lang="en-GB" dirty="0"/>
              <a:t>in males </a:t>
            </a:r>
            <a:r>
              <a:rPr lang="en-GB" dirty="0" smtClean="0"/>
              <a:t> &amp; 9</a:t>
            </a:r>
            <a:r>
              <a:rPr lang="en-GB" baseline="30000" dirty="0" smtClean="0"/>
              <a:t>th</a:t>
            </a:r>
            <a:r>
              <a:rPr lang="en-GB" dirty="0" smtClean="0"/>
              <a:t> </a:t>
            </a:r>
            <a:r>
              <a:rPr lang="en-GB" dirty="0"/>
              <a:t>amongst females </a:t>
            </a:r>
            <a:r>
              <a:rPr lang="en-GB" dirty="0" smtClean="0"/>
              <a:t>( 70% are HCC)  2006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Rare tumors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soft tissue sarcomas (such as </a:t>
            </a:r>
            <a:r>
              <a:rPr lang="en-US" dirty="0" err="1" smtClean="0"/>
              <a:t>epithelioid</a:t>
            </a:r>
            <a:r>
              <a:rPr lang="en-US" dirty="0" smtClean="0"/>
              <a:t> </a:t>
            </a:r>
            <a:r>
              <a:rPr lang="en-US" dirty="0" err="1" smtClean="0"/>
              <a:t>hemangioendothelioma</a:t>
            </a:r>
            <a:r>
              <a:rPr lang="en-US" dirty="0" smtClean="0"/>
              <a:t>, a low grade malignant neoplasm of vascular origin)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non-Hodgkin lymphoma</a:t>
            </a:r>
          </a:p>
          <a:p>
            <a:endParaRPr lang="en-US" dirty="0" smtClean="0"/>
          </a:p>
          <a:p>
            <a:r>
              <a:rPr lang="en-US" dirty="0" smtClean="0"/>
              <a:t>diaphragmatic cysts (which can appear to arise from the liver)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Benign liver masses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Cysts</a:t>
            </a:r>
          </a:p>
          <a:p>
            <a:r>
              <a:rPr lang="en-US" dirty="0" smtClean="0"/>
              <a:t>Cavernous </a:t>
            </a:r>
            <a:r>
              <a:rPr lang="en-US" dirty="0" err="1" smtClean="0"/>
              <a:t>hemangiomas</a:t>
            </a:r>
            <a:endParaRPr lang="en-US" dirty="0" smtClean="0"/>
          </a:p>
          <a:p>
            <a:r>
              <a:rPr lang="en-US" dirty="0" smtClean="0"/>
              <a:t> Focal nodular hyperplasia</a:t>
            </a:r>
          </a:p>
          <a:p>
            <a:r>
              <a:rPr lang="en-US" dirty="0" smtClean="0"/>
              <a:t> Hepatic adenomas </a:t>
            </a:r>
          </a:p>
          <a:p>
            <a:r>
              <a:rPr lang="en-US" dirty="0" smtClean="0"/>
              <a:t> abscesses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Cysts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Ddx</a:t>
            </a:r>
            <a:r>
              <a:rPr lang="en-US" dirty="0" smtClean="0"/>
              <a:t> of cystic liver lesions: simple cysts, </a:t>
            </a:r>
            <a:r>
              <a:rPr lang="en-US" dirty="0" err="1" smtClean="0"/>
              <a:t>cystadenoma</a:t>
            </a:r>
            <a:r>
              <a:rPr lang="en-US" dirty="0" smtClean="0"/>
              <a:t>, </a:t>
            </a:r>
            <a:r>
              <a:rPr lang="en-US" dirty="0" err="1" smtClean="0"/>
              <a:t>cystadenocarcinoma</a:t>
            </a:r>
            <a:r>
              <a:rPr lang="en-US" dirty="0" smtClean="0"/>
              <a:t>, hepatic abscess, a necrotic malignant tumor, </a:t>
            </a:r>
            <a:r>
              <a:rPr lang="en-US" dirty="0" err="1" smtClean="0"/>
              <a:t>hemangioma</a:t>
            </a:r>
            <a:r>
              <a:rPr lang="en-US" dirty="0" smtClean="0"/>
              <a:t>, and </a:t>
            </a:r>
            <a:r>
              <a:rPr lang="en-US" dirty="0" err="1" smtClean="0"/>
              <a:t>hamartoma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u="sng" dirty="0" smtClean="0"/>
              <a:t> simple cysts</a:t>
            </a:r>
          </a:p>
          <a:p>
            <a:pPr>
              <a:buNone/>
            </a:pPr>
            <a:r>
              <a:rPr lang="en-US" dirty="0" smtClean="0"/>
              <a:t>-U/S  -well-defined thin wall and increased through-transmission</a:t>
            </a:r>
          </a:p>
          <a:p>
            <a:pPr>
              <a:buNone/>
            </a:pPr>
            <a:r>
              <a:rPr lang="en-US" dirty="0" smtClean="0"/>
              <a:t>-CT scan-a very sharply demarcated wall and near water density in the cyst. On contrast enhanced studies, no enhancement is detected within the cyst.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IMAGING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U/S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CT-SCAN</a:t>
            </a:r>
            <a:endParaRPr lang="en-US" dirty="0"/>
          </a:p>
        </p:txBody>
      </p:sp>
      <p:pic>
        <p:nvPicPr>
          <p:cNvPr id="5017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510726"/>
            <a:ext cx="4040188" cy="32795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0179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5025" y="2526973"/>
            <a:ext cx="4041775" cy="3247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 smtClean="0"/>
              <a:t> </a:t>
            </a:r>
            <a:r>
              <a:rPr lang="en-US" dirty="0" smtClean="0"/>
              <a:t>Common, increase with age</a:t>
            </a:r>
          </a:p>
          <a:p>
            <a:r>
              <a:rPr lang="en-US" dirty="0" smtClean="0"/>
              <a:t>Usually asymptomatic , more in women, on right lobe </a:t>
            </a:r>
          </a:p>
          <a:p>
            <a:r>
              <a:rPr lang="en-US" dirty="0" smtClean="0"/>
              <a:t>Larger  cysts cause- spontaneous hemorrhage, rupture into the peritoneal cavity  or bile duct, infection , and compression of the </a:t>
            </a:r>
            <a:r>
              <a:rPr lang="en-US" dirty="0" err="1" smtClean="0"/>
              <a:t>biliary</a:t>
            </a:r>
            <a:r>
              <a:rPr lang="en-US" dirty="0" smtClean="0"/>
              <a:t> tree</a:t>
            </a:r>
          </a:p>
          <a:p>
            <a:r>
              <a:rPr lang="en-US" dirty="0" smtClean="0"/>
              <a:t>Small cysts do not need treatment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 cysts-&gt;4cm do periodic U/S monitoring 3 months then yearly</a:t>
            </a:r>
          </a:p>
          <a:p>
            <a:r>
              <a:rPr lang="en-US" dirty="0" smtClean="0"/>
              <a:t>If symptomatic or increasing in size consider </a:t>
            </a:r>
            <a:r>
              <a:rPr lang="en-US" dirty="0" err="1" smtClean="0"/>
              <a:t>cystadenoma</a:t>
            </a:r>
            <a:r>
              <a:rPr lang="en-US" dirty="0" smtClean="0"/>
              <a:t> –surgical management-</a:t>
            </a:r>
            <a:r>
              <a:rPr lang="en-US" dirty="0" err="1" smtClean="0"/>
              <a:t>deroofing</a:t>
            </a:r>
            <a:r>
              <a:rPr lang="en-US" dirty="0" smtClean="0"/>
              <a:t> or resection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POLYCYSTIC LIVER DISEASE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often associated with polycystic kidney disease. Incidence of liver </a:t>
            </a:r>
            <a:r>
              <a:rPr lang="en-US" dirty="0" err="1" smtClean="0"/>
              <a:t>ds</a:t>
            </a:r>
            <a:r>
              <a:rPr lang="en-US" dirty="0" smtClean="0"/>
              <a:t> increases with age  </a:t>
            </a:r>
          </a:p>
          <a:p>
            <a:r>
              <a:rPr lang="en-US" dirty="0" err="1" smtClean="0"/>
              <a:t>autosomal</a:t>
            </a:r>
            <a:r>
              <a:rPr lang="en-US" dirty="0" smtClean="0"/>
              <a:t> dominant polycystic liver disease, is distinct from polycystic kidney disease –genetic defect with a mutation in the PRKCSH gene  &amp; SEC63 gene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Polycystic liver disease</a:t>
            </a:r>
            <a:endParaRPr lang="en-US" dirty="0"/>
          </a:p>
        </p:txBody>
      </p:sp>
      <p:pic>
        <p:nvPicPr>
          <p:cNvPr id="51202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2209800"/>
            <a:ext cx="3511296" cy="292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03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2244857"/>
            <a:ext cx="4038600" cy="32366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Hepatic </a:t>
            </a:r>
            <a:r>
              <a:rPr lang="en-US" dirty="0" err="1" smtClean="0"/>
              <a:t>hemangiomas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Most common benign liver tumor</a:t>
            </a:r>
          </a:p>
          <a:p>
            <a:r>
              <a:rPr lang="en-US" dirty="0" smtClean="0"/>
              <a:t>Often solitary , 40% multiple </a:t>
            </a:r>
          </a:p>
          <a:p>
            <a:r>
              <a:rPr lang="en-US" dirty="0" smtClean="0"/>
              <a:t> Few millimeters to over 20 cm. The majority are small (&lt;5 cm).  &gt; 5cm giant </a:t>
            </a:r>
            <a:r>
              <a:rPr lang="en-US" dirty="0" err="1" smtClean="0"/>
              <a:t>hemangiomas</a:t>
            </a:r>
            <a:endParaRPr lang="en-US" dirty="0" smtClean="0"/>
          </a:p>
          <a:p>
            <a:r>
              <a:rPr lang="en-US" dirty="0" smtClean="0"/>
              <a:t>considered to be vascular malformations or </a:t>
            </a:r>
            <a:r>
              <a:rPr lang="en-US" dirty="0" err="1" smtClean="0"/>
              <a:t>hamartomas</a:t>
            </a:r>
            <a:r>
              <a:rPr lang="en-US" dirty="0" smtClean="0"/>
              <a:t> of congenital origin that enlarge  </a:t>
            </a:r>
          </a:p>
          <a:p>
            <a:r>
              <a:rPr lang="en-US" dirty="0" smtClean="0"/>
              <a:t>Hormonal influence important as increase in pg , with estrogen and </a:t>
            </a:r>
            <a:r>
              <a:rPr lang="en-US" dirty="0" err="1" smtClean="0"/>
              <a:t>progresterone</a:t>
            </a:r>
            <a:r>
              <a:rPr lang="en-US" dirty="0" smtClean="0"/>
              <a:t> and regress on withdrawal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Often asymptomatic</a:t>
            </a:r>
          </a:p>
          <a:p>
            <a:r>
              <a:rPr lang="en-US" dirty="0" smtClean="0"/>
              <a:t>If large-Abdominal pain and RUQ discomfort</a:t>
            </a:r>
          </a:p>
          <a:p>
            <a:r>
              <a:rPr lang="en-US" dirty="0" smtClean="0"/>
              <a:t>If &lt;1.5 cm no need to follow-up</a:t>
            </a:r>
          </a:p>
          <a:p>
            <a:r>
              <a:rPr lang="en-US" dirty="0" smtClean="0"/>
              <a:t>&gt;5cm regular imaging</a:t>
            </a:r>
          </a:p>
          <a:p>
            <a:r>
              <a:rPr lang="en-US" dirty="0" smtClean="0"/>
              <a:t>Surgical resection if large or symptomatic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Epidemiology……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64584" y="1188720"/>
            <a:ext cx="9608584" cy="5669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Hepatic adenoma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benign epithelial liver tumor that usually occurs in </a:t>
            </a:r>
            <a:r>
              <a:rPr lang="en-US" u="sng" dirty="0" err="1" smtClean="0"/>
              <a:t>noncirrhotic</a:t>
            </a:r>
            <a:r>
              <a:rPr lang="en-US" u="sng" dirty="0" smtClean="0"/>
              <a:t> liver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 common in premenopausal women older &gt; 30   with </a:t>
            </a:r>
            <a:r>
              <a:rPr lang="en-US" dirty="0" err="1" smtClean="0"/>
              <a:t>hx</a:t>
            </a:r>
            <a:r>
              <a:rPr lang="en-US" dirty="0" smtClean="0"/>
              <a:t> of oral contraceptives for &gt;2 years prior to diagnosis</a:t>
            </a:r>
          </a:p>
          <a:p>
            <a:r>
              <a:rPr lang="en-US" dirty="0" smtClean="0"/>
              <a:t>Most occur in the right lobe</a:t>
            </a:r>
          </a:p>
          <a:p>
            <a:r>
              <a:rPr lang="en-US" dirty="0" smtClean="0"/>
              <a:t>Risk of rupture and malignant transformation to HCC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 U/S -usually </a:t>
            </a:r>
            <a:r>
              <a:rPr lang="en-US" dirty="0" err="1" smtClean="0"/>
              <a:t>hyperechoic</a:t>
            </a:r>
            <a:r>
              <a:rPr lang="en-US" dirty="0" smtClean="0"/>
              <a:t> in relation to the surrounding liver parenchyma </a:t>
            </a:r>
          </a:p>
          <a:p>
            <a:r>
              <a:rPr lang="en-US" dirty="0" smtClean="0"/>
              <a:t>CT-scan-variable, difficult to differentiate from HCC</a:t>
            </a:r>
          </a:p>
          <a:p>
            <a:r>
              <a:rPr lang="en-US" dirty="0" smtClean="0"/>
              <a:t>Normal AFP</a:t>
            </a:r>
          </a:p>
          <a:p>
            <a:r>
              <a:rPr lang="en-US" dirty="0" smtClean="0"/>
              <a:t>Biopsy-not important, as they bleed and often non-diagnostic</a:t>
            </a:r>
          </a:p>
          <a:p>
            <a:endParaRPr lang="en-US" dirty="0"/>
          </a:p>
        </p:txBody>
      </p:sp>
      <p:pic>
        <p:nvPicPr>
          <p:cNvPr id="542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1843881"/>
            <a:ext cx="40386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the risk of rupture and malignant transformation, HA should generally be </a:t>
            </a:r>
            <a:r>
              <a:rPr lang="en-US" dirty="0" err="1" smtClean="0"/>
              <a:t>resected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Increase in pg, therefore avoid pregnancy till resection</a:t>
            </a:r>
          </a:p>
          <a:p>
            <a:r>
              <a:rPr lang="en-US" dirty="0" smtClean="0"/>
              <a:t>If &lt;5 cm and using contraceptives, stop then serially image, most regress</a:t>
            </a:r>
          </a:p>
          <a:p>
            <a:r>
              <a:rPr lang="en-US" dirty="0" smtClean="0"/>
              <a:t>If no regression-</a:t>
            </a:r>
            <a:r>
              <a:rPr lang="en-US" dirty="0" err="1" smtClean="0"/>
              <a:t>resect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Focal nodular hyperplasia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benign liver tumor - </a:t>
            </a:r>
            <a:r>
              <a:rPr lang="en-US" dirty="0" err="1" smtClean="0"/>
              <a:t>hyperplastic</a:t>
            </a:r>
            <a:r>
              <a:rPr lang="en-US" dirty="0" smtClean="0"/>
              <a:t> response to an anomalous artery </a:t>
            </a:r>
          </a:p>
          <a:p>
            <a:r>
              <a:rPr lang="en-US" dirty="0" smtClean="0"/>
              <a:t>Common in women in their 30s and 40s. </a:t>
            </a:r>
          </a:p>
          <a:p>
            <a:r>
              <a:rPr lang="en-US" dirty="0" smtClean="0"/>
              <a:t>Majority </a:t>
            </a:r>
            <a:r>
              <a:rPr lang="en-US" dirty="0" err="1" smtClean="0"/>
              <a:t>dx</a:t>
            </a:r>
            <a:r>
              <a:rPr lang="en-US" dirty="0" smtClean="0"/>
              <a:t> incidentally during imaging studies or </a:t>
            </a:r>
            <a:r>
              <a:rPr lang="en-US" dirty="0" err="1" smtClean="0"/>
              <a:t>laparotomy</a:t>
            </a:r>
            <a:r>
              <a:rPr lang="en-US" dirty="0" smtClean="0"/>
              <a:t> performed for unrelated reasons</a:t>
            </a:r>
          </a:p>
          <a:p>
            <a:r>
              <a:rPr lang="en-US" dirty="0" smtClean="0"/>
              <a:t>No relation with COC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Microscopically, the lesions have fibrous </a:t>
            </a:r>
            <a:r>
              <a:rPr lang="en-US" dirty="0" err="1" smtClean="0"/>
              <a:t>septae</a:t>
            </a:r>
            <a:r>
              <a:rPr lang="en-US" dirty="0" smtClean="0"/>
              <a:t> with bile </a:t>
            </a:r>
            <a:r>
              <a:rPr lang="en-US" dirty="0" err="1" smtClean="0"/>
              <a:t>ductular</a:t>
            </a:r>
            <a:r>
              <a:rPr lang="en-US" dirty="0" smtClean="0"/>
              <a:t> proliferation, blood vessels, and inflammatory cells </a:t>
            </a:r>
          </a:p>
          <a:p>
            <a:r>
              <a:rPr lang="en-US" dirty="0" smtClean="0"/>
              <a:t>No   malignant potential and very low risk of rupture therefore reassurance and prospective observation is recommended irrespective of size.</a:t>
            </a:r>
          </a:p>
          <a:p>
            <a:r>
              <a:rPr lang="en-US" dirty="0" smtClean="0"/>
              <a:t>Surgical resection only in symptomatic patients, or when hepatic adenoma or HCC cannot be definitively excluded.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Pyogenic</a:t>
            </a:r>
            <a:r>
              <a:rPr lang="en-US" dirty="0" smtClean="0"/>
              <a:t> abscess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   -local spread from contiguous infections within the peritoneal cavity </a:t>
            </a:r>
          </a:p>
          <a:p>
            <a:pPr>
              <a:buNone/>
            </a:pPr>
            <a:r>
              <a:rPr lang="en-US" dirty="0" smtClean="0"/>
              <a:t>   -</a:t>
            </a:r>
            <a:r>
              <a:rPr lang="en-US" dirty="0" err="1" smtClean="0"/>
              <a:t>hematogenous</a:t>
            </a:r>
            <a:r>
              <a:rPr lang="en-US" dirty="0" smtClean="0"/>
              <a:t> seeding of the liver </a:t>
            </a:r>
          </a:p>
          <a:p>
            <a:r>
              <a:rPr lang="en-US" dirty="0" smtClean="0"/>
              <a:t>Organisms involved: </a:t>
            </a:r>
          </a:p>
          <a:p>
            <a:pPr>
              <a:buNone/>
            </a:pPr>
            <a:r>
              <a:rPr lang="en-US" dirty="0" smtClean="0"/>
              <a:t>streptococcus </a:t>
            </a:r>
            <a:r>
              <a:rPr lang="en-US" dirty="0" err="1" smtClean="0"/>
              <a:t>milleri</a:t>
            </a:r>
            <a:r>
              <a:rPr lang="en-US" dirty="0" smtClean="0"/>
              <a:t>-most commonly inv. </a:t>
            </a:r>
          </a:p>
          <a:p>
            <a:pPr>
              <a:buNone/>
            </a:pPr>
            <a:r>
              <a:rPr lang="en-US" dirty="0" smtClean="0"/>
              <a:t>Staph </a:t>
            </a:r>
            <a:r>
              <a:rPr lang="en-US" dirty="0" err="1" smtClean="0"/>
              <a:t>aureus</a:t>
            </a:r>
            <a:r>
              <a:rPr lang="en-US" dirty="0" smtClean="0"/>
              <a:t>, s. </a:t>
            </a:r>
            <a:r>
              <a:rPr lang="en-US" dirty="0" err="1" smtClean="0"/>
              <a:t>pyogenes</a:t>
            </a:r>
            <a:r>
              <a:rPr lang="en-US" dirty="0" smtClean="0"/>
              <a:t> and other staphylococci if previous </a:t>
            </a:r>
            <a:r>
              <a:rPr lang="en-US" dirty="0" err="1" smtClean="0"/>
              <a:t>transarterial</a:t>
            </a:r>
            <a:r>
              <a:rPr lang="en-US" dirty="0" smtClean="0"/>
              <a:t> </a:t>
            </a:r>
            <a:r>
              <a:rPr lang="en-US" dirty="0" err="1" smtClean="0"/>
              <a:t>chemoembolization</a:t>
            </a:r>
            <a:endParaRPr lang="en-US" dirty="0" smtClean="0"/>
          </a:p>
          <a:p>
            <a:pPr>
              <a:buNone/>
            </a:pPr>
            <a:r>
              <a:rPr lang="en-US" dirty="0" err="1" smtClean="0"/>
              <a:t>Klebsilla</a:t>
            </a:r>
            <a:r>
              <a:rPr lang="en-US" dirty="0" smtClean="0"/>
              <a:t> pneumonia</a:t>
            </a:r>
          </a:p>
          <a:p>
            <a:pPr>
              <a:buNone/>
            </a:pPr>
            <a:r>
              <a:rPr lang="en-US" dirty="0" smtClean="0"/>
              <a:t>Candida-if using chemotherapy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non-specific symptoms: dull right upper quadrant abdominal pain, malaise, weakness, anorexia, and weight loss. They are often febrile and have rigors. </a:t>
            </a:r>
          </a:p>
          <a:p>
            <a:r>
              <a:rPr lang="en-US" dirty="0" smtClean="0"/>
              <a:t>Fever in 95% of patients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25 to 50 % have </a:t>
            </a:r>
            <a:r>
              <a:rPr lang="en-US" dirty="0" err="1" smtClean="0"/>
              <a:t>hepatomegaly</a:t>
            </a:r>
            <a:r>
              <a:rPr lang="en-US" dirty="0" smtClean="0"/>
              <a:t> or </a:t>
            </a:r>
            <a:r>
              <a:rPr lang="en-US" dirty="0" err="1" smtClean="0"/>
              <a:t>splenomegaly</a:t>
            </a:r>
            <a:r>
              <a:rPr lang="en-US" dirty="0" smtClean="0"/>
              <a:t>  </a:t>
            </a:r>
          </a:p>
          <a:p>
            <a:r>
              <a:rPr lang="en-US" dirty="0" smtClean="0"/>
              <a:t> Laboratory  -anemia and </a:t>
            </a:r>
            <a:r>
              <a:rPr lang="en-US" dirty="0" err="1" smtClean="0"/>
              <a:t>leukocytosis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- Elevated alkaline </a:t>
            </a:r>
            <a:r>
              <a:rPr lang="en-US" dirty="0" err="1" smtClean="0"/>
              <a:t>phosphatase</a:t>
            </a:r>
            <a:r>
              <a:rPr lang="en-US" dirty="0" smtClean="0"/>
              <a:t> and serum </a:t>
            </a:r>
            <a:r>
              <a:rPr lang="en-US" dirty="0" err="1" smtClean="0"/>
              <a:t>aminotransferases</a:t>
            </a:r>
            <a:r>
              <a:rPr lang="en-US" dirty="0" smtClean="0"/>
              <a:t>  </a:t>
            </a:r>
          </a:p>
          <a:p>
            <a:pPr>
              <a:buNone/>
            </a:pPr>
            <a:r>
              <a:rPr lang="en-US" dirty="0" smtClean="0"/>
              <a:t>Imaging:</a:t>
            </a:r>
          </a:p>
          <a:p>
            <a:pPr>
              <a:buNone/>
            </a:pPr>
            <a:r>
              <a:rPr lang="en-US" dirty="0" smtClean="0"/>
              <a:t>Chest X-ray: right-sided </a:t>
            </a:r>
            <a:r>
              <a:rPr lang="en-US" dirty="0" err="1" smtClean="0"/>
              <a:t>pneumonitis</a:t>
            </a:r>
            <a:r>
              <a:rPr lang="en-US" dirty="0" smtClean="0"/>
              <a:t>, consolidation, or pleural effusion, elevated right </a:t>
            </a:r>
            <a:r>
              <a:rPr lang="en-US" dirty="0" err="1" smtClean="0"/>
              <a:t>hemidiaphragm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Abdominal X-ray- hepatic mass with an air fluid level  </a:t>
            </a:r>
          </a:p>
          <a:p>
            <a:r>
              <a:rPr lang="en-US" dirty="0" smtClean="0"/>
              <a:t>U/S: Single or multiple round or oval areas that are </a:t>
            </a:r>
            <a:r>
              <a:rPr lang="en-US" dirty="0" err="1" smtClean="0"/>
              <a:t>hypoechoic</a:t>
            </a:r>
            <a:r>
              <a:rPr lang="en-US" dirty="0" smtClean="0"/>
              <a:t> in relation to the surrounding liver. The portal vein may be </a:t>
            </a:r>
            <a:r>
              <a:rPr lang="en-US" dirty="0" err="1" smtClean="0"/>
              <a:t>thrombosed</a:t>
            </a:r>
            <a:r>
              <a:rPr lang="en-US" dirty="0" smtClean="0"/>
              <a:t> as a result of local phlebitis</a:t>
            </a:r>
          </a:p>
          <a:p>
            <a:r>
              <a:rPr lang="en-US" dirty="0" smtClean="0"/>
              <a:t>CT–scan- rounded areas that do not enhance. </a:t>
            </a:r>
            <a:r>
              <a:rPr lang="en-US" dirty="0" err="1" smtClean="0"/>
              <a:t>surronded</a:t>
            </a:r>
            <a:r>
              <a:rPr lang="en-US" dirty="0" smtClean="0"/>
              <a:t> by an irregular or rim-like area of inflammation.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Imaging-abscess </a:t>
            </a:r>
            <a:endParaRPr lang="en-US" dirty="0"/>
          </a:p>
        </p:txBody>
      </p:sp>
      <p:pic>
        <p:nvPicPr>
          <p:cNvPr id="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86350" y="2491581"/>
            <a:ext cx="31623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2228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550" y="2269331"/>
            <a:ext cx="3771900" cy="318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Sex: men  more affected- esp. in high-incidence regions,  2.1 -5.7 times women (mean 3.7:1)</a:t>
            </a:r>
          </a:p>
          <a:p>
            <a:r>
              <a:rPr lang="en-US" dirty="0" smtClean="0"/>
              <a:t>Age: Asia and Western Europe mean age -50 and 60 years. In sub-Saharan Africa -33 years</a:t>
            </a:r>
          </a:p>
          <a:p>
            <a:r>
              <a:rPr lang="en-US" dirty="0" smtClean="0"/>
              <a:t>Race:  incidence highest in Asians, then Blacks, least in whites.-related to underlying liver </a:t>
            </a:r>
            <a:r>
              <a:rPr lang="en-US" dirty="0" err="1" smtClean="0"/>
              <a:t>ds</a:t>
            </a:r>
            <a:r>
              <a:rPr lang="en-US" dirty="0" smtClean="0"/>
              <a:t>, genetics and </a:t>
            </a:r>
            <a:r>
              <a:rPr lang="en-US" dirty="0" err="1" smtClean="0"/>
              <a:t>enviromental</a:t>
            </a:r>
            <a:r>
              <a:rPr lang="en-US" dirty="0" smtClean="0"/>
              <a:t> exposure</a:t>
            </a:r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Microbiology-aspirate obtained via CT or ultrasound-guided aspiration should be sent to the laboratory for gram stain and culture (both aerobic and anaerobic). bacterial organisms and </a:t>
            </a:r>
            <a:r>
              <a:rPr lang="en-US" dirty="0" err="1" smtClean="0"/>
              <a:t>polymorphonuclear</a:t>
            </a:r>
            <a:r>
              <a:rPr lang="en-US" dirty="0" smtClean="0"/>
              <a:t> cells  seen on gram stain </a:t>
            </a:r>
          </a:p>
          <a:p>
            <a:r>
              <a:rPr lang="en-US" dirty="0" smtClean="0"/>
              <a:t>Blood cultures;   positive in up to 50 % of cases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Drainage and antibiotics</a:t>
            </a:r>
          </a:p>
          <a:p>
            <a:r>
              <a:rPr lang="en-US" dirty="0" smtClean="0"/>
              <a:t>Drainage — CT-guided or ultrasound-guided </a:t>
            </a:r>
            <a:r>
              <a:rPr lang="en-US" dirty="0" err="1" smtClean="0"/>
              <a:t>percutaneous</a:t>
            </a:r>
            <a:r>
              <a:rPr lang="en-US" dirty="0" smtClean="0"/>
              <a:t> drainage (with or without catheter placement), surgical drainage, or drainage by endoscopic retrograde </a:t>
            </a:r>
            <a:r>
              <a:rPr lang="en-US" dirty="0" err="1" smtClean="0"/>
              <a:t>cholangiopancreatography</a:t>
            </a:r>
            <a:r>
              <a:rPr lang="en-US" dirty="0" smtClean="0"/>
              <a:t> (ERCP).</a:t>
            </a:r>
          </a:p>
          <a:p>
            <a:r>
              <a:rPr lang="en-US" dirty="0" smtClean="0"/>
              <a:t>For single abscesses with a diameter ≤5 cm, either </a:t>
            </a:r>
            <a:r>
              <a:rPr lang="en-US" dirty="0" err="1" smtClean="0"/>
              <a:t>percutaneous</a:t>
            </a:r>
            <a:r>
              <a:rPr lang="en-US" dirty="0" smtClean="0"/>
              <a:t> catheter drainage or needle aspiration is acceptable . Drainage catheters should remain in place until drainage is minimal (usually up to seven days).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Abscess &gt; 5cm- surgical drainage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/>
              <a:t>Antibiotics </a:t>
            </a:r>
          </a:p>
          <a:p>
            <a:r>
              <a:rPr lang="en-US" dirty="0" smtClean="0"/>
              <a:t>Based on local sensitivity patterns, include anaerobes</a:t>
            </a:r>
          </a:p>
          <a:p>
            <a:r>
              <a:rPr lang="en-US" dirty="0" smtClean="0"/>
              <a:t>Start before results of culture</a:t>
            </a:r>
          </a:p>
          <a:p>
            <a:r>
              <a:rPr lang="en-US" dirty="0" smtClean="0"/>
              <a:t>4-6 weeks</a:t>
            </a:r>
          </a:p>
          <a:p>
            <a:r>
              <a:rPr lang="en-US" dirty="0" smtClean="0"/>
              <a:t>First choice</a:t>
            </a:r>
          </a:p>
          <a:p>
            <a:pPr>
              <a:buNone/>
            </a:pPr>
            <a:r>
              <a:rPr lang="en-US" dirty="0" smtClean="0"/>
              <a:t>     Third generation Cephalosporin (</a:t>
            </a:r>
            <a:r>
              <a:rPr lang="en-US" dirty="0" err="1" smtClean="0"/>
              <a:t>cefriaxone</a:t>
            </a:r>
            <a:r>
              <a:rPr lang="en-US" dirty="0" smtClean="0"/>
              <a:t> ) + </a:t>
            </a:r>
            <a:r>
              <a:rPr lang="en-US" dirty="0" err="1" smtClean="0"/>
              <a:t>metronidazole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Amoebic abscess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from ingestion of cysts of </a:t>
            </a:r>
            <a:r>
              <a:rPr lang="en-US" dirty="0" err="1" smtClean="0"/>
              <a:t>Entamoeba</a:t>
            </a:r>
            <a:r>
              <a:rPr lang="en-US" dirty="0" smtClean="0"/>
              <a:t> </a:t>
            </a:r>
            <a:r>
              <a:rPr lang="en-US" dirty="0" err="1" smtClean="0"/>
              <a:t>histolytica</a:t>
            </a:r>
            <a:r>
              <a:rPr lang="en-US" dirty="0" smtClean="0"/>
              <a:t>, which  invade the colonic mucosa and invade the mesenteric </a:t>
            </a:r>
            <a:r>
              <a:rPr lang="en-US" dirty="0" err="1" smtClean="0"/>
              <a:t>venules</a:t>
            </a:r>
            <a:r>
              <a:rPr lang="en-US" dirty="0" smtClean="0"/>
              <a:t>       migrate to the liver via the portal vein and sinusoids and stimulate </a:t>
            </a:r>
            <a:r>
              <a:rPr lang="en-US" dirty="0" err="1" smtClean="0"/>
              <a:t>hepatocyte</a:t>
            </a:r>
            <a:r>
              <a:rPr lang="en-US" dirty="0" smtClean="0"/>
              <a:t> necrosis and inflammation with subsequent abscess formation. </a:t>
            </a:r>
          </a:p>
          <a:p>
            <a:r>
              <a:rPr lang="en-US" dirty="0" smtClean="0"/>
              <a:t>The majority occur in the right lobe  </a:t>
            </a:r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6629400" y="2895600"/>
            <a:ext cx="457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 acutely with one to two weeks of fever  and right upper quadrant pain. </a:t>
            </a:r>
          </a:p>
          <a:p>
            <a:r>
              <a:rPr lang="en-US" dirty="0" smtClean="0"/>
              <a:t>Concurrent diarrhea is present in less than one-third of patients; although some patients will give a history of having had dysentery within the previous few months.</a:t>
            </a:r>
          </a:p>
          <a:p>
            <a:r>
              <a:rPr lang="en-US" dirty="0" smtClean="0"/>
              <a:t>In </a:t>
            </a:r>
            <a:r>
              <a:rPr lang="en-US" dirty="0" err="1" smtClean="0"/>
              <a:t>travellers</a:t>
            </a:r>
            <a:r>
              <a:rPr lang="en-US" dirty="0" smtClean="0"/>
              <a:t> to endemic areas 95% within 5 months, others </a:t>
            </a:r>
            <a:r>
              <a:rPr lang="en-US" dirty="0" err="1" smtClean="0"/>
              <a:t>upto</a:t>
            </a:r>
            <a:r>
              <a:rPr lang="en-US" dirty="0" smtClean="0"/>
              <a:t> 12 years</a:t>
            </a:r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Imaging</a:t>
            </a:r>
          </a:p>
          <a:p>
            <a:r>
              <a:rPr lang="en-US" dirty="0" smtClean="0"/>
              <a:t>Serology- amoeba ELISA</a:t>
            </a:r>
          </a:p>
          <a:p>
            <a:r>
              <a:rPr lang="en-US" dirty="0" smtClean="0"/>
              <a:t>Aspiration-not warranted except if:</a:t>
            </a:r>
          </a:p>
          <a:p>
            <a:pPr>
              <a:buNone/>
            </a:pPr>
            <a:r>
              <a:rPr lang="en-US" dirty="0" smtClean="0"/>
              <a:t>   Imminent rupture, To exclude other </a:t>
            </a:r>
            <a:r>
              <a:rPr lang="en-US" dirty="0" err="1" smtClean="0"/>
              <a:t>dx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Findings:  </a:t>
            </a:r>
            <a:r>
              <a:rPr lang="en-US" dirty="0" err="1" smtClean="0"/>
              <a:t>acellular</a:t>
            </a:r>
            <a:r>
              <a:rPr lang="en-US" dirty="0" smtClean="0"/>
              <a:t>, </a:t>
            </a:r>
            <a:r>
              <a:rPr lang="en-US" dirty="0" err="1" smtClean="0"/>
              <a:t>proteinaceous</a:t>
            </a:r>
            <a:r>
              <a:rPr lang="en-US" dirty="0" smtClean="0"/>
              <a:t> debris, and a brown fluid- "anchovy paste,"  -mainly necrotic </a:t>
            </a:r>
            <a:r>
              <a:rPr lang="en-US" dirty="0" err="1" smtClean="0"/>
              <a:t>hepatocytes</a:t>
            </a:r>
            <a:r>
              <a:rPr lang="en-US" dirty="0" smtClean="0"/>
              <a:t>. </a:t>
            </a:r>
            <a:r>
              <a:rPr lang="en-US" dirty="0" err="1" smtClean="0"/>
              <a:t>Trophozoites</a:t>
            </a:r>
            <a:r>
              <a:rPr lang="en-US" dirty="0" smtClean="0"/>
              <a:t>  in &lt; 20 % of cases  often present  in the peripheral parts of the abscess, invading and destroying adjacent tissue</a:t>
            </a:r>
          </a:p>
          <a:p>
            <a:pPr>
              <a:buNone/>
            </a:pPr>
            <a:r>
              <a:rPr lang="en-US" dirty="0" smtClean="0"/>
              <a:t>PCR or antigen testing on aspirate may aid the </a:t>
            </a:r>
            <a:r>
              <a:rPr lang="en-US" dirty="0" err="1" smtClean="0"/>
              <a:t>dx</a:t>
            </a:r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tissue agent and a luminal agent (to eliminate </a:t>
            </a:r>
            <a:r>
              <a:rPr lang="en-US" dirty="0" err="1" smtClean="0"/>
              <a:t>intraluminal</a:t>
            </a:r>
            <a:r>
              <a:rPr lang="en-US" dirty="0" smtClean="0"/>
              <a:t> cysts)</a:t>
            </a:r>
          </a:p>
          <a:p>
            <a:r>
              <a:rPr lang="en-US" dirty="0" smtClean="0"/>
              <a:t>Tissue agents-</a:t>
            </a:r>
            <a:r>
              <a:rPr lang="en-US" dirty="0" err="1" smtClean="0"/>
              <a:t>metronidazole</a:t>
            </a:r>
            <a:r>
              <a:rPr lang="en-US" dirty="0" smtClean="0"/>
              <a:t>, </a:t>
            </a:r>
            <a:r>
              <a:rPr lang="en-US" dirty="0" err="1" smtClean="0"/>
              <a:t>tinidazole</a:t>
            </a:r>
            <a:r>
              <a:rPr lang="en-US" dirty="0" smtClean="0"/>
              <a:t>, </a:t>
            </a:r>
            <a:r>
              <a:rPr lang="en-US" dirty="0" err="1" smtClean="0"/>
              <a:t>ornidazole</a:t>
            </a:r>
            <a:r>
              <a:rPr lang="en-US" dirty="0" smtClean="0"/>
              <a:t> or </a:t>
            </a:r>
            <a:r>
              <a:rPr lang="en-US" dirty="0" err="1" smtClean="0"/>
              <a:t>nitazoxanide</a:t>
            </a:r>
            <a:endParaRPr lang="en-US" dirty="0" smtClean="0"/>
          </a:p>
          <a:p>
            <a:r>
              <a:rPr lang="en-US" dirty="0" smtClean="0"/>
              <a:t>Luminal agents- </a:t>
            </a:r>
            <a:r>
              <a:rPr lang="en-US" dirty="0" err="1" smtClean="0">
                <a:hlinkClick r:id="rId2"/>
              </a:rPr>
              <a:t>paromomycin</a:t>
            </a:r>
            <a:r>
              <a:rPr lang="en-US" dirty="0" smtClean="0"/>
              <a:t> , </a:t>
            </a:r>
            <a:r>
              <a:rPr lang="en-US" dirty="0" err="1" smtClean="0"/>
              <a:t>diiodohydroxyquin</a:t>
            </a:r>
            <a:r>
              <a:rPr lang="en-US" dirty="0" smtClean="0"/>
              <a:t>  or  </a:t>
            </a:r>
            <a:r>
              <a:rPr lang="en-US" dirty="0" err="1" smtClean="0"/>
              <a:t>diloxanide</a:t>
            </a:r>
            <a:r>
              <a:rPr lang="en-US" dirty="0" smtClean="0"/>
              <a:t> </a:t>
            </a:r>
            <a:r>
              <a:rPr lang="en-US" dirty="0" err="1" smtClean="0"/>
              <a:t>furoate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Chronic hepatitis B</a:t>
            </a:r>
          </a:p>
          <a:p>
            <a:r>
              <a:rPr lang="en-US" dirty="0" smtClean="0"/>
              <a:t>Chronic hepatitis C</a:t>
            </a:r>
          </a:p>
          <a:p>
            <a:r>
              <a:rPr lang="en-US" dirty="0" err="1" smtClean="0"/>
              <a:t>Enviromental</a:t>
            </a:r>
            <a:r>
              <a:rPr lang="en-US" dirty="0" smtClean="0"/>
              <a:t> toxins-</a:t>
            </a:r>
            <a:r>
              <a:rPr lang="en-US" dirty="0" err="1" smtClean="0"/>
              <a:t>alfatoxin</a:t>
            </a:r>
            <a:r>
              <a:rPr lang="en-US" dirty="0" smtClean="0"/>
              <a:t>  </a:t>
            </a:r>
          </a:p>
          <a:p>
            <a:r>
              <a:rPr lang="en-US" dirty="0" smtClean="0"/>
              <a:t>Alcohol</a:t>
            </a:r>
          </a:p>
          <a:p>
            <a:r>
              <a:rPr lang="en-US" dirty="0" smtClean="0"/>
              <a:t>Tobacco</a:t>
            </a:r>
          </a:p>
          <a:p>
            <a:r>
              <a:rPr lang="en-US" dirty="0" smtClean="0"/>
              <a:t>Chronic cirrhosis from other causes-</a:t>
            </a:r>
            <a:r>
              <a:rPr lang="en-US" dirty="0" err="1" smtClean="0"/>
              <a:t>hemachromatosis</a:t>
            </a:r>
            <a:r>
              <a:rPr lang="en-US" dirty="0" smtClean="0"/>
              <a:t>, Alpha -1 anti-</a:t>
            </a:r>
            <a:r>
              <a:rPr lang="en-US" dirty="0" err="1" smtClean="0"/>
              <a:t>trypsin</a:t>
            </a:r>
            <a:r>
              <a:rPr lang="en-US" dirty="0" smtClean="0"/>
              <a:t> deficiency</a:t>
            </a:r>
          </a:p>
          <a:p>
            <a:r>
              <a:rPr lang="en-US" dirty="0" smtClean="0"/>
              <a:t>Non alcoholic fatty liver disease</a:t>
            </a:r>
            <a:endParaRPr lang="en-US" dirty="0"/>
          </a:p>
        </p:txBody>
      </p:sp>
      <p:pic>
        <p:nvPicPr>
          <p:cNvPr id="24577" name="Picture 1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1676400"/>
            <a:ext cx="51816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hepatitis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Higher with </a:t>
            </a:r>
            <a:r>
              <a:rPr lang="en-US" dirty="0" err="1" smtClean="0"/>
              <a:t>HepBeAg</a:t>
            </a:r>
            <a:r>
              <a:rPr lang="en-US" dirty="0" smtClean="0"/>
              <a:t> positive</a:t>
            </a:r>
          </a:p>
          <a:p>
            <a:r>
              <a:rPr lang="en-US" dirty="0" smtClean="0"/>
              <a:t>Risk directly related to serum level of HBV  DNA</a:t>
            </a:r>
          </a:p>
          <a:p>
            <a:r>
              <a:rPr lang="en-US" dirty="0" smtClean="0"/>
              <a:t>Treatment of chronic </a:t>
            </a:r>
            <a:r>
              <a:rPr lang="en-US" dirty="0" err="1" smtClean="0"/>
              <a:t>Hep</a:t>
            </a:r>
            <a:r>
              <a:rPr lang="en-US" dirty="0" smtClean="0"/>
              <a:t> B with </a:t>
            </a:r>
            <a:r>
              <a:rPr lang="en-US" dirty="0" err="1" smtClean="0"/>
              <a:t>interferons</a:t>
            </a:r>
            <a:r>
              <a:rPr lang="en-US" dirty="0" smtClean="0"/>
              <a:t> and nucleotide analogues reduces the risk </a:t>
            </a:r>
          </a:p>
          <a:p>
            <a:r>
              <a:rPr lang="en-US" dirty="0" smtClean="0"/>
              <a:t>Increased risk in males, older age, alcohol consumption, elevated serum ALT levels, co-infection with HCV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Chronic hepatitis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Accounts for 1/3 of HCC cases in developed countries</a:t>
            </a:r>
          </a:p>
          <a:p>
            <a:r>
              <a:rPr lang="en-US" dirty="0" smtClean="0"/>
              <a:t>HCC occurs in patients with advanced fibrosis and cirrhosis unlike </a:t>
            </a:r>
            <a:r>
              <a:rPr lang="en-US" dirty="0" err="1" smtClean="0"/>
              <a:t>Hep</a:t>
            </a:r>
            <a:r>
              <a:rPr lang="en-US" dirty="0" smtClean="0"/>
              <a:t> B</a:t>
            </a:r>
          </a:p>
          <a:p>
            <a:r>
              <a:rPr lang="en-US" dirty="0" smtClean="0"/>
              <a:t>male=female</a:t>
            </a:r>
          </a:p>
          <a:p>
            <a:r>
              <a:rPr lang="en-US" dirty="0" smtClean="0"/>
              <a:t>Risk increases with viral load</a:t>
            </a:r>
          </a:p>
          <a:p>
            <a:r>
              <a:rPr lang="en-US" dirty="0" smtClean="0"/>
              <a:t>Treatment with interferon reduces the risk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Aflatoxin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Aflatoxin</a:t>
            </a:r>
            <a:r>
              <a:rPr lang="en-US" dirty="0" smtClean="0"/>
              <a:t> is a </a:t>
            </a:r>
            <a:r>
              <a:rPr lang="en-US" dirty="0" err="1" smtClean="0"/>
              <a:t>mycotoxin</a:t>
            </a:r>
            <a:r>
              <a:rPr lang="en-US" dirty="0" smtClean="0"/>
              <a:t> produced by the </a:t>
            </a:r>
            <a:r>
              <a:rPr lang="en-US" dirty="0" err="1" smtClean="0"/>
              <a:t>aspergillus</a:t>
            </a:r>
            <a:r>
              <a:rPr lang="en-US" dirty="0" smtClean="0"/>
              <a:t> molds which infest maize, peanuts, rice and wheat.</a:t>
            </a:r>
          </a:p>
          <a:p>
            <a:r>
              <a:rPr lang="en-US" dirty="0" smtClean="0"/>
              <a:t>Chronic low level exposure to especially </a:t>
            </a:r>
            <a:r>
              <a:rPr lang="en-US" dirty="0" err="1" smtClean="0"/>
              <a:t>aflatoxin</a:t>
            </a:r>
            <a:r>
              <a:rPr lang="en-US" dirty="0" smtClean="0"/>
              <a:t> B1 leads to HCC thru mutations of the p53 tumor suppressor gene  </a:t>
            </a:r>
          </a:p>
          <a:p>
            <a:r>
              <a:rPr lang="en-US" dirty="0" smtClean="0"/>
              <a:t>Risk potentiated by HBV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1964</Words>
  <Application>Microsoft Office PowerPoint</Application>
  <PresentationFormat>On-screen Show (4:3)</PresentationFormat>
  <Paragraphs>232</Paragraphs>
  <Slides>56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Office Theme</vt:lpstr>
      <vt:lpstr>Hepatocellular carcinoma  </vt:lpstr>
      <vt:lpstr>introduction</vt:lpstr>
      <vt:lpstr>epidemiology</vt:lpstr>
      <vt:lpstr>Epidemiology……</vt:lpstr>
      <vt:lpstr>Slide 5</vt:lpstr>
      <vt:lpstr>Risk factors</vt:lpstr>
      <vt:lpstr>Chronic hepatitis B</vt:lpstr>
      <vt:lpstr>Chronic hepatitis C</vt:lpstr>
      <vt:lpstr>Aflatoxin </vt:lpstr>
      <vt:lpstr>CLINICAL FEATURES</vt:lpstr>
      <vt:lpstr>Clinical features…..</vt:lpstr>
      <vt:lpstr>Diagnosis-Imaging</vt:lpstr>
      <vt:lpstr>Slide 13</vt:lpstr>
      <vt:lpstr>Tumor markers</vt:lpstr>
      <vt:lpstr>Slide 15</vt:lpstr>
      <vt:lpstr>Biopsy </vt:lpstr>
      <vt:lpstr>Histopathology</vt:lpstr>
      <vt:lpstr>Evaluation for metastasis</vt:lpstr>
      <vt:lpstr>Surveillance for hepatocellular carcinoma in patients with chronic liver disease</vt:lpstr>
      <vt:lpstr>Treatment </vt:lpstr>
      <vt:lpstr>Surgical resection</vt:lpstr>
      <vt:lpstr>Liver transplantation</vt:lpstr>
      <vt:lpstr>Other approaches </vt:lpstr>
      <vt:lpstr>Systemic therapy</vt:lpstr>
      <vt:lpstr>Other hepatic masses</vt:lpstr>
      <vt:lpstr>Slide 26</vt:lpstr>
      <vt:lpstr>Malignant hepatic tumors</vt:lpstr>
      <vt:lpstr>CT Scan- liver metastasis from the colon</vt:lpstr>
      <vt:lpstr>cholangiocarcinoma</vt:lpstr>
      <vt:lpstr>Rare tumors</vt:lpstr>
      <vt:lpstr>Benign liver masses</vt:lpstr>
      <vt:lpstr>Cysts </vt:lpstr>
      <vt:lpstr>IMAGING</vt:lpstr>
      <vt:lpstr> </vt:lpstr>
      <vt:lpstr>Slide 35</vt:lpstr>
      <vt:lpstr>POLYCYSTIC LIVER DISEASE</vt:lpstr>
      <vt:lpstr>Polycystic liver disease</vt:lpstr>
      <vt:lpstr>Hepatic hemangiomas</vt:lpstr>
      <vt:lpstr>Slide 39</vt:lpstr>
      <vt:lpstr>Hepatic adenoma </vt:lpstr>
      <vt:lpstr>Diagnosis</vt:lpstr>
      <vt:lpstr>Treatment </vt:lpstr>
      <vt:lpstr>Focal nodular hyperplasia </vt:lpstr>
      <vt:lpstr>Slide 44</vt:lpstr>
      <vt:lpstr>Pyogenic abscess</vt:lpstr>
      <vt:lpstr>Slide 46</vt:lpstr>
      <vt:lpstr>Slide 47</vt:lpstr>
      <vt:lpstr>Slide 48</vt:lpstr>
      <vt:lpstr>Imaging-abscess </vt:lpstr>
      <vt:lpstr>Slide 50</vt:lpstr>
      <vt:lpstr>treatment</vt:lpstr>
      <vt:lpstr>Slide 52</vt:lpstr>
      <vt:lpstr>Amoebic abscess</vt:lpstr>
      <vt:lpstr>Slide 54</vt:lpstr>
      <vt:lpstr>diagnosis</vt:lpstr>
      <vt:lpstr>TREATMENT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Hepatocellular carcinoma and other hepatic masses</dc:title>
  <dc:creator>user</dc:creator>
  <cp:lastModifiedBy>user</cp:lastModifiedBy>
  <cp:revision>117</cp:revision>
  <dcterms:created xsi:type="dcterms:W3CDTF">2014-03-30T04:31:40Z</dcterms:created>
  <dcterms:modified xsi:type="dcterms:W3CDTF">2014-03-30T19:04:20Z</dcterms:modified>
</cp:coreProperties>
</file>