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57" r:id="rId4"/>
    <p:sldId id="258" r:id="rId5"/>
    <p:sldId id="260" r:id="rId6"/>
    <p:sldId id="271" r:id="rId7"/>
    <p:sldId id="273" r:id="rId8"/>
    <p:sldId id="274" r:id="rId9"/>
    <p:sldId id="276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8" r:id="rId18"/>
    <p:sldId id="286" r:id="rId19"/>
    <p:sldId id="269" r:id="rId20"/>
    <p:sldId id="270" r:id="rId21"/>
    <p:sldId id="277" r:id="rId22"/>
    <p:sldId id="280" r:id="rId23"/>
    <p:sldId id="259" r:id="rId24"/>
    <p:sldId id="261" r:id="rId25"/>
    <p:sldId id="283" r:id="rId26"/>
    <p:sldId id="279" r:id="rId27"/>
    <p:sldId id="284" r:id="rId28"/>
    <p:sldId id="281" r:id="rId29"/>
    <p:sldId id="282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1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30AF7DE-A6C2-48D7-9624-E26D2DB0D463}" type="datetimeFigureOut">
              <a:rPr lang="en-US" smtClean="0"/>
              <a:pPr/>
              <a:t>03/04/2014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EC2D1D-601B-4862-AEB7-3E47E5AA5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0AF7DE-A6C2-48D7-9624-E26D2DB0D463}" type="datetimeFigureOut">
              <a:rPr lang="en-US" smtClean="0"/>
              <a:pPr/>
              <a:t>03/04/2014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EC2D1D-601B-4862-AEB7-3E47E5AA5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0AF7DE-A6C2-48D7-9624-E26D2DB0D463}" type="datetimeFigureOut">
              <a:rPr lang="en-US" smtClean="0"/>
              <a:pPr/>
              <a:t>03/04/2014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EC2D1D-601B-4862-AEB7-3E47E5AA5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0AF7DE-A6C2-48D7-9624-E26D2DB0D463}" type="datetimeFigureOut">
              <a:rPr lang="en-US" smtClean="0"/>
              <a:pPr/>
              <a:t>03/04/2014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EC2D1D-601B-4862-AEB7-3E47E5AA5E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0AF7DE-A6C2-48D7-9624-E26D2DB0D463}" type="datetimeFigureOut">
              <a:rPr lang="en-US" smtClean="0"/>
              <a:pPr/>
              <a:t>03/04/2014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EC2D1D-601B-4862-AEB7-3E47E5AA5E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0AF7DE-A6C2-48D7-9624-E26D2DB0D463}" type="datetimeFigureOut">
              <a:rPr lang="en-US" smtClean="0"/>
              <a:pPr/>
              <a:t>03/04/2014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EC2D1D-601B-4862-AEB7-3E47E5AA5E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0AF7DE-A6C2-48D7-9624-E26D2DB0D463}" type="datetimeFigureOut">
              <a:rPr lang="en-US" smtClean="0"/>
              <a:pPr/>
              <a:t>03/04/2014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EC2D1D-601B-4862-AEB7-3E47E5AA5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0AF7DE-A6C2-48D7-9624-E26D2DB0D463}" type="datetimeFigureOut">
              <a:rPr lang="en-US" smtClean="0"/>
              <a:pPr/>
              <a:t>03/04/2014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EC2D1D-601B-4862-AEB7-3E47E5AA5E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0AF7DE-A6C2-48D7-9624-E26D2DB0D463}" type="datetimeFigureOut">
              <a:rPr lang="en-US" smtClean="0"/>
              <a:pPr/>
              <a:t>03/04/2014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EC2D1D-601B-4862-AEB7-3E47E5AA5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30AF7DE-A6C2-48D7-9624-E26D2DB0D463}" type="datetimeFigureOut">
              <a:rPr lang="en-US" smtClean="0"/>
              <a:pPr/>
              <a:t>03/04/2014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EC2D1D-601B-4862-AEB7-3E47E5AA5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30AF7DE-A6C2-48D7-9624-E26D2DB0D463}" type="datetimeFigureOut">
              <a:rPr lang="en-US" smtClean="0"/>
              <a:pPr/>
              <a:t>03/04/2014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5EC2D1D-601B-4862-AEB7-3E47E5AA5E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30AF7DE-A6C2-48D7-9624-E26D2DB0D463}" type="datetimeFigureOut">
              <a:rPr lang="en-US" smtClean="0"/>
              <a:pPr/>
              <a:t>03/04/2014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5EC2D1D-601B-4862-AEB7-3E47E5AA5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Acute &amp; Chronic Pancreatitis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Adam sheikh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7391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/>
              <a:t>Acute </a:t>
            </a:r>
            <a:r>
              <a:rPr lang="en-US" b="1" i="1" dirty="0"/>
              <a:t>pancreatitis</a:t>
            </a:r>
          </a:p>
          <a:p>
            <a:r>
              <a:rPr lang="en-US" dirty="0" smtClean="0"/>
              <a:t>Major symptom is severe</a:t>
            </a:r>
            <a:r>
              <a:rPr lang="en-US" dirty="0"/>
              <a:t>, constant </a:t>
            </a:r>
            <a:r>
              <a:rPr lang="en-US" dirty="0" smtClean="0"/>
              <a:t>abdominal pain</a:t>
            </a:r>
            <a:r>
              <a:rPr lang="en-US" dirty="0"/>
              <a:t>. </a:t>
            </a:r>
            <a:r>
              <a:rPr lang="en-US" dirty="0" smtClean="0"/>
              <a:t> usually </a:t>
            </a:r>
            <a:r>
              <a:rPr lang="en-US" dirty="0" err="1" smtClean="0"/>
              <a:t>epigastric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err="1"/>
              <a:t>peri</a:t>
            </a:r>
            <a:r>
              <a:rPr lang="en-US" dirty="0"/>
              <a:t>-umbilical.</a:t>
            </a:r>
          </a:p>
          <a:p>
            <a:r>
              <a:rPr lang="en-US" dirty="0"/>
              <a:t>It may radiate to the </a:t>
            </a:r>
            <a:r>
              <a:rPr lang="en-US" dirty="0" smtClean="0"/>
              <a:t>back and </a:t>
            </a:r>
            <a:r>
              <a:rPr lang="en-US" dirty="0"/>
              <a:t>into the chest or flank.</a:t>
            </a:r>
          </a:p>
          <a:p>
            <a:r>
              <a:rPr lang="en-US" dirty="0"/>
              <a:t>Often</a:t>
            </a:r>
            <a:r>
              <a:rPr lang="en-US" dirty="0" smtClean="0"/>
              <a:t>, </a:t>
            </a:r>
            <a:r>
              <a:rPr lang="en-US" dirty="0"/>
              <a:t>pain is </a:t>
            </a:r>
            <a:r>
              <a:rPr lang="en-US" dirty="0" smtClean="0"/>
              <a:t>relieved by </a:t>
            </a:r>
            <a:r>
              <a:rPr lang="en-US" dirty="0"/>
              <a:t>sitting forward and </a:t>
            </a:r>
            <a:r>
              <a:rPr lang="en-US" dirty="0" smtClean="0"/>
              <a:t>exacerbated by </a:t>
            </a:r>
            <a:r>
              <a:rPr lang="en-US" dirty="0"/>
              <a:t>lying flat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pain is often associated </a:t>
            </a:r>
            <a:r>
              <a:rPr lang="en-US" dirty="0" smtClean="0"/>
              <a:t>with nausea </a:t>
            </a:r>
            <a:r>
              <a:rPr lang="en-US" dirty="0"/>
              <a:t>and vomiting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Gc</a:t>
            </a:r>
            <a:r>
              <a:rPr lang="en-US" dirty="0" smtClean="0"/>
              <a:t> is sick looking, </a:t>
            </a:r>
            <a:r>
              <a:rPr lang="en-US" dirty="0" err="1" smtClean="0"/>
              <a:t>dehydratated</a:t>
            </a:r>
            <a:r>
              <a:rPr lang="en-US" dirty="0" smtClean="0"/>
              <a:t>,+/- Pyrexia, tachycardia</a:t>
            </a:r>
          </a:p>
          <a:p>
            <a:r>
              <a:rPr lang="en-US" dirty="0" smtClean="0"/>
              <a:t>PA:  tenderness, guarding, distension, </a:t>
            </a:r>
            <a:r>
              <a:rPr lang="en-US" dirty="0" err="1" smtClean="0"/>
              <a:t>ileus</a:t>
            </a:r>
            <a:endParaRPr lang="en-US" dirty="0" smtClean="0"/>
          </a:p>
          <a:p>
            <a:r>
              <a:rPr lang="en-US" dirty="0" smtClean="0"/>
              <a:t> signs of pulmonary </a:t>
            </a:r>
            <a:r>
              <a:rPr lang="en-US" dirty="0" err="1" smtClean="0"/>
              <a:t>decompensation</a:t>
            </a:r>
            <a:r>
              <a:rPr lang="en-US" dirty="0" smtClean="0"/>
              <a:t> may be present and may be harbingers of severe pancreatitis.</a:t>
            </a:r>
          </a:p>
          <a:p>
            <a:r>
              <a:rPr lang="en-US" dirty="0" smtClean="0"/>
              <a:t>Cullen’s sign (blue </a:t>
            </a:r>
            <a:r>
              <a:rPr lang="en-US" dirty="0" err="1" smtClean="0"/>
              <a:t>discolouration</a:t>
            </a:r>
            <a:r>
              <a:rPr lang="en-US" dirty="0" smtClean="0"/>
              <a:t> around the umbilicus)</a:t>
            </a:r>
          </a:p>
          <a:p>
            <a:r>
              <a:rPr lang="en-US" dirty="0" smtClean="0"/>
              <a:t> Grey-Turner’s sign (purple </a:t>
            </a:r>
            <a:r>
              <a:rPr lang="en-US" dirty="0" err="1" smtClean="0"/>
              <a:t>discolouration</a:t>
            </a:r>
            <a:r>
              <a:rPr lang="en-US" dirty="0" smtClean="0"/>
              <a:t> in the flanks)  rarely seen, but indicate severe </a:t>
            </a:r>
            <a:r>
              <a:rPr lang="en-US" dirty="0" err="1" smtClean="0"/>
              <a:t>necrotising</a:t>
            </a:r>
            <a:r>
              <a:rPr lang="en-US" dirty="0" smtClean="0"/>
              <a:t> pancreatitis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Physical examination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Intra-abdominal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Non-abdominal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Perforated </a:t>
                      </a:r>
                      <a:r>
                        <a:rPr lang="en-US" dirty="0" err="1" smtClean="0"/>
                        <a:t>viscus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Pneumonia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Mesenteric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ischaemia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Myocardial infarction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Aortic rupture/ dissection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Vasculitis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Intestinal obstruction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Diabetic </a:t>
                      </a:r>
                      <a:r>
                        <a:rPr lang="en-US" dirty="0" err="1" smtClean="0"/>
                        <a:t>ketoacidosis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Biliary</a:t>
                      </a:r>
                      <a:r>
                        <a:rPr lang="en-US" dirty="0" smtClean="0"/>
                        <a:t>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diagnosis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presence </a:t>
            </a:r>
            <a:r>
              <a:rPr lang="en-US" dirty="0"/>
              <a:t>of two of the following three </a:t>
            </a:r>
            <a:r>
              <a:rPr lang="en-US" dirty="0" smtClean="0"/>
              <a:t>criteria:</a:t>
            </a:r>
            <a:endParaRPr lang="en-US" dirty="0"/>
          </a:p>
          <a:p>
            <a:pPr>
              <a:buNone/>
            </a:pPr>
            <a:r>
              <a:rPr lang="en-US" dirty="0" smtClean="0"/>
              <a:t>1. Typical </a:t>
            </a:r>
            <a:r>
              <a:rPr lang="en-US" dirty="0"/>
              <a:t>abdominal pain</a:t>
            </a:r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/>
              <a:t>Elevation in serum levels of amylase or lipase &gt; 3 times </a:t>
            </a:r>
            <a:r>
              <a:rPr lang="en-US" dirty="0" smtClean="0"/>
              <a:t>the upper </a:t>
            </a:r>
            <a:r>
              <a:rPr lang="en-US" dirty="0"/>
              <a:t>limit of normal</a:t>
            </a:r>
          </a:p>
          <a:p>
            <a:pPr>
              <a:buNone/>
            </a:pPr>
            <a:r>
              <a:rPr lang="en-US" dirty="0" smtClean="0"/>
              <a:t>3. Evidence </a:t>
            </a:r>
            <a:r>
              <a:rPr lang="en-US" dirty="0"/>
              <a:t>of inflammation in the pancreas on imaging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(CT is </a:t>
            </a:r>
            <a:r>
              <a:rPr lang="en-US" dirty="0"/>
              <a:t>the preferred modality)</a:t>
            </a:r>
          </a:p>
          <a:p>
            <a:r>
              <a:rPr lang="en-US" dirty="0"/>
              <a:t>Elevation of serum levels of amylase or lipase to &lt; 3 </a:t>
            </a:r>
            <a:r>
              <a:rPr lang="en-US" dirty="0" smtClean="0"/>
              <a:t>times the </a:t>
            </a:r>
            <a:r>
              <a:rPr lang="en-US" dirty="0"/>
              <a:t>upper limit of normal in the presence of abdominal pain </a:t>
            </a:r>
            <a:r>
              <a:rPr lang="en-US" dirty="0" smtClean="0"/>
              <a:t>is suggestive </a:t>
            </a:r>
            <a:r>
              <a:rPr lang="en-US" dirty="0"/>
              <a:t>but not diagnostic of acute pancreatitis.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serum </a:t>
            </a:r>
            <a:r>
              <a:rPr lang="en-US" dirty="0"/>
              <a:t>amylase and lipase </a:t>
            </a:r>
            <a:r>
              <a:rPr lang="en-US" dirty="0" smtClean="0"/>
              <a:t>: </a:t>
            </a:r>
            <a:r>
              <a:rPr lang="en-US" dirty="0"/>
              <a:t>usually </a:t>
            </a:r>
            <a:r>
              <a:rPr lang="en-US" dirty="0" smtClean="0"/>
              <a:t>elevated during </a:t>
            </a:r>
            <a:r>
              <a:rPr lang="en-US" dirty="0"/>
              <a:t>an episode of acute pancreatitis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Lipase is more </a:t>
            </a:r>
            <a:r>
              <a:rPr lang="en-US" dirty="0" smtClean="0"/>
              <a:t>specific than </a:t>
            </a:r>
            <a:r>
              <a:rPr lang="en-US" dirty="0"/>
              <a:t>amylase, as the latter can be elevated in conditions such </a:t>
            </a:r>
            <a:r>
              <a:rPr lang="en-US" dirty="0" smtClean="0"/>
              <a:t>as </a:t>
            </a:r>
            <a:r>
              <a:rPr lang="en-US" dirty="0" err="1" smtClean="0"/>
              <a:t>parotitis</a:t>
            </a:r>
            <a:r>
              <a:rPr lang="en-US" dirty="0"/>
              <a:t>, </a:t>
            </a:r>
            <a:r>
              <a:rPr lang="en-US" dirty="0" err="1"/>
              <a:t>macroamylasaemia</a:t>
            </a:r>
            <a:r>
              <a:rPr lang="en-US" dirty="0"/>
              <a:t> and some </a:t>
            </a:r>
            <a:r>
              <a:rPr lang="en-US" dirty="0" smtClean="0"/>
              <a:t>malignancies.</a:t>
            </a:r>
          </a:p>
          <a:p>
            <a:r>
              <a:rPr lang="en-US" dirty="0" smtClean="0"/>
              <a:t> Lipase persists </a:t>
            </a:r>
            <a:r>
              <a:rPr lang="en-US" dirty="0"/>
              <a:t>for longer </a:t>
            </a:r>
            <a:r>
              <a:rPr lang="en-US" dirty="0" smtClean="0"/>
              <a:t>in serum &amp; is more sensitive  </a:t>
            </a:r>
            <a:r>
              <a:rPr lang="en-US" dirty="0"/>
              <a:t>therefore </a:t>
            </a:r>
            <a:r>
              <a:rPr lang="en-US" dirty="0" smtClean="0"/>
              <a:t>considered the </a:t>
            </a:r>
            <a:r>
              <a:rPr lang="en-US" dirty="0"/>
              <a:t>preferred </a:t>
            </a:r>
            <a:r>
              <a:rPr lang="en-US" dirty="0" smtClean="0"/>
              <a:t>test. </a:t>
            </a:r>
          </a:p>
          <a:p>
            <a:r>
              <a:rPr lang="en-US" dirty="0" smtClean="0"/>
              <a:t>no </a:t>
            </a:r>
            <a:r>
              <a:rPr lang="en-US" dirty="0"/>
              <a:t>added value in measuring </a:t>
            </a:r>
            <a:r>
              <a:rPr lang="en-US" dirty="0" smtClean="0"/>
              <a:t>both enzymes.</a:t>
            </a:r>
          </a:p>
          <a:p>
            <a:r>
              <a:rPr lang="en-US" dirty="0"/>
              <a:t>The absolute level of either amylase or lipase does </a:t>
            </a:r>
            <a:r>
              <a:rPr lang="en-US" dirty="0" smtClean="0"/>
              <a:t>not correlate </a:t>
            </a:r>
            <a:r>
              <a:rPr lang="en-US" dirty="0"/>
              <a:t>with the severity of pancreatitis, </a:t>
            </a:r>
          </a:p>
          <a:p>
            <a:r>
              <a:rPr lang="en-US" dirty="0" smtClean="0"/>
              <a:t>serial measurements are </a:t>
            </a:r>
            <a:r>
              <a:rPr lang="en-US" dirty="0"/>
              <a:t>not helpful in monitoring the course of the disease.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Pancreatic enzymes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Other serum enzyme markers of pancreatitis </a:t>
            </a:r>
            <a:r>
              <a:rPr lang="en-US" dirty="0" smtClean="0"/>
              <a:t>include;</a:t>
            </a:r>
          </a:p>
          <a:p>
            <a:r>
              <a:rPr lang="en-US" dirty="0" smtClean="0"/>
              <a:t> </a:t>
            </a:r>
            <a:r>
              <a:rPr lang="en-US" dirty="0" err="1"/>
              <a:t>carboxypeptidase</a:t>
            </a:r>
            <a:r>
              <a:rPr lang="en-US" dirty="0"/>
              <a:t>,</a:t>
            </a:r>
          </a:p>
          <a:p>
            <a:r>
              <a:rPr lang="en-US" dirty="0" err="1"/>
              <a:t>trypsin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trypsinogen-2,</a:t>
            </a:r>
          </a:p>
          <a:p>
            <a:r>
              <a:rPr lang="en-US" dirty="0" smtClean="0"/>
              <a:t> </a:t>
            </a:r>
            <a:r>
              <a:rPr lang="en-US" dirty="0" err="1"/>
              <a:t>trypsinogen</a:t>
            </a:r>
            <a:r>
              <a:rPr lang="en-US" dirty="0"/>
              <a:t> activation peptide,</a:t>
            </a:r>
          </a:p>
          <a:p>
            <a:r>
              <a:rPr lang="en-US" dirty="0" err="1"/>
              <a:t>phospholipase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carboxyl </a:t>
            </a:r>
            <a:r>
              <a:rPr lang="en-US" dirty="0"/>
              <a:t>ester lipase and </a:t>
            </a:r>
            <a:r>
              <a:rPr lang="en-US" dirty="0" err="1"/>
              <a:t>colipase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Others…….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Contrast-enhanced, </a:t>
            </a:r>
            <a:r>
              <a:rPr lang="en-US" dirty="0" smtClean="0"/>
              <a:t>thin slice, multi-detector CT scanning </a:t>
            </a:r>
            <a:r>
              <a:rPr lang="en-US" dirty="0"/>
              <a:t>is the </a:t>
            </a:r>
            <a:r>
              <a:rPr lang="en-US" dirty="0" smtClean="0"/>
              <a:t>imaging investigation </a:t>
            </a:r>
            <a:r>
              <a:rPr lang="en-US" dirty="0"/>
              <a:t>of choice </a:t>
            </a:r>
            <a:r>
              <a:rPr lang="en-US" dirty="0" smtClean="0"/>
              <a:t>for staging </a:t>
            </a:r>
            <a:r>
              <a:rPr lang="en-US" dirty="0"/>
              <a:t>the severity of </a:t>
            </a:r>
            <a:r>
              <a:rPr lang="en-US" dirty="0" smtClean="0"/>
              <a:t>acute pancreatitis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Distinguishes between </a:t>
            </a:r>
            <a:r>
              <a:rPr lang="en-US" dirty="0"/>
              <a:t>interstitial and </a:t>
            </a:r>
            <a:r>
              <a:rPr lang="en-US" dirty="0" err="1" smtClean="0"/>
              <a:t>necrotising</a:t>
            </a:r>
            <a:r>
              <a:rPr lang="en-US" dirty="0" smtClean="0"/>
              <a:t> pancreatitis.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Identifies </a:t>
            </a:r>
            <a:r>
              <a:rPr lang="en-US" dirty="0"/>
              <a:t>major </a:t>
            </a:r>
            <a:r>
              <a:rPr lang="en-US" dirty="0" smtClean="0"/>
              <a:t>complications (</a:t>
            </a:r>
            <a:r>
              <a:rPr lang="en-US" dirty="0" err="1"/>
              <a:t>splenic</a:t>
            </a:r>
            <a:r>
              <a:rPr lang="en-US" dirty="0"/>
              <a:t> </a:t>
            </a:r>
            <a:r>
              <a:rPr lang="en-US" dirty="0" smtClean="0"/>
              <a:t>vein thrombosis</a:t>
            </a:r>
            <a:r>
              <a:rPr lang="en-US" dirty="0"/>
              <a:t>, pancreatic necrosis, pancreatic duct disruption</a:t>
            </a:r>
            <a:r>
              <a:rPr lang="en-US" dirty="0" smtClean="0"/>
              <a:t>, </a:t>
            </a:r>
            <a:r>
              <a:rPr lang="en-US" dirty="0" err="1"/>
              <a:t>ascites</a:t>
            </a:r>
            <a:r>
              <a:rPr lang="en-US" dirty="0"/>
              <a:t> and </a:t>
            </a:r>
            <a:r>
              <a:rPr lang="en-US" dirty="0" err="1"/>
              <a:t>pseudocyst</a:t>
            </a:r>
            <a:r>
              <a:rPr lang="en-US" dirty="0"/>
              <a:t> </a:t>
            </a:r>
            <a:r>
              <a:rPr lang="en-US" dirty="0" smtClean="0"/>
              <a:t>formation) 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Excludes conditions that </a:t>
            </a:r>
            <a:r>
              <a:rPr lang="en-US" dirty="0"/>
              <a:t>may mimic </a:t>
            </a:r>
            <a:r>
              <a:rPr lang="en-US" dirty="0" smtClean="0"/>
              <a:t>acute pancreatitis (</a:t>
            </a:r>
            <a:r>
              <a:rPr lang="en-US" dirty="0"/>
              <a:t>visceral perforation and mesenteric </a:t>
            </a:r>
            <a:r>
              <a:rPr lang="en-US" dirty="0" err="1" smtClean="0"/>
              <a:t>ischaemia</a:t>
            </a:r>
            <a:r>
              <a:rPr lang="en-US" dirty="0" smtClean="0"/>
              <a:t> etc).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studies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MRCP- more sensitive for </a:t>
            </a:r>
            <a:r>
              <a:rPr lang="en-US" dirty="0" err="1" smtClean="0"/>
              <a:t>choledocholithiasis</a:t>
            </a:r>
            <a:endParaRPr lang="en-US" dirty="0" smtClean="0"/>
          </a:p>
          <a:p>
            <a:r>
              <a:rPr lang="en-US" dirty="0" smtClean="0"/>
              <a:t>CXR- to exclude perforated </a:t>
            </a:r>
            <a:r>
              <a:rPr lang="en-US" dirty="0" err="1" smtClean="0"/>
              <a:t>viscus</a:t>
            </a:r>
            <a:endParaRPr lang="en-US" dirty="0" smtClean="0"/>
          </a:p>
          <a:p>
            <a:r>
              <a:rPr lang="en-US" dirty="0" smtClean="0"/>
              <a:t>MRI/ERCP/EUS may be indicated to evaluate </a:t>
            </a:r>
            <a:r>
              <a:rPr lang="en-US" dirty="0" err="1" smtClean="0"/>
              <a:t>biliary</a:t>
            </a:r>
            <a:r>
              <a:rPr lang="en-US" dirty="0" smtClean="0"/>
              <a:t> </a:t>
            </a:r>
            <a:r>
              <a:rPr lang="en-US" dirty="0" err="1" smtClean="0"/>
              <a:t>aetiology</a:t>
            </a:r>
            <a:endParaRPr lang="en-US" dirty="0" smtClean="0"/>
          </a:p>
          <a:p>
            <a:r>
              <a:rPr lang="en-US" dirty="0" smtClean="0"/>
              <a:t>LFTS: elevated ALT/AST suggest </a:t>
            </a:r>
            <a:r>
              <a:rPr lang="en-US" dirty="0" err="1" smtClean="0"/>
              <a:t>biliary</a:t>
            </a:r>
            <a:r>
              <a:rPr lang="en-US" dirty="0" smtClean="0"/>
              <a:t> causes</a:t>
            </a:r>
          </a:p>
          <a:p>
            <a:r>
              <a:rPr lang="en-US" dirty="0" smtClean="0"/>
              <a:t>Serum Calcium and Lipid profile</a:t>
            </a:r>
          </a:p>
          <a:p>
            <a:r>
              <a:rPr lang="en-US" dirty="0" smtClean="0"/>
              <a:t>FBC, CRP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investigations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SEVERITY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5600" b="1" dirty="0" smtClean="0"/>
              <a:t>CT </a:t>
            </a:r>
            <a:r>
              <a:rPr lang="en-US" sz="5600" b="1" dirty="0"/>
              <a:t>grade Score</a:t>
            </a:r>
          </a:p>
          <a:p>
            <a:r>
              <a:rPr lang="en-US" sz="5600" dirty="0" smtClean="0"/>
              <a:t>A            </a:t>
            </a:r>
            <a:r>
              <a:rPr lang="en-US" sz="5600" dirty="0"/>
              <a:t>Normal pancreas </a:t>
            </a:r>
            <a:r>
              <a:rPr lang="en-US" sz="5600" dirty="0" smtClean="0"/>
              <a:t>                                                                            0 </a:t>
            </a:r>
            <a:r>
              <a:rPr lang="en-US" sz="5600" dirty="0"/>
              <a:t>points</a:t>
            </a:r>
          </a:p>
          <a:p>
            <a:r>
              <a:rPr lang="en-US" sz="5600" dirty="0" smtClean="0"/>
              <a:t>B            </a:t>
            </a:r>
            <a:r>
              <a:rPr lang="en-US" sz="5600" dirty="0" err="1"/>
              <a:t>Oedematous</a:t>
            </a:r>
            <a:r>
              <a:rPr lang="en-US" sz="5600" dirty="0"/>
              <a:t> pancreas </a:t>
            </a:r>
            <a:r>
              <a:rPr lang="en-US" sz="5600" dirty="0" smtClean="0"/>
              <a:t>                                                                   1 </a:t>
            </a:r>
            <a:r>
              <a:rPr lang="en-US" sz="5600" dirty="0"/>
              <a:t>point</a:t>
            </a:r>
          </a:p>
          <a:p>
            <a:r>
              <a:rPr lang="en-US" sz="5600" dirty="0" smtClean="0"/>
              <a:t>C            </a:t>
            </a:r>
            <a:r>
              <a:rPr lang="en-US" sz="5600" dirty="0"/>
              <a:t>B plus mild </a:t>
            </a:r>
            <a:r>
              <a:rPr lang="en-US" sz="5600" dirty="0" err="1"/>
              <a:t>extrapancreatic</a:t>
            </a:r>
            <a:r>
              <a:rPr lang="en-US" sz="5600" dirty="0"/>
              <a:t> changes </a:t>
            </a:r>
            <a:r>
              <a:rPr lang="en-US" sz="5600" dirty="0" smtClean="0"/>
              <a:t>                                             2 </a:t>
            </a:r>
            <a:r>
              <a:rPr lang="en-US" sz="5600" dirty="0"/>
              <a:t>points</a:t>
            </a:r>
          </a:p>
          <a:p>
            <a:r>
              <a:rPr lang="en-US" sz="5600" dirty="0"/>
              <a:t>D </a:t>
            </a:r>
            <a:r>
              <a:rPr lang="en-US" sz="5600" dirty="0" smtClean="0"/>
              <a:t>           Severe </a:t>
            </a:r>
            <a:r>
              <a:rPr lang="en-US" sz="5600" dirty="0" err="1"/>
              <a:t>extrapancreatic</a:t>
            </a:r>
            <a:r>
              <a:rPr lang="en-US" sz="5600" dirty="0"/>
              <a:t> changes </a:t>
            </a:r>
            <a:r>
              <a:rPr lang="en-US" sz="5600" dirty="0" smtClean="0"/>
              <a:t>plus one </a:t>
            </a:r>
            <a:r>
              <a:rPr lang="en-US" sz="5600" dirty="0"/>
              <a:t>fluid </a:t>
            </a:r>
            <a:r>
              <a:rPr lang="en-US" sz="5600" dirty="0" smtClean="0"/>
              <a:t>collection               3 </a:t>
            </a:r>
            <a:r>
              <a:rPr lang="en-US" sz="5600" dirty="0"/>
              <a:t>points</a:t>
            </a:r>
          </a:p>
          <a:p>
            <a:r>
              <a:rPr lang="en-US" sz="5600" dirty="0" smtClean="0"/>
              <a:t>E             Multiple </a:t>
            </a:r>
            <a:r>
              <a:rPr lang="en-US" sz="5600" dirty="0"/>
              <a:t>or extensive fluid collections </a:t>
            </a:r>
            <a:r>
              <a:rPr lang="en-US" sz="5600" dirty="0" smtClean="0"/>
              <a:t>                                          4 </a:t>
            </a:r>
            <a:r>
              <a:rPr lang="en-US" sz="5600" dirty="0"/>
              <a:t>points</a:t>
            </a:r>
          </a:p>
          <a:p>
            <a:pPr>
              <a:buNone/>
            </a:pPr>
            <a:r>
              <a:rPr lang="en-US" sz="5600" b="1" dirty="0" smtClean="0"/>
              <a:t> </a:t>
            </a:r>
          </a:p>
          <a:p>
            <a:pPr>
              <a:buNone/>
            </a:pPr>
            <a:r>
              <a:rPr lang="en-US" sz="5600" b="1" dirty="0" smtClean="0"/>
              <a:t>Necrosis</a:t>
            </a:r>
            <a:endParaRPr lang="en-US" sz="5600" b="1" dirty="0"/>
          </a:p>
          <a:p>
            <a:r>
              <a:rPr lang="en-US" sz="5600" dirty="0" smtClean="0"/>
              <a:t>A             None                                                                                                 </a:t>
            </a:r>
            <a:r>
              <a:rPr lang="en-US" sz="5600" dirty="0"/>
              <a:t>0 points</a:t>
            </a:r>
          </a:p>
          <a:p>
            <a:r>
              <a:rPr lang="en-US" sz="5600" dirty="0" smtClean="0"/>
              <a:t>B             </a:t>
            </a:r>
            <a:r>
              <a:rPr lang="en-US" sz="5600" dirty="0"/>
              <a:t>Less than one-third </a:t>
            </a:r>
            <a:r>
              <a:rPr lang="en-US" sz="5600" dirty="0" smtClean="0"/>
              <a:t>                                                                        2 </a:t>
            </a:r>
            <a:r>
              <a:rPr lang="en-US" sz="5600" dirty="0"/>
              <a:t>points</a:t>
            </a:r>
          </a:p>
          <a:p>
            <a:r>
              <a:rPr lang="en-US" sz="5600" dirty="0" smtClean="0"/>
              <a:t>C             </a:t>
            </a:r>
            <a:r>
              <a:rPr lang="en-US" sz="5600" dirty="0"/>
              <a:t>Greater than one-third but less than half </a:t>
            </a:r>
            <a:r>
              <a:rPr lang="en-US" sz="5600" dirty="0" smtClean="0"/>
              <a:t>                                  4 </a:t>
            </a:r>
            <a:r>
              <a:rPr lang="en-US" sz="5600" dirty="0"/>
              <a:t>points</a:t>
            </a:r>
          </a:p>
          <a:p>
            <a:r>
              <a:rPr lang="en-US" sz="5600" dirty="0" smtClean="0"/>
              <a:t>D            </a:t>
            </a:r>
            <a:r>
              <a:rPr lang="en-US" sz="5600" dirty="0"/>
              <a:t>More than half </a:t>
            </a:r>
            <a:r>
              <a:rPr lang="en-US" sz="5600" dirty="0" smtClean="0"/>
              <a:t>                                                                                6 points</a:t>
            </a:r>
          </a:p>
          <a:p>
            <a:pPr>
              <a:buNone/>
            </a:pPr>
            <a:endParaRPr lang="en-US" sz="5600" dirty="0"/>
          </a:p>
          <a:p>
            <a:endParaRPr lang="en-US" sz="5600" dirty="0" smtClean="0"/>
          </a:p>
          <a:p>
            <a:endParaRPr lang="en-US" dirty="0"/>
          </a:p>
          <a:p>
            <a:pPr>
              <a:buNone/>
            </a:pPr>
            <a:r>
              <a:rPr lang="en-US" sz="5600" dirty="0" smtClean="0"/>
              <a:t> </a:t>
            </a:r>
            <a:r>
              <a:rPr lang="en-US" sz="5600" dirty="0"/>
              <a:t>Scoring: CT grade +necrosis score.</a:t>
            </a:r>
          </a:p>
          <a:p>
            <a:r>
              <a:rPr lang="en-US" sz="5600" b="1" dirty="0"/>
              <a:t>Score &gt; 5 predicts severe disease.</a:t>
            </a:r>
            <a:r>
              <a:rPr lang="en-US" sz="5600" dirty="0"/>
              <a:t> </a:t>
            </a:r>
            <a:r>
              <a:rPr lang="en-US" sz="5600" dirty="0" smtClean="0"/>
              <a:t> Adapted </a:t>
            </a:r>
            <a:r>
              <a:rPr lang="en-US" sz="5600" dirty="0"/>
              <a:t>from Balthazar, 1990.31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CT Severity Index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Anatomy</a:t>
            </a:r>
          </a:p>
          <a:p>
            <a:r>
              <a:rPr lang="en-US" dirty="0" smtClean="0"/>
              <a:t>Definition</a:t>
            </a:r>
          </a:p>
          <a:p>
            <a:r>
              <a:rPr lang="en-US" dirty="0" err="1" smtClean="0"/>
              <a:t>Aetiology</a:t>
            </a:r>
            <a:endParaRPr lang="en-US" dirty="0" smtClean="0"/>
          </a:p>
          <a:p>
            <a:r>
              <a:rPr lang="en-US" dirty="0" smtClean="0"/>
              <a:t>Mechanism of disease</a:t>
            </a:r>
          </a:p>
          <a:p>
            <a:r>
              <a:rPr lang="en-US" dirty="0" smtClean="0"/>
              <a:t>Presentation</a:t>
            </a:r>
          </a:p>
          <a:p>
            <a:r>
              <a:rPr lang="en-US" dirty="0" smtClean="0"/>
              <a:t>Diagnosis</a:t>
            </a:r>
          </a:p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799" y="1142999"/>
          <a:ext cx="8610600" cy="59526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0801"/>
                <a:gridCol w="6019799"/>
              </a:tblGrid>
              <a:tr h="386729">
                <a:tc>
                  <a:txBody>
                    <a:bodyPr/>
                    <a:lstStyle/>
                    <a:p>
                      <a:r>
                        <a:rPr lang="en-US" dirty="0" smtClean="0"/>
                        <a:t>Predictor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</a:t>
                      </a:r>
                      <a:endParaRPr lang="en-US" dirty="0"/>
                    </a:p>
                  </a:txBody>
                  <a:tcPr/>
                </a:tc>
              </a:tr>
              <a:tr h="392101">
                <a:tc>
                  <a:txBody>
                    <a:bodyPr/>
                    <a:lstStyle/>
                    <a:p>
                      <a:r>
                        <a:rPr lang="en-US" dirty="0" smtClean="0"/>
                        <a:t>Age &gt; 55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Correlates</a:t>
                      </a:r>
                      <a:r>
                        <a:rPr lang="en-US" baseline="0" dirty="0" smtClean="0"/>
                        <a:t> with worse prognosis</a:t>
                      </a:r>
                      <a:endParaRPr lang="en-US" dirty="0" smtClean="0"/>
                    </a:p>
                  </a:txBody>
                  <a:tcPr/>
                </a:tc>
              </a:tr>
              <a:tr h="676776">
                <a:tc>
                  <a:txBody>
                    <a:bodyPr/>
                    <a:lstStyle/>
                    <a:p>
                      <a:r>
                        <a:rPr lang="en-US" dirty="0" smtClean="0"/>
                        <a:t>Obesity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Assoc with greater local and systemic morbidity but not mortality</a:t>
                      </a:r>
                      <a:endParaRPr lang="en-US" dirty="0"/>
                    </a:p>
                  </a:txBody>
                  <a:tcPr/>
                </a:tc>
              </a:tr>
              <a:tr h="1256870">
                <a:tc>
                  <a:txBody>
                    <a:bodyPr/>
                    <a:lstStyle/>
                    <a:p>
                      <a:r>
                        <a:rPr lang="en-US" dirty="0" smtClean="0"/>
                        <a:t>Organ failure at admission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Associated with higher mortality. Progression of single organ failure to multiple organ failure predicts worse outcome. Persistence of organ failure beyond 48 hours correlates with higher mortality.</a:t>
                      </a:r>
                      <a:endParaRPr lang="en-US" dirty="0"/>
                    </a:p>
                  </a:txBody>
                  <a:tcPr/>
                </a:tc>
              </a:tr>
              <a:tr h="676776">
                <a:tc>
                  <a:txBody>
                    <a:bodyPr/>
                    <a:lstStyle/>
                    <a:p>
                      <a:r>
                        <a:rPr lang="en-US" dirty="0" smtClean="0"/>
                        <a:t>Pleural effusion at 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Correlates with pancreatic necrosis, organ failure and mortality</a:t>
                      </a:r>
                      <a:endParaRPr lang="en-US" dirty="0"/>
                    </a:p>
                  </a:txBody>
                  <a:tcPr/>
                </a:tc>
              </a:tr>
              <a:tr h="392101">
                <a:tc>
                  <a:txBody>
                    <a:bodyPr/>
                    <a:lstStyle/>
                    <a:p>
                      <a:r>
                        <a:rPr lang="en-US" dirty="0" smtClean="0"/>
                        <a:t>Pulmonary</a:t>
                      </a:r>
                      <a:r>
                        <a:rPr lang="en-US" baseline="0" dirty="0" smtClean="0"/>
                        <a:t> infiltrates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Associated with higher mortality</a:t>
                      </a:r>
                      <a:endParaRPr lang="en-US" dirty="0"/>
                    </a:p>
                  </a:txBody>
                  <a:tcPr/>
                </a:tc>
              </a:tr>
              <a:tr h="1256870">
                <a:tc>
                  <a:txBody>
                    <a:bodyPr/>
                    <a:lstStyle/>
                    <a:p>
                      <a:r>
                        <a:rPr lang="en-US" dirty="0" smtClean="0"/>
                        <a:t>C- Reactive Protein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Value &gt; 150mg/L at 48 hours (not at admission) has comparable predictive value to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Ranson’s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criteria and Acute Physiology and Chronic Health Evaluation (APACHE II) score.</a:t>
                      </a:r>
                      <a:endParaRPr lang="en-US" dirty="0"/>
                    </a:p>
                  </a:txBody>
                  <a:tcPr/>
                </a:tc>
              </a:tr>
              <a:tr h="67677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Haematocrit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Value &gt; 48% or failure of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haematocrit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improve at 48 hours after admission predicts pancreatic necrosis38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Clinical and Biochemical predictors of severity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At admission</a:t>
            </a:r>
          </a:p>
          <a:p>
            <a:pPr>
              <a:buNone/>
            </a:pPr>
            <a:r>
              <a:rPr lang="en-US" dirty="0" smtClean="0"/>
              <a:t>           Age &gt;55 years</a:t>
            </a:r>
          </a:p>
          <a:p>
            <a:pPr>
              <a:buNone/>
            </a:pPr>
            <a:r>
              <a:rPr lang="en-US" dirty="0" smtClean="0"/>
              <a:t>           White blood cell count  16.0  109/L</a:t>
            </a:r>
          </a:p>
          <a:p>
            <a:pPr>
              <a:buNone/>
            </a:pPr>
            <a:r>
              <a:rPr lang="en-US" dirty="0" smtClean="0"/>
              <a:t>           Blood glucose 11.1mmol/L</a:t>
            </a:r>
          </a:p>
          <a:p>
            <a:pPr>
              <a:buNone/>
            </a:pPr>
            <a:r>
              <a:rPr lang="pt-BR" dirty="0" smtClean="0"/>
              <a:t>           Serum lactate dehydrogenase &gt; 350 U/L</a:t>
            </a:r>
          </a:p>
          <a:p>
            <a:pPr>
              <a:buNone/>
            </a:pPr>
            <a:r>
              <a:rPr lang="en-US" dirty="0" smtClean="0"/>
              <a:t>           </a:t>
            </a:r>
            <a:r>
              <a:rPr lang="en-US" dirty="0" err="1" smtClean="0"/>
              <a:t>Aspartate</a:t>
            </a:r>
            <a:r>
              <a:rPr lang="en-US" dirty="0" smtClean="0"/>
              <a:t> </a:t>
            </a:r>
            <a:r>
              <a:rPr lang="en-US" dirty="0" err="1" smtClean="0"/>
              <a:t>transaminase</a:t>
            </a:r>
            <a:r>
              <a:rPr lang="en-US" dirty="0" smtClean="0"/>
              <a:t> &gt; 250U/L</a:t>
            </a:r>
          </a:p>
          <a:p>
            <a:r>
              <a:rPr lang="en-US" b="1" dirty="0" smtClean="0"/>
              <a:t>During initial 48 hours</a:t>
            </a:r>
          </a:p>
          <a:p>
            <a:pPr>
              <a:buNone/>
            </a:pPr>
            <a:r>
              <a:rPr lang="en-US" dirty="0" smtClean="0"/>
              <a:t>              </a:t>
            </a:r>
            <a:r>
              <a:rPr lang="en-US" dirty="0" err="1" smtClean="0"/>
              <a:t>Haematocrit</a:t>
            </a:r>
            <a:r>
              <a:rPr lang="en-US" dirty="0" smtClean="0"/>
              <a:t> decrease &gt; 10%</a:t>
            </a:r>
          </a:p>
          <a:p>
            <a:pPr>
              <a:buNone/>
            </a:pPr>
            <a:r>
              <a:rPr lang="en-US" dirty="0" smtClean="0"/>
              <a:t>              Blood urea nitrogen increase 1.8mmol/L</a:t>
            </a:r>
          </a:p>
          <a:p>
            <a:pPr>
              <a:buNone/>
            </a:pPr>
            <a:r>
              <a:rPr lang="en-US" dirty="0" smtClean="0"/>
              <a:t>              Serum calcium &lt; 2mmol/L</a:t>
            </a:r>
          </a:p>
          <a:p>
            <a:pPr>
              <a:buNone/>
            </a:pPr>
            <a:r>
              <a:rPr lang="en-US" dirty="0" smtClean="0"/>
              <a:t>              Base deficit &gt; 4mEq/L</a:t>
            </a:r>
          </a:p>
          <a:p>
            <a:pPr>
              <a:buNone/>
            </a:pPr>
            <a:r>
              <a:rPr lang="en-US" dirty="0" smtClean="0"/>
              <a:t>              Fluid sequestration &gt; 6000mL</a:t>
            </a:r>
          </a:p>
          <a:p>
            <a:pPr>
              <a:buNone/>
            </a:pPr>
            <a:r>
              <a:rPr lang="en-US" dirty="0" smtClean="0"/>
              <a:t>              PaO2 &lt;60mmHg</a:t>
            </a:r>
          </a:p>
          <a:p>
            <a:pPr>
              <a:buNone/>
            </a:pPr>
            <a:r>
              <a:rPr lang="en-US" i="1" dirty="0" smtClean="0"/>
              <a:t>Scoring: 1 point for each criterion met. Score &gt; 3 predicts severe disease. Adapted from </a:t>
            </a:r>
            <a:r>
              <a:rPr lang="en-US" i="1" dirty="0" err="1" smtClean="0"/>
              <a:t>Ranson</a:t>
            </a:r>
            <a:r>
              <a:rPr lang="en-US" i="1" dirty="0" smtClean="0"/>
              <a:t>, 1974.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Ranson’s</a:t>
            </a:r>
            <a:r>
              <a:rPr lang="en-US" b="1" dirty="0" smtClean="0"/>
              <a:t> criteria</a:t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cap="all" dirty="0" smtClean="0"/>
              <a:t>supportive measures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cap="all" dirty="0" smtClean="0"/>
              <a:t> monitoring for complications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cap="all" dirty="0" smtClean="0"/>
              <a:t> symptom control</a:t>
            </a:r>
          </a:p>
          <a:p>
            <a:r>
              <a:rPr lang="en-US" b="1" dirty="0" smtClean="0"/>
              <a:t>Manage pain </a:t>
            </a:r>
            <a:r>
              <a:rPr lang="en-US" dirty="0" smtClean="0"/>
              <a:t>with Narcotics</a:t>
            </a:r>
          </a:p>
          <a:p>
            <a:r>
              <a:rPr lang="en-US" b="1" dirty="0" smtClean="0"/>
              <a:t>IVF </a:t>
            </a:r>
            <a:r>
              <a:rPr lang="en-US" dirty="0" smtClean="0"/>
              <a:t>to address </a:t>
            </a:r>
            <a:r>
              <a:rPr lang="en-US" dirty="0" err="1" smtClean="0"/>
              <a:t>haemodynamic</a:t>
            </a:r>
            <a:r>
              <a:rPr lang="en-US" dirty="0" smtClean="0"/>
              <a:t> instability, prevent </a:t>
            </a:r>
            <a:r>
              <a:rPr lang="en-US" dirty="0" err="1" smtClean="0"/>
              <a:t>haemoconcentration</a:t>
            </a:r>
            <a:r>
              <a:rPr lang="en-US" dirty="0" smtClean="0"/>
              <a:t> and </a:t>
            </a:r>
            <a:r>
              <a:rPr lang="en-US" dirty="0" err="1" smtClean="0"/>
              <a:t>optimise</a:t>
            </a:r>
            <a:r>
              <a:rPr lang="en-US" dirty="0" smtClean="0"/>
              <a:t> hydration</a:t>
            </a:r>
          </a:p>
          <a:p>
            <a:r>
              <a:rPr lang="en-US" b="1" dirty="0" smtClean="0"/>
              <a:t>Nutrition:</a:t>
            </a:r>
            <a:r>
              <a:rPr lang="en-US" dirty="0" smtClean="0"/>
              <a:t> early </a:t>
            </a:r>
            <a:r>
              <a:rPr lang="en-US" dirty="0" err="1" smtClean="0"/>
              <a:t>enteral</a:t>
            </a:r>
            <a:r>
              <a:rPr lang="en-US" dirty="0" smtClean="0"/>
              <a:t> feeding encouraged. Although </a:t>
            </a:r>
            <a:r>
              <a:rPr lang="en-US" dirty="0" err="1" smtClean="0"/>
              <a:t>naso-jejunal</a:t>
            </a:r>
            <a:r>
              <a:rPr lang="en-US" dirty="0" smtClean="0"/>
              <a:t> feeding has been preferred because of reduced pancreatic stimulation, recent evidence supports the safety of </a:t>
            </a:r>
            <a:r>
              <a:rPr lang="en-US" dirty="0" err="1" smtClean="0"/>
              <a:t>naso</a:t>
            </a:r>
            <a:r>
              <a:rPr lang="en-US" dirty="0" smtClean="0"/>
              <a:t>-gastric feeding</a:t>
            </a:r>
          </a:p>
          <a:p>
            <a:r>
              <a:rPr lang="en-US" b="1" dirty="0" smtClean="0"/>
              <a:t>Antibiotics:</a:t>
            </a:r>
            <a:r>
              <a:rPr lang="en-US" dirty="0" smtClean="0"/>
              <a:t> for those with severe necrotizing pancreatitis</a:t>
            </a:r>
          </a:p>
          <a:p>
            <a:r>
              <a:rPr lang="en-US" b="1" dirty="0" smtClean="0"/>
              <a:t>Early intervention</a:t>
            </a:r>
            <a:r>
              <a:rPr lang="en-US" dirty="0" smtClean="0"/>
              <a:t> for those with ERCP/</a:t>
            </a:r>
            <a:r>
              <a:rPr lang="en-US" dirty="0" err="1" smtClean="0"/>
              <a:t>sphincterotomy</a:t>
            </a:r>
            <a:r>
              <a:rPr lang="en-US" dirty="0" smtClean="0"/>
              <a:t> for those with </a:t>
            </a:r>
            <a:r>
              <a:rPr lang="en-US" dirty="0" err="1" smtClean="0"/>
              <a:t>biliary</a:t>
            </a:r>
            <a:r>
              <a:rPr lang="en-US" dirty="0" smtClean="0"/>
              <a:t> </a:t>
            </a:r>
            <a:r>
              <a:rPr lang="en-US" dirty="0" err="1" smtClean="0"/>
              <a:t>aetiology</a:t>
            </a:r>
            <a:r>
              <a:rPr lang="en-US" dirty="0" smtClean="0"/>
              <a:t>(reduced comp by 50%)</a:t>
            </a:r>
          </a:p>
          <a:p>
            <a:r>
              <a:rPr lang="en-US" b="1" dirty="0" err="1" smtClean="0"/>
              <a:t>Antiemetics</a:t>
            </a:r>
            <a:endParaRPr lang="en-US" b="1" dirty="0" smtClean="0"/>
          </a:p>
          <a:p>
            <a:r>
              <a:rPr lang="en-US" b="1" dirty="0" smtClean="0"/>
              <a:t>Manage hyperglycemia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Management-Acute pancreatitis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Chronic pancreatitis occurs as a result of repeated </a:t>
            </a:r>
            <a:r>
              <a:rPr lang="en-US" dirty="0" err="1" smtClean="0"/>
              <a:t>necroinflammatory</a:t>
            </a:r>
            <a:r>
              <a:rPr lang="en-US" dirty="0" smtClean="0"/>
              <a:t> episodes</a:t>
            </a:r>
            <a:r>
              <a:rPr lang="en-US" dirty="0"/>
              <a:t>, with progressive loss of </a:t>
            </a:r>
            <a:r>
              <a:rPr lang="en-US" dirty="0" smtClean="0"/>
              <a:t>normal pancreatic </a:t>
            </a:r>
            <a:r>
              <a:rPr lang="en-US" dirty="0"/>
              <a:t>structure and function. </a:t>
            </a:r>
            <a:endParaRPr lang="en-US" dirty="0" smtClean="0"/>
          </a:p>
          <a:p>
            <a:r>
              <a:rPr lang="en-US" dirty="0" smtClean="0"/>
              <a:t>Pathologically</a:t>
            </a:r>
            <a:r>
              <a:rPr lang="en-US" dirty="0"/>
              <a:t>, </a:t>
            </a:r>
            <a:r>
              <a:rPr lang="en-US" dirty="0" smtClean="0"/>
              <a:t>chronic pancreatitis </a:t>
            </a:r>
            <a:r>
              <a:rPr lang="en-US" dirty="0"/>
              <a:t>is </a:t>
            </a:r>
            <a:r>
              <a:rPr lang="en-US" dirty="0" err="1"/>
              <a:t>characterised</a:t>
            </a:r>
            <a:r>
              <a:rPr lang="en-US" dirty="0"/>
              <a:t> by </a:t>
            </a:r>
            <a:r>
              <a:rPr lang="en-US" dirty="0" err="1"/>
              <a:t>necro</a:t>
            </a:r>
            <a:r>
              <a:rPr lang="en-US" dirty="0"/>
              <a:t>-inflammation, </a:t>
            </a:r>
            <a:r>
              <a:rPr lang="en-US" dirty="0" smtClean="0"/>
              <a:t>fibrosis, and </a:t>
            </a:r>
            <a:r>
              <a:rPr lang="en-US" dirty="0"/>
              <a:t>loss of glandular tissue (atrophy)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pancreatitis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b="1" dirty="0"/>
          </a:p>
          <a:p>
            <a:pPr>
              <a:buFont typeface="Wingdings" pitchFamily="2" charset="2"/>
              <a:buChar char="v"/>
            </a:pPr>
            <a:r>
              <a:rPr lang="en-US" i="1" dirty="0" smtClean="0"/>
              <a:t> </a:t>
            </a:r>
            <a:r>
              <a:rPr lang="en-US" i="1" dirty="0"/>
              <a:t>Common</a:t>
            </a:r>
          </a:p>
          <a:p>
            <a:pPr>
              <a:buNone/>
            </a:pPr>
            <a:r>
              <a:rPr lang="en-US" dirty="0" smtClean="0"/>
              <a:t>■ </a:t>
            </a:r>
            <a:r>
              <a:rPr lang="en-US" dirty="0"/>
              <a:t>Alcohol consumption</a:t>
            </a:r>
          </a:p>
          <a:p>
            <a:pPr>
              <a:buFont typeface="Wingdings" pitchFamily="2" charset="2"/>
              <a:buChar char="v"/>
            </a:pPr>
            <a:r>
              <a:rPr lang="en-US" i="1" dirty="0" smtClean="0"/>
              <a:t> Uncommon</a:t>
            </a:r>
            <a:endParaRPr lang="en-US" dirty="0"/>
          </a:p>
          <a:p>
            <a:pPr>
              <a:buNone/>
            </a:pPr>
            <a:r>
              <a:rPr lang="en-US" dirty="0"/>
              <a:t>■ Idiopathic</a:t>
            </a:r>
          </a:p>
          <a:p>
            <a:pPr>
              <a:buNone/>
            </a:pPr>
            <a:r>
              <a:rPr lang="en-US" dirty="0"/>
              <a:t>■ Trauma</a:t>
            </a:r>
          </a:p>
          <a:p>
            <a:pPr>
              <a:buNone/>
            </a:pPr>
            <a:r>
              <a:rPr lang="en-US" dirty="0"/>
              <a:t>■ Hereditary</a:t>
            </a:r>
          </a:p>
          <a:p>
            <a:pPr>
              <a:buNone/>
            </a:pPr>
            <a:r>
              <a:rPr lang="en-US" dirty="0"/>
              <a:t>■ </a:t>
            </a:r>
            <a:r>
              <a:rPr lang="en-US" dirty="0" err="1"/>
              <a:t>Hypertriglyceridaemia</a:t>
            </a:r>
            <a:endParaRPr lang="en-US" dirty="0"/>
          </a:p>
          <a:p>
            <a:pPr>
              <a:buNone/>
            </a:pPr>
            <a:r>
              <a:rPr lang="en-US" dirty="0"/>
              <a:t>■ Hyperparathyroidism</a:t>
            </a:r>
          </a:p>
          <a:p>
            <a:pPr>
              <a:buNone/>
            </a:pPr>
            <a:r>
              <a:rPr lang="en-US" dirty="0"/>
              <a:t>■ Cystic fibrosis</a:t>
            </a:r>
          </a:p>
          <a:p>
            <a:pPr>
              <a:buNone/>
            </a:pPr>
            <a:r>
              <a:rPr lang="en-US" dirty="0" smtClean="0"/>
              <a:t>■ </a:t>
            </a:r>
            <a:r>
              <a:rPr lang="en-US" dirty="0"/>
              <a:t>Protein </a:t>
            </a:r>
            <a:r>
              <a:rPr lang="en-US" dirty="0" smtClean="0"/>
              <a:t>energy malnutrition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pancreatitis: </a:t>
            </a:r>
            <a:r>
              <a:rPr lang="en-US" dirty="0" err="1" smtClean="0"/>
              <a:t>aetiology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Pain: usually chronic with a </a:t>
            </a:r>
            <a:r>
              <a:rPr lang="en-US" dirty="0" err="1" smtClean="0"/>
              <a:t>tendancy</a:t>
            </a:r>
            <a:r>
              <a:rPr lang="en-US" dirty="0" smtClean="0"/>
              <a:t> to abuse narcotic analgesics</a:t>
            </a:r>
          </a:p>
          <a:p>
            <a:pPr>
              <a:buNone/>
            </a:pPr>
            <a:r>
              <a:rPr lang="en-US" dirty="0" err="1" smtClean="0"/>
              <a:t>Maldigestion</a:t>
            </a:r>
            <a:r>
              <a:rPr lang="en-US" dirty="0" smtClean="0"/>
              <a:t>: as a result insufficiency of exocrine pancreas. Assoc </a:t>
            </a:r>
            <a:r>
              <a:rPr lang="en-US" dirty="0" err="1" smtClean="0"/>
              <a:t>steatorrhoea</a:t>
            </a:r>
            <a:r>
              <a:rPr lang="en-US" dirty="0" smtClean="0"/>
              <a:t> and weight loss</a:t>
            </a:r>
          </a:p>
          <a:p>
            <a:pPr>
              <a:buNone/>
            </a:pPr>
            <a:r>
              <a:rPr lang="en-US" dirty="0" smtClean="0"/>
              <a:t>IDDM: as </a:t>
            </a:r>
            <a:r>
              <a:rPr lang="en-US" dirty="0" err="1" smtClean="0"/>
              <a:t>aresult</a:t>
            </a:r>
            <a:r>
              <a:rPr lang="en-US" dirty="0" smtClean="0"/>
              <a:t> endocrine pancreas </a:t>
            </a:r>
            <a:r>
              <a:rPr lang="en-US" dirty="0" err="1" smtClean="0"/>
              <a:t>insufficiecy</a:t>
            </a:r>
            <a:r>
              <a:rPr lang="en-US" dirty="0" smtClean="0"/>
              <a:t>, DM tends to be brittle</a:t>
            </a:r>
          </a:p>
          <a:p>
            <a:pPr>
              <a:buNone/>
            </a:pPr>
            <a:r>
              <a:rPr lang="en-US" dirty="0" smtClean="0"/>
              <a:t>O/E: wasting with features of PEM and underlying CLD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626268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Diagnosis: CT scan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1" y="1447800"/>
            <a:ext cx="868679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ERCP:Pancreatograms</a:t>
            </a:r>
            <a:r>
              <a:rPr lang="en-US" b="1" dirty="0" smtClean="0"/>
              <a:t> demonstrating changes in chronic pancreatitis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Supportive: pain management</a:t>
            </a:r>
          </a:p>
          <a:p>
            <a:r>
              <a:rPr lang="en-US" dirty="0" smtClean="0"/>
              <a:t>Pancreatic enzyme supplementation for </a:t>
            </a:r>
            <a:r>
              <a:rPr lang="en-US" dirty="0" err="1" smtClean="0"/>
              <a:t>steatorrhoea</a:t>
            </a:r>
            <a:endParaRPr lang="en-US" dirty="0" smtClean="0"/>
          </a:p>
          <a:p>
            <a:r>
              <a:rPr lang="en-US" dirty="0" smtClean="0"/>
              <a:t>Insulin for </a:t>
            </a:r>
            <a:r>
              <a:rPr lang="en-US" dirty="0" err="1" smtClean="0"/>
              <a:t>Mx</a:t>
            </a:r>
            <a:r>
              <a:rPr lang="en-US" dirty="0" smtClean="0"/>
              <a:t> of DM</a:t>
            </a:r>
          </a:p>
          <a:p>
            <a:r>
              <a:rPr lang="en-US" dirty="0" smtClean="0"/>
              <a:t>Abstain from alcohol</a:t>
            </a:r>
          </a:p>
          <a:p>
            <a:r>
              <a:rPr lang="en-US" dirty="0" smtClean="0"/>
              <a:t>Surgical approaches??</a:t>
            </a:r>
          </a:p>
          <a:p>
            <a:r>
              <a:rPr lang="en-US" dirty="0" smtClean="0"/>
              <a:t>Monitor for pancreatic cancer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Management: chronic pancreatitis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Abcess</a:t>
            </a:r>
            <a:r>
              <a:rPr lang="en-US" dirty="0" smtClean="0"/>
              <a:t>/sterile collections/</a:t>
            </a:r>
            <a:r>
              <a:rPr lang="en-US" dirty="0" err="1" smtClean="0"/>
              <a:t>pseudocyst</a:t>
            </a:r>
            <a:r>
              <a:rPr lang="en-US" dirty="0" smtClean="0"/>
              <a:t>: monitor with MRI/CT and aspirate for bacteriological evaluation/drainage</a:t>
            </a:r>
          </a:p>
          <a:p>
            <a:r>
              <a:rPr lang="en-US" dirty="0" smtClean="0"/>
              <a:t>Endocrine insufficiency</a:t>
            </a:r>
          </a:p>
          <a:p>
            <a:r>
              <a:rPr lang="en-US" dirty="0" smtClean="0"/>
              <a:t>Pancreatic cancer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 Retroperitoneal structure</a:t>
            </a:r>
            <a:r>
              <a:rPr lang="en-US" b="1" dirty="0"/>
              <a:t>, 10–15 cm long, </a:t>
            </a:r>
            <a:r>
              <a:rPr lang="en-US" b="1" dirty="0" smtClean="0"/>
              <a:t>lying </a:t>
            </a:r>
            <a:r>
              <a:rPr lang="en-US" dirty="0" smtClean="0"/>
              <a:t> across </a:t>
            </a:r>
            <a:r>
              <a:rPr lang="en-US" dirty="0"/>
              <a:t>the </a:t>
            </a:r>
            <a:r>
              <a:rPr lang="en-US" dirty="0" smtClean="0"/>
              <a:t>upper lumbar </a:t>
            </a:r>
            <a:r>
              <a:rPr lang="en-US" dirty="0"/>
              <a:t>spine </a:t>
            </a:r>
            <a:r>
              <a:rPr lang="en-US" dirty="0" smtClean="0"/>
              <a:t>. </a:t>
            </a:r>
          </a:p>
          <a:p>
            <a:r>
              <a:rPr lang="en-US" dirty="0" smtClean="0"/>
              <a:t>Extends </a:t>
            </a:r>
            <a:r>
              <a:rPr lang="en-US" dirty="0"/>
              <a:t>from the duodenal loop (</a:t>
            </a:r>
            <a:r>
              <a:rPr lang="en-US" dirty="0" smtClean="0"/>
              <a:t>head)to </a:t>
            </a:r>
            <a:r>
              <a:rPr lang="en-US" dirty="0"/>
              <a:t>the </a:t>
            </a:r>
            <a:r>
              <a:rPr lang="en-US" dirty="0" err="1"/>
              <a:t>hilum</a:t>
            </a:r>
            <a:r>
              <a:rPr lang="en-US" dirty="0"/>
              <a:t> of the spleen (tail). </a:t>
            </a:r>
            <a:endParaRPr lang="en-US" dirty="0" smtClean="0"/>
          </a:p>
          <a:p>
            <a:r>
              <a:rPr lang="en-US" dirty="0" smtClean="0"/>
              <a:t>Its </a:t>
            </a:r>
            <a:r>
              <a:rPr lang="en-US" dirty="0"/>
              <a:t>close proximity to a </a:t>
            </a:r>
            <a:r>
              <a:rPr lang="en-US" dirty="0" smtClean="0"/>
              <a:t>number of </a:t>
            </a:r>
            <a:r>
              <a:rPr lang="en-US" dirty="0"/>
              <a:t>intra-abdominal structures, </a:t>
            </a:r>
            <a:r>
              <a:rPr lang="en-US" dirty="0" smtClean="0"/>
              <a:t> </a:t>
            </a:r>
            <a:r>
              <a:rPr lang="en-US" dirty="0"/>
              <a:t>gives rise to the possibility </a:t>
            </a:r>
            <a:r>
              <a:rPr lang="en-US" dirty="0" smtClean="0"/>
              <a:t>of a </a:t>
            </a:r>
            <a:r>
              <a:rPr lang="en-US" dirty="0"/>
              <a:t>number of local complications of pancreatic inflammation.</a:t>
            </a:r>
          </a:p>
          <a:p>
            <a:r>
              <a:rPr lang="en-US" dirty="0" smtClean="0"/>
              <a:t>Major </a:t>
            </a:r>
            <a:r>
              <a:rPr lang="en-US" dirty="0"/>
              <a:t>digestive organ of </a:t>
            </a:r>
            <a:r>
              <a:rPr lang="en-US" dirty="0" smtClean="0"/>
              <a:t>the body</a:t>
            </a:r>
            <a:r>
              <a:rPr lang="en-US" dirty="0"/>
              <a:t>. 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ecretes </a:t>
            </a:r>
            <a:r>
              <a:rPr lang="en-US" dirty="0"/>
              <a:t>up to 20 g of enzyme protein into </a:t>
            </a:r>
            <a:r>
              <a:rPr lang="en-US" dirty="0" smtClean="0"/>
              <a:t>the duodenum </a:t>
            </a:r>
            <a:r>
              <a:rPr lang="en-US" dirty="0"/>
              <a:t>each day. </a:t>
            </a:r>
            <a:r>
              <a:rPr lang="en-US" dirty="0" smtClean="0"/>
              <a:t> </a:t>
            </a:r>
          </a:p>
          <a:p>
            <a:r>
              <a:rPr lang="en-US" dirty="0" smtClean="0"/>
              <a:t>synthetic capacity of proteins similar to </a:t>
            </a:r>
            <a:r>
              <a:rPr lang="en-US" dirty="0"/>
              <a:t>that of the lactating mammary gland.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         Thanks</a:t>
            </a:r>
            <a:endParaRPr lang="en-US" sz="6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9979" b="997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Inflamed pancreases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dirty="0"/>
              <a:t>Pancreatitis is a </a:t>
            </a:r>
            <a:r>
              <a:rPr lang="en-US" dirty="0" err="1"/>
              <a:t>necro</a:t>
            </a:r>
            <a:r>
              <a:rPr lang="en-US" dirty="0"/>
              <a:t>-inflammatory condition of the pancreas.</a:t>
            </a:r>
          </a:p>
          <a:p>
            <a:r>
              <a:rPr lang="en-US" dirty="0" smtClean="0"/>
              <a:t> </a:t>
            </a:r>
            <a:r>
              <a:rPr lang="en-US" dirty="0"/>
              <a:t>arises as a result of inappropriate activation of </a:t>
            </a:r>
            <a:r>
              <a:rPr lang="en-US" dirty="0" smtClean="0"/>
              <a:t>digestive enzymes </a:t>
            </a:r>
            <a:r>
              <a:rPr lang="en-US" dirty="0"/>
              <a:t>within the gland.</a:t>
            </a:r>
          </a:p>
          <a:p>
            <a:r>
              <a:rPr lang="en-US" dirty="0"/>
              <a:t>Acute pancreatitis is generally a mild, self-limiting </a:t>
            </a:r>
            <a:r>
              <a:rPr lang="en-US" dirty="0" smtClean="0"/>
              <a:t>disease, requiring </a:t>
            </a:r>
            <a:r>
              <a:rPr lang="en-US" dirty="0"/>
              <a:t>only conservative medical therapy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 minority </a:t>
            </a:r>
            <a:r>
              <a:rPr lang="en-US" dirty="0" smtClean="0"/>
              <a:t>of cases </a:t>
            </a:r>
            <a:r>
              <a:rPr lang="en-US" dirty="0"/>
              <a:t>are </a:t>
            </a:r>
            <a:r>
              <a:rPr lang="en-US" dirty="0" smtClean="0"/>
              <a:t>severe, </a:t>
            </a:r>
            <a:r>
              <a:rPr lang="en-US" dirty="0"/>
              <a:t>with local and/or </a:t>
            </a:r>
            <a:r>
              <a:rPr lang="en-US" dirty="0" smtClean="0"/>
              <a:t>systemic complications </a:t>
            </a:r>
            <a:r>
              <a:rPr lang="en-US" dirty="0"/>
              <a:t>and significant mortality (10%–30</a:t>
            </a:r>
            <a:r>
              <a:rPr lang="en-US" dirty="0" smtClean="0"/>
              <a:t>%).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i="1" dirty="0" smtClean="0"/>
              <a:t>Common </a:t>
            </a:r>
            <a:endParaRPr lang="en-US" i="1" dirty="0"/>
          </a:p>
          <a:p>
            <a:pPr>
              <a:buNone/>
            </a:pPr>
            <a:r>
              <a:rPr lang="en-US" dirty="0"/>
              <a:t>■ Gallstones </a:t>
            </a:r>
          </a:p>
          <a:p>
            <a:pPr>
              <a:buFont typeface="Wingdings" pitchFamily="2" charset="2"/>
              <a:buChar char="q"/>
            </a:pPr>
            <a:r>
              <a:rPr lang="en-US" i="1" dirty="0"/>
              <a:t>Uncommon </a:t>
            </a:r>
          </a:p>
          <a:p>
            <a:pPr>
              <a:buNone/>
            </a:pPr>
            <a:r>
              <a:rPr lang="en-US" dirty="0" smtClean="0"/>
              <a:t>■ </a:t>
            </a:r>
            <a:r>
              <a:rPr lang="en-US" dirty="0" err="1" smtClean="0"/>
              <a:t>Hypertriglyceridaemia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■ </a:t>
            </a:r>
            <a:r>
              <a:rPr lang="en-US" dirty="0"/>
              <a:t>Hyperparathyroidism</a:t>
            </a:r>
          </a:p>
          <a:p>
            <a:pPr>
              <a:buNone/>
            </a:pPr>
            <a:r>
              <a:rPr lang="en-US" dirty="0" smtClean="0"/>
              <a:t>■ Surgery </a:t>
            </a:r>
          </a:p>
          <a:p>
            <a:pPr>
              <a:buNone/>
            </a:pPr>
            <a:r>
              <a:rPr lang="en-US" dirty="0" smtClean="0"/>
              <a:t>■ </a:t>
            </a:r>
            <a:r>
              <a:rPr lang="en-US" dirty="0"/>
              <a:t>Endoscopic </a:t>
            </a:r>
            <a:r>
              <a:rPr lang="en-US" dirty="0" err="1" smtClean="0"/>
              <a:t>pancreatography</a:t>
            </a: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■ Trauma</a:t>
            </a:r>
          </a:p>
          <a:p>
            <a:pPr>
              <a:buNone/>
            </a:pPr>
            <a:r>
              <a:rPr lang="en-US" dirty="0" smtClean="0"/>
              <a:t>■ </a:t>
            </a:r>
            <a:r>
              <a:rPr lang="en-US" dirty="0"/>
              <a:t>Drugs: </a:t>
            </a:r>
            <a:r>
              <a:rPr lang="en-US" dirty="0" err="1"/>
              <a:t>azathioprine</a:t>
            </a:r>
            <a:r>
              <a:rPr lang="en-US" dirty="0"/>
              <a:t>, </a:t>
            </a:r>
            <a:r>
              <a:rPr lang="en-US" dirty="0" err="1"/>
              <a:t>thiazide</a:t>
            </a:r>
            <a:r>
              <a:rPr lang="en-US" dirty="0"/>
              <a:t> diuretics</a:t>
            </a:r>
            <a:r>
              <a:rPr lang="en-US" dirty="0" smtClean="0"/>
              <a:t>, </a:t>
            </a:r>
            <a:r>
              <a:rPr lang="en-US" dirty="0" err="1" smtClean="0"/>
              <a:t>oestrogens</a:t>
            </a:r>
            <a:r>
              <a:rPr lang="en-US" dirty="0"/>
              <a:t>, </a:t>
            </a:r>
            <a:r>
              <a:rPr lang="en-US" dirty="0" err="1"/>
              <a:t>frusemide</a:t>
            </a:r>
            <a:r>
              <a:rPr lang="en-US" dirty="0"/>
              <a:t>, sulfonamides</a:t>
            </a:r>
            <a:r>
              <a:rPr lang="en-US" dirty="0" smtClean="0"/>
              <a:t>, </a:t>
            </a:r>
            <a:r>
              <a:rPr lang="en-US" dirty="0" err="1" smtClean="0"/>
              <a:t>tetracyclines</a:t>
            </a:r>
            <a:r>
              <a:rPr lang="en-US" dirty="0"/>
              <a:t>, </a:t>
            </a:r>
            <a:r>
              <a:rPr lang="en-US" dirty="0" err="1"/>
              <a:t>valproic</a:t>
            </a:r>
            <a:r>
              <a:rPr lang="en-US" dirty="0"/>
              <a:t> acid, </a:t>
            </a:r>
            <a:r>
              <a:rPr lang="en-US" dirty="0" err="1"/>
              <a:t>pentamidine</a:t>
            </a:r>
            <a:endParaRPr lang="en-US" dirty="0"/>
          </a:p>
          <a:p>
            <a:pPr>
              <a:buNone/>
            </a:pPr>
            <a:r>
              <a:rPr lang="en-US" dirty="0"/>
              <a:t>■ Infections: mumps, viral hepatitis, </a:t>
            </a:r>
            <a:r>
              <a:rPr lang="en-US" dirty="0" err="1" smtClean="0"/>
              <a:t>coxsackie,echo</a:t>
            </a:r>
            <a:r>
              <a:rPr lang="en-US" dirty="0" smtClean="0"/>
              <a:t> </a:t>
            </a:r>
            <a:r>
              <a:rPr lang="en-US" dirty="0"/>
              <a:t>virus, </a:t>
            </a:r>
            <a:r>
              <a:rPr lang="en-US" dirty="0" err="1" smtClean="0"/>
              <a:t>ascariasis,mycoplasma</a:t>
            </a:r>
            <a:endParaRPr lang="en-US" dirty="0"/>
          </a:p>
          <a:p>
            <a:pPr>
              <a:buNone/>
            </a:pPr>
            <a:r>
              <a:rPr lang="en-US" dirty="0"/>
              <a:t>■ </a:t>
            </a:r>
            <a:r>
              <a:rPr lang="en-US" dirty="0" err="1"/>
              <a:t>Vasculitis</a:t>
            </a:r>
            <a:endParaRPr lang="en-US" dirty="0"/>
          </a:p>
          <a:p>
            <a:pPr>
              <a:buNone/>
            </a:pPr>
            <a:r>
              <a:rPr lang="en-US" dirty="0"/>
              <a:t>■ Obstruction of </a:t>
            </a:r>
            <a:r>
              <a:rPr lang="en-US" dirty="0" err="1"/>
              <a:t>ampulla</a:t>
            </a:r>
            <a:r>
              <a:rPr lang="en-US" dirty="0"/>
              <a:t> of </a:t>
            </a:r>
            <a:r>
              <a:rPr lang="en-US" dirty="0" err="1"/>
              <a:t>Vater</a:t>
            </a:r>
            <a:endParaRPr lang="en-US" dirty="0"/>
          </a:p>
          <a:p>
            <a:pPr>
              <a:buNone/>
            </a:pPr>
            <a:r>
              <a:rPr lang="en-US" dirty="0"/>
              <a:t>■ Penetrating peptic ulcer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Acute pancreatitis: </a:t>
            </a:r>
            <a:r>
              <a:rPr lang="en-US" b="1" dirty="0" err="1" smtClean="0"/>
              <a:t>aetiologic</a:t>
            </a:r>
            <a:r>
              <a:rPr lang="en-US" b="1" dirty="0" smtClean="0"/>
              <a:t> associations </a:t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Duct obstruction→Blockage of </a:t>
            </a:r>
            <a:r>
              <a:rPr lang="en-US" dirty="0" err="1" smtClean="0"/>
              <a:t>Exocytosis</a:t>
            </a:r>
            <a:r>
              <a:rPr lang="en-US" dirty="0" smtClean="0"/>
              <a:t> of </a:t>
            </a:r>
            <a:r>
              <a:rPr lang="en-US" dirty="0" err="1" smtClean="0"/>
              <a:t>zymogen</a:t>
            </a:r>
            <a:r>
              <a:rPr lang="en-US" dirty="0" smtClean="0"/>
              <a:t> granules  from pancreatic </a:t>
            </a:r>
            <a:r>
              <a:rPr lang="en-US" dirty="0" err="1" smtClean="0"/>
              <a:t>acinar</a:t>
            </a:r>
            <a:r>
              <a:rPr lang="en-US" dirty="0" smtClean="0"/>
              <a:t> cells → </a:t>
            </a:r>
            <a:r>
              <a:rPr lang="en-US" dirty="0" err="1" smtClean="0"/>
              <a:t>zymogen</a:t>
            </a:r>
            <a:r>
              <a:rPr lang="en-US" dirty="0" smtClean="0"/>
              <a:t> granules coalesce with </a:t>
            </a:r>
            <a:r>
              <a:rPr lang="en-US" dirty="0" err="1" smtClean="0"/>
              <a:t>lysosomes</a:t>
            </a:r>
            <a:r>
              <a:rPr lang="en-US" dirty="0" smtClean="0"/>
              <a:t> within the </a:t>
            </a:r>
            <a:r>
              <a:rPr lang="en-US" dirty="0" err="1" smtClean="0"/>
              <a:t>acinar</a:t>
            </a:r>
            <a:r>
              <a:rPr lang="en-US" dirty="0" smtClean="0"/>
              <a:t> cell to form </a:t>
            </a:r>
            <a:r>
              <a:rPr lang="en-US" dirty="0" err="1" smtClean="0"/>
              <a:t>autophagic</a:t>
            </a:r>
            <a:r>
              <a:rPr lang="en-US" dirty="0" smtClean="0"/>
              <a:t> vacuoles → </a:t>
            </a:r>
            <a:r>
              <a:rPr lang="en-US" dirty="0" err="1" smtClean="0"/>
              <a:t>lysosomal</a:t>
            </a:r>
            <a:r>
              <a:rPr lang="en-US" dirty="0" smtClean="0"/>
              <a:t> enzymes activate digestive enzymes → </a:t>
            </a:r>
            <a:r>
              <a:rPr lang="en-US" dirty="0" err="1" smtClean="0"/>
              <a:t>autodigestion</a:t>
            </a:r>
            <a:r>
              <a:rPr lang="en-US" dirty="0" smtClean="0"/>
              <a:t> of the gland.</a:t>
            </a:r>
          </a:p>
          <a:p>
            <a:r>
              <a:rPr lang="en-US" dirty="0" smtClean="0"/>
              <a:t>Cell injury and death give rise to an inflammatory response, with local release of pro-inflammatory cytokines and other inflammatory mediators. </a:t>
            </a:r>
          </a:p>
          <a:p>
            <a:r>
              <a:rPr lang="en-US" dirty="0" smtClean="0"/>
              <a:t>severe inflammatory response → </a:t>
            </a:r>
            <a:r>
              <a:rPr lang="en-US" dirty="0" err="1" smtClean="0"/>
              <a:t>multiorgan</a:t>
            </a:r>
            <a:r>
              <a:rPr lang="en-US" dirty="0" smtClean="0"/>
              <a:t> failure &amp; local complications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1" y="1600200"/>
            <a:ext cx="27431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Mechanism of gall stone Pancreatitis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76600" y="1447801"/>
            <a:ext cx="5867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A: </a:t>
            </a:r>
            <a:r>
              <a:rPr lang="en-US" b="1" i="1" dirty="0" smtClean="0"/>
              <a:t>Gallstones may intermittently migrate out of the gallbladder (GB) via</a:t>
            </a:r>
          </a:p>
          <a:p>
            <a:r>
              <a:rPr lang="en-US" i="1" dirty="0" smtClean="0"/>
              <a:t>the cystic duct (CD) into the common bile duct (CBD) and then pass</a:t>
            </a:r>
          </a:p>
          <a:p>
            <a:r>
              <a:rPr lang="en-US" i="1" dirty="0" smtClean="0"/>
              <a:t>through the </a:t>
            </a:r>
            <a:r>
              <a:rPr lang="en-US" i="1" dirty="0" err="1" smtClean="0"/>
              <a:t>choledochoduodenal</a:t>
            </a:r>
            <a:r>
              <a:rPr lang="en-US" i="1" dirty="0" smtClean="0"/>
              <a:t> junction (CDJ) into the duodenum (D).</a:t>
            </a:r>
          </a:p>
          <a:p>
            <a:r>
              <a:rPr lang="en-US" b="1" dirty="0" smtClean="0"/>
              <a:t>B: </a:t>
            </a:r>
            <a:r>
              <a:rPr lang="en-US" b="1" i="1" dirty="0" smtClean="0"/>
              <a:t>Gallstones cause transient obstruction of the pancreatic duct (PD) as</a:t>
            </a:r>
          </a:p>
          <a:p>
            <a:r>
              <a:rPr lang="en-US" i="1" dirty="0" smtClean="0"/>
              <a:t>they pass from the CBD through the CDJ into the duodenum.</a:t>
            </a:r>
          </a:p>
          <a:p>
            <a:r>
              <a:rPr lang="en-US" i="1" dirty="0" smtClean="0"/>
              <a:t>Obstruction of the PD raises hydrostatic pressure within it, causing</a:t>
            </a:r>
          </a:p>
          <a:p>
            <a:r>
              <a:rPr lang="en-US" i="1" dirty="0" smtClean="0"/>
              <a:t>blockage of pancreatic secretion and subsequent activation of</a:t>
            </a:r>
          </a:p>
          <a:p>
            <a:r>
              <a:rPr lang="en-US" i="1" dirty="0" smtClean="0"/>
              <a:t>pancreatic enzymes within the pancreas. This is thought to be the</a:t>
            </a:r>
          </a:p>
          <a:p>
            <a:r>
              <a:rPr lang="en-US" i="1" dirty="0" smtClean="0"/>
              <a:t>initiating factor in gallstone pancreatitis. Gallstones may also become</a:t>
            </a:r>
          </a:p>
          <a:p>
            <a:r>
              <a:rPr lang="en-US" i="1" dirty="0" smtClean="0"/>
              <a:t>impacted at the CDJ, causing a persistent obstruction.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3581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Mechanism of alcoholic pancreatitis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81400" y="1447800"/>
            <a:ext cx="5562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The diagram depicts an overall hypothesis for the pathogenesis of alcoholic pancreatitis, based on experimental evidence of molecular effects of alcohol on the pancreatic </a:t>
            </a:r>
            <a:r>
              <a:rPr lang="en-US" sz="1400" i="1" dirty="0" err="1" smtClean="0"/>
              <a:t>acinar</a:t>
            </a:r>
            <a:r>
              <a:rPr lang="en-US" sz="1400" i="1" dirty="0" smtClean="0"/>
              <a:t> cell. Alcohol, its metabolites and oxidant stress exert a number of toxic effects on pancreatic </a:t>
            </a:r>
            <a:r>
              <a:rPr lang="en-US" sz="1400" i="1" dirty="0" err="1" smtClean="0"/>
              <a:t>acinar</a:t>
            </a:r>
            <a:r>
              <a:rPr lang="en-US" sz="1400" i="1" dirty="0" smtClean="0"/>
              <a:t> cells, which predispose the gland to autodigestive injury, acute </a:t>
            </a:r>
            <a:r>
              <a:rPr lang="en-US" sz="1400" i="1" dirty="0" err="1" smtClean="0"/>
              <a:t>necro</a:t>
            </a:r>
            <a:r>
              <a:rPr lang="en-US" sz="1400" i="1" dirty="0" smtClean="0"/>
              <a:t>-inflammation and cell death.</a:t>
            </a:r>
          </a:p>
          <a:p>
            <a:r>
              <a:rPr lang="en-US" sz="1400" i="1" dirty="0" smtClean="0"/>
              <a:t>These include:</a:t>
            </a:r>
          </a:p>
          <a:p>
            <a:r>
              <a:rPr lang="en-US" sz="1400" b="1" dirty="0" smtClean="0"/>
              <a:t>1: </a:t>
            </a:r>
            <a:r>
              <a:rPr lang="en-US" sz="1400" b="1" i="1" dirty="0" err="1" smtClean="0"/>
              <a:t>destabilisation</a:t>
            </a:r>
            <a:r>
              <a:rPr lang="en-US" sz="1400" b="1" i="1" dirty="0" smtClean="0"/>
              <a:t> of </a:t>
            </a:r>
            <a:r>
              <a:rPr lang="en-US" sz="1400" b="1" i="1" dirty="0" err="1" smtClean="0"/>
              <a:t>lysosomes</a:t>
            </a:r>
            <a:r>
              <a:rPr lang="en-US" sz="1400" b="1" i="1" dirty="0" smtClean="0"/>
              <a:t> (L) and </a:t>
            </a:r>
            <a:r>
              <a:rPr lang="en-US" sz="1400" b="1" i="1" dirty="0" err="1" smtClean="0"/>
              <a:t>zymogen</a:t>
            </a:r>
            <a:r>
              <a:rPr lang="en-US" sz="1400" b="1" i="1" dirty="0" smtClean="0"/>
              <a:t> granules (ZG) (mediated by</a:t>
            </a:r>
          </a:p>
          <a:p>
            <a:r>
              <a:rPr lang="en-US" sz="1400" i="1" dirty="0" smtClean="0"/>
              <a:t>oxidant stress [reactive oxygen species; ROS], </a:t>
            </a:r>
            <a:r>
              <a:rPr lang="en-US" sz="1400" i="1" dirty="0" err="1" smtClean="0"/>
              <a:t>cholesteryl</a:t>
            </a:r>
            <a:r>
              <a:rPr lang="en-US" sz="1400" i="1" dirty="0" smtClean="0"/>
              <a:t> esters [CE], fatty</a:t>
            </a:r>
          </a:p>
          <a:p>
            <a:r>
              <a:rPr lang="en-US" sz="1400" i="1" dirty="0" smtClean="0"/>
              <a:t>acid ethyl esters [FAEE] and decreased glycoprotein 2 [GP2], a major</a:t>
            </a:r>
          </a:p>
          <a:p>
            <a:r>
              <a:rPr lang="en-US" sz="1400" i="1" dirty="0" smtClean="0"/>
              <a:t>structural component of </a:t>
            </a:r>
            <a:r>
              <a:rPr lang="en-US" sz="1400" i="1" dirty="0" err="1" smtClean="0"/>
              <a:t>zymogen</a:t>
            </a:r>
            <a:r>
              <a:rPr lang="en-US" sz="1400" i="1" dirty="0" smtClean="0"/>
              <a:t> membranes);</a:t>
            </a:r>
          </a:p>
          <a:p>
            <a:r>
              <a:rPr lang="en-US" sz="1400" b="1" dirty="0" smtClean="0"/>
              <a:t>2: </a:t>
            </a:r>
            <a:r>
              <a:rPr lang="en-US" sz="1400" b="1" i="1" dirty="0" smtClean="0"/>
              <a:t>increased digestive and </a:t>
            </a:r>
            <a:r>
              <a:rPr lang="en-US" sz="1400" b="1" i="1" dirty="0" err="1" smtClean="0"/>
              <a:t>lysosomal</a:t>
            </a:r>
            <a:r>
              <a:rPr lang="en-US" sz="1400" b="1" i="1" dirty="0" smtClean="0"/>
              <a:t> enzyme content (due to increased</a:t>
            </a:r>
          </a:p>
          <a:p>
            <a:r>
              <a:rPr lang="en-US" sz="1400" i="1" dirty="0" smtClean="0"/>
              <a:t>synthesis [increased mRNA] and impaired secretion);</a:t>
            </a:r>
          </a:p>
          <a:p>
            <a:r>
              <a:rPr lang="en-US" sz="1400" b="1" dirty="0" smtClean="0"/>
              <a:t>3: </a:t>
            </a:r>
            <a:r>
              <a:rPr lang="en-US" sz="1400" b="1" i="1" dirty="0" smtClean="0"/>
              <a:t>increased activation of transcription factors (</a:t>
            </a:r>
            <a:r>
              <a:rPr lang="en-US" sz="1400" b="1" i="1" dirty="0" err="1" smtClean="0"/>
              <a:t>NFkB</a:t>
            </a:r>
            <a:r>
              <a:rPr lang="en-US" sz="1400" b="1" i="1" dirty="0" smtClean="0"/>
              <a:t> and AP-1) which</a:t>
            </a:r>
          </a:p>
          <a:p>
            <a:r>
              <a:rPr lang="en-US" sz="1400" i="1" dirty="0" smtClean="0"/>
              <a:t>regulate cytokine expression;</a:t>
            </a:r>
          </a:p>
          <a:p>
            <a:r>
              <a:rPr lang="en-US" sz="1400" b="1" dirty="0" smtClean="0"/>
              <a:t>4: </a:t>
            </a:r>
            <a:r>
              <a:rPr lang="en-US" sz="1400" b="1" i="1" dirty="0" smtClean="0"/>
              <a:t>a sustained increase in </a:t>
            </a:r>
            <a:r>
              <a:rPr lang="en-US" sz="1400" b="1" i="1" dirty="0" err="1" smtClean="0"/>
              <a:t>cytoplasmic</a:t>
            </a:r>
            <a:r>
              <a:rPr lang="en-US" sz="1400" b="1" i="1" dirty="0" smtClean="0"/>
              <a:t> calcium (Ca++) and mitochondrial</a:t>
            </a:r>
          </a:p>
          <a:p>
            <a:r>
              <a:rPr lang="en-US" sz="1400" i="1" dirty="0" smtClean="0"/>
              <a:t>calcium overload leading to mitochondrial </a:t>
            </a:r>
            <a:r>
              <a:rPr lang="en-US" sz="1400" i="1" dirty="0" err="1" smtClean="0"/>
              <a:t>depolarisation</a:t>
            </a:r>
            <a:r>
              <a:rPr lang="en-US" sz="1400" i="1" dirty="0" smtClean="0"/>
              <a:t>.</a:t>
            </a:r>
          </a:p>
          <a:p>
            <a:r>
              <a:rPr lang="en-US" sz="1400" i="1" dirty="0" smtClean="0"/>
              <a:t>The above changes </a:t>
            </a:r>
            <a:r>
              <a:rPr lang="en-US" sz="1400" i="1" dirty="0" err="1" smtClean="0"/>
              <a:t>sensitise</a:t>
            </a:r>
            <a:r>
              <a:rPr lang="en-US" sz="1400" i="1" dirty="0" smtClean="0"/>
              <a:t> the cell such that in the presence of an</a:t>
            </a:r>
          </a:p>
          <a:p>
            <a:r>
              <a:rPr lang="en-US" sz="1400" i="1" dirty="0" smtClean="0"/>
              <a:t>appropriate trigger or cofactor, injury is initiated.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Inherited factors                                                              Lifestyle factors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HLA                                                                               Diet </a:t>
            </a:r>
          </a:p>
          <a:p>
            <a:r>
              <a:rPr lang="en-US" dirty="0" smtClean="0"/>
              <a:t>α1-antitrypsin deficiency                                          </a:t>
            </a:r>
            <a:r>
              <a:rPr lang="en-US" b="1" i="1" dirty="0" smtClean="0"/>
              <a:t>Beverage type </a:t>
            </a:r>
          </a:p>
          <a:p>
            <a:pPr>
              <a:buFont typeface="Wingdings" pitchFamily="2" charset="2"/>
              <a:buChar char="ü"/>
            </a:pPr>
            <a:r>
              <a:rPr lang="en-US" b="1" i="1" dirty="0" smtClean="0"/>
              <a:t>Cystic fibrosis genotype </a:t>
            </a:r>
          </a:p>
          <a:p>
            <a:r>
              <a:rPr lang="en-US" dirty="0" smtClean="0"/>
              <a:t>Alcohol </a:t>
            </a:r>
            <a:r>
              <a:rPr lang="en-US" dirty="0" err="1" smtClean="0"/>
              <a:t>metabolising</a:t>
            </a:r>
            <a:r>
              <a:rPr lang="en-US" dirty="0" smtClean="0"/>
              <a:t> enzymes                                </a:t>
            </a:r>
            <a:r>
              <a:rPr lang="en-US" b="1" i="1" dirty="0" smtClean="0"/>
              <a:t>Drinking pattern </a:t>
            </a:r>
          </a:p>
          <a:p>
            <a:pPr>
              <a:buNone/>
            </a:pPr>
            <a:r>
              <a:rPr lang="en-US" dirty="0" smtClean="0"/>
              <a:t>              Alcohol </a:t>
            </a:r>
            <a:r>
              <a:rPr lang="en-US" dirty="0" err="1" smtClean="0"/>
              <a:t>dehydrogenase</a:t>
            </a:r>
            <a:r>
              <a:rPr lang="en-US" dirty="0" smtClean="0"/>
              <a:t>                                     </a:t>
            </a:r>
            <a:r>
              <a:rPr lang="en-US" b="1" i="1" dirty="0" smtClean="0"/>
              <a:t>Smoking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</a:t>
            </a:r>
            <a:r>
              <a:rPr lang="en-US" dirty="0" err="1" smtClean="0"/>
              <a:t>Cytochrome</a:t>
            </a:r>
            <a:r>
              <a:rPr lang="en-US" dirty="0" smtClean="0"/>
              <a:t> P450-2E1 </a:t>
            </a:r>
          </a:p>
          <a:p>
            <a:pPr>
              <a:buFont typeface="Wingdings" pitchFamily="2" charset="2"/>
              <a:buChar char="ü"/>
            </a:pPr>
            <a:r>
              <a:rPr lang="en-US" b="1" i="1" dirty="0" smtClean="0"/>
              <a:t>        </a:t>
            </a:r>
            <a:r>
              <a:rPr lang="en-US" b="1" i="1" dirty="0" err="1" smtClean="0"/>
              <a:t>Cholesteryl</a:t>
            </a:r>
            <a:r>
              <a:rPr lang="en-US" b="1" i="1" dirty="0" smtClean="0"/>
              <a:t> ester lipase </a:t>
            </a:r>
            <a:endParaRPr lang="en-US" dirty="0" smtClean="0"/>
          </a:p>
          <a:p>
            <a:r>
              <a:rPr lang="en-US" dirty="0" err="1" smtClean="0"/>
              <a:t>Trypsinogen</a:t>
            </a:r>
            <a:r>
              <a:rPr lang="en-US" dirty="0" smtClean="0"/>
              <a:t> gene mutations </a:t>
            </a:r>
          </a:p>
          <a:p>
            <a:pPr>
              <a:buFont typeface="Wingdings" pitchFamily="2" charset="2"/>
              <a:buChar char="ü"/>
            </a:pPr>
            <a:r>
              <a:rPr lang="en-US" b="1" i="1" dirty="0" smtClean="0"/>
              <a:t>PSTI/SPINK1 mutations </a:t>
            </a:r>
            <a:endParaRPr lang="en-US" dirty="0" smtClean="0"/>
          </a:p>
          <a:p>
            <a:r>
              <a:rPr lang="en-US" dirty="0" smtClean="0"/>
              <a:t>Cytokines </a:t>
            </a:r>
          </a:p>
          <a:p>
            <a:r>
              <a:rPr lang="en-US" dirty="0" smtClean="0"/>
              <a:t>Detoxifying enzymes</a:t>
            </a:r>
          </a:p>
          <a:p>
            <a:pPr>
              <a:buNone/>
            </a:pPr>
            <a:r>
              <a:rPr lang="en-US" dirty="0" smtClean="0"/>
              <a:t>                              Glutathione </a:t>
            </a:r>
            <a:r>
              <a:rPr lang="en-US" i="1" dirty="0" smtClean="0"/>
              <a:t>S-</a:t>
            </a:r>
            <a:r>
              <a:rPr lang="en-US" i="1" dirty="0" err="1" smtClean="0"/>
              <a:t>transferase</a:t>
            </a:r>
            <a:r>
              <a:rPr lang="en-US" i="1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                       </a:t>
            </a:r>
            <a:r>
              <a:rPr lang="en-US" b="1" i="1" dirty="0" smtClean="0"/>
              <a:t>UDP-</a:t>
            </a:r>
            <a:r>
              <a:rPr lang="en-US" b="1" i="1" dirty="0" err="1" smtClean="0"/>
              <a:t>glucuronosyl</a:t>
            </a:r>
            <a:r>
              <a:rPr lang="en-US" b="1" i="1" dirty="0" smtClean="0"/>
              <a:t> </a:t>
            </a:r>
            <a:r>
              <a:rPr lang="en-US" b="1" i="1" dirty="0" err="1" smtClean="0"/>
              <a:t>transferase</a:t>
            </a:r>
            <a:r>
              <a:rPr lang="en-US" b="1" i="1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Possible susceptibility factors in alcoholic pancreatitis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533</TotalTime>
  <Words>1781</Words>
  <Application>Microsoft Macintosh PowerPoint</Application>
  <PresentationFormat>On-screen Show (4:3)</PresentationFormat>
  <Paragraphs>237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Concourse</vt:lpstr>
      <vt:lpstr>Acute &amp; Chronic Pancreatitis</vt:lpstr>
      <vt:lpstr>Outline</vt:lpstr>
      <vt:lpstr>Anatomy</vt:lpstr>
      <vt:lpstr>Definition</vt:lpstr>
      <vt:lpstr>Acute pancreatitis: aetiologic associations  </vt:lpstr>
      <vt:lpstr>Pathogenesis</vt:lpstr>
      <vt:lpstr>Mechanism of gall stone Pancreatitis</vt:lpstr>
      <vt:lpstr>Mechanism of alcoholic pancreatitis</vt:lpstr>
      <vt:lpstr>Possible susceptibility factors in alcoholic pancreatitis</vt:lpstr>
      <vt:lpstr>CLINICAL FEATURES</vt:lpstr>
      <vt:lpstr>Physical examination </vt:lpstr>
      <vt:lpstr>Differential diagnosis</vt:lpstr>
      <vt:lpstr>Diagnosis</vt:lpstr>
      <vt:lpstr>Pancreatic enzymes</vt:lpstr>
      <vt:lpstr>Others…….</vt:lpstr>
      <vt:lpstr>Imaging studies</vt:lpstr>
      <vt:lpstr>Other investigations</vt:lpstr>
      <vt:lpstr>PREDICTING SEVERITY</vt:lpstr>
      <vt:lpstr>CT Severity Index</vt:lpstr>
      <vt:lpstr>Clinical and Biochemical predictors of severity</vt:lpstr>
      <vt:lpstr>Ranson’s criteria </vt:lpstr>
      <vt:lpstr>Management-Acute pancreatitis</vt:lpstr>
      <vt:lpstr>Chronic pancreatitis</vt:lpstr>
      <vt:lpstr>Chronic pancreatitis: aetiology</vt:lpstr>
      <vt:lpstr>Presentation</vt:lpstr>
      <vt:lpstr>Diagnosis: CT scan</vt:lpstr>
      <vt:lpstr>ERCP:Pancreatograms demonstrating changes in chronic pancreatitis</vt:lpstr>
      <vt:lpstr>Management: chronic pancreatitis</vt:lpstr>
      <vt:lpstr>Complications</vt:lpstr>
      <vt:lpstr>                         Inflamed pancreases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PANCREATITIS</dc:title>
  <dc:creator>user</dc:creator>
  <cp:lastModifiedBy>adam sheikh</cp:lastModifiedBy>
  <cp:revision>52</cp:revision>
  <dcterms:created xsi:type="dcterms:W3CDTF">2013-04-04T11:53:13Z</dcterms:created>
  <dcterms:modified xsi:type="dcterms:W3CDTF">2014-04-03T20:01:50Z</dcterms:modified>
</cp:coreProperties>
</file>