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58" r:id="rId11"/>
    <p:sldId id="288" r:id="rId12"/>
    <p:sldId id="259" r:id="rId13"/>
    <p:sldId id="285" r:id="rId14"/>
    <p:sldId id="291" r:id="rId15"/>
    <p:sldId id="274" r:id="rId16"/>
    <p:sldId id="286" r:id="rId17"/>
    <p:sldId id="260" r:id="rId18"/>
    <p:sldId id="261" r:id="rId19"/>
    <p:sldId id="292" r:id="rId20"/>
    <p:sldId id="290" r:id="rId21"/>
    <p:sldId id="262" r:id="rId22"/>
    <p:sldId id="289" r:id="rId23"/>
    <p:sldId id="263" r:id="rId24"/>
    <p:sldId id="265" r:id="rId25"/>
    <p:sldId id="266" r:id="rId26"/>
    <p:sldId id="287" r:id="rId27"/>
    <p:sldId id="293" r:id="rId28"/>
    <p:sldId id="267" r:id="rId29"/>
    <p:sldId id="294" r:id="rId30"/>
    <p:sldId id="268" r:id="rId31"/>
    <p:sldId id="269" r:id="rId32"/>
    <p:sldId id="295" r:id="rId33"/>
    <p:sldId id="270" r:id="rId34"/>
    <p:sldId id="271" r:id="rId35"/>
    <p:sldId id="264" r:id="rId36"/>
    <p:sldId id="272" r:id="rId37"/>
    <p:sldId id="273" r:id="rId38"/>
    <p:sldId id="276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1CBC0-131E-4E56-BF58-51FF1F781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E0291-A9E5-4339-9DB2-7DB9D703A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52350-3B7E-49B3-B4CF-3D4F6C9B5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22AFD-5854-4EE9-9352-0EC0E7D2D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C3E78-D1A5-427E-B793-89CA968F2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1652D-E0A4-4D9E-8549-8D9712323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D9E7B-01BD-4470-8CF4-0EC6366D3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7BD1E-0B85-489F-8A9F-8A930997F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1F477-3F15-419A-ACEB-62E6280B2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2B31F-08A5-4A50-A5CF-03E3B4525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F5325-338A-4716-83EA-5E19C442F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pPr>
              <a:defRPr/>
            </a:pPr>
            <a:fld id="{904730DE-F763-4E29-ABCC-3EA3690CA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PEPTIC ULCER DISEASE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E.O.OGUTU</a:t>
            </a:r>
          </a:p>
          <a:p>
            <a:pPr eaLnBrk="1" hangingPunct="1"/>
            <a:r>
              <a:rPr lang="en-US" smtClean="0"/>
              <a:t>Department of Medicine U.O.N</a:t>
            </a:r>
          </a:p>
          <a:p>
            <a:pPr eaLnBrk="1" hangingPunct="1"/>
            <a:r>
              <a:rPr lang="en-US" smtClean="0"/>
              <a:t>5</a:t>
            </a:r>
            <a:r>
              <a:rPr lang="en-US" baseline="30000" smtClean="0"/>
              <a:t>th</a:t>
            </a:r>
            <a:r>
              <a:rPr lang="en-US" smtClean="0"/>
              <a:t>.Year.MBCHB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</a:t>
            </a:r>
            <a:r>
              <a:rPr lang="en-US" sz="2800" b="1" smtClean="0">
                <a:solidFill>
                  <a:schemeClr val="accent2"/>
                </a:solidFill>
              </a:rPr>
              <a:t>How do ulcers develop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</a:t>
            </a:r>
            <a:r>
              <a:rPr lang="en-US" sz="2800" b="1" smtClean="0"/>
              <a:t>Imbalance between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1) Protective mechanism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       &amp;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2)Attack. e.g. Acid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               Pepsin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               Bacteria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                Drugs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accent2"/>
                </a:solidFill>
              </a:rPr>
              <a:t>Factors involved in gastro duodenal defense &amp; repair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b="1" smtClean="0">
                <a:solidFill>
                  <a:schemeClr val="accent2"/>
                </a:solidFill>
              </a:rPr>
              <a:t>Pre epithelial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Mucus, HCO</a:t>
            </a:r>
            <a:r>
              <a:rPr lang="en-US" sz="2800" baseline="-25000" smtClean="0"/>
              <a:t>3</a:t>
            </a:r>
            <a:r>
              <a:rPr lang="en-US" sz="2800" smtClean="0"/>
              <a:t>., surface active phospholipids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b="1" smtClean="0">
                <a:solidFill>
                  <a:schemeClr val="accent2"/>
                </a:solidFill>
              </a:rPr>
              <a:t>Epithelial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Cellular resistance, Restitution, Prostaglandins, cell proliferation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b="1" smtClean="0">
                <a:solidFill>
                  <a:schemeClr val="accent2"/>
                </a:solidFill>
              </a:rPr>
              <a:t>Sub epithelial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Blood flow, Leucocytes.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Pathophysiologic causes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</a:t>
            </a:r>
            <a:r>
              <a:rPr lang="en-US" b="1" smtClean="0">
                <a:solidFill>
                  <a:schemeClr val="accent2"/>
                </a:solidFill>
              </a:rPr>
              <a:t>1.H. Pylori ***</a:t>
            </a:r>
          </a:p>
          <a:p>
            <a:pPr eaLnBrk="1" hangingPunct="1">
              <a:buFontTx/>
              <a:buNone/>
            </a:pPr>
            <a:endParaRPr lang="en-US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</a:rPr>
              <a:t>2. NSAID &amp; Aspirin **</a:t>
            </a:r>
          </a:p>
          <a:p>
            <a:pPr eaLnBrk="1" hangingPunct="1">
              <a:buFontTx/>
              <a:buNone/>
            </a:pPr>
            <a:endParaRPr lang="en-US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chemeClr val="accent2"/>
                </a:solidFill>
              </a:rPr>
              <a:t>3.Gastric Acid Hypersecretory states*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           Z/E. Syndrome.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           Idiopathic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              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Pathophysiologic causes cont.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</a:t>
            </a:r>
            <a:r>
              <a:rPr lang="en-US" sz="2800" b="1" smtClean="0">
                <a:solidFill>
                  <a:schemeClr val="accent2"/>
                </a:solidFill>
              </a:rPr>
              <a:t>4.Other influencing factors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800" b="1" smtClean="0"/>
              <a:t>   Smoking: - </a:t>
            </a:r>
            <a:r>
              <a:rPr lang="en-US" sz="2800" smtClean="0"/>
              <a:t>↓HCO3 secretion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          - ↑Risk for HP infection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           -Generates noxious mucosal free radicals, Which could cause mucosal damage.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     But acid secretion is not ↑ in smokers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800" smtClean="0"/>
              <a:t>   </a:t>
            </a:r>
            <a:r>
              <a:rPr lang="en-US" sz="2800" b="1" smtClean="0"/>
              <a:t>Genetics/blood group O</a:t>
            </a:r>
            <a:r>
              <a:rPr lang="en-US" sz="2800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HP has ↑ affinity to Bld. Gp. O antigen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800" smtClean="0"/>
              <a:t>    </a:t>
            </a:r>
            <a:r>
              <a:rPr lang="en-US" sz="2800" b="1" smtClean="0"/>
              <a:t>Chronic diseases, </a:t>
            </a:r>
            <a:r>
              <a:rPr lang="en-US" sz="2800" smtClean="0"/>
              <a:t>e.g. Renal Failure, Liver cirrhosis, chronic pulmonary disease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800" smtClean="0"/>
              <a:t>    </a:t>
            </a:r>
            <a:r>
              <a:rPr lang="en-US" sz="2800" b="1" smtClean="0"/>
              <a:t>? Alcohol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Pathophysiologic causes cont.</a:t>
            </a:r>
            <a:endParaRPr lang="en-GB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solidFill>
                  <a:schemeClr val="accent2"/>
                </a:solidFill>
              </a:rPr>
              <a:t>5.No clear documented association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            Diet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            Stress</a:t>
            </a:r>
          </a:p>
          <a:p>
            <a:pPr eaLnBrk="1" hangingPunct="1">
              <a:lnSpc>
                <a:spcPct val="80000"/>
              </a:lnSpc>
            </a:pPr>
            <a:endParaRPr lang="en-US" smtClean="0"/>
          </a:p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Causative factors cont.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H.Pylori &amp; NSAID</a:t>
            </a:r>
          </a:p>
          <a:p>
            <a:pPr eaLnBrk="1" hangingPunct="1">
              <a:buFontTx/>
              <a:buNone/>
            </a:pPr>
            <a:r>
              <a:rPr lang="en-US" smtClean="0"/>
              <a:t>      </a:t>
            </a:r>
            <a:r>
              <a:rPr lang="en-US" smtClean="0">
                <a:solidFill>
                  <a:schemeClr val="accent2"/>
                </a:solidFill>
              </a:rPr>
              <a:t>ARE</a:t>
            </a:r>
          </a:p>
          <a:p>
            <a:pPr eaLnBrk="1" hangingPunct="1">
              <a:buFontTx/>
              <a:buNone/>
            </a:pPr>
            <a:r>
              <a:rPr lang="en-US" smtClean="0"/>
              <a:t>Independent risk factors</a:t>
            </a:r>
          </a:p>
          <a:p>
            <a:pPr eaLnBrk="1" hangingPunct="1">
              <a:buFontTx/>
              <a:buNone/>
            </a:pPr>
            <a:r>
              <a:rPr lang="en-US" smtClean="0"/>
              <a:t>       </a:t>
            </a:r>
            <a:r>
              <a:rPr lang="en-US" smtClean="0">
                <a:solidFill>
                  <a:schemeClr val="accent2"/>
                </a:solidFill>
              </a:rPr>
              <a:t>&amp;</a:t>
            </a:r>
          </a:p>
          <a:p>
            <a:pPr eaLnBrk="1" hangingPunct="1">
              <a:buFontTx/>
              <a:buNone/>
            </a:pPr>
            <a:r>
              <a:rPr lang="en-US" smtClean="0"/>
              <a:t>Are also Synergistic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Diagnostic tests in a patient suspected to have PUD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1.Imaging Studies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Ba. Meal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2. Endoscop</a:t>
            </a:r>
            <a:r>
              <a:rPr lang="en-US" sz="2400" smtClean="0"/>
              <a:t>y – Upper git.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Gold standard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     It is indicated in all patients with alarm symptoms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     All GU must be Bx.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3.Tests relating to aetiology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E.g. H.Pylori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H.Pylori &amp; PUD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</a:rPr>
              <a:t>H.Pylori</a:t>
            </a:r>
          </a:p>
          <a:p>
            <a:pPr eaLnBrk="1" hangingPunct="1">
              <a:buFontTx/>
              <a:buNone/>
            </a:pPr>
            <a:r>
              <a:rPr lang="en-US" smtClean="0"/>
              <a:t>      Gram –ve. Spiral shaped bacteria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      Acquisition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  Faecal-Oral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  Oral-Oral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H.Pylori Diagnostic tests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</a:t>
            </a:r>
            <a:r>
              <a:rPr lang="en-US" sz="2800" b="1" smtClean="0">
                <a:solidFill>
                  <a:srgbClr val="FF0000"/>
                </a:solidFill>
              </a:rPr>
              <a:t>Non Invasive Tests</a:t>
            </a:r>
            <a:endParaRPr lang="en-US" sz="2400" b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   </a:t>
            </a:r>
            <a:r>
              <a:rPr lang="en-US" sz="2400" b="1" smtClean="0">
                <a:solidFill>
                  <a:schemeClr val="accent2"/>
                </a:solidFill>
              </a:rPr>
              <a:t>1.Serology:-</a:t>
            </a:r>
            <a:r>
              <a:rPr lang="en-US" sz="2400" smtClean="0"/>
              <a:t> IgG antibody test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Used in diagnosis in pts. Without prior Rx.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Sensitivity 90%, Specificity 83%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  Not used in detecting success of Rx. as Takes up to 1yr. For level to fall by 50% after eradication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   </a:t>
            </a:r>
            <a:endParaRPr lang="en-US" sz="14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H.PDiagnosis:Non invasive tests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2"/>
                </a:solidFill>
              </a:rPr>
              <a:t>2. </a:t>
            </a:r>
            <a:r>
              <a:rPr lang="en-US" b="1" baseline="30000" smtClean="0">
                <a:solidFill>
                  <a:schemeClr val="accent2"/>
                </a:solidFill>
              </a:rPr>
              <a:t>13</a:t>
            </a:r>
            <a:r>
              <a:rPr lang="en-US" b="1" smtClean="0">
                <a:solidFill>
                  <a:schemeClr val="accent2"/>
                </a:solidFill>
              </a:rPr>
              <a:t>C-Urea breath test</a:t>
            </a:r>
            <a:r>
              <a:rPr lang="en-US" smtClean="0"/>
              <a:t>.( based on urease activity)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/>
              <a:t>           Ingest </a:t>
            </a:r>
            <a:r>
              <a:rPr lang="en-US" b="1" baseline="30000" smtClean="0">
                <a:solidFill>
                  <a:schemeClr val="accent2"/>
                </a:solidFill>
              </a:rPr>
              <a:t>13</a:t>
            </a:r>
            <a:r>
              <a:rPr lang="en-US" b="1" smtClean="0">
                <a:solidFill>
                  <a:schemeClr val="accent2"/>
                </a:solidFill>
              </a:rPr>
              <a:t>C-Urea &amp; document </a:t>
            </a:r>
            <a:r>
              <a:rPr lang="en-US" b="1" baseline="30000" smtClean="0">
                <a:solidFill>
                  <a:schemeClr val="accent2"/>
                </a:solidFill>
              </a:rPr>
              <a:t>13</a:t>
            </a:r>
            <a:r>
              <a:rPr lang="en-US" b="1" smtClean="0">
                <a:solidFill>
                  <a:schemeClr val="accent2"/>
                </a:solidFill>
              </a:rPr>
              <a:t>Co</a:t>
            </a:r>
            <a:r>
              <a:rPr lang="en-US" b="1" baseline="-25000" smtClean="0">
                <a:solidFill>
                  <a:schemeClr val="accent2"/>
                </a:solidFill>
              </a:rPr>
              <a:t>2</a:t>
            </a:r>
            <a:r>
              <a:rPr lang="en-US" b="1" smtClean="0">
                <a:solidFill>
                  <a:schemeClr val="accent2"/>
                </a:solidFill>
              </a:rPr>
              <a:t> in breath test by mass spectrometry.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b="1" smtClean="0">
                <a:solidFill>
                  <a:srgbClr val="FF0000"/>
                </a:solidFill>
              </a:rPr>
              <a:t>               97% sensitive &amp; 96% specific.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/>
              <a:t>          May be false –ve in pts taking PPI. Stop PPI  for at least 1 week then test.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/>
              <a:t>               Detects active infection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mtClean="0"/>
              <a:t>              </a:t>
            </a:r>
            <a:r>
              <a:rPr lang="en-US" b="1" i="1" smtClean="0">
                <a:solidFill>
                  <a:srgbClr val="FF0000"/>
                </a:solidFill>
              </a:rPr>
              <a:t>Indicated for Initial &amp; follow up evaluation.</a:t>
            </a:r>
            <a:endParaRPr lang="en-GB" b="1" i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chemeClr val="accent2"/>
                </a:solidFill>
              </a:rPr>
              <a:t>What is an Ulcer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A break in the continuity of the epithelial lining by &gt;5mm diameter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With associated inflammation.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The ulcers are usually chronic.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Where are peptic ulcers found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Duodenum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Stomach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Non Invasive tests cont.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solidFill>
                  <a:schemeClr val="accent2"/>
                </a:solidFill>
              </a:rPr>
              <a:t>3. Stool H.Pylori antigen test</a:t>
            </a:r>
            <a:r>
              <a:rPr lang="en-US" smtClean="0"/>
              <a:t> (HpsA test):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/>
              <a:t> It is a specific immunoassay using monoclonal Abs for quantitative detection of HP. Ag.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   Sensitivity 97.6% , Specificity 96%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i="1" smtClean="0">
                <a:solidFill>
                  <a:srgbClr val="FF0000"/>
                </a:solidFill>
              </a:rPr>
              <a:t>               Initial &amp; follow up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/>
              <a:t>              Pt. should be off PPI for 1 week but can continue with H2RA</a:t>
            </a:r>
          </a:p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H.P tests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chemeClr val="accent2"/>
                </a:solidFill>
              </a:rPr>
              <a:t>Invasive( Endoscopy based)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smtClean="0"/>
              <a:t>Rapid Urease test: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2400" b="1" smtClean="0"/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2. </a:t>
            </a:r>
            <a:r>
              <a:rPr lang="en-US" sz="2400" b="1" smtClean="0"/>
              <a:t>Histology: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            H/E stain: Mainly for histology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            Specialized stain (Silver stain) : mainly organism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smtClean="0">
                <a:solidFill>
                  <a:srgbClr val="FF0000"/>
                </a:solidFill>
              </a:rPr>
              <a:t>            Genta stain combines both.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3.Culture for antibiotic sensitivity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Useful in failed Rx.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Not used for routine evaluation.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 </a:t>
            </a:r>
            <a:r>
              <a:rPr lang="en-US" sz="4000" b="1" smtClean="0"/>
              <a:t>Rapid Urease test:</a:t>
            </a:r>
            <a:br>
              <a:rPr lang="en-US" sz="4000" b="1" smtClean="0"/>
            </a:br>
            <a:endParaRPr lang="en-US" sz="4000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Gastric Bx. Is added to a substrate containing </a:t>
            </a:r>
            <a:r>
              <a:rPr lang="en-US" smtClean="0">
                <a:solidFill>
                  <a:srgbClr val="CC0000"/>
                </a:solidFill>
              </a:rPr>
              <a:t>urea &amp; phenol red: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If H.P. is present; the urease enzyme that they produce splits the urea to release </a:t>
            </a:r>
            <a:r>
              <a:rPr lang="en-US" smtClean="0">
                <a:solidFill>
                  <a:srgbClr val="CC0000"/>
                </a:solidFill>
              </a:rPr>
              <a:t>NH3 which raises pH of the solution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&amp; causes a rapid colour change </a:t>
            </a:r>
            <a:r>
              <a:rPr lang="en-US" smtClean="0">
                <a:solidFill>
                  <a:srgbClr val="CC0000"/>
                </a:solidFill>
              </a:rPr>
              <a:t>(yellow to red)</a:t>
            </a:r>
            <a:endParaRPr lang="en-US" b="1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THERAPY- H.Pylori associated PUD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Primary Rx</a:t>
            </a:r>
            <a:r>
              <a:rPr lang="en-US" sz="2000" smtClean="0"/>
              <a:t>.( Standard)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</a:t>
            </a:r>
            <a:r>
              <a:rPr lang="en-US" sz="2000" b="1" smtClean="0">
                <a:solidFill>
                  <a:schemeClr val="accent2"/>
                </a:solidFill>
              </a:rPr>
              <a:t>1.Triple Therapy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 One Antisecretory  + 2 Antibiotics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  PPI / Esomepra.  + Amoxil  + clarythromycin.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  PPI  + Metronidazole  + Clarythromycin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b="1" smtClean="0">
                <a:solidFill>
                  <a:srgbClr val="CC0000"/>
                </a:solidFill>
              </a:rPr>
              <a:t>They give eradication rate 80- 85%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b="1" smtClean="0">
                <a:solidFill>
                  <a:srgbClr val="CC0000"/>
                </a:solidFill>
              </a:rPr>
              <a:t>Duration:-  14days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b="1" smtClean="0">
                <a:solidFill>
                  <a:srgbClr val="CC0000"/>
                </a:solidFill>
              </a:rPr>
              <a:t>Frequency: twice / day.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**But lately there has been an ↑ in resistance to clarythromycin (&gt;15-20%) in many places thus resulting in eradication rate &lt;80%. Hence NOT recommended in such areas.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**The most recent European &amp; American guideline now suggest 14days as optimum duration for H.P eradication with the above regime.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accent2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2)</a:t>
            </a:r>
            <a:r>
              <a:rPr lang="en-US" sz="2800" smtClean="0">
                <a:solidFill>
                  <a:schemeClr val="hlink"/>
                </a:solidFill>
              </a:rPr>
              <a:t>Quadruple therapy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      PPI (bid) +  Bismuth based triple :-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                       Bismuth subsalicylate :120mg (qid)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                       Metronidazole: 400-500mg (tid)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                       Tetracycline: 500mg (qid)</a:t>
            </a:r>
          </a:p>
          <a:p>
            <a:pPr marL="609600" indent="-609600"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           Eradication rate of 80-85 %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              </a:t>
            </a:r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chemeClr val="accent2"/>
                </a:solidFill>
              </a:rPr>
              <a:t>      14days preferred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>
                <a:solidFill>
                  <a:schemeClr val="accent2"/>
                </a:solidFill>
              </a:rPr>
              <a:t> 2</a:t>
            </a:r>
            <a:r>
              <a:rPr lang="en-US" sz="4000" b="1" i="1" baseline="30000" smtClean="0">
                <a:solidFill>
                  <a:schemeClr val="accent2"/>
                </a:solidFill>
              </a:rPr>
              <a:t>nd</a:t>
            </a:r>
            <a:r>
              <a:rPr lang="en-US" sz="4000" b="1" i="1" smtClean="0">
                <a:solidFill>
                  <a:schemeClr val="accent2"/>
                </a:solidFill>
              </a:rPr>
              <a:t>. Line regimes:</a:t>
            </a:r>
            <a:br>
              <a:rPr lang="en-US" sz="4000" b="1" i="1" smtClean="0">
                <a:solidFill>
                  <a:schemeClr val="accent2"/>
                </a:solidFill>
              </a:rPr>
            </a:br>
            <a:r>
              <a:rPr lang="en-US" sz="4000" b="1" i="1" smtClean="0">
                <a:solidFill>
                  <a:schemeClr val="accent2"/>
                </a:solidFill>
              </a:rPr>
              <a:t>1)Metronidazole based</a:t>
            </a:r>
            <a:br>
              <a:rPr lang="en-US" sz="4000" b="1" i="1" smtClean="0">
                <a:solidFill>
                  <a:schemeClr val="accent2"/>
                </a:solidFill>
              </a:rPr>
            </a:br>
            <a:r>
              <a:rPr lang="en-US" sz="4000" b="1" i="1" smtClean="0">
                <a:solidFill>
                  <a:schemeClr val="accent2"/>
                </a:solidFill>
              </a:rPr>
              <a:t/>
            </a:r>
            <a:br>
              <a:rPr lang="en-US" sz="4000" b="1" i="1" smtClean="0">
                <a:solidFill>
                  <a:schemeClr val="accent2"/>
                </a:solidFill>
              </a:rPr>
            </a:br>
            <a:endParaRPr lang="en-US" sz="4000" b="1" i="1" smtClean="0">
              <a:solidFill>
                <a:schemeClr val="accent2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229600" cy="45259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Char char="v"/>
            </a:pPr>
            <a:r>
              <a:rPr lang="en-US" smtClean="0">
                <a:solidFill>
                  <a:srgbClr val="CC0000"/>
                </a:solidFill>
              </a:rPr>
              <a:t>Preferred if clarythromycin resistance rate &gt;15-20%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/>
              <a:t>PPI  + Metronidazole  +  Amoxicillin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/>
              <a:t>PPI   +   Metronidazole   +   Tetracycline</a:t>
            </a:r>
          </a:p>
          <a:p>
            <a:pPr marL="609600" indent="-609600" eaLnBrk="1" hangingPunct="1">
              <a:buFontTx/>
              <a:buAutoNum type="arabicPeriod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smtClean="0"/>
              <a:t>Duration    14 days</a:t>
            </a:r>
          </a:p>
          <a:p>
            <a:pPr marL="609600" indent="-609600" eaLnBrk="1" hangingPunct="1">
              <a:buFontTx/>
              <a:buAutoNum type="arabicPeriod"/>
            </a:pPr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2</a:t>
            </a:r>
            <a:r>
              <a:rPr lang="en-US" baseline="30000" smtClean="0">
                <a:solidFill>
                  <a:schemeClr val="accent2"/>
                </a:solidFill>
              </a:rPr>
              <a:t>nd</a:t>
            </a:r>
            <a:r>
              <a:rPr lang="en-US" smtClean="0">
                <a:solidFill>
                  <a:schemeClr val="accent2"/>
                </a:solidFill>
              </a:rPr>
              <a:t>. Line:</a:t>
            </a:r>
            <a:br>
              <a:rPr lang="en-US" smtClean="0">
                <a:solidFill>
                  <a:schemeClr val="accent2"/>
                </a:solidFill>
              </a:rPr>
            </a:br>
            <a:r>
              <a:rPr lang="en-US" smtClean="0">
                <a:solidFill>
                  <a:schemeClr val="accent2"/>
                </a:solidFill>
              </a:rPr>
              <a:t>2). Sequential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chemeClr val="accent2"/>
                </a:solidFill>
              </a:rPr>
              <a:t>10 day Rx: Split into 2 parts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PPI (bid) + Amoxicillin 1gm bid     X 5 days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Followed by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Triple therapy     5 days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PPI (bid)  + Clarythromycin (500mg bid)   			      +Tinidazole  (500mg bid)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~90% eradication.    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2</a:t>
            </a:r>
            <a:r>
              <a:rPr lang="en-GB" baseline="30000" smtClean="0"/>
              <a:t>nd</a:t>
            </a:r>
            <a:r>
              <a:rPr lang="en-GB" smtClean="0"/>
              <a:t>. Line cont.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mtClean="0"/>
              <a:t>3) Concomitant therapy</a:t>
            </a:r>
          </a:p>
          <a:p>
            <a:pPr>
              <a:buFontTx/>
              <a:buNone/>
            </a:pPr>
            <a:r>
              <a:rPr lang="en-GB" smtClean="0"/>
              <a:t>   Give all drugs used in sequential Rx. Together for 5days</a:t>
            </a:r>
          </a:p>
          <a:p>
            <a:pPr>
              <a:buFontTx/>
              <a:buNone/>
            </a:pPr>
            <a:r>
              <a:rPr lang="en-GB" smtClean="0"/>
              <a:t>   PPI                       b .d</a:t>
            </a:r>
          </a:p>
          <a:p>
            <a:pPr>
              <a:buFontTx/>
              <a:buNone/>
            </a:pPr>
            <a:r>
              <a:rPr lang="en-GB" smtClean="0"/>
              <a:t>   Amoxicillin           1gm   b.d</a:t>
            </a:r>
          </a:p>
          <a:p>
            <a:pPr>
              <a:buFontTx/>
              <a:buNone/>
            </a:pPr>
            <a:r>
              <a:rPr lang="en-GB" smtClean="0"/>
              <a:t>   Clarithromycin      500mg  bd</a:t>
            </a:r>
          </a:p>
          <a:p>
            <a:pPr>
              <a:buFontTx/>
              <a:buNone/>
            </a:pPr>
            <a:r>
              <a:rPr lang="en-GB" smtClean="0"/>
              <a:t>   Tinidazole            500mg  bd</a:t>
            </a:r>
          </a:p>
          <a:p>
            <a:pPr>
              <a:buFontTx/>
              <a:buNone/>
            </a:pPr>
            <a:r>
              <a:rPr lang="en-GB" smtClean="0"/>
              <a:t>Gives same eradication rate as sequential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>
                <a:solidFill>
                  <a:schemeClr val="accent2"/>
                </a:solidFill>
              </a:rPr>
              <a:t>3</a:t>
            </a:r>
            <a:r>
              <a:rPr lang="en-US" b="1" i="1" baseline="30000" smtClean="0">
                <a:solidFill>
                  <a:schemeClr val="accent2"/>
                </a:solidFill>
              </a:rPr>
              <a:t>rd</a:t>
            </a:r>
            <a:r>
              <a:rPr lang="en-US" b="1" i="1" smtClean="0">
                <a:solidFill>
                  <a:schemeClr val="accent2"/>
                </a:solidFill>
              </a:rPr>
              <a:t>. Line or salvage regimes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i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1. Role of Culture &amp; sensitivity testing?.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2. Avoid already used antibiotics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3.Treat for 10-14 days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Salvage Therapy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1.Levofloxacillin based ( 10 day -14days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     </a:t>
            </a:r>
            <a:r>
              <a:rPr lang="en-US" smtClean="0">
                <a:solidFill>
                  <a:schemeClr val="accent2"/>
                </a:solidFill>
              </a:rPr>
              <a:t>Levofloxacilin  500mg bid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     PPI  bid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     Amoxicillin 1gm bid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Gives &gt;87% eradication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Problem is ↑ rate of resistance in areas levo. is used for respiratory tract infections.</a:t>
            </a:r>
          </a:p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Clinical features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</a:rPr>
              <a:t>Abdominal pain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 Common but has a poor predictive value for the presence of DU or GU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  ~ 10% of NSAID induced mucosal disease present with a complication (bleeding, perforation, &amp; obstruction) without antecedent pain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accent2"/>
                </a:solidFill>
              </a:rPr>
              <a:t>3</a:t>
            </a:r>
            <a:r>
              <a:rPr lang="en-US" sz="4000" b="1" baseline="30000" smtClean="0">
                <a:solidFill>
                  <a:schemeClr val="accent2"/>
                </a:solidFill>
              </a:rPr>
              <a:t>rd</a:t>
            </a:r>
            <a:r>
              <a:rPr lang="en-US" sz="4000" b="1" smtClean="0">
                <a:solidFill>
                  <a:schemeClr val="accent2"/>
                </a:solidFill>
              </a:rPr>
              <a:t>. Line cont.</a:t>
            </a:r>
            <a:br>
              <a:rPr lang="en-US" sz="4000" b="1" smtClean="0">
                <a:solidFill>
                  <a:schemeClr val="accent2"/>
                </a:solidFill>
              </a:rPr>
            </a:br>
            <a:endParaRPr lang="en-US" sz="4000" b="1" smtClean="0">
              <a:solidFill>
                <a:schemeClr val="accent2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2. Rifabutin based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</a:t>
            </a:r>
            <a:r>
              <a:rPr lang="en-US" sz="2800" smtClean="0">
                <a:solidFill>
                  <a:schemeClr val="accent2"/>
                </a:solidFill>
              </a:rPr>
              <a:t>Rifabutin  300mg o.d (or 150mg bd)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          PPI bid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          Amoxicillin or Levofloxaxillin (bd)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Rifabutin rescue rate is 70-80%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Weighted mean cure rate is = 74%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</a:t>
            </a:r>
            <a:r>
              <a:rPr lang="en-US" sz="2800" smtClean="0">
                <a:solidFill>
                  <a:schemeClr val="hlink"/>
                </a:solidFill>
              </a:rPr>
              <a:t>Problem is bone marrow suppression &amp; Ocular toxicity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</a:rPr>
              <a:t>Resistance</a:t>
            </a:r>
            <a:br>
              <a:rPr lang="en-US" b="1" smtClean="0">
                <a:solidFill>
                  <a:schemeClr val="accent2"/>
                </a:solidFill>
              </a:rPr>
            </a:br>
            <a:endParaRPr lang="en-US" b="1" smtClean="0">
              <a:solidFill>
                <a:schemeClr val="accent2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1. Amoxicillin &amp;  Tetracycline have very low resistance rates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2.Metronidazole  &amp;  clarythromycin resistance affect outcome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i="1" smtClean="0">
                <a:solidFill>
                  <a:schemeClr val="hlink"/>
                </a:solidFill>
              </a:rPr>
              <a:t>Study done in Kenya ( Lwai-Lume &amp; Ogutu) showed that the H.P organisms isolated were all resistant to metronidazole (MIC ≥256mg/l)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Metronidazole Resistance present if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        </a:t>
            </a:r>
            <a:r>
              <a:rPr lang="en-US" sz="2400" i="1" smtClean="0">
                <a:solidFill>
                  <a:schemeClr val="accent2"/>
                </a:solidFill>
              </a:rPr>
              <a:t>MIC</a:t>
            </a:r>
            <a:r>
              <a:rPr lang="en-US" sz="2400" i="1" baseline="-25000" smtClean="0">
                <a:solidFill>
                  <a:schemeClr val="accent2"/>
                </a:solidFill>
              </a:rPr>
              <a:t>90</a:t>
            </a:r>
            <a:r>
              <a:rPr lang="en-US" sz="2400" i="1" smtClean="0">
                <a:solidFill>
                  <a:schemeClr val="accent2"/>
                </a:solidFill>
              </a:rPr>
              <a:t>≥8mg/l</a:t>
            </a:r>
            <a:r>
              <a:rPr lang="en-US" sz="2400" smtClean="0"/>
              <a:t> 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BUT H.P. were susceptible to CLAR/TETRA/AMOX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mtClean="0"/>
              <a:t>3. Furazolidine based rescue therapy</a:t>
            </a:r>
          </a:p>
          <a:p>
            <a:pPr>
              <a:buFontTx/>
              <a:buNone/>
            </a:pPr>
            <a:r>
              <a:rPr lang="en-GB" smtClean="0"/>
              <a:t>     Furazolidine, Bismuth, Tetracycline, PPI</a:t>
            </a:r>
          </a:p>
          <a:p>
            <a:pPr>
              <a:buFontTx/>
              <a:buNone/>
            </a:pPr>
            <a:r>
              <a:rPr lang="en-GB" smtClean="0"/>
              <a:t>  Cure rates vary widely</a:t>
            </a:r>
          </a:p>
          <a:p>
            <a:pPr>
              <a:buFontTx/>
              <a:buNone/>
            </a:pPr>
            <a:r>
              <a:rPr lang="en-GB" smtClean="0"/>
              <a:t>  Weighted mean cure rate is = 69%</a:t>
            </a:r>
          </a:p>
          <a:p>
            <a:pPr>
              <a:buFontTx/>
              <a:buNone/>
            </a:pPr>
            <a:r>
              <a:rPr lang="en-GB" smtClean="0"/>
              <a:t> </a:t>
            </a:r>
            <a:r>
              <a:rPr lang="en-GB" b="1" smtClean="0">
                <a:solidFill>
                  <a:srgbClr val="002060"/>
                </a:solidFill>
              </a:rPr>
              <a:t>S/E</a:t>
            </a:r>
          </a:p>
          <a:p>
            <a:pPr>
              <a:buFontTx/>
              <a:buNone/>
            </a:pPr>
            <a:r>
              <a:rPr lang="en-GB" b="1" smtClean="0">
                <a:solidFill>
                  <a:srgbClr val="002060"/>
                </a:solidFill>
              </a:rPr>
              <a:t>  GI side effects, Headache</a:t>
            </a:r>
          </a:p>
          <a:p>
            <a:pPr>
              <a:buFontTx/>
              <a:buNone/>
            </a:pPr>
            <a:r>
              <a:rPr lang="en-GB" b="1" smtClean="0">
                <a:solidFill>
                  <a:srgbClr val="002060"/>
                </a:solidFill>
              </a:rPr>
              <a:t>  Antabuse like reaction</a:t>
            </a:r>
          </a:p>
          <a:p>
            <a:pPr>
              <a:buFontTx/>
              <a:buNone/>
            </a:pPr>
            <a:r>
              <a:rPr lang="en-GB" b="1" smtClean="0">
                <a:solidFill>
                  <a:srgbClr val="002060"/>
                </a:solidFill>
              </a:rPr>
              <a:t>  Haemolytic anaemia</a:t>
            </a:r>
          </a:p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</a:rPr>
              <a:t>Resistance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However the in vivo resistance to metronidazole does not necessarily predict clinical resistance.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b="1" smtClean="0"/>
              <a:t>Strategies which help overcome metronidazole resistance include:-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  </a:t>
            </a:r>
            <a:r>
              <a:rPr lang="en-US" sz="2800" smtClean="0">
                <a:solidFill>
                  <a:schemeClr val="accent2"/>
                </a:solidFill>
              </a:rPr>
              <a:t>Longer duration of Rx.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Higher dose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Quadruple therapy (PPI +bismuth based triple)   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Resistance</a:t>
            </a:r>
            <a:br>
              <a:rPr lang="en-US" sz="4000" b="1" i="1" smtClean="0"/>
            </a:br>
            <a:endParaRPr lang="en-US" sz="4000" b="1" i="1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chemeClr val="accent2"/>
                </a:solidFill>
              </a:rPr>
              <a:t>Clarithromycin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In vivo resistance does predict clinical resistance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&amp;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There are no strategies to overcome this.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The resistance is I</a:t>
            </a:r>
            <a:r>
              <a:rPr lang="en-US" sz="2800" baseline="30000" smtClean="0">
                <a:solidFill>
                  <a:schemeClr val="accent2"/>
                </a:solidFill>
              </a:rPr>
              <a:t>o </a:t>
            </a:r>
            <a:r>
              <a:rPr lang="en-US" sz="2800" smtClean="0">
                <a:solidFill>
                  <a:schemeClr val="accent2"/>
                </a:solidFill>
              </a:rPr>
              <a:t>caused by point mutation in nitro reductase genes (rdxA &amp;frxA)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I</a:t>
            </a:r>
            <a:r>
              <a:rPr lang="en-US" sz="2800" baseline="30000" smtClean="0"/>
              <a:t>o</a:t>
            </a:r>
            <a:r>
              <a:rPr lang="en-US" sz="2800" smtClean="0"/>
              <a:t> resistance of clar. Reduces cure by 50%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But METRO by 37%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</a:t>
            </a:r>
            <a:r>
              <a:rPr lang="en-US" sz="2000" b="1" i="1" smtClean="0">
                <a:solidFill>
                  <a:schemeClr val="accent2"/>
                </a:solidFill>
              </a:rPr>
              <a:t>Take home message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</a:t>
            </a:r>
            <a:r>
              <a:rPr lang="en-US" sz="2000" b="1" smtClean="0"/>
              <a:t>In H.P +ve PUD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Ist. Line of Rx.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PPI  +  CLAR   +   AMOX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.       PPI + Bismuth based Triple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2</a:t>
            </a:r>
            <a:r>
              <a:rPr lang="en-US" sz="2000" baseline="30000" smtClean="0"/>
              <a:t>nd</a:t>
            </a:r>
            <a:r>
              <a:rPr lang="en-US" sz="2000" smtClean="0"/>
              <a:t>. Line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      Sequential RX.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    Concomitant  therapy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3</a:t>
            </a:r>
            <a:r>
              <a:rPr lang="en-US" sz="2000" baseline="30000" smtClean="0"/>
              <a:t>rd</a:t>
            </a:r>
            <a:r>
              <a:rPr lang="en-US" sz="2000" smtClean="0"/>
              <a:t>. Line.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PPI + LEVO. + AMOX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REFER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NSAID &amp; PUD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Rx.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Stop NSAID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Check for HP &amp; Rx.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PPI/ESO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Cox 2 &amp; PPI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Patients with Dyspepsia eradicate H.P if present before commencing on NSAID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ACID HYPERSECRETOY STATES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 Rx.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1.Antisecretory therapy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A patient with recurrent symptomatic ulcers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       OR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With a single ulcer complication </a:t>
            </a:r>
          </a:p>
          <a:p>
            <a:pPr eaLnBrk="1" hangingPunct="1">
              <a:buFontTx/>
              <a:buNone/>
            </a:pPr>
            <a:r>
              <a:rPr lang="en-US" sz="2800" smtClean="0"/>
              <a:t>Put on long term therapy with full dose anti- secretory therapy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            </a:t>
            </a:r>
            <a:r>
              <a:rPr lang="en-US" sz="20800" smtClean="0"/>
              <a:t>END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Pain pattern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Epigastric – Burning or gnawing discomfort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      The discomfort can be an ill defined aching sensation or hunger pain.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Pain pattern in DU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Typical pain pattern in DU</a:t>
            </a:r>
            <a:r>
              <a:rPr lang="en-US" sz="2800" smtClean="0"/>
              <a:t>,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     occurs 90min to 3hrs after a meal 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&amp; is frequently relieved by antacids &amp; food.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b="1" smtClean="0">
                <a:solidFill>
                  <a:schemeClr val="accent2"/>
                </a:solidFill>
              </a:rPr>
              <a:t>  The pain tends to awaken the patient</a:t>
            </a:r>
            <a:r>
              <a:rPr lang="en-US" sz="2800" smtClean="0"/>
              <a:t> </a:t>
            </a:r>
            <a:r>
              <a:rPr lang="en-US" sz="2800" b="1" i="1" smtClean="0"/>
              <a:t>between12mdn &amp; 3am.</a:t>
            </a:r>
            <a:r>
              <a:rPr lang="en-US" sz="2800" smtClean="0"/>
              <a:t> This is the most discriminatory symptom, with 2/3 of pts. Having the symptom: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   However  it is also found in 1/3 of pts with NUD 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Pain pattern in GU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May be different from that in DU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The discomfort may be precipitated with food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Nausea &amp; weight loss occur more in GU&gt;DU : DDx malignancy,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      Gastric outlet obstruction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accounts for pain in Peptic ulcer pts.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The mechanism of development of abdominal pain is unknown:</a:t>
            </a:r>
          </a:p>
          <a:p>
            <a:pPr eaLnBrk="1" hangingPunct="1">
              <a:buFontTx/>
              <a:buNone/>
            </a:pPr>
            <a:r>
              <a:rPr lang="en-US" smtClean="0"/>
              <a:t>  </a:t>
            </a:r>
            <a:r>
              <a:rPr lang="en-US" smtClean="0">
                <a:solidFill>
                  <a:schemeClr val="accent2"/>
                </a:solidFill>
              </a:rPr>
              <a:t>? Acid activation of chemical receptors in the duodenum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? Enhanced duodenal sensitivity to bile acids &amp; pepsin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? Altered gastro duodenal motility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accent2"/>
                </a:solidFill>
              </a:rPr>
              <a:t>Symptoms relating to complications of PUD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b="1" smtClean="0">
                <a:solidFill>
                  <a:schemeClr val="accent2"/>
                </a:solidFill>
              </a:rPr>
              <a:t>Penetrating ulcer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Pain is constant &amp; radiates to the back.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     ? Pancreas involvement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b="1" smtClean="0">
                <a:solidFill>
                  <a:schemeClr val="accent2"/>
                </a:solidFill>
              </a:rPr>
              <a:t>Perforation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Sudden onset of severe ,generalized abdominal pain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b="1" smtClean="0">
                <a:solidFill>
                  <a:schemeClr val="accent2"/>
                </a:solidFill>
              </a:rPr>
              <a:t>Gastric outlet obstruction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Pain worsening with meals, nausea &amp; vomiting of undigested food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b="1" smtClean="0">
                <a:solidFill>
                  <a:schemeClr val="accent2"/>
                </a:solidFill>
              </a:rPr>
              <a:t>Bleeding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/>
              <a:t>     Tarry stools or coffee ground emesis,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/>
              <a:t>      Fresh blood vomitus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smtClean="0"/>
              <a:t>      Occasionally,  Haematochezia in massive bleed.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Physical signs.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Epigastric tenderness</a:t>
            </a:r>
          </a:p>
          <a:p>
            <a:pPr eaLnBrk="1" hangingPunct="1">
              <a:buFontTx/>
              <a:buNone/>
            </a:pPr>
            <a:r>
              <a:rPr lang="en-US" smtClean="0"/>
              <a:t>      Predictive value is rather low.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P/S are only of value in predicting ulcer complications</a:t>
            </a:r>
          </a:p>
          <a:p>
            <a:pPr eaLnBrk="1" hangingPunct="1">
              <a:buFontTx/>
              <a:buNone/>
            </a:pPr>
            <a:r>
              <a:rPr lang="en-US" smtClean="0"/>
              <a:t>   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1628</Words>
  <Application>Microsoft Office PowerPoint</Application>
  <PresentationFormat>On-screen Show (4:3)</PresentationFormat>
  <Paragraphs>320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Wingdings</vt:lpstr>
      <vt:lpstr>Default Design</vt:lpstr>
      <vt:lpstr>PEPTIC ULCER DISEASE</vt:lpstr>
      <vt:lpstr>Definition</vt:lpstr>
      <vt:lpstr>Clinical features</vt:lpstr>
      <vt:lpstr>Pain pattern</vt:lpstr>
      <vt:lpstr>Pain pattern in DU</vt:lpstr>
      <vt:lpstr>Pain pattern in GU</vt:lpstr>
      <vt:lpstr>What accounts for pain in Peptic ulcer pts.</vt:lpstr>
      <vt:lpstr>Symptoms relating to complications of PUD</vt:lpstr>
      <vt:lpstr>Physical signs.</vt:lpstr>
      <vt:lpstr> </vt:lpstr>
      <vt:lpstr>Factors involved in gastro duodenal defense &amp; repair</vt:lpstr>
      <vt:lpstr>Pathophysiologic causes</vt:lpstr>
      <vt:lpstr>Pathophysiologic causes cont.</vt:lpstr>
      <vt:lpstr>Pathophysiologic causes cont.</vt:lpstr>
      <vt:lpstr>Causative factors cont.</vt:lpstr>
      <vt:lpstr>Diagnostic tests in a patient suspected to have PUD</vt:lpstr>
      <vt:lpstr>H.Pylori &amp; PUD</vt:lpstr>
      <vt:lpstr>H.Pylori Diagnostic tests</vt:lpstr>
      <vt:lpstr>H.PDiagnosis:Non invasive tests</vt:lpstr>
      <vt:lpstr>Non Invasive tests cont.</vt:lpstr>
      <vt:lpstr>H.P tests</vt:lpstr>
      <vt:lpstr> Rapid Urease test: </vt:lpstr>
      <vt:lpstr>THERAPY- H.Pylori associated PUD</vt:lpstr>
      <vt:lpstr>Slide 24</vt:lpstr>
      <vt:lpstr> 2nd. Line regimes: 1)Metronidazole based  </vt:lpstr>
      <vt:lpstr>2nd. Line: 2). Sequential</vt:lpstr>
      <vt:lpstr>2nd. Line cont.</vt:lpstr>
      <vt:lpstr>3rd. Line or salvage regimes</vt:lpstr>
      <vt:lpstr>Salvage Therapy</vt:lpstr>
      <vt:lpstr>3rd. Line cont. </vt:lpstr>
      <vt:lpstr>Resistance </vt:lpstr>
      <vt:lpstr>Slide 32</vt:lpstr>
      <vt:lpstr>Resistance</vt:lpstr>
      <vt:lpstr>Resistance </vt:lpstr>
      <vt:lpstr>Slide 35</vt:lpstr>
      <vt:lpstr>NSAID &amp; PUD</vt:lpstr>
      <vt:lpstr>ACID HYPERSECRETOY STATES</vt:lpstr>
      <vt:lpstr>Slide 38</vt:lpstr>
    </vt:vector>
  </TitlesOfParts>
  <Company>Prof. Ogutu Clinic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PEPTIC ULCER DISEASE</dc:title>
  <dc:creator>Prof. Elly Ogutu</dc:creator>
  <cp:lastModifiedBy>Prof. Ogutu</cp:lastModifiedBy>
  <cp:revision>42</cp:revision>
  <dcterms:created xsi:type="dcterms:W3CDTF">2007-05-17T18:56:36Z</dcterms:created>
  <dcterms:modified xsi:type="dcterms:W3CDTF">2014-03-25T09:02:42Z</dcterms:modified>
</cp:coreProperties>
</file>