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888" y="-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tableStyles" Target="tableStyles.xml"/><Relationship Id="rId49" Type="http://schemas.openxmlformats.org/officeDocument/2006/relationships/presProps" Target="presProps.xml"/><Relationship Id="rId50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4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65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5BFFF90D-AC3F-F241-8EAA-0D0D06B357B6}" type="datetimeFigureOut">
              <a:rPr lang="en-US" smtClean="0"/>
            </a:fld>
            <a:endParaRPr lang="en-US"/>
          </a:p>
        </p:txBody>
      </p:sp>
      <p:sp>
        <p:nvSpPr>
          <p:cNvPr id="1048766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767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4876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6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3AD8302C-0554-EC4E-A902-40FDFBC9A3CD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4572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Slide Image Placeholder 1"/>
          <p:cNvSpPr>
            <a:spLocks noChangeAspect="1" noRot="1" noGrp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7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anchor="t" anchorCtr="0" compatLnSpc="1" numCol="1" wrap="square">
            <a:prstTxWarp prst="textNoShape"/>
          </a:bodyPr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04867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1pPr>
            <a:lvl2pPr indent="-285750" marL="74295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indent="-228600" marL="11430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indent="-228600" marL="16002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indent="-228600" marL="20574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fld id="{ED306043-7BAF-944D-B998-D186C3103C01}" type="slidenum">
              <a:rPr lang="en-US">
                <a:latin typeface="Calibri" charset="0"/>
              </a:rPr>
            </a:fld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Slide Image Placeholder 1"/>
          <p:cNvSpPr>
            <a:spLocks noChangeAspect="1" noRot="1" noGrp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8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anchor="t" anchorCtr="0" compatLnSpc="1" numCol="1" wrap="square">
            <a:prstTxWarp prst="textNoShape"/>
          </a:bodyPr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04868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1pPr>
            <a:lvl2pPr indent="-285750" marL="74295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indent="-228600" marL="11430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indent="-228600" marL="16002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indent="-228600" marL="20574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fld id="{0C3529D0-7D37-364A-BAA7-54CD2E748C69}" type="slidenum">
              <a:rPr lang="en-US">
                <a:latin typeface="Calibri" charset="0"/>
              </a:rPr>
            </a:fld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3241C7A-74E6-1448-B100-9079C97678B9}" type="datetimeFigureOut">
              <a:rPr lang="en-US" smtClean="0"/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30A2CB3-55D0-B54C-BD71-56EEF757CCF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4875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487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38E4D-051A-41E1-86A4-E56916468FD0}" type="datetimeFigureOut">
              <a:rPr lang="en-US" smtClean="0"/>
            </a:fld>
            <a:endParaRPr lang="en-US"/>
          </a:p>
        </p:txBody>
      </p:sp>
      <p:sp>
        <p:nvSpPr>
          <p:cNvPr id="10487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86BB73A-582F-4420-9A14-CB10A2B2E5E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4873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487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38E4D-051A-41E1-86A4-E56916468FD0}" type="datetimeFigureOut">
              <a:rPr lang="en-US" smtClean="0"/>
            </a:fld>
            <a:endParaRPr lang="en-US"/>
          </a:p>
        </p:txBody>
      </p:sp>
      <p:sp>
        <p:nvSpPr>
          <p:cNvPr id="10487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86BB73A-582F-4420-9A14-CB10A2B2E5E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38E4D-051A-41E1-86A4-E56916468FD0}" type="datetimeFigureOut">
              <a:rPr lang="en-US" smtClean="0"/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86BB73A-582F-4420-9A14-CB10A2B2E5E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48749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487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3241C7A-74E6-1448-B100-9079C97678B9}" type="datetimeFigureOut">
              <a:rPr lang="en-US" smtClean="0"/>
            </a:fld>
            <a:endParaRPr lang="en-US"/>
          </a:p>
        </p:txBody>
      </p:sp>
      <p:sp>
        <p:nvSpPr>
          <p:cNvPr id="10487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30A2CB3-55D0-B54C-BD71-56EEF757CCF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4860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4860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38E4D-051A-41E1-86A4-E56916468FD0}" type="datetimeFigureOut">
              <a:rPr lang="en-US" smtClean="0"/>
            </a:fld>
            <a:endParaRPr 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86BB73A-582F-4420-9A14-CB10A2B2E5E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4872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4872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487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4872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487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38E4D-051A-41E1-86A4-E56916468FD0}" type="datetimeFigureOut">
              <a:rPr lang="en-US" smtClean="0"/>
            </a:fld>
            <a:endParaRPr lang="en-US"/>
          </a:p>
        </p:txBody>
      </p:sp>
      <p:sp>
        <p:nvSpPr>
          <p:cNvPr id="10487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86BB73A-582F-4420-9A14-CB10A2B2E5E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487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38E4D-051A-41E1-86A4-E56916468FD0}" type="datetimeFigureOut">
              <a:rPr lang="en-US" smtClean="0"/>
            </a:fld>
            <a:endParaRPr lang="en-US"/>
          </a:p>
        </p:txBody>
      </p:sp>
      <p:sp>
        <p:nvSpPr>
          <p:cNvPr id="104873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86BB73A-582F-4420-9A14-CB10A2B2E5E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38E4D-051A-41E1-86A4-E56916468FD0}" type="datetimeFigureOut">
              <a:rPr lang="en-US" smtClean="0"/>
            </a:fld>
            <a:endParaRPr lang="en-US"/>
          </a:p>
        </p:txBody>
      </p:sp>
      <p:sp>
        <p:nvSpPr>
          <p:cNvPr id="10486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86BB73A-582F-4420-9A14-CB10A2B2E5E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48759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4876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4876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38E4D-051A-41E1-86A4-E56916468FD0}" type="datetimeFigureOut">
              <a:rPr lang="en-US" smtClean="0"/>
            </a:fld>
            <a:endParaRPr lang="en-US"/>
          </a:p>
        </p:txBody>
      </p:sp>
      <p:sp>
        <p:nvSpPr>
          <p:cNvPr id="10487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86BB73A-582F-4420-9A14-CB10A2B2E5E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4874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74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4874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38E4D-051A-41E1-86A4-E56916468FD0}" type="datetimeFigureOut">
              <a:rPr lang="en-US" smtClean="0"/>
            </a:fld>
            <a:endParaRPr lang="en-US"/>
          </a:p>
        </p:txBody>
      </p:sp>
      <p:sp>
        <p:nvSpPr>
          <p:cNvPr id="10487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86BB73A-582F-4420-9A14-CB10A2B2E5E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38E4D-051A-41E1-86A4-E56916468FD0}" type="datetimeFigureOut">
              <a:rPr lang="en-US" smtClean="0"/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BB73A-582F-4420-9A14-CB10A2B2E5E8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457200" eaLnBrk="1" hangingPunct="1" indent="-342900" latinLnBrk="0" marL="342900" rtl="0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hyperlink" Target="http://upload.wikimedia.org/wikipedia/en/9/94/Acetaminophen_metabolism.jpg" TargetMode="Externa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hyperlink" Target="http://www.uptodate.com/contents/approach-to-the-patient-with-abnormal-liver-biochemical-and-function-tests/abstract/1" TargetMode="External"/><Relationship Id="rId2" Type="http://schemas.openxmlformats.org/officeDocument/2006/relationships/slideLayout" Target="../slideLayouts/slideLayout2.xml"/></Relationships>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hyperlink" Target="http://www.uptodate.com/contents/approach-to-the-patient-with-abnormal-liver-biochemical-and-function-tests/abstract/2" TargetMode="External"/><Relationship Id="rId2" Type="http://schemas.openxmlformats.org/officeDocument/2006/relationships/hyperlink" Target="http://www.uptodate.com/contents/approach-to-the-patient-with-abnormal-liver-biochemical-and-function-tests/abstract/3" TargetMode="External"/><Relationship Id="rId3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hyperlink" Target="http://www.uptodate.com/contents/approach-to-the-patient-with-abnormal-liver-biochemical-and-function-tests/abstract/1" TargetMode="Externa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>
            <a:normAutofit fontScale="90000"/>
          </a:bodyPr>
          <a:p>
            <a:r>
              <a:rPr dirty="0" lang="en-US" smtClean="0"/>
              <a:t>Approach to abnormal LFTs</a:t>
            </a:r>
            <a:br>
              <a:rPr dirty="0" lang="en-US" smtClean="0"/>
            </a:br>
            <a:r>
              <a:rPr dirty="0" lang="en-US" smtClean="0"/>
              <a:t>&amp; Management of acute and chronic liver failure</a:t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371600" y="5092700"/>
            <a:ext cx="6400800" cy="1346200"/>
          </a:xfrm>
        </p:spPr>
        <p:txBody>
          <a:bodyPr>
            <a:normAutofit fontScale="77000" lnSpcReduction="20000"/>
          </a:bodyPr>
          <a:p>
            <a:endParaRPr b="1" dirty="0" sz="4000" i="1" lang="en-US" smtClean="0">
              <a:solidFill>
                <a:schemeClr val="tx1"/>
              </a:solidFill>
            </a:endParaRPr>
          </a:p>
          <a:p>
            <a:r>
              <a:rPr b="1" dirty="0" sz="4000" i="1" lang="en-US" smtClean="0">
                <a:solidFill>
                  <a:schemeClr val="tx1"/>
                </a:solidFill>
              </a:rPr>
              <a:t>Dr. Adam Sheikh.</a:t>
            </a:r>
          </a:p>
          <a:p>
            <a:r>
              <a:rPr b="1" dirty="0" sz="4000" i="1" lang="en-US" err="1" smtClean="0">
                <a:solidFill>
                  <a:schemeClr val="tx1"/>
                </a:solidFill>
              </a:rPr>
              <a:t>U.o.N</a:t>
            </a:r>
            <a:endParaRPr b="1" dirty="0" sz="4000" i="1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Approach to abnormal Liver chemistry</a:t>
            </a:r>
            <a:endParaRPr dirty="0" lang="en-US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1094" lnSpcReduction="10000"/>
          </a:bodyPr>
          <a:p>
            <a:r>
              <a:rPr dirty="0" lang="en-US" smtClean="0"/>
              <a:t>History: focus on risk factors for liver </a:t>
            </a:r>
            <a:r>
              <a:rPr dirty="0" lang="en-US" err="1" smtClean="0"/>
              <a:t>disease:alcohol</a:t>
            </a:r>
            <a:r>
              <a:rPr dirty="0" lang="en-US" smtClean="0"/>
              <a:t>, substance use, </a:t>
            </a:r>
            <a:r>
              <a:rPr dirty="0" lang="en-US" err="1" smtClean="0"/>
              <a:t>medications,transfussions</a:t>
            </a:r>
            <a:r>
              <a:rPr dirty="0" lang="en-US" smtClean="0"/>
              <a:t>, </a:t>
            </a:r>
            <a:r>
              <a:rPr dirty="0" lang="en-US" err="1" smtClean="0"/>
              <a:t>tatoos</a:t>
            </a:r>
            <a:r>
              <a:rPr dirty="0" lang="en-US" smtClean="0"/>
              <a:t>, sexual promiscuity, family history of liver disease and autoimmune disease</a:t>
            </a:r>
          </a:p>
          <a:p>
            <a:r>
              <a:rPr dirty="0" lang="en-US" smtClean="0"/>
              <a:t>Physical exam: focus on stigmata for liver disease such as ascites, jaundice, splenomegaly, jaundice and dermatological manifestation of liver disease</a:t>
            </a:r>
          </a:p>
          <a:p>
            <a:r>
              <a:rPr dirty="0" lang="en-US" smtClean="0"/>
              <a:t>Neurologic exam to exclude </a:t>
            </a:r>
            <a:r>
              <a:rPr dirty="0" lang="en-US" err="1" smtClean="0"/>
              <a:t>wilson’s</a:t>
            </a:r>
            <a:r>
              <a:rPr dirty="0" lang="en-US" smtClean="0"/>
              <a:t> </a:t>
            </a:r>
            <a:r>
              <a:rPr dirty="0" lang="en-US" err="1" smtClean="0"/>
              <a:t>d’se</a:t>
            </a:r>
            <a:r>
              <a:rPr dirty="0" lang="en-US" smtClean="0"/>
              <a:t> &amp; hepatic encephalopathy</a:t>
            </a:r>
            <a:endParaRPr dirty="0" lang="en-US"/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Approach…..</a:t>
            </a:r>
            <a:endParaRPr dirty="0" lang="en-US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44" lnSpcReduction="20000"/>
          </a:bodyPr>
          <a:p>
            <a:r>
              <a:rPr dirty="0" lang="en-US" smtClean="0"/>
              <a:t>If </a:t>
            </a:r>
            <a:r>
              <a:rPr dirty="0" lang="en-US" err="1" smtClean="0"/>
              <a:t>Hx</a:t>
            </a:r>
            <a:r>
              <a:rPr dirty="0" lang="en-US" smtClean="0"/>
              <a:t> &amp; PE suggests advanced liver disease. Rapid evaluation is necessary</a:t>
            </a:r>
          </a:p>
          <a:p>
            <a:r>
              <a:rPr dirty="0" lang="en-US" smtClean="0"/>
              <a:t>If potential </a:t>
            </a:r>
            <a:r>
              <a:rPr dirty="0" lang="en-US" err="1" smtClean="0"/>
              <a:t>hepatotoxins</a:t>
            </a:r>
            <a:r>
              <a:rPr dirty="0" lang="en-US" smtClean="0"/>
              <a:t> are identified in asymptomatic </a:t>
            </a:r>
            <a:r>
              <a:rPr dirty="0" lang="en-US" err="1" smtClean="0"/>
              <a:t>pts</a:t>
            </a:r>
            <a:r>
              <a:rPr dirty="0" lang="en-US" smtClean="0"/>
              <a:t>, stop the offending agents and recheck liver parameters in 8-12wks, if LFTs still abnormal evaluate</a:t>
            </a:r>
          </a:p>
          <a:p>
            <a:r>
              <a:rPr dirty="0" lang="en-US" smtClean="0"/>
              <a:t>If asymptomatic with unrevealing </a:t>
            </a:r>
            <a:r>
              <a:rPr dirty="0" lang="en-US" err="1" smtClean="0"/>
              <a:t>Hx</a:t>
            </a:r>
            <a:r>
              <a:rPr dirty="0" lang="en-US" smtClean="0"/>
              <a:t>, recheck in 8-12 </a:t>
            </a:r>
            <a:r>
              <a:rPr dirty="0" lang="en-US" err="1" smtClean="0"/>
              <a:t>wks</a:t>
            </a:r>
            <a:r>
              <a:rPr dirty="0" lang="en-US" smtClean="0"/>
              <a:t>, if ALT/AST is abnormal evaluate</a:t>
            </a:r>
            <a:endParaRPr dirty="0" lang="en-US"/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Rectangle 3"/>
          <p:cNvSpPr/>
          <p:nvPr/>
        </p:nvSpPr>
        <p:spPr>
          <a:xfrm>
            <a:off x="3729727" y="334963"/>
            <a:ext cx="914400" cy="914400"/>
          </a:xfrm>
          <a:prstGeom prst="rect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HX &amp; PE</a:t>
            </a:r>
            <a:endParaRPr dirty="0" lang="en-US"/>
          </a:p>
        </p:txBody>
      </p:sp>
      <p:sp>
        <p:nvSpPr>
          <p:cNvPr id="1048625" name="Rectangle 4"/>
          <p:cNvSpPr/>
          <p:nvPr/>
        </p:nvSpPr>
        <p:spPr>
          <a:xfrm>
            <a:off x="69581" y="1390645"/>
            <a:ext cx="1848119" cy="914400"/>
          </a:xfrm>
          <a:prstGeom prst="rect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Asymptomatic, </a:t>
            </a:r>
          </a:p>
          <a:p>
            <a:pPr algn="ctr"/>
            <a:r>
              <a:rPr dirty="0" lang="en-US" smtClean="0"/>
              <a:t>ALT&lt;1.5</a:t>
            </a:r>
            <a:endParaRPr dirty="0" lang="en-US"/>
          </a:p>
        </p:txBody>
      </p:sp>
      <p:sp>
        <p:nvSpPr>
          <p:cNvPr id="1048626" name="Rectangle 5"/>
          <p:cNvSpPr/>
          <p:nvPr/>
        </p:nvSpPr>
        <p:spPr>
          <a:xfrm>
            <a:off x="3279420" y="1929405"/>
            <a:ext cx="1472599" cy="914400"/>
          </a:xfrm>
          <a:prstGeom prst="rect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Asymptomatic, suggestive </a:t>
            </a:r>
            <a:r>
              <a:rPr dirty="0" lang="en-US" err="1" smtClean="0"/>
              <a:t>Hx</a:t>
            </a:r>
            <a:endParaRPr dirty="0" lang="en-US"/>
          </a:p>
        </p:txBody>
      </p:sp>
      <p:sp>
        <p:nvSpPr>
          <p:cNvPr id="1048627" name="Rectangle 6"/>
          <p:cNvSpPr/>
          <p:nvPr/>
        </p:nvSpPr>
        <p:spPr>
          <a:xfrm>
            <a:off x="6126236" y="1472205"/>
            <a:ext cx="1828801" cy="914400"/>
          </a:xfrm>
          <a:prstGeom prst="rect"/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Symptomatic with </a:t>
            </a:r>
            <a:r>
              <a:rPr dirty="0" lang="en-US" err="1" smtClean="0"/>
              <a:t>abN</a:t>
            </a:r>
            <a:r>
              <a:rPr dirty="0" lang="en-US" smtClean="0"/>
              <a:t> liver </a:t>
            </a:r>
            <a:r>
              <a:rPr dirty="0" lang="en-US" err="1" smtClean="0"/>
              <a:t>Fxn</a:t>
            </a:r>
            <a:endParaRPr dirty="0" lang="en-US"/>
          </a:p>
        </p:txBody>
      </p:sp>
      <p:sp>
        <p:nvSpPr>
          <p:cNvPr id="1048628" name="Octagon 7"/>
          <p:cNvSpPr/>
          <p:nvPr/>
        </p:nvSpPr>
        <p:spPr>
          <a:xfrm>
            <a:off x="265144" y="2843805"/>
            <a:ext cx="1444689" cy="914400"/>
          </a:xfrm>
          <a:prstGeom prst="octagon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err="1" smtClean="0"/>
              <a:t>Rechek</a:t>
            </a:r>
            <a:r>
              <a:rPr dirty="0" lang="en-US" smtClean="0"/>
              <a:t> in 8-12 </a:t>
            </a:r>
            <a:r>
              <a:rPr dirty="0" lang="en-US" err="1" smtClean="0"/>
              <a:t>wks</a:t>
            </a:r>
            <a:endParaRPr dirty="0" lang="en-US"/>
          </a:p>
        </p:txBody>
      </p:sp>
      <p:sp>
        <p:nvSpPr>
          <p:cNvPr id="1048629" name="Octagon 9"/>
          <p:cNvSpPr/>
          <p:nvPr/>
        </p:nvSpPr>
        <p:spPr>
          <a:xfrm>
            <a:off x="3042185" y="3185512"/>
            <a:ext cx="2135112" cy="914399"/>
          </a:xfrm>
          <a:prstGeom prst="octagon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Stop offending agents &amp; life style changes</a:t>
            </a:r>
            <a:endParaRPr dirty="0" lang="en-US"/>
          </a:p>
        </p:txBody>
      </p:sp>
      <p:sp>
        <p:nvSpPr>
          <p:cNvPr id="1048630" name="Octagon 11"/>
          <p:cNvSpPr/>
          <p:nvPr/>
        </p:nvSpPr>
        <p:spPr>
          <a:xfrm>
            <a:off x="6028551" y="2843804"/>
            <a:ext cx="2707266" cy="1482789"/>
          </a:xfrm>
          <a:prstGeom prst="octagon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Imaging, viral </a:t>
            </a:r>
            <a:r>
              <a:rPr dirty="0" lang="en-US" err="1" smtClean="0"/>
              <a:t>serology,autoimmune</a:t>
            </a:r>
            <a:r>
              <a:rPr dirty="0" lang="en-US" smtClean="0"/>
              <a:t> markers, </a:t>
            </a:r>
            <a:r>
              <a:rPr dirty="0" lang="en-US" err="1" smtClean="0"/>
              <a:t>ceruloplasmin</a:t>
            </a:r>
            <a:endParaRPr dirty="0" lang="en-US"/>
          </a:p>
        </p:txBody>
      </p:sp>
      <p:sp>
        <p:nvSpPr>
          <p:cNvPr id="1048631" name="Oval 12"/>
          <p:cNvSpPr/>
          <p:nvPr/>
        </p:nvSpPr>
        <p:spPr>
          <a:xfrm>
            <a:off x="6883119" y="5722269"/>
            <a:ext cx="1852698" cy="596768"/>
          </a:xfrm>
          <a:prstGeom prst="ellipse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Liver </a:t>
            </a:r>
            <a:r>
              <a:rPr dirty="0" lang="en-US" err="1" smtClean="0"/>
              <a:t>Bx</a:t>
            </a:r>
            <a:endParaRPr dirty="0" lang="en-US"/>
          </a:p>
        </p:txBody>
      </p:sp>
      <p:sp>
        <p:nvSpPr>
          <p:cNvPr id="1048632" name="Rectangle 13"/>
          <p:cNvSpPr/>
          <p:nvPr/>
        </p:nvSpPr>
        <p:spPr>
          <a:xfrm>
            <a:off x="3042185" y="4675513"/>
            <a:ext cx="1947069" cy="729124"/>
          </a:xfrm>
          <a:prstGeom prst="rect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err="1" smtClean="0"/>
              <a:t>Normalisatin</a:t>
            </a:r>
            <a:r>
              <a:rPr dirty="0" lang="en-US" smtClean="0"/>
              <a:t> of AST/ALT</a:t>
            </a:r>
            <a:endParaRPr dirty="0" lang="en-US"/>
          </a:p>
        </p:txBody>
      </p:sp>
      <p:sp>
        <p:nvSpPr>
          <p:cNvPr id="1048633" name="Oval 14"/>
          <p:cNvSpPr/>
          <p:nvPr/>
        </p:nvSpPr>
        <p:spPr>
          <a:xfrm>
            <a:off x="181413" y="4008961"/>
            <a:ext cx="1297815" cy="914400"/>
          </a:xfrm>
          <a:prstGeom prst="ellipse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Normal ALT/AST</a:t>
            </a:r>
            <a:endParaRPr dirty="0" lang="en-US"/>
          </a:p>
        </p:txBody>
      </p:sp>
      <p:sp>
        <p:nvSpPr>
          <p:cNvPr id="1048634" name="Oval 15"/>
          <p:cNvSpPr/>
          <p:nvPr/>
        </p:nvSpPr>
        <p:spPr>
          <a:xfrm>
            <a:off x="1590868" y="4008961"/>
            <a:ext cx="1200128" cy="914400"/>
          </a:xfrm>
          <a:prstGeom prst="ellipse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High ALT/AST</a:t>
            </a:r>
            <a:endParaRPr dirty="0" lang="en-US"/>
          </a:p>
        </p:txBody>
      </p:sp>
      <p:sp>
        <p:nvSpPr>
          <p:cNvPr id="1048635" name="Rectangle 17"/>
          <p:cNvSpPr/>
          <p:nvPr/>
        </p:nvSpPr>
        <p:spPr>
          <a:xfrm>
            <a:off x="265144" y="5404637"/>
            <a:ext cx="1325724" cy="914400"/>
          </a:xfrm>
          <a:prstGeom prst="rect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No further work up</a:t>
            </a:r>
            <a:endParaRPr dirty="0" lang="en-US"/>
          </a:p>
        </p:txBody>
      </p:sp>
      <p:sp>
        <p:nvSpPr>
          <p:cNvPr id="1048636" name="Rectangle 18"/>
          <p:cNvSpPr/>
          <p:nvPr/>
        </p:nvSpPr>
        <p:spPr>
          <a:xfrm>
            <a:off x="2494627" y="5861836"/>
            <a:ext cx="914400" cy="457201"/>
          </a:xfrm>
          <a:prstGeom prst="rect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YES</a:t>
            </a:r>
            <a:endParaRPr dirty="0" lang="en-US"/>
          </a:p>
        </p:txBody>
      </p:sp>
      <p:sp>
        <p:nvSpPr>
          <p:cNvPr id="1048637" name="Rectangle 19"/>
          <p:cNvSpPr/>
          <p:nvPr/>
        </p:nvSpPr>
        <p:spPr>
          <a:xfrm>
            <a:off x="4420414" y="5861836"/>
            <a:ext cx="914400" cy="457201"/>
          </a:xfrm>
          <a:prstGeom prst="rect"/>
          <a:solidFill>
            <a:srgbClr val="263B8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NO</a:t>
            </a:r>
            <a:endParaRPr dirty="0" lang="en-US"/>
          </a:p>
        </p:txBody>
      </p:sp>
      <p:cxnSp>
        <p:nvCxnSpPr>
          <p:cNvPr id="3145728" name="Straight Arrow Connector 21"/>
          <p:cNvCxnSpPr>
            <a:cxnSpLocks/>
            <a:stCxn id="1048624" idx="2"/>
          </p:cNvCxnSpPr>
          <p:nvPr/>
        </p:nvCxnSpPr>
        <p:spPr>
          <a:xfrm flipH="1">
            <a:off x="4176287" y="1249363"/>
            <a:ext cx="10640" cy="680042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29" name="Straight Arrow Connector 23"/>
          <p:cNvCxnSpPr>
            <a:cxnSpLocks/>
            <a:stCxn id="1048624" idx="1"/>
          </p:cNvCxnSpPr>
          <p:nvPr/>
        </p:nvCxnSpPr>
        <p:spPr>
          <a:xfrm flipH="1">
            <a:off x="1734862" y="792163"/>
            <a:ext cx="1994865" cy="840777"/>
          </a:xfrm>
          <a:prstGeom prst="straightConnector1"/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0" name="Straight Arrow Connector 25"/>
          <p:cNvCxnSpPr>
            <a:cxnSpLocks/>
            <a:stCxn id="1048624" idx="3"/>
          </p:cNvCxnSpPr>
          <p:nvPr/>
        </p:nvCxnSpPr>
        <p:spPr>
          <a:xfrm>
            <a:off x="4644127" y="792163"/>
            <a:ext cx="1395497" cy="680042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Arrow Connector 27"/>
          <p:cNvCxnSpPr>
            <a:cxnSpLocks/>
            <a:stCxn id="1048626" idx="2"/>
          </p:cNvCxnSpPr>
          <p:nvPr/>
        </p:nvCxnSpPr>
        <p:spPr>
          <a:xfrm flipH="1">
            <a:off x="3991124" y="2843805"/>
            <a:ext cx="24596" cy="341707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2" name="Straight Arrow Connector 29"/>
          <p:cNvCxnSpPr>
            <a:cxnSpLocks/>
            <a:stCxn id="1048627" idx="2"/>
          </p:cNvCxnSpPr>
          <p:nvPr/>
        </p:nvCxnSpPr>
        <p:spPr>
          <a:xfrm>
            <a:off x="7040637" y="2386605"/>
            <a:ext cx="6627" cy="457199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3" name="Straight Arrow Connector 31"/>
          <p:cNvCxnSpPr>
            <a:cxnSpLocks/>
            <a:stCxn id="1048625" idx="2"/>
          </p:cNvCxnSpPr>
          <p:nvPr/>
        </p:nvCxnSpPr>
        <p:spPr>
          <a:xfrm flipH="1">
            <a:off x="725465" y="2305045"/>
            <a:ext cx="268176" cy="457200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4" name="Straight Arrow Connector 33"/>
          <p:cNvCxnSpPr>
            <a:cxnSpLocks/>
            <a:stCxn id="1048628" idx="3"/>
          </p:cNvCxnSpPr>
          <p:nvPr/>
        </p:nvCxnSpPr>
        <p:spPr>
          <a:xfrm flipH="1">
            <a:off x="446559" y="3758205"/>
            <a:ext cx="86404" cy="341706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5" name="Straight Arrow Connector 35"/>
          <p:cNvCxnSpPr>
            <a:cxnSpLocks/>
            <a:stCxn id="1048628" idx="2"/>
            <a:endCxn id="1048634" idx="1"/>
          </p:cNvCxnSpPr>
          <p:nvPr/>
        </p:nvCxnSpPr>
        <p:spPr>
          <a:xfrm>
            <a:off x="1442014" y="3758205"/>
            <a:ext cx="324609" cy="384667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6" name="Straight Arrow Connector 37"/>
          <p:cNvCxnSpPr>
            <a:cxnSpLocks/>
            <a:stCxn id="1048630" idx="2"/>
          </p:cNvCxnSpPr>
          <p:nvPr/>
        </p:nvCxnSpPr>
        <p:spPr>
          <a:xfrm flipH="1">
            <a:off x="8289258" y="4326593"/>
            <a:ext cx="12265" cy="1395676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7" name="Straight Arrow Connector 39"/>
          <p:cNvCxnSpPr>
            <a:cxnSpLocks/>
            <a:stCxn id="1048637" idx="3"/>
            <a:endCxn id="1048631" idx="2"/>
          </p:cNvCxnSpPr>
          <p:nvPr/>
        </p:nvCxnSpPr>
        <p:spPr>
          <a:xfrm flipV="1">
            <a:off x="5334814" y="6020653"/>
            <a:ext cx="1548305" cy="69784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8" name="Straight Arrow Connector 41"/>
          <p:cNvCxnSpPr>
            <a:cxnSpLocks/>
            <a:stCxn id="1048632" idx="2"/>
          </p:cNvCxnSpPr>
          <p:nvPr/>
        </p:nvCxnSpPr>
        <p:spPr>
          <a:xfrm>
            <a:off x="4015720" y="5404637"/>
            <a:ext cx="617333" cy="457199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9" name="Straight Arrow Connector 43"/>
          <p:cNvCxnSpPr>
            <a:cxnSpLocks/>
            <a:stCxn id="1048632" idx="2"/>
          </p:cNvCxnSpPr>
          <p:nvPr/>
        </p:nvCxnSpPr>
        <p:spPr>
          <a:xfrm flipH="1">
            <a:off x="3279420" y="5404637"/>
            <a:ext cx="736300" cy="457199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40" name="Straight Arrow Connector 45"/>
          <p:cNvCxnSpPr>
            <a:cxnSpLocks/>
            <a:stCxn id="1048633" idx="4"/>
          </p:cNvCxnSpPr>
          <p:nvPr/>
        </p:nvCxnSpPr>
        <p:spPr>
          <a:xfrm flipH="1">
            <a:off x="781479" y="4923361"/>
            <a:ext cx="48842" cy="481276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41" name="Straight Arrow Connector 47"/>
          <p:cNvCxnSpPr>
            <a:cxnSpLocks/>
            <a:stCxn id="1048634" idx="6"/>
            <a:endCxn id="1048630" idx="3"/>
          </p:cNvCxnSpPr>
          <p:nvPr/>
        </p:nvCxnSpPr>
        <p:spPr>
          <a:xfrm flipV="1">
            <a:off x="2790996" y="4326593"/>
            <a:ext cx="3671849" cy="139568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42" name="Straight Arrow Connector 49"/>
          <p:cNvCxnSpPr>
            <a:cxnSpLocks/>
            <a:stCxn id="1048629" idx="3"/>
          </p:cNvCxnSpPr>
          <p:nvPr/>
        </p:nvCxnSpPr>
        <p:spPr>
          <a:xfrm flipH="1">
            <a:off x="3279420" y="4099911"/>
            <a:ext cx="30583" cy="575602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43" name="Straight Arrow Connector 51"/>
          <p:cNvCxnSpPr>
            <a:cxnSpLocks/>
            <a:stCxn id="1048636" idx="1"/>
            <a:endCxn id="1048635" idx="3"/>
          </p:cNvCxnSpPr>
          <p:nvPr/>
        </p:nvCxnSpPr>
        <p:spPr>
          <a:xfrm flipH="1" flipV="1">
            <a:off x="1590868" y="5861837"/>
            <a:ext cx="903759" cy="228600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492125" y="1168401"/>
            <a:ext cx="8308975" cy="5372098"/>
          </a:xfrm>
        </p:spPr>
        <p:txBody>
          <a:bodyPr/>
          <a:p>
            <a:r>
              <a:rPr dirty="0" lang="en-US" smtClean="0">
                <a:solidFill>
                  <a:srgbClr val="FFFFFF"/>
                </a:solidFill>
              </a:rPr>
              <a:t>Evaluation of Elevated ALP</a:t>
            </a:r>
            <a:endParaRPr dirty="0" lang="en-US">
              <a:solidFill>
                <a:srgbClr val="FFFFFF"/>
              </a:solidFill>
            </a:endParaRPr>
          </a:p>
        </p:txBody>
      </p:sp>
      <p:sp>
        <p:nvSpPr>
          <p:cNvPr id="1048639" name="Rectangle 6"/>
          <p:cNvSpPr/>
          <p:nvPr/>
        </p:nvSpPr>
        <p:spPr>
          <a:xfrm>
            <a:off x="3098800" y="1841500"/>
            <a:ext cx="2387600" cy="571500"/>
          </a:xfrm>
          <a:prstGeom prst="rect"/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R/O physiologic causes, do fasting</a:t>
            </a:r>
            <a:endParaRPr dirty="0" lang="en-US"/>
          </a:p>
        </p:txBody>
      </p:sp>
      <p:sp>
        <p:nvSpPr>
          <p:cNvPr id="1048640" name="Rectangle 7"/>
          <p:cNvSpPr/>
          <p:nvPr/>
        </p:nvSpPr>
        <p:spPr>
          <a:xfrm>
            <a:off x="3098800" y="3035300"/>
            <a:ext cx="2565400" cy="508000"/>
          </a:xfrm>
          <a:prstGeom prst="rect"/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Determine source, do GGT</a:t>
            </a:r>
            <a:endParaRPr dirty="0" lang="en-US"/>
          </a:p>
        </p:txBody>
      </p:sp>
      <p:sp>
        <p:nvSpPr>
          <p:cNvPr id="1048641" name="Rectangle 8"/>
          <p:cNvSpPr/>
          <p:nvPr/>
        </p:nvSpPr>
        <p:spPr>
          <a:xfrm>
            <a:off x="415925" y="3708400"/>
            <a:ext cx="1666875" cy="584200"/>
          </a:xfrm>
          <a:prstGeom prst="rect"/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Normal GGT</a:t>
            </a:r>
            <a:endParaRPr dirty="0" lang="en-US"/>
          </a:p>
        </p:txBody>
      </p:sp>
      <p:sp>
        <p:nvSpPr>
          <p:cNvPr id="1048642" name="Rectangle 9"/>
          <p:cNvSpPr/>
          <p:nvPr/>
        </p:nvSpPr>
        <p:spPr>
          <a:xfrm>
            <a:off x="5918200" y="3708400"/>
            <a:ext cx="2298700" cy="584200"/>
          </a:xfrm>
          <a:prstGeom prst="rect"/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Increased GGT Check AMA &amp; u/sound</a:t>
            </a:r>
            <a:endParaRPr dirty="0" lang="en-US"/>
          </a:p>
        </p:txBody>
      </p:sp>
      <p:sp>
        <p:nvSpPr>
          <p:cNvPr id="1048643" name="Rectangle 10"/>
          <p:cNvSpPr/>
          <p:nvPr/>
        </p:nvSpPr>
        <p:spPr>
          <a:xfrm>
            <a:off x="415925" y="4762502"/>
            <a:ext cx="2263775" cy="596899"/>
          </a:xfrm>
          <a:prstGeom prst="rect"/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Evaluate for bone disease</a:t>
            </a:r>
            <a:endParaRPr dirty="0" lang="en-US"/>
          </a:p>
        </p:txBody>
      </p:sp>
      <p:sp>
        <p:nvSpPr>
          <p:cNvPr id="1048644" name="Rectangle 11"/>
          <p:cNvSpPr/>
          <p:nvPr/>
        </p:nvSpPr>
        <p:spPr>
          <a:xfrm>
            <a:off x="3543300" y="4762500"/>
            <a:ext cx="1562100" cy="774699"/>
          </a:xfrm>
          <a:prstGeom prst="rect"/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+AMA/ normal U/sound or Vise versa</a:t>
            </a:r>
            <a:endParaRPr dirty="0" lang="en-US"/>
          </a:p>
        </p:txBody>
      </p:sp>
      <p:sp>
        <p:nvSpPr>
          <p:cNvPr id="1048645" name="Rectangle 13"/>
          <p:cNvSpPr/>
          <p:nvPr/>
        </p:nvSpPr>
        <p:spPr>
          <a:xfrm>
            <a:off x="5715000" y="4762501"/>
            <a:ext cx="965200" cy="596899"/>
          </a:xfrm>
          <a:prstGeom prst="rect"/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Dilated ducts</a:t>
            </a:r>
            <a:endParaRPr dirty="0" lang="en-US"/>
          </a:p>
        </p:txBody>
      </p:sp>
      <p:sp>
        <p:nvSpPr>
          <p:cNvPr id="1048646" name="Rectangle 14"/>
          <p:cNvSpPr/>
          <p:nvPr/>
        </p:nvSpPr>
        <p:spPr>
          <a:xfrm>
            <a:off x="7493000" y="4762501"/>
            <a:ext cx="1422400" cy="1377948"/>
          </a:xfrm>
          <a:prstGeom prst="rect"/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-</a:t>
            </a:r>
            <a:r>
              <a:rPr dirty="0" lang="en-US" err="1" smtClean="0"/>
              <a:t>ve</a:t>
            </a:r>
            <a:r>
              <a:rPr dirty="0" lang="en-US" smtClean="0"/>
              <a:t> AMA/ normal U/sound if ALP is &gt;50%</a:t>
            </a:r>
            <a:endParaRPr dirty="0" lang="en-US"/>
          </a:p>
        </p:txBody>
      </p:sp>
      <p:sp>
        <p:nvSpPr>
          <p:cNvPr id="1048647" name="Rectangle 15"/>
          <p:cNvSpPr/>
          <p:nvPr/>
        </p:nvSpPr>
        <p:spPr>
          <a:xfrm>
            <a:off x="2679700" y="5791199"/>
            <a:ext cx="914400" cy="457200"/>
          </a:xfrm>
          <a:prstGeom prst="rect"/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Liver BX</a:t>
            </a:r>
            <a:endParaRPr dirty="0" lang="en-US"/>
          </a:p>
        </p:txBody>
      </p:sp>
      <p:sp>
        <p:nvSpPr>
          <p:cNvPr id="1048648" name="Rectangle 16"/>
          <p:cNvSpPr/>
          <p:nvPr/>
        </p:nvSpPr>
        <p:spPr>
          <a:xfrm>
            <a:off x="4356100" y="5791198"/>
            <a:ext cx="1663700" cy="698501"/>
          </a:xfrm>
          <a:prstGeom prst="rect"/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dirty="0" lang="en-US" smtClean="0"/>
              <a:t>MRCP/ERCP</a:t>
            </a:r>
            <a:endParaRPr dirty="0" lang="en-US"/>
          </a:p>
        </p:txBody>
      </p:sp>
      <p:cxnSp>
        <p:nvCxnSpPr>
          <p:cNvPr id="3145744" name="Straight Arrow Connector 18"/>
          <p:cNvCxnSpPr>
            <a:cxnSpLocks/>
            <a:stCxn id="1048639" idx="2"/>
          </p:cNvCxnSpPr>
          <p:nvPr/>
        </p:nvCxnSpPr>
        <p:spPr>
          <a:xfrm flipH="1">
            <a:off x="4267200" y="2413000"/>
            <a:ext cx="25400" cy="622300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45" name="Straight Arrow Connector 20"/>
          <p:cNvCxnSpPr>
            <a:cxnSpLocks/>
            <a:stCxn id="1048640" idx="1"/>
            <a:endCxn id="1048641" idx="3"/>
          </p:cNvCxnSpPr>
          <p:nvPr/>
        </p:nvCxnSpPr>
        <p:spPr>
          <a:xfrm flipH="1">
            <a:off x="2082800" y="3289300"/>
            <a:ext cx="1016000" cy="711200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46" name="Straight Arrow Connector 23"/>
          <p:cNvCxnSpPr>
            <a:cxnSpLocks/>
            <a:stCxn id="1048641" idx="2"/>
          </p:cNvCxnSpPr>
          <p:nvPr/>
        </p:nvCxnSpPr>
        <p:spPr>
          <a:xfrm flipH="1">
            <a:off x="1206500" y="4292600"/>
            <a:ext cx="42863" cy="469902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47" name="Straight Arrow Connector 27"/>
          <p:cNvCxnSpPr>
            <a:cxnSpLocks/>
            <a:endCxn id="1048642" idx="0"/>
          </p:cNvCxnSpPr>
          <p:nvPr/>
        </p:nvCxnSpPr>
        <p:spPr>
          <a:xfrm>
            <a:off x="5715000" y="3289300"/>
            <a:ext cx="1352550" cy="419100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48" name="Straight Arrow Connector 29"/>
          <p:cNvCxnSpPr>
            <a:cxnSpLocks/>
            <a:stCxn id="1048642" idx="2"/>
          </p:cNvCxnSpPr>
          <p:nvPr/>
        </p:nvCxnSpPr>
        <p:spPr>
          <a:xfrm flipH="1">
            <a:off x="4838700" y="4292600"/>
            <a:ext cx="2228850" cy="469900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49" name="Straight Arrow Connector 32"/>
          <p:cNvCxnSpPr>
            <a:cxnSpLocks/>
            <a:stCxn id="1048642" idx="2"/>
          </p:cNvCxnSpPr>
          <p:nvPr/>
        </p:nvCxnSpPr>
        <p:spPr>
          <a:xfrm flipH="1">
            <a:off x="6451600" y="4292600"/>
            <a:ext cx="615950" cy="469900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50" name="Straight Arrow Connector 34"/>
          <p:cNvCxnSpPr>
            <a:cxnSpLocks/>
            <a:stCxn id="1048642" idx="2"/>
            <a:endCxn id="1048646" idx="0"/>
          </p:cNvCxnSpPr>
          <p:nvPr/>
        </p:nvCxnSpPr>
        <p:spPr>
          <a:xfrm>
            <a:off x="7067550" y="4292600"/>
            <a:ext cx="1136650" cy="469901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51" name="Straight Arrow Connector 36"/>
          <p:cNvCxnSpPr>
            <a:cxnSpLocks/>
            <a:stCxn id="1048645" idx="2"/>
            <a:endCxn id="1048648" idx="0"/>
          </p:cNvCxnSpPr>
          <p:nvPr/>
        </p:nvCxnSpPr>
        <p:spPr>
          <a:xfrm flipH="1">
            <a:off x="5187950" y="5359400"/>
            <a:ext cx="1009650" cy="431798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52" name="Straight Arrow Connector 38"/>
          <p:cNvCxnSpPr>
            <a:cxnSpLocks/>
            <a:stCxn id="1048644" idx="1"/>
            <a:endCxn id="1048647" idx="0"/>
          </p:cNvCxnSpPr>
          <p:nvPr/>
        </p:nvCxnSpPr>
        <p:spPr>
          <a:xfrm flipH="1">
            <a:off x="3136900" y="5149850"/>
            <a:ext cx="406400" cy="641349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53" name="Straight Arrow Connector 40"/>
          <p:cNvCxnSpPr>
            <a:cxnSpLocks/>
            <a:stCxn id="1048646" idx="1"/>
            <a:endCxn id="1048648" idx="3"/>
          </p:cNvCxnSpPr>
          <p:nvPr/>
        </p:nvCxnSpPr>
        <p:spPr>
          <a:xfrm flipH="1">
            <a:off x="6019800" y="5451475"/>
            <a:ext cx="1473200" cy="688974"/>
          </a:xfrm>
          <a:prstGeom prst="straightConnector1"/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649" name="TextBox 1"/>
          <p:cNvSpPr txBox="1"/>
          <p:nvPr/>
        </p:nvSpPr>
        <p:spPr>
          <a:xfrm>
            <a:off x="1346201" y="787400"/>
            <a:ext cx="4673599" cy="52322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800" lang="en-US" smtClean="0"/>
              <a:t>Evaluation of elevated ALP</a:t>
            </a:r>
            <a:endParaRPr dirty="0" sz="2800" lang="en-US"/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Causes of isolated hyper-GGT</a:t>
            </a:r>
            <a:endParaRPr dirty="0" lang="en-US"/>
          </a:p>
        </p:txBody>
      </p:sp>
      <p:sp>
        <p:nvSpPr>
          <p:cNvPr id="1048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44" lnSpcReduction="10000"/>
          </a:bodyPr>
          <a:p>
            <a:pPr>
              <a:buFont typeface="Wingdings" charset="2"/>
              <a:buChar char="Ø"/>
            </a:pPr>
            <a:r>
              <a:rPr dirty="0" lang="en-US" smtClean="0"/>
              <a:t> </a:t>
            </a:r>
            <a:r>
              <a:rPr dirty="0" lang="en-US"/>
              <a:t>pancreatic </a:t>
            </a:r>
            <a:r>
              <a:rPr dirty="0" lang="en-US" smtClean="0"/>
              <a:t>disease</a:t>
            </a:r>
          </a:p>
          <a:p>
            <a:pPr>
              <a:buFont typeface="Wingdings" charset="2"/>
              <a:buChar char="Ø"/>
            </a:pPr>
            <a:r>
              <a:rPr dirty="0" lang="en-US" smtClean="0"/>
              <a:t> </a:t>
            </a:r>
            <a:r>
              <a:rPr dirty="0" lang="en-US"/>
              <a:t>myocardial </a:t>
            </a:r>
            <a:r>
              <a:rPr dirty="0" lang="en-US" smtClean="0"/>
              <a:t>infarction</a:t>
            </a:r>
          </a:p>
          <a:p>
            <a:pPr>
              <a:buFont typeface="Wingdings" charset="2"/>
              <a:buChar char="Ø"/>
            </a:pPr>
            <a:r>
              <a:rPr dirty="0" lang="en-US" smtClean="0"/>
              <a:t>renal failure </a:t>
            </a:r>
          </a:p>
          <a:p>
            <a:pPr>
              <a:buFont typeface="Wingdings" charset="2"/>
              <a:buChar char="Ø"/>
            </a:pPr>
            <a:r>
              <a:rPr dirty="0" lang="en-US" smtClean="0"/>
              <a:t>chronic </a:t>
            </a:r>
            <a:r>
              <a:rPr dirty="0" lang="en-US"/>
              <a:t>obstructive pulmonary </a:t>
            </a:r>
            <a:r>
              <a:rPr dirty="0" lang="en-US" smtClean="0"/>
              <a:t>disease</a:t>
            </a:r>
          </a:p>
          <a:p>
            <a:pPr>
              <a:buFont typeface="Wingdings" charset="2"/>
              <a:buChar char="Ø"/>
            </a:pPr>
            <a:r>
              <a:rPr dirty="0" lang="en-US" smtClean="0"/>
              <a:t> </a:t>
            </a:r>
            <a:r>
              <a:rPr dirty="0" lang="en-US"/>
              <a:t>diabetes </a:t>
            </a:r>
            <a:r>
              <a:rPr dirty="0" lang="en-US" smtClean="0"/>
              <a:t>mellitus</a:t>
            </a:r>
          </a:p>
          <a:p>
            <a:pPr>
              <a:buFont typeface="Wingdings" charset="2"/>
              <a:buChar char="Ø"/>
            </a:pPr>
            <a:r>
              <a:rPr dirty="0" lang="en-US" smtClean="0"/>
              <a:t> alcoholism especially with AST/ALT ratio of 2:1 </a:t>
            </a:r>
          </a:p>
          <a:p>
            <a:pPr>
              <a:buFont typeface="Wingdings" charset="2"/>
              <a:buChar char="Ø"/>
            </a:pPr>
            <a:r>
              <a:rPr dirty="0" lang="en-US" smtClean="0"/>
              <a:t>Phenytoin and barbiturates</a:t>
            </a:r>
            <a:endParaRPr dirty="0" lang="en-US"/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Isolated </a:t>
            </a:r>
            <a:r>
              <a:rPr dirty="0" lang="en-US" err="1" smtClean="0"/>
              <a:t>Hyperbilirubinaemia</a:t>
            </a:r>
            <a:endParaRPr dirty="0" lang="en-US"/>
          </a:p>
        </p:txBody>
      </p:sp>
      <p:sp>
        <p:nvSpPr>
          <p:cNvPr id="1048653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dirty="0" lang="en-US" smtClean="0"/>
              <a:t>Conjugated: consider</a:t>
            </a:r>
          </a:p>
          <a:p>
            <a:r>
              <a:rPr dirty="0" lang="en-US" err="1" smtClean="0"/>
              <a:t>Billiary</a:t>
            </a:r>
            <a:r>
              <a:rPr dirty="0" lang="en-US" smtClean="0"/>
              <a:t> obstruction: usually high ALP/GGT</a:t>
            </a:r>
          </a:p>
          <a:p>
            <a:r>
              <a:rPr dirty="0" lang="en-US" err="1" smtClean="0"/>
              <a:t>Dubin</a:t>
            </a:r>
            <a:r>
              <a:rPr dirty="0" lang="en-US" err="1"/>
              <a:t>-</a:t>
            </a:r>
            <a:r>
              <a:rPr dirty="0" lang="en-US" err="1" smtClean="0"/>
              <a:t>johnson</a:t>
            </a:r>
            <a:r>
              <a:rPr dirty="0" lang="en-US" smtClean="0"/>
              <a:t> &amp; Rotor syndrome: mild elevation of bilirubin, normal ALP/GGT</a:t>
            </a:r>
          </a:p>
          <a:p>
            <a:endParaRPr dirty="0" lang="en-US"/>
          </a:p>
        </p:txBody>
      </p:sp>
      <p:sp>
        <p:nvSpPr>
          <p:cNvPr id="1048654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4821" lnSpcReduction="20000"/>
          </a:bodyPr>
          <a:p>
            <a:r>
              <a:rPr dirty="0" lang="en-US" smtClean="0"/>
              <a:t>Unconjugated: consider</a:t>
            </a:r>
          </a:p>
          <a:p>
            <a:r>
              <a:rPr dirty="0" lang="en-US" smtClean="0"/>
              <a:t>Medications; rifampicin/ </a:t>
            </a:r>
            <a:r>
              <a:rPr dirty="0" lang="en-US" err="1" smtClean="0"/>
              <a:t>probenecid</a:t>
            </a:r>
            <a:endParaRPr dirty="0" lang="en-US" smtClean="0"/>
          </a:p>
          <a:p>
            <a:r>
              <a:rPr dirty="0" lang="en-US" smtClean="0"/>
              <a:t>Hemolysis</a:t>
            </a:r>
          </a:p>
          <a:p>
            <a:r>
              <a:rPr dirty="0" lang="en-US" smtClean="0"/>
              <a:t>Gilbert syndrome:3-7% of </a:t>
            </a:r>
            <a:r>
              <a:rPr dirty="0" lang="en-US" err="1" smtClean="0"/>
              <a:t>popn</a:t>
            </a:r>
            <a:r>
              <a:rPr dirty="0" lang="en-US" smtClean="0"/>
              <a:t>, M:F 2-7:1</a:t>
            </a:r>
          </a:p>
          <a:p>
            <a:r>
              <a:rPr dirty="0" lang="en-US" err="1" smtClean="0"/>
              <a:t>Criggler</a:t>
            </a:r>
            <a:r>
              <a:rPr dirty="0" lang="en-US" err="1"/>
              <a:t>-</a:t>
            </a:r>
            <a:r>
              <a:rPr dirty="0" lang="en-US" err="1" smtClean="0"/>
              <a:t>najjar</a:t>
            </a:r>
            <a:r>
              <a:rPr dirty="0" lang="en-US" smtClean="0"/>
              <a:t> syndrome type 1 and 2</a:t>
            </a:r>
            <a:endParaRPr dirty="0" lang="en-US"/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en-IE"/>
              <a:t>Jaundice</a:t>
            </a:r>
            <a:endParaRPr lang="en-US"/>
          </a:p>
        </p:txBody>
      </p:sp>
      <p:sp>
        <p:nvSpPr>
          <p:cNvPr id="10486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4821" lnSpcReduction="20000"/>
          </a:bodyPr>
          <a:p>
            <a:r>
              <a:rPr lang="en-IE"/>
              <a:t>Pre hepatic  </a:t>
            </a:r>
          </a:p>
          <a:p>
            <a:pPr lvl="1"/>
            <a:r>
              <a:rPr lang="en-IE"/>
              <a:t>Haemolysis</a:t>
            </a:r>
          </a:p>
          <a:p>
            <a:pPr lvl="1"/>
            <a:r>
              <a:rPr lang="en-IE"/>
              <a:t>Conjugation abnormalities</a:t>
            </a:r>
          </a:p>
          <a:p>
            <a:endParaRPr lang="en-IE"/>
          </a:p>
          <a:p>
            <a:r>
              <a:rPr lang="en-IE"/>
              <a:t>Hepatic – any liver disease, acute or chronic</a:t>
            </a:r>
          </a:p>
          <a:p>
            <a:endParaRPr lang="en-IE"/>
          </a:p>
          <a:p>
            <a:r>
              <a:rPr lang="en-IE"/>
              <a:t>Post hepatic – Obstruction  </a:t>
            </a:r>
            <a:endParaRPr lang="en-US"/>
          </a:p>
        </p:txBody>
      </p:sp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dirty="0" lang="en-IE" smtClean="0"/>
              <a:t>Evaluation</a:t>
            </a:r>
            <a:endParaRPr dirty="0" lang="en-US"/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4844" lnSpcReduction="20000"/>
          </a:bodyPr>
          <a:p>
            <a:pPr>
              <a:lnSpc>
                <a:spcPct val="90000"/>
              </a:lnSpc>
            </a:pPr>
            <a:r>
              <a:rPr lang="en-IE"/>
              <a:t>Bilirubin – Conjugated and Unconjugated</a:t>
            </a:r>
          </a:p>
          <a:p>
            <a:pPr>
              <a:lnSpc>
                <a:spcPct val="90000"/>
              </a:lnSpc>
            </a:pPr>
            <a:r>
              <a:rPr lang="en-IE"/>
              <a:t>ALT/AST levels</a:t>
            </a:r>
          </a:p>
          <a:p>
            <a:pPr>
              <a:lnSpc>
                <a:spcPct val="90000"/>
              </a:lnSpc>
            </a:pPr>
            <a:r>
              <a:rPr lang="en-IE"/>
              <a:t>Alkaline Phosphatase</a:t>
            </a:r>
          </a:p>
          <a:p>
            <a:pPr>
              <a:lnSpc>
                <a:spcPct val="90000"/>
              </a:lnSpc>
            </a:pPr>
            <a:r>
              <a:rPr lang="en-IE"/>
              <a:t>gGT</a:t>
            </a:r>
          </a:p>
          <a:p>
            <a:pPr>
              <a:lnSpc>
                <a:spcPct val="90000"/>
              </a:lnSpc>
            </a:pPr>
            <a:r>
              <a:rPr lang="en-IE"/>
              <a:t>Albumin</a:t>
            </a:r>
          </a:p>
          <a:p>
            <a:pPr>
              <a:lnSpc>
                <a:spcPct val="90000"/>
              </a:lnSpc>
            </a:pPr>
            <a:r>
              <a:rPr lang="en-IE"/>
              <a:t>INR</a:t>
            </a:r>
          </a:p>
          <a:p>
            <a:pPr>
              <a:lnSpc>
                <a:spcPct val="90000"/>
              </a:lnSpc>
            </a:pPr>
            <a:endParaRPr lang="en-IE"/>
          </a:p>
          <a:p>
            <a:pPr>
              <a:lnSpc>
                <a:spcPct val="90000"/>
              </a:lnSpc>
            </a:pPr>
            <a:r>
              <a:rPr lang="en-IE"/>
              <a:t>FBC</a:t>
            </a:r>
          </a:p>
        </p:txBody>
      </p:sp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dirty="0" lang="en-IE" smtClean="0"/>
              <a:t>Evaluation</a:t>
            </a:r>
            <a:endParaRPr dirty="0" lang="en-US"/>
          </a:p>
        </p:txBody>
      </p:sp>
      <p:sp>
        <p:nvSpPr>
          <p:cNvPr id="1048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4792" lnSpcReduction="10000"/>
          </a:bodyPr>
          <a:p>
            <a:pPr>
              <a:lnSpc>
                <a:spcPct val="90000"/>
              </a:lnSpc>
            </a:pPr>
            <a:r>
              <a:rPr sz="2800" lang="en-IE"/>
              <a:t>Hepatitis antibodies: A, B, C….D, E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sz="2400" lang="en-IE"/>
              <a:t>EBV, Toxo, CMV, Leptospirosis </a:t>
            </a:r>
          </a:p>
          <a:p>
            <a:pPr>
              <a:lnSpc>
                <a:spcPct val="90000"/>
              </a:lnSpc>
            </a:pPr>
            <a:r>
              <a:rPr sz="2800" lang="en-IE"/>
              <a:t>Ferritin and fasting transferrin saturation,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sz="2400" lang="en-IE"/>
              <a:t>Haemochromatosis genetics</a:t>
            </a:r>
          </a:p>
          <a:p>
            <a:pPr>
              <a:lnSpc>
                <a:spcPct val="90000"/>
              </a:lnSpc>
            </a:pPr>
            <a:r>
              <a:rPr sz="2800" lang="en-IE"/>
              <a:t>Caeruloplasmin and copper (serum),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sz="2400" lang="en-IE"/>
              <a:t>24 hour urine for copper</a:t>
            </a:r>
            <a:endParaRPr sz="2400" lang="en-IE" u="sng"/>
          </a:p>
          <a:p>
            <a:pPr>
              <a:lnSpc>
                <a:spcPct val="90000"/>
              </a:lnSpc>
            </a:pPr>
            <a:r>
              <a:rPr sz="2800" lang="en-IE"/>
              <a:t>Autoantibodies: ANA, ASMA, AMA, Coeliac</a:t>
            </a:r>
          </a:p>
          <a:p>
            <a:pPr>
              <a:lnSpc>
                <a:spcPct val="90000"/>
              </a:lnSpc>
            </a:pPr>
            <a:r>
              <a:rPr sz="2800" lang="en-IE"/>
              <a:t>Immunoglobulins: IgG, IgA, IgM </a:t>
            </a:r>
          </a:p>
          <a:p>
            <a:pPr>
              <a:lnSpc>
                <a:spcPct val="90000"/>
              </a:lnSpc>
            </a:pPr>
            <a:r>
              <a:rPr sz="2800" lang="en-IE"/>
              <a:t>Cholesterol, triglycerides, glucose, TFTs</a:t>
            </a:r>
          </a:p>
          <a:p>
            <a:pPr>
              <a:lnSpc>
                <a:spcPct val="90000"/>
              </a:lnSpc>
              <a:buSzPct val="50000"/>
              <a:buFontTx/>
              <a:buChar char="o"/>
            </a:pPr>
            <a:r>
              <a:rPr sz="2800" lang="en-IE">
                <a:latin typeface="Symbol" charset="0"/>
              </a:rPr>
              <a:t>a</a:t>
            </a:r>
            <a:r>
              <a:rPr baseline="-25000" sz="2800" lang="en-IE"/>
              <a:t>1</a:t>
            </a:r>
            <a:r>
              <a:rPr sz="2800" lang="en-IE"/>
              <a:t>antitrypsin levels </a:t>
            </a:r>
            <a:r>
              <a:rPr sz="2800" lang="en-IE" u="sng"/>
              <a:t>+</a:t>
            </a:r>
            <a:r>
              <a:rPr sz="2800" lang="en-IE"/>
              <a:t> phenotype</a:t>
            </a:r>
          </a:p>
          <a:p>
            <a:pPr>
              <a:lnSpc>
                <a:spcPct val="90000"/>
              </a:lnSpc>
              <a:buSzPct val="50000"/>
              <a:buFontTx/>
              <a:buChar char="o"/>
            </a:pPr>
            <a:r>
              <a:rPr sz="2800" lang="en-IE">
                <a:latin typeface="Symbol" charset="0"/>
              </a:rPr>
              <a:t>a-</a:t>
            </a:r>
            <a:r>
              <a:rPr sz="2800" lang="en-IE"/>
              <a:t>fetoprotein (cirrhotics only)</a:t>
            </a:r>
            <a:endParaRPr sz="2800" lang="en-US"/>
          </a:p>
          <a:p>
            <a:pPr>
              <a:lnSpc>
                <a:spcPct val="90000"/>
              </a:lnSpc>
              <a:buSzPct val="50000"/>
              <a:buFontTx/>
              <a:buChar char="o"/>
            </a:pPr>
            <a:endParaRPr sz="2800" lang="en-US"/>
          </a:p>
        </p:txBody>
      </p:sp>
    </p:spTree>
  </p:cSld>
  <p:clrMapOvr>
    <a:masterClrMapping/>
  </p:clrMapOvr>
  <p:timing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en-IE"/>
              <a:t>Imaging</a:t>
            </a:r>
            <a:endParaRPr lang="en-US"/>
          </a:p>
        </p:txBody>
      </p:sp>
      <p:sp>
        <p:nvSpPr>
          <p:cNvPr id="10486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4821" lnSpcReduction="20000"/>
          </a:bodyPr>
          <a:p>
            <a:pPr>
              <a:lnSpc>
                <a:spcPct val="90000"/>
              </a:lnSpc>
            </a:pPr>
            <a:r>
              <a:rPr sz="2800" lang="en-IE"/>
              <a:t>Ultrasound – Liver substance, lesions, gallbladder and biliary tree, vessels (Doppler exam), spleen size and varices</a:t>
            </a:r>
          </a:p>
          <a:p>
            <a:pPr>
              <a:lnSpc>
                <a:spcPct val="90000"/>
              </a:lnSpc>
            </a:pPr>
            <a:r>
              <a:rPr sz="2800" lang="en-IE"/>
              <a:t>CT scan – confirm small lesions, see pancreas</a:t>
            </a:r>
          </a:p>
          <a:p>
            <a:pPr>
              <a:lnSpc>
                <a:spcPct val="90000"/>
              </a:lnSpc>
            </a:pPr>
            <a:r>
              <a:rPr sz="2800" lang="en-IE"/>
              <a:t>MRI of Liver – classify smaller lesions  </a:t>
            </a:r>
          </a:p>
          <a:p>
            <a:pPr>
              <a:lnSpc>
                <a:spcPct val="90000"/>
              </a:lnSpc>
            </a:pPr>
            <a:r>
              <a:rPr sz="2800" lang="en-IE"/>
              <a:t>MRCP: </a:t>
            </a:r>
            <a:r>
              <a:rPr sz="2800" i="1" lang="en-IE">
                <a:solidFill>
                  <a:schemeClr val="folHlink"/>
                </a:solidFill>
              </a:rPr>
              <a:t>M</a:t>
            </a:r>
            <a:r>
              <a:rPr sz="2800" i="1" lang="en-IE"/>
              <a:t>agnetic </a:t>
            </a:r>
            <a:r>
              <a:rPr sz="2800" i="1" lang="en-IE">
                <a:solidFill>
                  <a:schemeClr val="folHlink"/>
                </a:solidFill>
              </a:rPr>
              <a:t>r</a:t>
            </a:r>
            <a:r>
              <a:rPr sz="2800" i="1" lang="en-IE"/>
              <a:t>esonance </a:t>
            </a:r>
            <a:r>
              <a:rPr sz="2800" i="1" lang="en-IE">
                <a:solidFill>
                  <a:schemeClr val="folHlink"/>
                </a:solidFill>
              </a:rPr>
              <a:t>c</a:t>
            </a:r>
            <a:r>
              <a:rPr sz="2800" i="1" lang="en-IE"/>
              <a:t>holangio</a:t>
            </a:r>
            <a:r>
              <a:rPr sz="2800" i="1" lang="en-IE">
                <a:solidFill>
                  <a:schemeClr val="folHlink"/>
                </a:solidFill>
              </a:rPr>
              <a:t>p</a:t>
            </a:r>
            <a:r>
              <a:rPr sz="2800" i="1" lang="en-IE"/>
              <a:t>ancreatography,</a:t>
            </a:r>
            <a:r>
              <a:rPr sz="2800" lang="en-IE"/>
              <a:t> to see the biliary tree</a:t>
            </a:r>
          </a:p>
          <a:p>
            <a:pPr>
              <a:lnSpc>
                <a:spcPct val="90000"/>
              </a:lnSpc>
            </a:pPr>
            <a:r>
              <a:rPr sz="2800" lang="en-IE"/>
              <a:t>ERCP: </a:t>
            </a:r>
            <a:r>
              <a:rPr sz="2800" i="1" lang="en-IE">
                <a:solidFill>
                  <a:schemeClr val="folHlink"/>
                </a:solidFill>
              </a:rPr>
              <a:t>E</a:t>
            </a:r>
            <a:r>
              <a:rPr sz="2800" i="1" lang="en-IE"/>
              <a:t>ndoscopic </a:t>
            </a:r>
            <a:r>
              <a:rPr sz="2800" i="1" lang="en-IE">
                <a:solidFill>
                  <a:schemeClr val="folHlink"/>
                </a:solidFill>
              </a:rPr>
              <a:t>r</a:t>
            </a:r>
            <a:r>
              <a:rPr sz="2800" i="1" lang="en-IE"/>
              <a:t>etrograde </a:t>
            </a:r>
            <a:r>
              <a:rPr sz="2800" i="1" lang="en-IE">
                <a:solidFill>
                  <a:schemeClr val="folHlink"/>
                </a:solidFill>
              </a:rPr>
              <a:t>c</a:t>
            </a:r>
            <a:r>
              <a:rPr sz="2800" i="1" lang="en-IE"/>
              <a:t>holangio</a:t>
            </a:r>
            <a:r>
              <a:rPr sz="2800" i="1" lang="en-IE">
                <a:solidFill>
                  <a:schemeClr val="folHlink"/>
                </a:solidFill>
              </a:rPr>
              <a:t>p</a:t>
            </a:r>
            <a:r>
              <a:rPr sz="2800" i="1" lang="en-IE"/>
              <a:t>ancreatography</a:t>
            </a:r>
            <a:r>
              <a:rPr sz="2800" lang="en-IE"/>
              <a:t>– diagnostic and therapeutic:  stones, strictures etc.</a:t>
            </a:r>
            <a:endParaRPr sz="2800" lang="en-US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410135"/>
          </a:xfrm>
        </p:spPr>
        <p:txBody>
          <a:bodyPr>
            <a:normAutofit fontScale="90000"/>
          </a:bodyPr>
          <a:p>
            <a:r>
              <a:rPr dirty="0" lang="en-US" smtClean="0"/>
              <a:t>Objectives</a:t>
            </a:r>
            <a:endParaRPr dirty="0" lang="en-US"/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>
          <a:xfrm>
            <a:off x="415925" y="1981200"/>
            <a:ext cx="8308975" cy="4762500"/>
          </a:xfrm>
        </p:spPr>
        <p:txBody>
          <a:bodyPr>
            <a:normAutofit fontScale="90000" lnSpcReduction="10000"/>
          </a:bodyPr>
          <a:p>
            <a:pPr indent="0" marL="0">
              <a:buNone/>
            </a:pPr>
            <a:r>
              <a:rPr dirty="0" lang="en-US" smtClean="0"/>
              <a:t>By </a:t>
            </a:r>
            <a:r>
              <a:rPr dirty="0" lang="en-US"/>
              <a:t>the end of this </a:t>
            </a:r>
            <a:r>
              <a:rPr dirty="0" lang="en-US" smtClean="0"/>
              <a:t>Module </a:t>
            </a:r>
            <a:r>
              <a:rPr dirty="0" lang="en-US"/>
              <a:t>the learner should be able to; </a:t>
            </a:r>
            <a:endParaRPr dirty="0" lang="en-US" smtClean="0"/>
          </a:p>
          <a:p>
            <a:pPr lvl="0">
              <a:buFont typeface="Wingdings" charset="2"/>
              <a:buChar char="§"/>
            </a:pPr>
            <a:r>
              <a:rPr dirty="0" lang="en-US"/>
              <a:t>Recognize patterns of abnormal liver </a:t>
            </a:r>
            <a:r>
              <a:rPr dirty="0" lang="en-US" smtClean="0"/>
              <a:t>chemistry</a:t>
            </a:r>
            <a:endParaRPr dirty="0" lang="en-GB"/>
          </a:p>
          <a:p>
            <a:pPr lvl="0">
              <a:buFont typeface="Wingdings" charset="2"/>
              <a:buChar char="§"/>
            </a:pPr>
            <a:r>
              <a:rPr dirty="0" lang="en-US" smtClean="0"/>
              <a:t>Evaluate a patient with abnormal liver biochemistry</a:t>
            </a:r>
          </a:p>
          <a:p>
            <a:pPr lvl="0">
              <a:buFont typeface="Wingdings" charset="2"/>
              <a:buChar char="§"/>
            </a:pPr>
            <a:r>
              <a:rPr dirty="0" lang="en-US" smtClean="0"/>
              <a:t>Recognize common causes of an abnormal liver chemistry.</a:t>
            </a:r>
          </a:p>
          <a:p>
            <a:pPr lvl="0">
              <a:buFont typeface="Wingdings" charset="2"/>
              <a:buChar char="§"/>
            </a:pPr>
            <a:r>
              <a:rPr dirty="0" lang="en-US" smtClean="0"/>
              <a:t>Recognize and </a:t>
            </a:r>
            <a:r>
              <a:rPr dirty="0" lang="en-US" err="1" smtClean="0"/>
              <a:t>maanage</a:t>
            </a:r>
            <a:r>
              <a:rPr dirty="0" lang="en-US" smtClean="0"/>
              <a:t> a patient with liver failure</a:t>
            </a:r>
          </a:p>
          <a:p>
            <a:pPr lvl="0">
              <a:buFont typeface="Wingdings" charset="2"/>
              <a:buChar char="§"/>
            </a:pPr>
            <a:endParaRPr dirty="0" lang="en-US" smtClean="0"/>
          </a:p>
          <a:p>
            <a:pPr lvl="0">
              <a:buFont typeface="Wingdings" charset="2"/>
              <a:buChar char="§"/>
            </a:pPr>
            <a:endParaRPr dirty="0" lang="en-GB" smtClean="0"/>
          </a:p>
        </p:txBody>
      </p:sp>
      <p:sp>
        <p:nvSpPr>
          <p:cNvPr id="1048595" name="TextBox 3"/>
          <p:cNvSpPr txBox="1"/>
          <p:nvPr/>
        </p:nvSpPr>
        <p:spPr>
          <a:xfrm>
            <a:off x="419100" y="1257300"/>
            <a:ext cx="239395" cy="359411"/>
          </a:xfrm>
          <a:prstGeom prst="rect"/>
          <a:noFill/>
        </p:spPr>
        <p:txBody>
          <a:bodyPr rtlCol="0" wrap="none">
            <a:spAutoFit/>
          </a:bodyPr>
          <a:p>
            <a:endParaRPr lang="en-US"/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5" descr="mrcp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2268538" y="1341438"/>
            <a:ext cx="4319587" cy="4967287"/>
          </a:xfrm>
          <a:prstGeom prst="rect"/>
          <a:noFill/>
        </p:spPr>
      </p:pic>
      <p:sp>
        <p:nvSpPr>
          <p:cNvPr id="1048663" name="Text Box 6"/>
          <p:cNvSpPr txBox="1">
            <a:spLocks noChangeArrowheads="1"/>
          </p:cNvSpPr>
          <p:nvPr/>
        </p:nvSpPr>
        <p:spPr bwMode="auto">
          <a:xfrm>
            <a:off x="519113" y="1720850"/>
            <a:ext cx="857250" cy="366713"/>
          </a:xfrm>
          <a:prstGeom prst="rect"/>
          <a:noFill/>
          <a:ln>
            <a:noFill/>
          </a:ln>
          <a:effectLst/>
        </p:spPr>
        <p:txBody>
          <a:bodyPr wrap="none">
            <a:spAutoFit/>
          </a:bodyPr>
          <a:p>
            <a:r>
              <a:rPr lang="en-GB"/>
              <a:t>MRCP</a:t>
            </a:r>
          </a:p>
        </p:txBody>
      </p:sp>
    </p:spTree>
  </p:cSld>
  <p:clrMapOvr>
    <a:masterClrMapping/>
  </p:clrMapOvr>
  <p:timing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5" descr="ercp%20-%20labelled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3152775" y="357188"/>
            <a:ext cx="2838450" cy="6143625"/>
          </a:xfrm>
          <a:prstGeom prst="rect"/>
          <a:noFill/>
        </p:spPr>
      </p:pic>
      <p:sp>
        <p:nvSpPr>
          <p:cNvPr id="1048664" name="Text Box 6"/>
          <p:cNvSpPr txBox="1">
            <a:spLocks noChangeArrowheads="1"/>
          </p:cNvSpPr>
          <p:nvPr/>
        </p:nvSpPr>
        <p:spPr bwMode="auto">
          <a:xfrm>
            <a:off x="735013" y="1360488"/>
            <a:ext cx="819150" cy="366712"/>
          </a:xfrm>
          <a:prstGeom prst="rect"/>
          <a:noFill/>
          <a:ln>
            <a:noFill/>
          </a:ln>
          <a:effectLst/>
        </p:spPr>
        <p:txBody>
          <a:bodyPr wrap="none">
            <a:spAutoFit/>
          </a:bodyPr>
          <a:p>
            <a:r>
              <a:rPr lang="en-GB"/>
              <a:t>ERCP</a:t>
            </a:r>
          </a:p>
        </p:txBody>
      </p:sp>
    </p:spTree>
  </p:cSld>
  <p:clrMapOvr>
    <a:masterClrMapping/>
  </p:clrMapOvr>
  <p:timing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en-IE"/>
              <a:t>Liver Biopsy</a:t>
            </a:r>
            <a:endParaRPr lang="en-US"/>
          </a:p>
        </p:txBody>
      </p:sp>
      <p:sp>
        <p:nvSpPr>
          <p:cNvPr id="10486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4844" lnSpcReduction="20000"/>
          </a:bodyPr>
          <a:p>
            <a:pPr>
              <a:lnSpc>
                <a:spcPct val="90000"/>
              </a:lnSpc>
            </a:pPr>
            <a:r>
              <a:rPr lang="en-IE"/>
              <a:t>Very useful for confirming a diagnosis, staging degree of inflammation and/or fibrosis, iron content, mass lesions</a:t>
            </a:r>
          </a:p>
          <a:p>
            <a:pPr>
              <a:lnSpc>
                <a:spcPct val="90000"/>
              </a:lnSpc>
            </a:pPr>
            <a:r>
              <a:rPr lang="en-IE"/>
              <a:t>Contraindications: Bleeding disorders, ascites, small liver, uncooperative patient</a:t>
            </a:r>
          </a:p>
          <a:p>
            <a:pPr>
              <a:lnSpc>
                <a:spcPct val="90000"/>
              </a:lnSpc>
            </a:pPr>
            <a:r>
              <a:rPr lang="en-IE"/>
              <a:t>Complications: Bleeding, pain, perforation another viscus, biliary leak, pneumothorax </a:t>
            </a:r>
          </a:p>
          <a:p>
            <a:pPr>
              <a:lnSpc>
                <a:spcPct val="90000"/>
              </a:lnSpc>
            </a:pPr>
            <a:r>
              <a:rPr lang="en-IE"/>
              <a:t>Methods: Percutaneous, transjugular, laparoscopically </a:t>
            </a:r>
            <a:endParaRPr lang="en-US"/>
          </a:p>
        </p:txBody>
      </p:sp>
    </p:spTree>
  </p:cSld>
  <p:clrMapOvr>
    <a:masterClrMapping/>
  </p:clrMapOvr>
  <p:timing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Liver failure: definition</a:t>
            </a:r>
            <a:endParaRPr dirty="0" lang="en-US"/>
          </a:p>
        </p:txBody>
      </p:sp>
      <p:sp>
        <p:nvSpPr>
          <p:cNvPr id="10486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44" lnSpcReduction="20000"/>
          </a:bodyPr>
          <a:p>
            <a:r>
              <a:rPr dirty="0" lang="en-US" smtClean="0"/>
              <a:t>Acute: Coagulopathy(abnormal INR) and encephalopathy within 8-26 weeks in a patient with no prior history of liver disease</a:t>
            </a:r>
          </a:p>
          <a:p>
            <a:endParaRPr dirty="0" lang="en-US"/>
          </a:p>
          <a:p>
            <a:r>
              <a:rPr dirty="0" lang="en-US" smtClean="0"/>
              <a:t>Chronic: coagulopathy and encephalopathy in a patient with pre-existing liver disease</a:t>
            </a:r>
            <a:endParaRPr dirty="0" lang="en-US"/>
          </a:p>
        </p:txBody>
      </p:sp>
    </p:spTree>
  </p:cSld>
  <p:clrMapOvr>
    <a:masterClrMapping/>
  </p:clrMapOvr>
  <p:timing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sz="5300" lang="en-US">
                <a:latin typeface="Trebuchet MS" charset="0"/>
              </a:rPr>
              <a:t>Symptoms</a:t>
            </a:r>
            <a:endParaRPr sz="2700" lang="en-US">
              <a:latin typeface="Trebuchet MS" charset="0"/>
            </a:endParaRPr>
          </a:p>
        </p:txBody>
      </p:sp>
      <p:sp>
        <p:nvSpPr>
          <p:cNvPr id="104867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44" lnSpcReduction="10000"/>
          </a:bodyPr>
          <a:p>
            <a:pPr>
              <a:lnSpc>
                <a:spcPct val="90000"/>
              </a:lnSpc>
            </a:pPr>
            <a:r>
              <a:rPr lang="en-US">
                <a:latin typeface="Georgia" charset="0"/>
              </a:rPr>
              <a:t>Altered mental status and coagulopathy in the setting of acute hepatic disease</a:t>
            </a:r>
          </a:p>
          <a:p>
            <a:pPr>
              <a:lnSpc>
                <a:spcPct val="90000"/>
              </a:lnSpc>
            </a:pPr>
            <a:r>
              <a:rPr lang="en-US">
                <a:latin typeface="Georgia" charset="0"/>
              </a:rPr>
              <a:t>Fulminant considered &lt;8 wks from jaundice to encephalopathy</a:t>
            </a:r>
          </a:p>
          <a:p>
            <a:pPr>
              <a:lnSpc>
                <a:spcPct val="90000"/>
              </a:lnSpc>
            </a:pPr>
            <a:r>
              <a:rPr lang="en-US">
                <a:latin typeface="Georgia" charset="0"/>
              </a:rPr>
              <a:t>Subfulminant &lt;26 weeks</a:t>
            </a:r>
          </a:p>
          <a:p>
            <a:pPr>
              <a:lnSpc>
                <a:spcPct val="90000"/>
              </a:lnSpc>
              <a:buFont typeface="Georgia" charset="0"/>
              <a:buNone/>
            </a:pPr>
            <a:endParaRPr lang="en-US">
              <a:latin typeface="Georgia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Georgia" charset="0"/>
              </a:rPr>
              <a:t>Jaundice</a:t>
            </a:r>
          </a:p>
          <a:p>
            <a:pPr>
              <a:lnSpc>
                <a:spcPct val="90000"/>
              </a:lnSpc>
            </a:pPr>
            <a:r>
              <a:rPr lang="en-US">
                <a:latin typeface="Georgia" charset="0"/>
              </a:rPr>
              <a:t>Encephalopathy – stupor , coma</a:t>
            </a:r>
          </a:p>
          <a:p>
            <a:pPr>
              <a:lnSpc>
                <a:spcPct val="90000"/>
              </a:lnSpc>
            </a:pPr>
            <a:r>
              <a:rPr lang="en-US">
                <a:latin typeface="Georgia" charset="0"/>
              </a:rPr>
              <a:t>Decreased synthetic function with INR&gt;1.5</a:t>
            </a:r>
          </a:p>
          <a:p>
            <a:pPr>
              <a:lnSpc>
                <a:spcPct val="90000"/>
              </a:lnSpc>
            </a:pPr>
            <a:r>
              <a:rPr lang="en-US">
                <a:latin typeface="Georgia" charset="0"/>
              </a:rPr>
              <a:t>New ascites</a:t>
            </a:r>
          </a:p>
          <a:p>
            <a:pPr>
              <a:lnSpc>
                <a:spcPct val="90000"/>
              </a:lnSpc>
            </a:pPr>
            <a:endParaRPr lang="en-US">
              <a:latin typeface="Georgia" charset="0"/>
            </a:endParaRPr>
          </a:p>
        </p:txBody>
      </p:sp>
    </p:spTree>
  </p:cSld>
  <p:clrMapOvr>
    <a:masterClrMapping/>
  </p:clrMapOvr>
  <p:timing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rebuchet MS" charset="0"/>
              </a:rPr>
              <a:t>Differential diagnosis</a:t>
            </a:r>
          </a:p>
        </p:txBody>
      </p:sp>
      <p:sp>
        <p:nvSpPr>
          <p:cNvPr id="104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lnSpc>
                <a:spcPct val="80000"/>
              </a:lnSpc>
            </a:pPr>
            <a:r>
              <a:rPr sz="2000" lang="en-US">
                <a:latin typeface="Georgia" charset="0"/>
              </a:rPr>
              <a:t>Vascular: Budd-Chiari (hepatic vein thrombosis), ischemia </a:t>
            </a:r>
            <a:r>
              <a:rPr altLang="en-US" sz="2000" lang="ja-JP">
                <a:latin typeface="Georgia" charset="0"/>
              </a:rPr>
              <a:t>“</a:t>
            </a:r>
            <a:r>
              <a:rPr sz="2000" lang="en-US">
                <a:latin typeface="Georgia" charset="0"/>
              </a:rPr>
              <a:t>shock liver</a:t>
            </a:r>
            <a:r>
              <a:rPr altLang="en-US" sz="2000" lang="ja-JP">
                <a:latin typeface="Georgia" charset="0"/>
              </a:rPr>
              <a:t>”</a:t>
            </a:r>
            <a:r>
              <a:rPr sz="2000" lang="en-US">
                <a:latin typeface="Georgia" charset="0"/>
              </a:rPr>
              <a:t>, hepatic veno-occlusive dz,  portal vein thrombosis, arterial thrombosis</a:t>
            </a:r>
          </a:p>
          <a:p>
            <a:pPr>
              <a:lnSpc>
                <a:spcPct val="80000"/>
              </a:lnSpc>
            </a:pPr>
            <a:r>
              <a:rPr sz="2000" lang="en-US">
                <a:latin typeface="Georgia" charset="0"/>
              </a:rPr>
              <a:t>Infectious:  Hepatitis A/B, HSV, CMV, EBV, Hemorrhagic fever  viruses (ebola, lhassa, marburg), paramyxoviruses. Toxoplasma, Leptospira, Candida, Brucella, Myobacteria</a:t>
            </a:r>
          </a:p>
          <a:p>
            <a:pPr>
              <a:lnSpc>
                <a:spcPct val="80000"/>
              </a:lnSpc>
            </a:pPr>
            <a:r>
              <a:rPr sz="2000" lang="en-US">
                <a:latin typeface="Georgia" charset="0"/>
              </a:rPr>
              <a:t>Trauma: laceration</a:t>
            </a:r>
          </a:p>
          <a:p>
            <a:pPr>
              <a:lnSpc>
                <a:spcPct val="80000"/>
              </a:lnSpc>
            </a:pPr>
            <a:r>
              <a:rPr sz="2000" lang="en-US">
                <a:latin typeface="Georgia" charset="0"/>
              </a:rPr>
              <a:t>Autoimmune/Inflam: Autoimmune hepatitis, Reye syndrome , Adult onset Still</a:t>
            </a:r>
            <a:r>
              <a:rPr altLang="en-US" sz="2000" lang="ja-JP">
                <a:latin typeface="Georgia" charset="0"/>
              </a:rPr>
              <a:t>’</a:t>
            </a:r>
            <a:r>
              <a:rPr sz="2000" lang="en-US">
                <a:latin typeface="Georgia" charset="0"/>
              </a:rPr>
              <a:t>s dz (systemic RA)</a:t>
            </a:r>
          </a:p>
          <a:p>
            <a:pPr>
              <a:lnSpc>
                <a:spcPct val="80000"/>
              </a:lnSpc>
            </a:pPr>
            <a:r>
              <a:rPr sz="2000" lang="en-US">
                <a:latin typeface="Georgia" charset="0"/>
              </a:rPr>
              <a:t>Metabolic:  fatty liver of pregnancy, HELLP</a:t>
            </a:r>
          </a:p>
          <a:p>
            <a:pPr>
              <a:lnSpc>
                <a:spcPct val="80000"/>
              </a:lnSpc>
            </a:pPr>
            <a:r>
              <a:rPr sz="2000" lang="en-US">
                <a:latin typeface="Georgia" charset="0"/>
              </a:rPr>
              <a:t>Inherited/Cong:  Wilson</a:t>
            </a:r>
            <a:r>
              <a:rPr altLang="en-US" sz="2000" lang="ja-JP">
                <a:latin typeface="Georgia" charset="0"/>
              </a:rPr>
              <a:t>’</a:t>
            </a:r>
            <a:r>
              <a:rPr sz="2000" lang="en-US">
                <a:latin typeface="Georgia" charset="0"/>
              </a:rPr>
              <a:t>s disease, hemachromatosis, alpha-1 antitrypsin def.,  galactosemia, tyrosinemia, urea cycle disorders (ornithine transcarbamylase def.),  fructose intolerance</a:t>
            </a:r>
          </a:p>
          <a:p>
            <a:pPr>
              <a:lnSpc>
                <a:spcPct val="80000"/>
              </a:lnSpc>
            </a:pPr>
            <a:r>
              <a:rPr sz="2000" lang="en-US">
                <a:latin typeface="Georgia" charset="0"/>
              </a:rPr>
              <a:t>Neoplastic: Primary vs metastatic lesions</a:t>
            </a:r>
          </a:p>
          <a:p>
            <a:pPr>
              <a:lnSpc>
                <a:spcPct val="80000"/>
              </a:lnSpc>
            </a:pPr>
            <a:r>
              <a:rPr sz="2000" lang="en-US">
                <a:latin typeface="Georgia" charset="0"/>
              </a:rPr>
              <a:t>Drugs/toxins: …..</a:t>
            </a:r>
          </a:p>
          <a:p>
            <a:pPr>
              <a:lnSpc>
                <a:spcPct val="80000"/>
              </a:lnSpc>
              <a:buFont typeface="Georgia" charset="0"/>
              <a:buNone/>
            </a:pPr>
            <a:endParaRPr sz="2000" lang="en-US">
              <a:latin typeface="Georgia" charset="0"/>
            </a:endParaRPr>
          </a:p>
          <a:p>
            <a:pPr>
              <a:lnSpc>
                <a:spcPct val="80000"/>
              </a:lnSpc>
            </a:pPr>
            <a:endParaRPr sz="2000" lang="en-US">
              <a:latin typeface="Georgia" charset="0"/>
            </a:endParaRPr>
          </a:p>
        </p:txBody>
      </p:sp>
    </p:spTree>
  </p:cSld>
  <p:clrMapOvr>
    <a:masterClrMapping/>
  </p:clrMapOvr>
  <p:timing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p>
            <a:r>
              <a:rPr lang="en-US">
                <a:latin typeface="Trebuchet MS" charset="0"/>
              </a:rPr>
              <a:t>Differential: Drugs/Toxins</a:t>
            </a:r>
          </a:p>
        </p:txBody>
      </p:sp>
      <p:sp>
        <p:nvSpPr>
          <p:cNvPr id="104867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>
            <a:normAutofit fontScale="76964" lnSpcReduction="20000"/>
          </a:bodyPr>
          <a:p>
            <a:r>
              <a:rPr lang="en-US">
                <a:latin typeface="Georgia" charset="0"/>
              </a:rPr>
              <a:t>Acetaminophen</a:t>
            </a:r>
          </a:p>
          <a:p>
            <a:r>
              <a:rPr lang="en-US">
                <a:latin typeface="Georgia" charset="0"/>
              </a:rPr>
              <a:t>Alcohol (chronic use depletes glutathione stores)</a:t>
            </a:r>
          </a:p>
          <a:p>
            <a:r>
              <a:rPr lang="en-US">
                <a:latin typeface="Georgia" charset="0"/>
              </a:rPr>
              <a:t>Antidepressants: amitriptyline, nortriptyline</a:t>
            </a:r>
          </a:p>
          <a:p>
            <a:r>
              <a:rPr lang="en-US">
                <a:latin typeface="Georgia" charset="0"/>
              </a:rPr>
              <a:t>Oral hypoglycemics: roglitazone, troglitazone</a:t>
            </a:r>
          </a:p>
          <a:p>
            <a:r>
              <a:rPr lang="en-US">
                <a:latin typeface="Georgia" charset="0"/>
              </a:rPr>
              <a:t>Antiepileptics:  phenytoin, valproate</a:t>
            </a:r>
          </a:p>
          <a:p>
            <a:r>
              <a:rPr lang="en-US">
                <a:latin typeface="Georgia" charset="0"/>
              </a:rPr>
              <a:t>Antibiotics: tetracycline, amox/clav, cipro, doxy, erythromycin, isoniazid, nitrofurantoin</a:t>
            </a:r>
          </a:p>
        </p:txBody>
      </p:sp>
      <p:sp>
        <p:nvSpPr>
          <p:cNvPr id="1048678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525963"/>
          </a:xfrm>
        </p:spPr>
        <p:txBody>
          <a:bodyPr>
            <a:normAutofit fontScale="94821" lnSpcReduction="20000"/>
          </a:bodyPr>
          <a:p>
            <a:r>
              <a:rPr lang="en-US">
                <a:latin typeface="Georgia" charset="0"/>
              </a:rPr>
              <a:t>Anesthetic agents: halothane</a:t>
            </a:r>
          </a:p>
          <a:p>
            <a:r>
              <a:rPr lang="en-US">
                <a:latin typeface="Georgia" charset="0"/>
              </a:rPr>
              <a:t>Statins </a:t>
            </a:r>
          </a:p>
          <a:p>
            <a:r>
              <a:rPr lang="en-US">
                <a:latin typeface="Georgia" charset="0"/>
              </a:rPr>
              <a:t>Immunosuppressants: cyclophosphamide, methotrexate</a:t>
            </a:r>
          </a:p>
          <a:p>
            <a:r>
              <a:rPr lang="en-US">
                <a:latin typeface="Georgia" charset="0"/>
              </a:rPr>
              <a:t>Salicylates: Reye syndrome</a:t>
            </a:r>
          </a:p>
          <a:p>
            <a:r>
              <a:rPr lang="en-US">
                <a:latin typeface="Georgia" charset="0"/>
              </a:rPr>
              <a:t>Gold</a:t>
            </a:r>
          </a:p>
          <a:p>
            <a:r>
              <a:rPr lang="en-US">
                <a:latin typeface="Georgia" charset="0"/>
              </a:rPr>
              <a:t>Disulfiram</a:t>
            </a:r>
          </a:p>
          <a:p>
            <a:r>
              <a:rPr lang="en-US">
                <a:latin typeface="Georgia" charset="0"/>
              </a:rPr>
              <a:t>Propylthiouracil</a:t>
            </a:r>
          </a:p>
          <a:p>
            <a:endParaRPr lang="en-US">
              <a:latin typeface="Georgia" charset="0"/>
            </a:endParaRPr>
          </a:p>
        </p:txBody>
      </p:sp>
    </p:spTree>
  </p:cSld>
  <p:clrMapOvr>
    <a:masterClrMapping/>
  </p:clrMapOvr>
  <p:timing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Title 8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p>
            <a:r>
              <a:rPr lang="en-US">
                <a:latin typeface="Trebuchet MS" charset="0"/>
              </a:rPr>
              <a:t>Toxins: continued…</a:t>
            </a:r>
          </a:p>
        </p:txBody>
      </p:sp>
      <p:sp>
        <p:nvSpPr>
          <p:cNvPr id="1048683" name="Content Placeholder 7"/>
          <p:cNvSpPr>
            <a:spLocks noGrp="1"/>
          </p:cNvSpPr>
          <p:nvPr>
            <p:ph idx="1"/>
          </p:nvPr>
        </p:nvSpPr>
        <p:spPr/>
        <p:txBody>
          <a:bodyPr/>
          <a:p>
            <a:pPr indent="-342900" lvl="1" marL="342900">
              <a:buFont typeface="Arial" charset="0"/>
              <a:buChar char="•"/>
            </a:pPr>
            <a:endParaRPr baseline="30000" lang="en-US">
              <a:latin typeface="Georgia" charset="0"/>
            </a:endParaRPr>
          </a:p>
          <a:p>
            <a:pPr indent="-342900" lvl="1" marL="342900">
              <a:buFont typeface="Arial" charset="0"/>
              <a:buChar char="•"/>
            </a:pPr>
            <a:endParaRPr baseline="30000" lang="en-US">
              <a:latin typeface="Georgia" charset="0"/>
            </a:endParaRPr>
          </a:p>
          <a:p>
            <a:endParaRPr lang="en-US">
              <a:latin typeface="Georgia" charset="0"/>
            </a:endParaRPr>
          </a:p>
        </p:txBody>
      </p:sp>
      <p:sp>
        <p:nvSpPr>
          <p:cNvPr id="1048684" name="Rectangle 9"/>
          <p:cNvSpPr>
            <a:spLocks noChangeArrowheads="1"/>
          </p:cNvSpPr>
          <p:nvPr/>
        </p:nvSpPr>
        <p:spPr bwMode="auto">
          <a:xfrm>
            <a:off x="1066800" y="1752600"/>
            <a:ext cx="7010400" cy="4524375"/>
          </a:xfrm>
          <a:prstGeom prst="rect"/>
          <a:noFill/>
          <a:ln>
            <a:noFill/>
          </a:ln>
        </p:spPr>
        <p:txBody>
          <a:bodyPr>
            <a:spAutoFit/>
          </a:bodyPr>
          <a:p>
            <a:r>
              <a:rPr lang="en-US">
                <a:latin typeface="Georgia" charset="0"/>
              </a:rPr>
              <a:t>Dose dependent toxin mediated</a:t>
            </a:r>
          </a:p>
          <a:p>
            <a:pPr lvl="1"/>
            <a:r>
              <a:rPr i="1" lang="en-US">
                <a:latin typeface="Georgia" charset="0"/>
              </a:rPr>
              <a:t>Bacillus cereus</a:t>
            </a:r>
            <a:r>
              <a:rPr lang="en-US">
                <a:latin typeface="Georgia" charset="0"/>
              </a:rPr>
              <a:t> toxin </a:t>
            </a:r>
          </a:p>
          <a:p>
            <a:pPr lvl="1"/>
            <a:r>
              <a:rPr lang="en-US">
                <a:latin typeface="Georgia" charset="0"/>
              </a:rPr>
              <a:t>Cyanobacteria toxin </a:t>
            </a:r>
          </a:p>
          <a:p>
            <a:pPr lvl="1"/>
            <a:r>
              <a:rPr lang="en-US">
                <a:latin typeface="Georgia" charset="0"/>
              </a:rPr>
              <a:t>Organic solvents (eg, carbon tetrachloride) </a:t>
            </a:r>
          </a:p>
          <a:p>
            <a:pPr lvl="1"/>
            <a:r>
              <a:rPr lang="en-US">
                <a:latin typeface="Georgia" charset="0"/>
              </a:rPr>
              <a:t>Yellow phosphorus (fireworks)</a:t>
            </a:r>
          </a:p>
          <a:p>
            <a:pPr lvl="1"/>
            <a:r>
              <a:rPr i="1" lang="en-US">
                <a:latin typeface="Georgia" charset="0"/>
              </a:rPr>
              <a:t>Amanita phalloides</a:t>
            </a:r>
            <a:r>
              <a:rPr lang="en-US">
                <a:latin typeface="Georgia" charset="0"/>
              </a:rPr>
              <a:t> mushroom toxin</a:t>
            </a:r>
            <a:endParaRPr baseline="30000" lang="en-US">
              <a:latin typeface="Georgia" charset="0"/>
            </a:endParaRPr>
          </a:p>
          <a:p>
            <a:pPr lvl="1"/>
            <a:r>
              <a:rPr i="1" lang="en-US">
                <a:latin typeface="Georgia" charset="0"/>
              </a:rPr>
              <a:t>Galerina </a:t>
            </a:r>
            <a:r>
              <a:rPr lang="en-US">
                <a:latin typeface="Georgia" charset="0"/>
              </a:rPr>
              <a:t>mushrooms</a:t>
            </a:r>
          </a:p>
          <a:p>
            <a:r>
              <a:rPr lang="en-US">
                <a:latin typeface="Georgia" charset="0"/>
              </a:rPr>
              <a:t> Illicit Drugs</a:t>
            </a:r>
          </a:p>
          <a:p>
            <a:pPr lvl="1"/>
            <a:r>
              <a:rPr lang="en-US">
                <a:latin typeface="Georgia" charset="0"/>
              </a:rPr>
              <a:t>Ecstasy</a:t>
            </a:r>
          </a:p>
          <a:p>
            <a:pPr lvl="1"/>
            <a:r>
              <a:rPr lang="en-US">
                <a:latin typeface="Georgia" charset="0"/>
              </a:rPr>
              <a:t>Cocaine</a:t>
            </a:r>
          </a:p>
          <a:p>
            <a:r>
              <a:rPr lang="en-US">
                <a:latin typeface="Georgia" charset="0"/>
              </a:rPr>
              <a:t>Herbal Supplements</a:t>
            </a:r>
          </a:p>
          <a:p>
            <a:pPr lvl="1"/>
            <a:r>
              <a:rPr lang="en-US">
                <a:latin typeface="Georgia" charset="0"/>
              </a:rPr>
              <a:t>Ginseng </a:t>
            </a:r>
          </a:p>
          <a:p>
            <a:pPr lvl="1"/>
            <a:r>
              <a:rPr lang="en-US">
                <a:latin typeface="Georgia" charset="0"/>
              </a:rPr>
              <a:t>Pennyroyal oil </a:t>
            </a:r>
          </a:p>
          <a:p>
            <a:pPr lvl="1"/>
            <a:r>
              <a:rPr i="1" lang="en-US">
                <a:latin typeface="Georgia" charset="0"/>
              </a:rPr>
              <a:t>Teucrium polium</a:t>
            </a:r>
            <a:r>
              <a:rPr lang="en-US">
                <a:latin typeface="Georgia" charset="0"/>
              </a:rPr>
              <a:t> </a:t>
            </a:r>
          </a:p>
          <a:p>
            <a:pPr lvl="1"/>
            <a:r>
              <a:rPr lang="en-US">
                <a:latin typeface="Georgia" charset="0"/>
              </a:rPr>
              <a:t>Chaparral or germander tea </a:t>
            </a:r>
          </a:p>
          <a:p>
            <a:pPr lvl="1"/>
            <a:r>
              <a:rPr lang="en-US">
                <a:latin typeface="Georgia" charset="0"/>
              </a:rPr>
              <a:t>Kava Kava (kawa kawa)</a:t>
            </a:r>
          </a:p>
        </p:txBody>
      </p:sp>
    </p:spTree>
  </p:cSld>
  <p:clrMapOvr>
    <a:masterClrMapping/>
  </p:clrMapOvr>
  <p:timing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Title 1"/>
          <p:cNvSpPr>
            <a:spLocks noGrp="1"/>
          </p:cNvSpPr>
          <p:nvPr>
            <p:ph type="title"/>
          </p:nvPr>
        </p:nvSpPr>
        <p:spPr>
          <a:xfrm>
            <a:off x="381000" y="101600"/>
            <a:ext cx="8229600" cy="850900"/>
          </a:xfrm>
        </p:spPr>
        <p:txBody>
          <a:bodyPr>
            <a:normAutofit fontScale="90000"/>
          </a:bodyPr>
          <a:p>
            <a:r>
              <a:rPr dirty="0" lang="en-US">
                <a:latin typeface="Trebuchet MS" charset="0"/>
              </a:rPr>
              <a:t>Epidemiology</a:t>
            </a:r>
          </a:p>
        </p:txBody>
      </p:sp>
      <p:sp>
        <p:nvSpPr>
          <p:cNvPr id="1048686" name="Content Placeholder 2"/>
          <p:cNvSpPr>
            <a:spLocks noGrp="1"/>
          </p:cNvSpPr>
          <p:nvPr>
            <p:ph idx="1"/>
          </p:nvPr>
        </p:nvSpPr>
        <p:spPr>
          <a:xfrm>
            <a:off x="533400" y="952500"/>
            <a:ext cx="8229600" cy="5791200"/>
          </a:xfrm>
        </p:spPr>
        <p:txBody>
          <a:bodyPr>
            <a:normAutofit/>
          </a:bodyPr>
          <a:p>
            <a:pPr>
              <a:lnSpc>
                <a:spcPct val="80000"/>
              </a:lnSpc>
            </a:pPr>
            <a:endParaRPr dirty="0" sz="2600" lang="en-US">
              <a:latin typeface="Georgia" charset="0"/>
            </a:endParaRPr>
          </a:p>
          <a:p>
            <a:pPr>
              <a:lnSpc>
                <a:spcPct val="80000"/>
              </a:lnSpc>
            </a:pPr>
            <a:r>
              <a:rPr dirty="0" sz="2600" lang="en-US">
                <a:latin typeface="Georgia" charset="0"/>
              </a:rPr>
              <a:t>Caucasian (72%) &gt; Hispanic &gt; African American&gt; Asian</a:t>
            </a:r>
          </a:p>
          <a:p>
            <a:pPr>
              <a:lnSpc>
                <a:spcPct val="80000"/>
              </a:lnSpc>
            </a:pPr>
            <a:r>
              <a:rPr dirty="0" sz="2600" lang="en-US">
                <a:latin typeface="Georgia" charset="0"/>
              </a:rPr>
              <a:t>Toxin mediated #1 in US</a:t>
            </a:r>
          </a:p>
          <a:p>
            <a:pPr lvl="1">
              <a:lnSpc>
                <a:spcPct val="80000"/>
              </a:lnSpc>
            </a:pPr>
            <a:r>
              <a:rPr dirty="0" sz="2400" lang="en-US">
                <a:latin typeface="Georgia" charset="0"/>
              </a:rPr>
              <a:t>Acetaminophen 42%</a:t>
            </a:r>
          </a:p>
          <a:p>
            <a:pPr lvl="1">
              <a:lnSpc>
                <a:spcPct val="80000"/>
              </a:lnSpc>
            </a:pPr>
            <a:r>
              <a:rPr dirty="0" sz="2400" lang="en-US">
                <a:latin typeface="Georgia" charset="0"/>
              </a:rPr>
              <a:t>Idiosyncratic drug </a:t>
            </a:r>
            <a:r>
              <a:rPr dirty="0" sz="2400" lang="en-US" err="1">
                <a:latin typeface="Georgia" charset="0"/>
              </a:rPr>
              <a:t>rxn</a:t>
            </a:r>
            <a:r>
              <a:rPr dirty="0" sz="2400" lang="en-US">
                <a:latin typeface="Georgia" charset="0"/>
              </a:rPr>
              <a:t> 12% </a:t>
            </a:r>
          </a:p>
          <a:p>
            <a:pPr lvl="1">
              <a:lnSpc>
                <a:spcPct val="80000"/>
              </a:lnSpc>
            </a:pPr>
            <a:r>
              <a:rPr dirty="0" sz="2400" lang="en-US">
                <a:latin typeface="Georgia" charset="0"/>
              </a:rPr>
              <a:t>Hepatitis B</a:t>
            </a:r>
          </a:p>
          <a:p>
            <a:pPr lvl="1">
              <a:lnSpc>
                <a:spcPct val="80000"/>
              </a:lnSpc>
            </a:pPr>
            <a:r>
              <a:rPr dirty="0" sz="2400" lang="en-US">
                <a:latin typeface="Georgia" charset="0"/>
              </a:rPr>
              <a:t>Autoimmune hepatitis</a:t>
            </a:r>
          </a:p>
          <a:p>
            <a:pPr lvl="1">
              <a:lnSpc>
                <a:spcPct val="80000"/>
              </a:lnSpc>
            </a:pPr>
            <a:r>
              <a:rPr dirty="0" sz="2400" lang="en-US">
                <a:latin typeface="Georgia" charset="0"/>
              </a:rPr>
              <a:t>Wilson</a:t>
            </a:r>
            <a:r>
              <a:rPr altLang="en-US" dirty="0" sz="2400" lang="ja-JP">
                <a:latin typeface="Georgia" charset="0"/>
              </a:rPr>
              <a:t>’</a:t>
            </a:r>
            <a:r>
              <a:rPr dirty="0" sz="2400" lang="en-US">
                <a:latin typeface="Georgia" charset="0"/>
              </a:rPr>
              <a:t>s disease</a:t>
            </a:r>
          </a:p>
          <a:p>
            <a:pPr lvl="1">
              <a:lnSpc>
                <a:spcPct val="80000"/>
              </a:lnSpc>
            </a:pPr>
            <a:r>
              <a:rPr dirty="0" sz="2400" lang="en-US">
                <a:latin typeface="Georgia" charset="0"/>
              </a:rPr>
              <a:t>Fatty liver </a:t>
            </a:r>
            <a:r>
              <a:rPr dirty="0" sz="2400" lang="en-US" err="1">
                <a:latin typeface="Georgia" charset="0"/>
              </a:rPr>
              <a:t>dz</a:t>
            </a:r>
            <a:r>
              <a:rPr dirty="0" sz="2400" lang="en-US">
                <a:latin typeface="Georgia" charset="0"/>
              </a:rPr>
              <a:t> of pregnancy, HELLP</a:t>
            </a:r>
          </a:p>
          <a:p>
            <a:pPr>
              <a:lnSpc>
                <a:spcPct val="80000"/>
              </a:lnSpc>
            </a:pPr>
            <a:r>
              <a:rPr dirty="0" sz="2600" lang="en-US">
                <a:latin typeface="Georgia" charset="0"/>
              </a:rPr>
              <a:t>Worldwide</a:t>
            </a:r>
          </a:p>
          <a:p>
            <a:pPr lvl="1">
              <a:lnSpc>
                <a:spcPct val="80000"/>
              </a:lnSpc>
            </a:pPr>
            <a:r>
              <a:rPr dirty="0" sz="2400" lang="en-US">
                <a:latin typeface="Georgia" charset="0"/>
              </a:rPr>
              <a:t>HBV +/- HDV</a:t>
            </a:r>
          </a:p>
          <a:p>
            <a:pPr lvl="1">
              <a:lnSpc>
                <a:spcPct val="80000"/>
              </a:lnSpc>
            </a:pPr>
            <a:r>
              <a:rPr dirty="0" sz="2400" lang="en-US">
                <a:latin typeface="Georgia" charset="0"/>
              </a:rPr>
              <a:t>HEV (particularly in pregnant women in Mexico, Central America, India, SE Asia)</a:t>
            </a:r>
          </a:p>
          <a:p>
            <a:pPr lvl="1">
              <a:lnSpc>
                <a:spcPct val="80000"/>
              </a:lnSpc>
            </a:pPr>
            <a:r>
              <a:rPr dirty="0" sz="2400" lang="en-US">
                <a:latin typeface="Georgia" charset="0"/>
              </a:rPr>
              <a:t>Acetaminophen in Europe, Great Britain</a:t>
            </a:r>
          </a:p>
        </p:txBody>
      </p:sp>
    </p:spTree>
  </p:cSld>
  <p:clrMapOvr>
    <a:masterClrMapping/>
  </p:clrMapOvr>
  <p:timing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p>
            <a:r>
              <a:rPr lang="en-US">
                <a:latin typeface="Trebuchet MS" charset="0"/>
              </a:rPr>
              <a:t>Laboratory Studies</a:t>
            </a:r>
          </a:p>
        </p:txBody>
      </p:sp>
      <p:sp>
        <p:nvSpPr>
          <p:cNvPr id="1048688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4038600" cy="4525963"/>
          </a:xfrm>
        </p:spPr>
        <p:txBody>
          <a:bodyPr>
            <a:normAutofit fontScale="90000" lnSpcReduction="10000"/>
          </a:bodyPr>
          <a:p>
            <a:r>
              <a:rPr lang="en-US">
                <a:latin typeface="Georgia" charset="0"/>
              </a:rPr>
              <a:t>Capillary glucose</a:t>
            </a:r>
          </a:p>
          <a:p>
            <a:r>
              <a:rPr lang="en-US">
                <a:latin typeface="Georgia" charset="0"/>
              </a:rPr>
              <a:t>Ammonia</a:t>
            </a:r>
          </a:p>
          <a:p>
            <a:r>
              <a:rPr lang="en-US">
                <a:latin typeface="Georgia" charset="0"/>
              </a:rPr>
              <a:t>Chemistry </a:t>
            </a:r>
          </a:p>
          <a:p>
            <a:r>
              <a:rPr lang="en-US">
                <a:latin typeface="Georgia" charset="0"/>
              </a:rPr>
              <a:t>Liver panel w/albumin</a:t>
            </a:r>
          </a:p>
          <a:p>
            <a:r>
              <a:rPr lang="en-US">
                <a:latin typeface="Georgia" charset="0"/>
              </a:rPr>
              <a:t>Lipase</a:t>
            </a:r>
          </a:p>
          <a:p>
            <a:r>
              <a:rPr lang="en-US">
                <a:latin typeface="Georgia" charset="0"/>
              </a:rPr>
              <a:t>Coags (INR &gt;1.5)</a:t>
            </a:r>
          </a:p>
          <a:p>
            <a:r>
              <a:rPr lang="en-US">
                <a:latin typeface="Georgia" charset="0"/>
              </a:rPr>
              <a:t>Type &amp; screen</a:t>
            </a:r>
          </a:p>
          <a:p>
            <a:r>
              <a:rPr lang="en-US">
                <a:latin typeface="Georgia" charset="0"/>
              </a:rPr>
              <a:t>CBC </a:t>
            </a:r>
          </a:p>
          <a:p>
            <a:r>
              <a:rPr lang="en-US">
                <a:latin typeface="Georgia" charset="0"/>
              </a:rPr>
              <a:t>Lactate</a:t>
            </a:r>
          </a:p>
          <a:p>
            <a:r>
              <a:rPr lang="en-US">
                <a:latin typeface="Georgia" charset="0"/>
              </a:rPr>
              <a:t>Pregnancy test</a:t>
            </a:r>
          </a:p>
        </p:txBody>
      </p:sp>
      <p:sp>
        <p:nvSpPr>
          <p:cNvPr id="1048689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828800"/>
            <a:ext cx="5257800" cy="4297363"/>
          </a:xfrm>
        </p:spPr>
        <p:txBody>
          <a:bodyPr>
            <a:normAutofit fontScale="81042" lnSpcReduction="10000"/>
          </a:bodyPr>
          <a:p>
            <a:r>
              <a:rPr lang="en-US">
                <a:latin typeface="Georgia" charset="0"/>
              </a:rPr>
              <a:t>Acetaminophen  &amp; salicylate level</a:t>
            </a:r>
          </a:p>
          <a:p>
            <a:r>
              <a:rPr lang="en-US">
                <a:latin typeface="Georgia" charset="0"/>
              </a:rPr>
              <a:t>Toxicology screen</a:t>
            </a:r>
          </a:p>
          <a:p>
            <a:r>
              <a:rPr lang="en-US">
                <a:latin typeface="Georgia" charset="0"/>
              </a:rPr>
              <a:t>Viral serologies: anti-</a:t>
            </a:r>
          </a:p>
          <a:p>
            <a:pPr lvl="1"/>
            <a:r>
              <a:rPr lang="en-US">
                <a:latin typeface="Georgia" charset="0"/>
              </a:rPr>
              <a:t> HAV IgM</a:t>
            </a:r>
          </a:p>
          <a:p>
            <a:pPr lvl="1"/>
            <a:r>
              <a:rPr lang="en-US">
                <a:latin typeface="Georgia" charset="0"/>
              </a:rPr>
              <a:t> HBV  surf ag/ab, core IgM</a:t>
            </a:r>
          </a:p>
          <a:p>
            <a:pPr lvl="1"/>
            <a:r>
              <a:rPr lang="en-US">
                <a:latin typeface="Georgia" charset="0"/>
              </a:rPr>
              <a:t>HEV</a:t>
            </a:r>
          </a:p>
          <a:p>
            <a:r>
              <a:rPr lang="en-US">
                <a:latin typeface="Georgia" charset="0"/>
              </a:rPr>
              <a:t>ANA, ASMA, LKMA, Ig levels</a:t>
            </a:r>
          </a:p>
          <a:p>
            <a:r>
              <a:rPr lang="en-US">
                <a:latin typeface="Georgia" charset="0"/>
              </a:rPr>
              <a:t>Ceruloplasmin (acute phase rxct)</a:t>
            </a:r>
          </a:p>
          <a:p>
            <a:r>
              <a:rPr lang="en-US">
                <a:latin typeface="Georgia" charset="0"/>
              </a:rPr>
              <a:t>Serum free copper</a:t>
            </a:r>
          </a:p>
          <a:p>
            <a:r>
              <a:rPr lang="en-US">
                <a:latin typeface="Georgia" charset="0"/>
              </a:rPr>
              <a:t>HIV</a:t>
            </a:r>
          </a:p>
          <a:p>
            <a:r>
              <a:rPr lang="en-US">
                <a:latin typeface="Georgia" charset="0"/>
              </a:rPr>
              <a:t>Blood cultures</a:t>
            </a:r>
          </a:p>
          <a:p>
            <a:pPr>
              <a:buFont typeface="Georgia" charset="0"/>
              <a:buNone/>
            </a:pPr>
            <a:endParaRPr lang="en-US">
              <a:latin typeface="Georgia" charset="0"/>
            </a:endParaRPr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Outline</a:t>
            </a:r>
            <a:endParaRPr dirty="0" lang="en-US"/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Introduction</a:t>
            </a:r>
          </a:p>
          <a:p>
            <a:r>
              <a:rPr dirty="0" lang="en-US" smtClean="0"/>
              <a:t>Patterns of abnormal liver chemistry</a:t>
            </a:r>
          </a:p>
          <a:p>
            <a:r>
              <a:rPr dirty="0" lang="en-US" smtClean="0"/>
              <a:t>Etiology of abnormal liver biochemistry </a:t>
            </a:r>
          </a:p>
          <a:p>
            <a:r>
              <a:rPr dirty="0" lang="en-US" smtClean="0"/>
              <a:t>Approach to evaluation of abnormal chemistry</a:t>
            </a:r>
          </a:p>
          <a:p>
            <a:r>
              <a:rPr dirty="0" lang="en-US" smtClean="0"/>
              <a:t>Management of liver failure</a:t>
            </a:r>
          </a:p>
          <a:p>
            <a:pPr indent="0" marL="0">
              <a:buNone/>
            </a:pPr>
            <a:endParaRPr dirty="0" lang="en-US" smtClean="0"/>
          </a:p>
          <a:p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Title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rebuchet MS" charset="0"/>
              </a:rPr>
              <a:t>Radiology</a:t>
            </a:r>
          </a:p>
        </p:txBody>
      </p:sp>
      <p:sp>
        <p:nvSpPr>
          <p:cNvPr id="1048691" name="Content Placeholder 5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latin typeface="Georgia" charset="0"/>
              </a:rPr>
              <a:t>CT Head: cerebral edema, mass lesions</a:t>
            </a:r>
          </a:p>
          <a:p>
            <a:r>
              <a:rPr lang="en-US">
                <a:latin typeface="Georgia" charset="0"/>
              </a:rPr>
              <a:t>Liver u/s with dopplers: eval clot, parenchyma</a:t>
            </a:r>
          </a:p>
          <a:p>
            <a:r>
              <a:rPr lang="en-US">
                <a:latin typeface="Georgia" charset="0"/>
              </a:rPr>
              <a:t>Liver CT vs MRI: delineate anatomy for possible transplantation</a:t>
            </a:r>
          </a:p>
          <a:p>
            <a:r>
              <a:rPr lang="en-US">
                <a:latin typeface="Georgia" charset="0"/>
              </a:rPr>
              <a:t>EEG: in the obtunded pt to r/o seizures</a:t>
            </a:r>
          </a:p>
        </p:txBody>
      </p:sp>
    </p:spTree>
  </p:cSld>
  <p:clrMapOvr>
    <a:masterClrMapping/>
  </p:clrMapOvr>
  <p:timing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rebuchet MS" charset="0"/>
              </a:rPr>
              <a:t>Other studies</a:t>
            </a:r>
          </a:p>
        </p:txBody>
      </p:sp>
      <p:sp>
        <p:nvSpPr>
          <p:cNvPr id="104869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latin typeface="Georgia" charset="0"/>
              </a:rPr>
              <a:t>Liver biopsy: transjugular, contraindicated in coagulopathy</a:t>
            </a:r>
          </a:p>
          <a:p>
            <a:r>
              <a:rPr lang="en-US">
                <a:latin typeface="Georgia" charset="0"/>
              </a:rPr>
              <a:t>ICP monitoring with extra- vs intradural catheters, again with care in coagulopathy</a:t>
            </a:r>
          </a:p>
          <a:p>
            <a:endParaRPr lang="en-US">
              <a:latin typeface="Georgia" charset="0"/>
            </a:endParaRPr>
          </a:p>
          <a:p>
            <a:endParaRPr lang="en-US">
              <a:latin typeface="Georgia" charset="0"/>
            </a:endParaRPr>
          </a:p>
        </p:txBody>
      </p:sp>
    </p:spTree>
  </p:cSld>
  <p:clrMapOvr>
    <a:masterClrMapping/>
  </p:clrMapOvr>
  <p:timing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rebuchet MS" charset="0"/>
              </a:rPr>
              <a:t>Complications</a:t>
            </a:r>
          </a:p>
        </p:txBody>
      </p:sp>
      <p:sp>
        <p:nvSpPr>
          <p:cNvPr id="104869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4844" lnSpcReduction="10000"/>
          </a:bodyPr>
          <a:p>
            <a:r>
              <a:rPr lang="en-US">
                <a:latin typeface="Georgia" charset="0"/>
              </a:rPr>
              <a:t>Coagulopathy </a:t>
            </a:r>
          </a:p>
          <a:p>
            <a:r>
              <a:rPr lang="en-US">
                <a:latin typeface="Georgia" charset="0"/>
              </a:rPr>
              <a:t>Encephalopathy</a:t>
            </a:r>
          </a:p>
          <a:p>
            <a:r>
              <a:rPr lang="en-US">
                <a:latin typeface="Georgia" charset="0"/>
              </a:rPr>
              <a:t>Cerebral edema and herniation</a:t>
            </a:r>
          </a:p>
          <a:p>
            <a:r>
              <a:rPr lang="en-US">
                <a:latin typeface="Georgia" charset="0"/>
              </a:rPr>
              <a:t>Hypoglycemia</a:t>
            </a:r>
          </a:p>
          <a:p>
            <a:r>
              <a:rPr lang="en-US">
                <a:latin typeface="Georgia" charset="0"/>
              </a:rPr>
              <a:t>Renal failure</a:t>
            </a:r>
          </a:p>
          <a:p>
            <a:r>
              <a:rPr lang="en-US">
                <a:latin typeface="Georgia" charset="0"/>
              </a:rPr>
              <a:t>Systemic Inflammatory Response Syndrome (SIRS)  low SVR</a:t>
            </a:r>
          </a:p>
          <a:p>
            <a:r>
              <a:rPr lang="en-US">
                <a:latin typeface="Georgia" charset="0"/>
              </a:rPr>
              <a:t>Sepsis</a:t>
            </a:r>
          </a:p>
        </p:txBody>
      </p:sp>
    </p:spTree>
  </p:cSld>
  <p:clrMapOvr>
    <a:masterClrMapping/>
  </p:clrMapOvr>
  <p:timing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rebuchet MS" charset="0"/>
              </a:rPr>
              <a:t>Cerebral Edema</a:t>
            </a:r>
          </a:p>
        </p:txBody>
      </p:sp>
      <p:sp>
        <p:nvSpPr>
          <p:cNvPr id="104869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525962"/>
          </a:xfrm>
        </p:spPr>
        <p:txBody>
          <a:bodyPr/>
          <a:p>
            <a:r>
              <a:rPr lang="en-US">
                <a:latin typeface="Georgia" charset="0"/>
              </a:rPr>
              <a:t>Vasogenic and cytotoxic in origin</a:t>
            </a:r>
          </a:p>
          <a:p>
            <a:r>
              <a:rPr lang="en-US">
                <a:latin typeface="Georgia" charset="0"/>
              </a:rPr>
              <a:t>Ammonia</a:t>
            </a:r>
            <a:r>
              <a:rPr lang="en-US">
                <a:latin typeface="Georgia" charset="0"/>
                <a:sym typeface="Wingdings" charset="0"/>
              </a:rPr>
              <a:t>glutamine which accumulates in cortical astrocytes</a:t>
            </a:r>
            <a:endParaRPr lang="en-US">
              <a:latin typeface="Georgia" charset="0"/>
            </a:endParaRPr>
          </a:p>
        </p:txBody>
      </p:sp>
      <p:sp>
        <p:nvSpPr>
          <p:cNvPr id="104869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525962"/>
          </a:xfrm>
        </p:spPr>
        <p:txBody>
          <a:bodyPr/>
          <a:p>
            <a:r>
              <a:rPr lang="en-US">
                <a:latin typeface="Georgia" charset="0"/>
              </a:rPr>
              <a:t>Increased cerebral blood flow via</a:t>
            </a:r>
          </a:p>
          <a:p>
            <a:pPr lvl="1"/>
            <a:r>
              <a:rPr lang="en-US">
                <a:latin typeface="Georgia" charset="0"/>
                <a:sym typeface="Symbol" charset="0"/>
              </a:rPr>
              <a:t> </a:t>
            </a:r>
            <a:r>
              <a:rPr lang="en-US">
                <a:latin typeface="Georgia" charset="0"/>
              </a:rPr>
              <a:t>NO2</a:t>
            </a:r>
          </a:p>
          <a:p>
            <a:pPr lvl="1"/>
            <a:r>
              <a:rPr lang="en-US">
                <a:latin typeface="Georgia" charset="0"/>
                <a:sym typeface="Symbol" charset="0"/>
              </a:rPr>
              <a:t> </a:t>
            </a:r>
            <a:r>
              <a:rPr lang="en-US">
                <a:latin typeface="Georgia" charset="0"/>
              </a:rPr>
              <a:t>TNF alpha</a:t>
            </a:r>
          </a:p>
          <a:p>
            <a:pPr lvl="1"/>
            <a:r>
              <a:rPr lang="en-US">
                <a:latin typeface="Georgia" charset="0"/>
                <a:sym typeface="Symbol" charset="0"/>
              </a:rPr>
              <a:t> </a:t>
            </a:r>
            <a:r>
              <a:rPr lang="en-US">
                <a:latin typeface="Georgia" charset="0"/>
              </a:rPr>
              <a:t>IL6</a:t>
            </a:r>
          </a:p>
          <a:p>
            <a:pPr lvl="1"/>
            <a:r>
              <a:rPr lang="en-US">
                <a:latin typeface="Georgia" charset="0"/>
                <a:sym typeface="Symbol" charset="0"/>
              </a:rPr>
              <a:t> </a:t>
            </a:r>
            <a:r>
              <a:rPr lang="en-US">
                <a:latin typeface="Georgia" charset="0"/>
              </a:rPr>
              <a:t>IL2</a:t>
            </a:r>
          </a:p>
          <a:p>
            <a:pPr lvl="1"/>
            <a:r>
              <a:rPr lang="en-US">
                <a:latin typeface="Georgia" charset="0"/>
                <a:sym typeface="Symbol" charset="0"/>
              </a:rPr>
              <a:t> bacterial endotoxin</a:t>
            </a:r>
            <a:endParaRPr lang="en-US">
              <a:latin typeface="Georgia" charset="0"/>
            </a:endParaRPr>
          </a:p>
        </p:txBody>
      </p:sp>
    </p:spTree>
  </p:cSld>
  <p:clrMapOvr>
    <a:masterClrMapping/>
  </p:clrMapOvr>
  <p:timing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rebuchet MS" charset="0"/>
              </a:rPr>
              <a:t>Initial management: ED</a:t>
            </a:r>
          </a:p>
        </p:txBody>
      </p:sp>
      <p:sp>
        <p:nvSpPr>
          <p:cNvPr id="104870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525962"/>
          </a:xfrm>
        </p:spPr>
        <p:txBody>
          <a:bodyPr>
            <a:normAutofit fontScale="85357" lnSpcReduction="20000"/>
          </a:bodyPr>
          <a:p>
            <a:r>
              <a:rPr lang="en-US">
                <a:latin typeface="Georgia" charset="0"/>
              </a:rPr>
              <a:t>Labs as indicated</a:t>
            </a:r>
          </a:p>
          <a:p>
            <a:r>
              <a:rPr lang="en-US">
                <a:latin typeface="Georgia" charset="0"/>
              </a:rPr>
              <a:t>Triage to appropriate service: consider ICU when grade II  encephalopathy is present for new dx for freq neuro checks</a:t>
            </a:r>
          </a:p>
          <a:p>
            <a:r>
              <a:rPr lang="en-US">
                <a:latin typeface="Georgia" charset="0"/>
              </a:rPr>
              <a:t>N-acetylcysteine</a:t>
            </a:r>
          </a:p>
          <a:p>
            <a:r>
              <a:rPr lang="en-US">
                <a:latin typeface="Georgia" charset="0"/>
              </a:rPr>
              <a:t>Intubation if GCS &lt;8, grade III encephalopathy </a:t>
            </a:r>
          </a:p>
          <a:p>
            <a:r>
              <a:rPr lang="en-US">
                <a:latin typeface="Georgia" charset="0"/>
              </a:rPr>
              <a:t>Use short-acting , low dose meds only</a:t>
            </a:r>
          </a:p>
          <a:p>
            <a:r>
              <a:rPr lang="en-US">
                <a:latin typeface="Georgia" charset="0"/>
              </a:rPr>
              <a:t>Head CT</a:t>
            </a:r>
          </a:p>
        </p:txBody>
      </p:sp>
      <p:sp>
        <p:nvSpPr>
          <p:cNvPr id="104870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525962"/>
          </a:xfrm>
        </p:spPr>
        <p:txBody>
          <a:bodyPr>
            <a:normAutofit fontScale="94750" lnSpcReduction="20000"/>
          </a:bodyPr>
          <a:p>
            <a:r>
              <a:rPr lang="en-US">
                <a:latin typeface="Georgia" charset="0"/>
              </a:rPr>
              <a:t>Encephalopathy: </a:t>
            </a:r>
          </a:p>
          <a:p>
            <a:pPr lvl="1"/>
            <a:r>
              <a:rPr lang="en-US">
                <a:latin typeface="Georgia" charset="0"/>
              </a:rPr>
              <a:t>Grade I</a:t>
            </a:r>
          </a:p>
          <a:p>
            <a:pPr lvl="2"/>
            <a:r>
              <a:rPr lang="en-US">
                <a:latin typeface="Georgia" charset="0"/>
              </a:rPr>
              <a:t>Confused, altered mood</a:t>
            </a:r>
          </a:p>
          <a:p>
            <a:pPr lvl="1"/>
            <a:r>
              <a:rPr lang="en-US">
                <a:latin typeface="Georgia" charset="0"/>
              </a:rPr>
              <a:t>Grade II: </a:t>
            </a:r>
          </a:p>
          <a:p>
            <a:pPr lvl="2"/>
            <a:r>
              <a:rPr lang="en-US">
                <a:latin typeface="Georgia" charset="0"/>
              </a:rPr>
              <a:t>Inappropriate, drowsy</a:t>
            </a:r>
          </a:p>
          <a:p>
            <a:pPr lvl="1"/>
            <a:r>
              <a:rPr lang="en-US">
                <a:latin typeface="Georgia" charset="0"/>
              </a:rPr>
              <a:t>Grade 3: </a:t>
            </a:r>
          </a:p>
          <a:p>
            <a:pPr lvl="2"/>
            <a:r>
              <a:rPr lang="en-US">
                <a:latin typeface="Georgia" charset="0"/>
              </a:rPr>
              <a:t>stuporous but arousable, markedly confused</a:t>
            </a:r>
          </a:p>
          <a:p>
            <a:pPr lvl="1"/>
            <a:r>
              <a:rPr lang="en-US">
                <a:latin typeface="Georgia" charset="0"/>
              </a:rPr>
              <a:t>Grade 4: </a:t>
            </a:r>
          </a:p>
          <a:p>
            <a:pPr lvl="2"/>
            <a:r>
              <a:rPr lang="en-US">
                <a:latin typeface="Georgia" charset="0"/>
              </a:rPr>
              <a:t>Coma, unresponsive to pain</a:t>
            </a:r>
          </a:p>
        </p:txBody>
      </p:sp>
    </p:spTree>
  </p:cSld>
  <p:clrMapOvr>
    <a:masterClrMapping/>
  </p:clrMapOvr>
  <p:timing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Titl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p>
            <a:pPr fontAlgn="auto">
              <a:spcAft>
                <a:spcPts val="0"/>
              </a:spcAft>
            </a:pPr>
            <a:r>
              <a:rPr dirty="0" lang="en-US" err="1" smtClean="0">
                <a:ea typeface="+mj-ea"/>
              </a:rPr>
              <a:t>Mangement</a:t>
            </a:r>
            <a:r>
              <a:rPr dirty="0" lang="en-US" smtClean="0">
                <a:ea typeface="+mj-ea"/>
              </a:rPr>
              <a:t>: Antidotes</a:t>
            </a:r>
            <a:br>
              <a:rPr dirty="0" lang="en-US" smtClean="0">
                <a:ea typeface="+mj-ea"/>
              </a:rPr>
            </a:br>
            <a:r>
              <a:rPr dirty="0" lang="en-US" smtClean="0">
                <a:ea typeface="+mj-ea"/>
              </a:rPr>
              <a:t>N-</a:t>
            </a:r>
            <a:r>
              <a:rPr dirty="0" lang="en-US" err="1" smtClean="0">
                <a:ea typeface="+mj-ea"/>
              </a:rPr>
              <a:t>acetylcysteine</a:t>
            </a:r>
            <a:endParaRPr dirty="0" lang="en-US">
              <a:ea typeface="+mj-ea"/>
            </a:endParaRPr>
          </a:p>
        </p:txBody>
      </p:sp>
      <p:sp>
        <p:nvSpPr>
          <p:cNvPr id="1048703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06963"/>
          </a:xfrm>
        </p:spPr>
        <p:txBody>
          <a:bodyPr/>
          <a:p>
            <a:r>
              <a:rPr dirty="0" lang="en-US">
                <a:latin typeface="Georgia" charset="0"/>
              </a:rPr>
              <a:t>Load 140mg/kg, then 15mg/kg/</a:t>
            </a:r>
            <a:r>
              <a:rPr dirty="0" lang="en-US" err="1">
                <a:latin typeface="Georgia" charset="0"/>
              </a:rPr>
              <a:t>hr</a:t>
            </a:r>
            <a:r>
              <a:rPr dirty="0" lang="en-US">
                <a:latin typeface="Georgia" charset="0"/>
              </a:rPr>
              <a:t> </a:t>
            </a:r>
          </a:p>
          <a:p>
            <a:r>
              <a:rPr dirty="0" lang="en-US">
                <a:latin typeface="Georgia" charset="0"/>
              </a:rPr>
              <a:t>Pharmacy infusion protocol  </a:t>
            </a:r>
          </a:p>
        </p:txBody>
      </p:sp>
      <p:pic>
        <p:nvPicPr>
          <p:cNvPr id="2097154" name="Picture 2" descr="File:Acetaminophen metabolism.jpg">
            <a:hlinkClick r:id="rId1"/>
          </p:cNvPr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1752600" y="2590800"/>
            <a:ext cx="5946775" cy="4267200"/>
          </a:xfrm>
          <a:prstGeom prst="rect"/>
          <a:noFill/>
          <a:ln>
            <a:noFill/>
          </a:ln>
        </p:spPr>
      </p:pic>
    </p:spTree>
  </p:cSld>
  <p:clrMapOvr>
    <a:masterClrMapping/>
  </p:clrMapOvr>
  <p:timing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066800"/>
          </a:xfrm>
        </p:spPr>
        <p:txBody>
          <a:bodyPr/>
          <a:p>
            <a:r>
              <a:rPr lang="en-US">
                <a:latin typeface="Trebuchet MS" charset="0"/>
              </a:rPr>
              <a:t>Management: Antidotes</a:t>
            </a:r>
          </a:p>
        </p:txBody>
      </p:sp>
      <p:sp>
        <p:nvSpPr>
          <p:cNvPr id="1048705" name="Content Placeholder 2"/>
          <p:cNvSpPr>
            <a:spLocks noGrp="1"/>
          </p:cNvSpPr>
          <p:nvPr>
            <p:ph idx="1"/>
          </p:nvPr>
        </p:nvSpPr>
        <p:spPr>
          <a:xfrm>
            <a:off x="381000" y="1536700"/>
            <a:ext cx="8229600" cy="5911850"/>
          </a:xfrm>
        </p:spPr>
        <p:txBody>
          <a:bodyPr>
            <a:normAutofit/>
          </a:bodyPr>
          <a:p>
            <a:r>
              <a:rPr lang="en-US">
                <a:latin typeface="Georgia" charset="0"/>
              </a:rPr>
              <a:t>Amanita = Penicillin G (mech unknown) 1mg/kg/d  +/- activated charcoal</a:t>
            </a:r>
          </a:p>
          <a:p>
            <a:r>
              <a:rPr lang="en-US">
                <a:latin typeface="Georgia" charset="0"/>
              </a:rPr>
              <a:t>Silibinin – derivative of milk thistle, antioxidant (proposed but not well studied)</a:t>
            </a:r>
          </a:p>
          <a:p>
            <a:r>
              <a:rPr lang="en-US">
                <a:latin typeface="Georgia" charset="0"/>
              </a:rPr>
              <a:t>Inchinko-to – Chinese herbal preparation for cholestatic hepatitis (proposed suppression of TNF-</a:t>
            </a:r>
            <a:r>
              <a:rPr lang="el-GR">
                <a:latin typeface="Georgia" charset="0"/>
              </a:rPr>
              <a:t>α</a:t>
            </a:r>
            <a:r>
              <a:rPr lang="en-US">
                <a:latin typeface="Georgia" charset="0"/>
              </a:rPr>
              <a:t>, inhibition of hepatic apotosis)</a:t>
            </a:r>
          </a:p>
        </p:txBody>
      </p:sp>
    </p:spTree>
  </p:cSld>
  <p:clrMapOvr>
    <a:masterClrMapping/>
  </p:clrMapOvr>
  <p:timing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rebuchet MS" charset="0"/>
              </a:rPr>
              <a:t>Management: Coagulopathy</a:t>
            </a:r>
          </a:p>
        </p:txBody>
      </p:sp>
      <p:sp>
        <p:nvSpPr>
          <p:cNvPr id="10487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21" lnSpcReduction="20000"/>
          </a:bodyPr>
          <a:p>
            <a:r>
              <a:rPr lang="en-US">
                <a:latin typeface="Georgia" charset="0"/>
              </a:rPr>
              <a:t>Correction of coagulopathy not indicated unless active bleeding is present or procedure</a:t>
            </a:r>
          </a:p>
          <a:p>
            <a:pPr lvl="1"/>
            <a:r>
              <a:rPr lang="en-US">
                <a:latin typeface="Georgia" charset="0"/>
              </a:rPr>
              <a:t>FFP 15ml/kg or 4 units</a:t>
            </a:r>
          </a:p>
          <a:p>
            <a:pPr lvl="1"/>
            <a:r>
              <a:rPr lang="en-US">
                <a:latin typeface="Georgia" charset="0"/>
              </a:rPr>
              <a:t>cryoprecipitate</a:t>
            </a:r>
          </a:p>
          <a:p>
            <a:pPr lvl="1"/>
            <a:r>
              <a:rPr lang="en-US">
                <a:latin typeface="Georgia" charset="0"/>
              </a:rPr>
              <a:t>Factor VIIa for unresponsive bleeding 4mcg/kg push</a:t>
            </a:r>
          </a:p>
          <a:p>
            <a:pPr lvl="1"/>
            <a:r>
              <a:rPr lang="en-US">
                <a:latin typeface="Georgia" charset="0"/>
              </a:rPr>
              <a:t>Platelet transfusion only &lt;10K or procedure &lt;50K</a:t>
            </a:r>
          </a:p>
          <a:p>
            <a:pPr lvl="1"/>
            <a:endParaRPr lang="en-US">
              <a:latin typeface="Georgia" charset="0"/>
            </a:endParaRPr>
          </a:p>
        </p:txBody>
      </p:sp>
    </p:spTree>
  </p:cSld>
  <p:clrMapOvr>
    <a:masterClrMapping/>
  </p:clrMapOvr>
  <p:timing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rebuchet MS" charset="0"/>
              </a:rPr>
              <a:t>Management: Renal Failure</a:t>
            </a:r>
          </a:p>
        </p:txBody>
      </p:sp>
      <p:sp>
        <p:nvSpPr>
          <p:cNvPr id="104870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latin typeface="Georgia" charset="0"/>
              </a:rPr>
              <a:t>1/3 of patients will develop oliguric ARF</a:t>
            </a:r>
          </a:p>
          <a:p>
            <a:r>
              <a:rPr lang="en-US">
                <a:latin typeface="Georgia" charset="0"/>
              </a:rPr>
              <a:t>Fluid resusciation</a:t>
            </a:r>
          </a:p>
          <a:p>
            <a:r>
              <a:rPr lang="en-US">
                <a:latin typeface="Georgia" charset="0"/>
              </a:rPr>
              <a:t>CVVHD as indicated </a:t>
            </a:r>
          </a:p>
          <a:p>
            <a:r>
              <a:rPr lang="en-US">
                <a:latin typeface="Georgia" charset="0"/>
              </a:rPr>
              <a:t>Avoid nephrotoxic medications</a:t>
            </a:r>
          </a:p>
          <a:p>
            <a:r>
              <a:rPr lang="en-US">
                <a:latin typeface="Georgia" charset="0"/>
              </a:rPr>
              <a:t>Avoid NSAIDS</a:t>
            </a:r>
          </a:p>
          <a:p>
            <a:endParaRPr lang="en-US">
              <a:latin typeface="Georgia" charset="0"/>
            </a:endParaRPr>
          </a:p>
        </p:txBody>
      </p:sp>
    </p:spTree>
  </p:cSld>
  <p:clrMapOvr>
    <a:masterClrMapping/>
  </p:clrMapOvr>
  <p:timing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rebuchet MS" charset="0"/>
              </a:rPr>
              <a:t>Management: CV and Endocrine</a:t>
            </a:r>
          </a:p>
        </p:txBody>
      </p:sp>
      <p:sp>
        <p:nvSpPr>
          <p:cNvPr id="10487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469" lnSpcReduction="10000"/>
          </a:bodyPr>
          <a:p>
            <a:r>
              <a:rPr lang="en-US">
                <a:latin typeface="Georgia" charset="0"/>
              </a:rPr>
              <a:t>Fluid resuscitation</a:t>
            </a:r>
          </a:p>
          <a:p>
            <a:r>
              <a:rPr lang="en-US">
                <a:latin typeface="Georgia" charset="0"/>
              </a:rPr>
              <a:t>Low SVR with normal or increased CO</a:t>
            </a:r>
          </a:p>
          <a:p>
            <a:r>
              <a:rPr lang="en-US">
                <a:latin typeface="Georgia" charset="0"/>
              </a:rPr>
              <a:t>Dopamine or norepinephrine prn</a:t>
            </a:r>
          </a:p>
          <a:p>
            <a:endParaRPr lang="en-US">
              <a:latin typeface="Georgia" charset="0"/>
            </a:endParaRPr>
          </a:p>
          <a:p>
            <a:r>
              <a:rPr lang="en-US">
                <a:latin typeface="Georgia" charset="0"/>
              </a:rPr>
              <a:t>Impaired gluconeogenesis</a:t>
            </a:r>
          </a:p>
          <a:p>
            <a:r>
              <a:rPr lang="en-US">
                <a:latin typeface="Georgia" charset="0"/>
              </a:rPr>
              <a:t>Frequent capillary blood glucose q1/2 </a:t>
            </a:r>
          </a:p>
          <a:p>
            <a:r>
              <a:rPr lang="en-US">
                <a:latin typeface="Georgia" charset="0"/>
              </a:rPr>
              <a:t>D5/10 containing solution as necessary</a:t>
            </a:r>
          </a:p>
          <a:p>
            <a:r>
              <a:rPr lang="en-US">
                <a:latin typeface="Georgia" charset="0"/>
              </a:rPr>
              <a:t>Montior  potassium, phosphate and magnesium</a:t>
            </a:r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introduction</a:t>
            </a:r>
            <a:endParaRPr dirty="0"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687" lnSpcReduction="10000"/>
          </a:bodyPr>
          <a:p>
            <a:r>
              <a:rPr dirty="0" lang="en-US" smtClean="0"/>
              <a:t>1-4% </a:t>
            </a:r>
            <a:r>
              <a:rPr dirty="0" lang="en-US"/>
              <a:t>of </a:t>
            </a:r>
            <a:r>
              <a:rPr dirty="0" lang="en-US" smtClean="0"/>
              <a:t>asymptomatic general population have mildly elevated LFTs</a:t>
            </a:r>
          </a:p>
          <a:p>
            <a:r>
              <a:rPr dirty="0" lang="en-US" smtClean="0"/>
              <a:t>Kenya: 3.5%  of apparently healthy 20-24 years old had abnormal LFTs( </a:t>
            </a:r>
            <a:r>
              <a:rPr dirty="0" lang="en-US" err="1" smtClean="0"/>
              <a:t>odhiambo</a:t>
            </a:r>
            <a:r>
              <a:rPr dirty="0" lang="en-US" smtClean="0"/>
              <a:t> et al 1972)</a:t>
            </a:r>
          </a:p>
          <a:p>
            <a:r>
              <a:rPr dirty="0" lang="en-US" smtClean="0"/>
              <a:t>US survey 8.9% had abnormal</a:t>
            </a:r>
            <a:r>
              <a:rPr baseline="30000" dirty="0" lang="en-US" smtClean="0"/>
              <a:t> </a:t>
            </a:r>
            <a:r>
              <a:rPr dirty="0" lang="en-US" smtClean="0"/>
              <a:t> Liver chemistry</a:t>
            </a:r>
            <a:r>
              <a:rPr baseline="30000" dirty="0" lang="en-US"/>
              <a:t>1</a:t>
            </a:r>
            <a:endParaRPr dirty="0" lang="en-US" smtClean="0"/>
          </a:p>
          <a:p>
            <a:endParaRPr dirty="0" lang="en-US"/>
          </a:p>
          <a:p>
            <a:endParaRPr dirty="0" lang="en-US" smtClean="0"/>
          </a:p>
          <a:p>
            <a:endParaRPr dirty="0" lang="en-US"/>
          </a:p>
          <a:p>
            <a:pPr indent="0" marL="0">
              <a:buNone/>
            </a:pPr>
            <a:r>
              <a:rPr dirty="0" sz="1600" i="1" lang="en-US" smtClean="0">
                <a:hlinkClick r:id="rId1"/>
              </a:rPr>
              <a:t>1.Pratt </a:t>
            </a:r>
            <a:r>
              <a:rPr dirty="0" sz="1600" i="1" lang="en-US">
                <a:hlinkClick r:id="rId1"/>
              </a:rPr>
              <a:t>DS, Kaplan MM. Evaluation of abnormal liver-enzyme results in asymptomatic patients. N Engl J Med 2000; 342:1266</a:t>
            </a:r>
            <a:r>
              <a:rPr dirty="0" sz="1600" lang="en-US">
                <a:hlinkClick r:id="rId1"/>
              </a:rPr>
              <a:t>.</a:t>
            </a:r>
            <a:endParaRPr dirty="0" sz="1600" lang="en-US"/>
          </a:p>
        </p:txBody>
      </p:sp>
    </p:spTree>
  </p:cSld>
  <p:clrMapOvr>
    <a:masterClrMapping/>
  </p:clrMapOvr>
  <p:timing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rebuchet MS" charset="0"/>
              </a:rPr>
              <a:t>Management: Antibiotics</a:t>
            </a:r>
          </a:p>
        </p:txBody>
      </p:sp>
      <p:sp>
        <p:nvSpPr>
          <p:cNvPr id="104871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1"/>
            <a:r>
              <a:rPr dirty="0" lang="en-US">
                <a:latin typeface="Georgia" charset="0"/>
              </a:rPr>
              <a:t>Empiric antibiotics for </a:t>
            </a:r>
          </a:p>
          <a:p>
            <a:pPr lvl="2"/>
            <a:r>
              <a:rPr dirty="0" lang="en-US">
                <a:latin typeface="Georgia" charset="0"/>
              </a:rPr>
              <a:t>Progressive encephalopathy </a:t>
            </a:r>
          </a:p>
          <a:p>
            <a:pPr lvl="2"/>
            <a:r>
              <a:rPr dirty="0" lang="en-US">
                <a:latin typeface="Georgia" charset="0"/>
              </a:rPr>
              <a:t>Signs of SIRS (temperature, &gt;38ºC or &lt;36ºC; white blood cell [WBC] count, &gt;12,000/</a:t>
            </a:r>
            <a:r>
              <a:rPr dirty="0" lang="el-GR">
                <a:latin typeface="Georgia" charset="0"/>
              </a:rPr>
              <a:t>μ</a:t>
            </a:r>
            <a:r>
              <a:rPr dirty="0" lang="en-US">
                <a:latin typeface="Georgia" charset="0"/>
              </a:rPr>
              <a:t>L or &lt;4000/</a:t>
            </a:r>
            <a:r>
              <a:rPr dirty="0" lang="el-GR">
                <a:latin typeface="Georgia" charset="0"/>
              </a:rPr>
              <a:t>μ</a:t>
            </a:r>
            <a:r>
              <a:rPr dirty="0" lang="en-US">
                <a:latin typeface="Georgia" charset="0"/>
              </a:rPr>
              <a:t>L; pulse rate, &gt;90 </a:t>
            </a:r>
            <a:r>
              <a:rPr dirty="0" lang="en-US" err="1">
                <a:latin typeface="Georgia" charset="0"/>
              </a:rPr>
              <a:t>bpm</a:t>
            </a:r>
            <a:r>
              <a:rPr dirty="0" lang="en-US">
                <a:latin typeface="Georgia" charset="0"/>
              </a:rPr>
              <a:t>) </a:t>
            </a:r>
          </a:p>
          <a:p>
            <a:pPr lvl="2"/>
            <a:r>
              <a:rPr dirty="0" lang="en-US">
                <a:latin typeface="Georgia" charset="0"/>
              </a:rPr>
              <a:t>Persistent hypotension</a:t>
            </a:r>
          </a:p>
          <a:p>
            <a:pPr lvl="1"/>
            <a:r>
              <a:rPr dirty="0" lang="en-US" err="1">
                <a:latin typeface="Georgia" charset="0"/>
              </a:rPr>
              <a:t>T</a:t>
            </a:r>
            <a:r>
              <a:rPr dirty="0" lang="en-US" err="1" smtClean="0">
                <a:latin typeface="Georgia" charset="0"/>
              </a:rPr>
              <a:t>azocin</a:t>
            </a:r>
            <a:r>
              <a:rPr dirty="0" lang="en-US" smtClean="0">
                <a:latin typeface="Georgia" charset="0"/>
              </a:rPr>
              <a:t> </a:t>
            </a:r>
            <a:r>
              <a:rPr dirty="0" lang="en-US">
                <a:latin typeface="Georgia" charset="0"/>
              </a:rPr>
              <a:t>and fluconazole  considered initially. In hospital-acquired IV catheter infections, consider </a:t>
            </a:r>
            <a:r>
              <a:rPr dirty="0" lang="en-US" err="1">
                <a:latin typeface="Georgia" charset="0"/>
              </a:rPr>
              <a:t>vancomycin</a:t>
            </a:r>
            <a:r>
              <a:rPr dirty="0" lang="en-US">
                <a:latin typeface="Georgia" charset="0"/>
              </a:rPr>
              <a:t>.</a:t>
            </a:r>
          </a:p>
          <a:p>
            <a:endParaRPr dirty="0" lang="en-US">
              <a:latin typeface="Georgia" charset="0"/>
            </a:endParaRPr>
          </a:p>
        </p:txBody>
      </p:sp>
    </p:spTree>
  </p:cSld>
  <p:clrMapOvr>
    <a:masterClrMapping/>
  </p:clrMapOvr>
  <p:timing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rebuchet MS" charset="0"/>
              </a:rPr>
              <a:t>Management: Cerebral edema</a:t>
            </a:r>
          </a:p>
        </p:txBody>
      </p:sp>
      <p:sp>
        <p:nvSpPr>
          <p:cNvPr id="10487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031" lnSpcReduction="20000"/>
          </a:bodyPr>
          <a:p>
            <a:pPr fontAlgn="auto" indent="-457200" marL="566928">
              <a:spcAft>
                <a:spcPts val="0"/>
              </a:spcAft>
              <a:buClr>
                <a:schemeClr val="accent3"/>
              </a:buClr>
              <a:buFont typeface="Wingdings" charset="2"/>
              <a:buChar char="u"/>
            </a:pPr>
            <a:r>
              <a:rPr dirty="0" lang="en-US" smtClean="0">
                <a:ea typeface="+mn-ea"/>
              </a:rPr>
              <a:t>Mechanical ventilation to protect airway and hyperventilate (short-lived)</a:t>
            </a:r>
          </a:p>
          <a:p>
            <a:pPr fontAlgn="auto" indent="-457200" marL="566928">
              <a:spcAft>
                <a:spcPts val="0"/>
              </a:spcAft>
              <a:buClr>
                <a:schemeClr val="accent3"/>
              </a:buClr>
              <a:buFont typeface="Wingdings" charset="2"/>
              <a:buChar char="u"/>
            </a:pPr>
            <a:r>
              <a:rPr dirty="0" lang="en-US" smtClean="0">
                <a:ea typeface="+mn-ea"/>
              </a:rPr>
              <a:t>Head of bed elevated to 30 degrees</a:t>
            </a:r>
          </a:p>
          <a:p>
            <a:pPr fontAlgn="auto" indent="-457200" marL="566928">
              <a:spcAft>
                <a:spcPts val="0"/>
              </a:spcAft>
              <a:buClr>
                <a:schemeClr val="accent3"/>
              </a:buClr>
              <a:buFont typeface="Wingdings" charset="2"/>
              <a:buChar char="u"/>
            </a:pPr>
            <a:r>
              <a:rPr dirty="0" lang="en-US" err="1" smtClean="0">
                <a:ea typeface="+mn-ea"/>
              </a:rPr>
              <a:t>Mannitol</a:t>
            </a:r>
            <a:r>
              <a:rPr dirty="0" lang="en-US" smtClean="0">
                <a:ea typeface="+mn-ea"/>
              </a:rPr>
              <a:t>  (0.5 - 1g/kg) goal </a:t>
            </a:r>
            <a:r>
              <a:rPr dirty="0" lang="en-US" err="1" smtClean="0">
                <a:ea typeface="+mn-ea"/>
              </a:rPr>
              <a:t>osm</a:t>
            </a:r>
            <a:r>
              <a:rPr dirty="0" lang="en-US" smtClean="0">
                <a:ea typeface="+mn-ea"/>
              </a:rPr>
              <a:t> around 320</a:t>
            </a:r>
          </a:p>
          <a:p>
            <a:pPr fontAlgn="auto" indent="-457200" marL="566928">
              <a:spcAft>
                <a:spcPts val="0"/>
              </a:spcAft>
              <a:buClr>
                <a:schemeClr val="accent3"/>
              </a:buClr>
              <a:buFont typeface="Wingdings" charset="2"/>
              <a:buChar char="u"/>
            </a:pPr>
            <a:r>
              <a:rPr dirty="0" lang="en-US" smtClean="0">
                <a:ea typeface="+mn-ea"/>
              </a:rPr>
              <a:t>Hypertonic saline 3% ( goal </a:t>
            </a:r>
            <a:r>
              <a:rPr dirty="0" lang="en-US" err="1" smtClean="0">
                <a:ea typeface="+mn-ea"/>
              </a:rPr>
              <a:t>na</a:t>
            </a:r>
            <a:r>
              <a:rPr dirty="0" lang="en-US" smtClean="0">
                <a:ea typeface="+mn-ea"/>
              </a:rPr>
              <a:t> 145-155)</a:t>
            </a:r>
          </a:p>
          <a:p>
            <a:pPr fontAlgn="auto" indent="-457200" marL="566928">
              <a:spcAft>
                <a:spcPts val="0"/>
              </a:spcAft>
              <a:buClr>
                <a:schemeClr val="accent3"/>
              </a:buClr>
              <a:buFont typeface="Wingdings" charset="2"/>
              <a:buChar char="u"/>
            </a:pPr>
            <a:r>
              <a:rPr dirty="0" lang="en-US" err="1" smtClean="0">
                <a:ea typeface="+mn-ea"/>
              </a:rPr>
              <a:t>Barbituate</a:t>
            </a:r>
            <a:r>
              <a:rPr dirty="0" lang="en-US" smtClean="0">
                <a:ea typeface="+mn-ea"/>
              </a:rPr>
              <a:t> coma</a:t>
            </a:r>
          </a:p>
          <a:p>
            <a:pPr fontAlgn="auto" indent="-457200" marL="566928">
              <a:spcAft>
                <a:spcPts val="0"/>
              </a:spcAft>
              <a:buClr>
                <a:schemeClr val="accent3"/>
              </a:buClr>
              <a:buFont typeface="Wingdings" charset="2"/>
              <a:buChar char="u"/>
            </a:pPr>
            <a:r>
              <a:rPr dirty="0" lang="en-US" smtClean="0">
                <a:ea typeface="+mn-ea"/>
              </a:rPr>
              <a:t>Hypothermia is under investigation</a:t>
            </a:r>
          </a:p>
          <a:p>
            <a:pPr fontAlgn="auto" indent="-457200" marL="566928">
              <a:spcAft>
                <a:spcPts val="0"/>
              </a:spcAft>
              <a:buClr>
                <a:schemeClr val="accent3"/>
              </a:buClr>
              <a:buFont typeface="Wingdings" charset="2"/>
              <a:buChar char="u"/>
            </a:pPr>
            <a:r>
              <a:rPr dirty="0" lang="en-US" smtClean="0">
                <a:ea typeface="+mn-ea"/>
              </a:rPr>
              <a:t>Seizure control  with </a:t>
            </a:r>
            <a:r>
              <a:rPr dirty="0" lang="en-US" err="1" smtClean="0">
                <a:ea typeface="+mn-ea"/>
              </a:rPr>
              <a:t>phenytoin</a:t>
            </a:r>
            <a:endParaRPr dirty="0" lang="en-US" smtClean="0">
              <a:ea typeface="+mn-ea"/>
            </a:endParaRPr>
          </a:p>
          <a:p>
            <a:pPr fontAlgn="auto" indent="-457200" marL="566928">
              <a:spcAft>
                <a:spcPts val="0"/>
              </a:spcAft>
              <a:buClr>
                <a:schemeClr val="accent3"/>
              </a:buClr>
              <a:buFont typeface="Wingdings" charset="2"/>
              <a:buChar char="u"/>
            </a:pPr>
            <a:r>
              <a:rPr dirty="0" lang="en-US" smtClean="0">
                <a:ea typeface="+mn-ea"/>
              </a:rPr>
              <a:t>Call neurology/neurosurgery early</a:t>
            </a:r>
          </a:p>
          <a:p>
            <a:pPr fontAlgn="auto" indent="-256032" marL="365760">
              <a:spcAft>
                <a:spcPts val="0"/>
              </a:spcAft>
              <a:buClr>
                <a:schemeClr val="accent3"/>
              </a:buClr>
              <a:buFont typeface="Georgia"/>
              <a:buChar char="•"/>
            </a:pPr>
            <a:endParaRPr dirty="0" lang="en-US">
              <a:ea typeface="+mn-ea"/>
            </a:endParaRPr>
          </a:p>
          <a:p>
            <a:pPr fontAlgn="auto" indent="-256032" marL="365760">
              <a:spcAft>
                <a:spcPts val="0"/>
              </a:spcAft>
              <a:buClr>
                <a:schemeClr val="accent3"/>
              </a:buClr>
              <a:buFont typeface="Georgia"/>
              <a:buChar char="•"/>
            </a:pPr>
            <a:r>
              <a:rPr dirty="0" lang="en-US" smtClean="0">
                <a:ea typeface="+mn-ea"/>
              </a:rPr>
              <a:t>Refractory increased ICP or decreased CPP is a contra-indication for transplantation in most centers</a:t>
            </a:r>
            <a:endParaRPr dirty="0" lang="en-US">
              <a:ea typeface="+mn-ea"/>
            </a:endParaRPr>
          </a:p>
        </p:txBody>
      </p:sp>
    </p:spTree>
  </p:cSld>
  <p:clrMapOvr>
    <a:masterClrMapping/>
  </p:clrMapOvr>
  <p:timing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229600" cy="1066800"/>
          </a:xfrm>
        </p:spPr>
        <p:txBody>
          <a:bodyPr>
            <a:normAutofit fontScale="90000"/>
          </a:bodyPr>
          <a:p>
            <a:r>
              <a:rPr lang="en-US">
                <a:latin typeface="Trebuchet MS" charset="0"/>
              </a:rPr>
              <a:t>Prognosis: King</a:t>
            </a:r>
            <a:r>
              <a:rPr altLang="en-US" lang="ja-JP">
                <a:latin typeface="Trebuchet MS" charset="0"/>
              </a:rPr>
              <a:t>’</a:t>
            </a:r>
            <a:r>
              <a:rPr lang="en-US">
                <a:latin typeface="Trebuchet MS" charset="0"/>
              </a:rPr>
              <a:t>s College Criteria </a:t>
            </a:r>
          </a:p>
        </p:txBody>
      </p:sp>
      <p:sp>
        <p:nvSpPr>
          <p:cNvPr id="104871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525962"/>
          </a:xfrm>
        </p:spPr>
        <p:txBody>
          <a:bodyPr>
            <a:normAutofit fontScale="94792" lnSpcReduction="10000"/>
          </a:bodyPr>
          <a:p>
            <a:pPr>
              <a:buFont typeface="Georgia" charset="0"/>
              <a:buNone/>
            </a:pPr>
            <a:r>
              <a:rPr lang="en-US">
                <a:latin typeface="Georgia" charset="0"/>
              </a:rPr>
              <a:t>Acetaminophen toxicity</a:t>
            </a:r>
          </a:p>
          <a:p>
            <a:r>
              <a:rPr lang="en-US">
                <a:latin typeface="Georgia" charset="0"/>
              </a:rPr>
              <a:t>Arterial lactate &gt;3.5 4 hrs after resuscitation  </a:t>
            </a:r>
            <a:r>
              <a:rPr lang="en-US" u="sng">
                <a:latin typeface="Georgia" charset="0"/>
              </a:rPr>
              <a:t>or</a:t>
            </a:r>
          </a:p>
          <a:p>
            <a:r>
              <a:rPr lang="en-US">
                <a:latin typeface="Georgia" charset="0"/>
              </a:rPr>
              <a:t>pH &lt;7.30 or lactate &gt;3.0 12 hours after resuscit.  </a:t>
            </a:r>
            <a:r>
              <a:rPr lang="en-US" u="sng">
                <a:latin typeface="Georgia" charset="0"/>
              </a:rPr>
              <a:t>or</a:t>
            </a:r>
          </a:p>
          <a:p>
            <a:pPr lvl="1"/>
            <a:r>
              <a:rPr lang="en-US">
                <a:latin typeface="Georgia" charset="0"/>
              </a:rPr>
              <a:t>Arterial pH &lt;7.3</a:t>
            </a:r>
          </a:p>
          <a:p>
            <a:pPr lvl="1"/>
            <a:r>
              <a:rPr lang="en-US">
                <a:latin typeface="Georgia" charset="0"/>
              </a:rPr>
              <a:t>PT &gt;100 sec</a:t>
            </a:r>
          </a:p>
          <a:p>
            <a:pPr lvl="1"/>
            <a:r>
              <a:rPr lang="en-US">
                <a:latin typeface="Georgia" charset="0"/>
              </a:rPr>
              <a:t>Creatinine &gt;3.4</a:t>
            </a:r>
          </a:p>
        </p:txBody>
      </p:sp>
      <p:sp>
        <p:nvSpPr>
          <p:cNvPr id="104871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32038"/>
            <a:ext cx="4495800" cy="4525962"/>
          </a:xfrm>
        </p:spPr>
        <p:txBody>
          <a:bodyPr>
            <a:normAutofit fontScale="90000" lnSpcReduction="10000"/>
          </a:bodyPr>
          <a:p>
            <a:pPr fontAlgn="auto" indent="-256032" marL="365760">
              <a:spcAft>
                <a:spcPts val="0"/>
              </a:spcAft>
              <a:buClr>
                <a:schemeClr val="accent3"/>
              </a:buClr>
              <a:buFont typeface="Georgia"/>
              <a:buNone/>
            </a:pPr>
            <a:r>
              <a:rPr dirty="0" lang="en-US">
                <a:ea typeface="+mn-ea"/>
              </a:rPr>
              <a:t>N</a:t>
            </a:r>
            <a:r>
              <a:rPr dirty="0" lang="en-US" smtClean="0">
                <a:ea typeface="+mn-ea"/>
              </a:rPr>
              <a:t>on-acetaminophen related toxicity</a:t>
            </a:r>
          </a:p>
          <a:p>
            <a:pPr fontAlgn="auto" indent="-342900" lvl="1" marL="342900">
              <a:spcAft>
                <a:spcPts val="0"/>
              </a:spcAft>
              <a:buFont typeface="Arial" pitchFamily="34" charset="0"/>
              <a:buChar char="•"/>
            </a:pPr>
            <a:r>
              <a:rPr dirty="0" lang="en-US" smtClean="0">
                <a:ea typeface="+mn-ea"/>
              </a:rPr>
              <a:t>INR &gt;6.5 (PTT&gt;100)   </a:t>
            </a:r>
            <a:r>
              <a:rPr dirty="0" lang="en-US" u="sng" smtClean="0">
                <a:ea typeface="+mn-ea"/>
              </a:rPr>
              <a:t>or</a:t>
            </a:r>
          </a:p>
          <a:p>
            <a:pPr fontAlgn="auto" indent="-342900" lvl="1" marL="342900">
              <a:spcAft>
                <a:spcPts val="0"/>
              </a:spcAft>
              <a:buFont typeface="Arial" pitchFamily="34" charset="0"/>
              <a:buChar char="•"/>
            </a:pPr>
            <a:r>
              <a:rPr dirty="0" lang="en-US" smtClean="0">
                <a:ea typeface="+mn-ea"/>
              </a:rPr>
              <a:t>Arterial lactate &gt;3.5  4hrs after resuscitation   </a:t>
            </a:r>
            <a:r>
              <a:rPr dirty="0" lang="en-US" u="sng" smtClean="0">
                <a:ea typeface="+mn-ea"/>
              </a:rPr>
              <a:t>or </a:t>
            </a:r>
          </a:p>
          <a:p>
            <a:pPr fontAlgn="auto" indent="-256032" marL="365760">
              <a:spcAft>
                <a:spcPts val="0"/>
              </a:spcAft>
              <a:buClr>
                <a:schemeClr val="accent3"/>
              </a:buClr>
              <a:buFont typeface="Georgia"/>
              <a:buChar char="•"/>
            </a:pPr>
            <a:r>
              <a:rPr dirty="0" lang="en-US" smtClean="0">
                <a:ea typeface="+mn-ea"/>
              </a:rPr>
              <a:t>3 of 5   </a:t>
            </a:r>
          </a:p>
          <a:p>
            <a:pPr fontAlgn="auto" indent="-246888" lvl="1" marL="658368">
              <a:spcAft>
                <a:spcPts val="0"/>
              </a:spcAft>
              <a:buFont typeface="Georgia"/>
              <a:buChar char="▫"/>
            </a:pPr>
            <a:r>
              <a:rPr dirty="0" lang="en-US" smtClean="0">
                <a:ea typeface="+mn-ea"/>
              </a:rPr>
              <a:t>Age &lt;10 or &gt;40</a:t>
            </a:r>
          </a:p>
          <a:p>
            <a:pPr fontAlgn="auto" indent="-246888" lvl="1" marL="658368">
              <a:spcAft>
                <a:spcPts val="0"/>
              </a:spcAft>
              <a:buFont typeface="Georgia"/>
              <a:buChar char="▫"/>
            </a:pPr>
            <a:r>
              <a:rPr dirty="0" lang="en-US" smtClean="0">
                <a:ea typeface="+mn-ea"/>
              </a:rPr>
              <a:t>INR &gt;3.5</a:t>
            </a:r>
          </a:p>
          <a:p>
            <a:pPr fontAlgn="auto" indent="-246888" lvl="1" marL="658368">
              <a:spcAft>
                <a:spcPts val="0"/>
              </a:spcAft>
              <a:buFont typeface="Georgia"/>
              <a:buChar char="▫"/>
            </a:pPr>
            <a:r>
              <a:rPr dirty="0" lang="en-US" smtClean="0">
                <a:ea typeface="+mn-ea"/>
              </a:rPr>
              <a:t>Idiosyncratic drug </a:t>
            </a:r>
            <a:r>
              <a:rPr dirty="0" lang="en-US" err="1" smtClean="0">
                <a:ea typeface="+mn-ea"/>
              </a:rPr>
              <a:t>rxn</a:t>
            </a:r>
            <a:endParaRPr dirty="0" lang="en-US" smtClean="0">
              <a:ea typeface="+mn-ea"/>
            </a:endParaRPr>
          </a:p>
          <a:p>
            <a:pPr fontAlgn="auto" indent="-246888" lvl="1" marL="658368">
              <a:spcAft>
                <a:spcPts val="0"/>
              </a:spcAft>
              <a:buFont typeface="Georgia"/>
              <a:buChar char="▫"/>
            </a:pPr>
            <a:r>
              <a:rPr dirty="0" lang="en-US" smtClean="0">
                <a:ea typeface="+mn-ea"/>
              </a:rPr>
              <a:t>Jaundice &gt; 1wk </a:t>
            </a:r>
          </a:p>
          <a:p>
            <a:pPr fontAlgn="auto" indent="-246888" lvl="1" marL="658368">
              <a:spcAft>
                <a:spcPts val="0"/>
              </a:spcAft>
              <a:buFont typeface="Georgia"/>
              <a:buChar char="▫"/>
            </a:pPr>
            <a:r>
              <a:rPr dirty="0" lang="en-US" smtClean="0">
                <a:ea typeface="+mn-ea"/>
              </a:rPr>
              <a:t>Serum </a:t>
            </a:r>
            <a:r>
              <a:rPr dirty="0" lang="en-US" err="1" smtClean="0">
                <a:ea typeface="+mn-ea"/>
              </a:rPr>
              <a:t>bilirubin</a:t>
            </a:r>
            <a:r>
              <a:rPr dirty="0" lang="en-US" smtClean="0">
                <a:ea typeface="+mn-ea"/>
              </a:rPr>
              <a:t> &gt;17.5mg/</a:t>
            </a:r>
            <a:r>
              <a:rPr dirty="0" lang="en-US" err="1" smtClean="0">
                <a:ea typeface="+mn-ea"/>
              </a:rPr>
              <a:t>dL</a:t>
            </a:r>
            <a:endParaRPr dirty="0" lang="en-US" smtClean="0">
              <a:ea typeface="+mn-ea"/>
            </a:endParaRPr>
          </a:p>
        </p:txBody>
      </p:sp>
    </p:spTree>
  </p:cSld>
  <p:clrMapOvr>
    <a:masterClrMapping/>
  </p:clrMapOvr>
  <p:timing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p>
            <a:pPr fontAlgn="auto">
              <a:spcAft>
                <a:spcPts val="0"/>
              </a:spcAft>
            </a:pPr>
            <a:r>
              <a:rPr dirty="0" lang="en-US" smtClean="0">
                <a:ea typeface="+mj-ea"/>
              </a:rPr>
              <a:t>MELD</a:t>
            </a:r>
            <a:br>
              <a:rPr dirty="0" lang="en-US" smtClean="0">
                <a:ea typeface="+mj-ea"/>
              </a:rPr>
            </a:br>
            <a:r>
              <a:rPr dirty="0" lang="en-US" smtClean="0">
                <a:ea typeface="+mj-ea"/>
              </a:rPr>
              <a:t>Model for End-Stage Liver Disease</a:t>
            </a:r>
            <a:endParaRPr dirty="0" lang="en-US">
              <a:ea typeface="+mj-ea"/>
            </a:endParaRPr>
          </a:p>
        </p:txBody>
      </p:sp>
      <p:sp>
        <p:nvSpPr>
          <p:cNvPr id="1048720" name="Content Placeholder 2"/>
          <p:cNvSpPr>
            <a:spLocks noGrp="1"/>
          </p:cNvSpPr>
          <p:nvPr>
            <p:ph idx="1"/>
          </p:nvPr>
        </p:nvSpPr>
        <p:spPr>
          <a:xfrm>
            <a:off x="457200" y="1409700"/>
            <a:ext cx="8229600" cy="4716463"/>
          </a:xfrm>
        </p:spPr>
        <p:txBody>
          <a:bodyPr>
            <a:normAutofit fontScale="94792" lnSpcReduction="10000"/>
          </a:bodyPr>
          <a:p>
            <a:endParaRPr dirty="0" sz="2600" lang="en-US" smtClean="0">
              <a:latin typeface="Georgia" charset="0"/>
            </a:endParaRPr>
          </a:p>
          <a:p>
            <a:endParaRPr dirty="0" sz="2600" lang="en-US">
              <a:latin typeface="Georgia" charset="0"/>
            </a:endParaRPr>
          </a:p>
          <a:p>
            <a:r>
              <a:rPr dirty="0" sz="2600" lang="en-US" smtClean="0">
                <a:latin typeface="Georgia" charset="0"/>
              </a:rPr>
              <a:t>3.78</a:t>
            </a:r>
            <a:r>
              <a:rPr dirty="0" sz="2600" lang="en-US">
                <a:latin typeface="Georgia" charset="0"/>
              </a:rPr>
              <a:t>[Ln serum bilirubin (mg/</a:t>
            </a:r>
            <a:r>
              <a:rPr dirty="0" sz="2600" lang="en-US" err="1">
                <a:latin typeface="Georgia" charset="0"/>
              </a:rPr>
              <a:t>dL</a:t>
            </a:r>
            <a:r>
              <a:rPr dirty="0" sz="2600" lang="en-US">
                <a:latin typeface="Georgia" charset="0"/>
              </a:rPr>
              <a:t>)] + 11.2[Ln INR] + 9.57[Ln serum </a:t>
            </a:r>
            <a:r>
              <a:rPr dirty="0" sz="2600" lang="en-US" err="1">
                <a:latin typeface="Georgia" charset="0"/>
              </a:rPr>
              <a:t>creatinine</a:t>
            </a:r>
            <a:r>
              <a:rPr dirty="0" sz="2600" lang="en-US">
                <a:latin typeface="Georgia" charset="0"/>
              </a:rPr>
              <a:t> (mg/</a:t>
            </a:r>
            <a:r>
              <a:rPr dirty="0" sz="2600" lang="en-US" err="1">
                <a:latin typeface="Georgia" charset="0"/>
              </a:rPr>
              <a:t>dL</a:t>
            </a:r>
            <a:r>
              <a:rPr dirty="0" sz="2600" lang="en-US">
                <a:latin typeface="Georgia" charset="0"/>
              </a:rPr>
              <a:t>)] + 6.43</a:t>
            </a:r>
          </a:p>
          <a:p>
            <a:r>
              <a:rPr dirty="0" sz="2600" lang="en-US">
                <a:latin typeface="Georgia" charset="0"/>
              </a:rPr>
              <a:t>Utilized to prioritize transplant recipients</a:t>
            </a:r>
          </a:p>
          <a:p>
            <a:r>
              <a:rPr dirty="0" sz="2600" lang="en-US">
                <a:latin typeface="Georgia" charset="0"/>
              </a:rPr>
              <a:t>In hospitalized patients, the 3 month mortality is:</a:t>
            </a:r>
          </a:p>
          <a:p>
            <a:pPr lvl="1"/>
            <a:r>
              <a:rPr dirty="0" sz="2400" lang="en-US">
                <a:latin typeface="Georgia" charset="0"/>
              </a:rPr>
              <a:t>40 or more — 100% mortality </a:t>
            </a:r>
          </a:p>
          <a:p>
            <a:pPr lvl="1"/>
            <a:r>
              <a:rPr dirty="0" sz="2400" lang="en-US">
                <a:latin typeface="Georgia" charset="0"/>
              </a:rPr>
              <a:t>30–39 — 83% mortality </a:t>
            </a:r>
          </a:p>
          <a:p>
            <a:pPr lvl="1"/>
            <a:r>
              <a:rPr dirty="0" sz="2400" lang="en-US">
                <a:latin typeface="Georgia" charset="0"/>
              </a:rPr>
              <a:t>20–29 — 76% mortality </a:t>
            </a:r>
          </a:p>
          <a:p>
            <a:pPr lvl="1"/>
            <a:r>
              <a:rPr dirty="0" sz="2400" lang="en-US">
                <a:latin typeface="Georgia" charset="0"/>
              </a:rPr>
              <a:t>10–19 — 27% mortality </a:t>
            </a:r>
          </a:p>
          <a:p>
            <a:pPr lvl="1"/>
            <a:r>
              <a:rPr dirty="0" sz="2400" lang="en-US">
                <a:latin typeface="Georgia" charset="0"/>
              </a:rPr>
              <a:t>&lt;10 — 4% mortality </a:t>
            </a:r>
          </a:p>
          <a:p>
            <a:pPr lvl="1"/>
            <a:endParaRPr dirty="0" sz="2400" lang="en-US">
              <a:latin typeface="Georgia" charset="0"/>
            </a:endParaRPr>
          </a:p>
          <a:p>
            <a:endParaRPr dirty="0" sz="2600" lang="en-US">
              <a:latin typeface="Georgia" charset="0"/>
            </a:endParaRPr>
          </a:p>
        </p:txBody>
      </p:sp>
    </p:spTree>
  </p:cSld>
  <p:clrMapOvr>
    <a:masterClrMapping/>
  </p:clrMapOvr>
  <p:timing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8229600" cy="1066800"/>
          </a:xfrm>
        </p:spPr>
        <p:txBody>
          <a:bodyPr/>
          <a:p>
            <a:r>
              <a:rPr lang="en-US">
                <a:latin typeface="Trebuchet MS" charset="0"/>
              </a:rPr>
              <a:t>Management: Transplant</a:t>
            </a:r>
          </a:p>
        </p:txBody>
      </p:sp>
      <p:sp>
        <p:nvSpPr>
          <p:cNvPr id="1048722" name="Content Placeholder 4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324350"/>
          </a:xfrm>
        </p:spPr>
        <p:txBody>
          <a:bodyPr/>
          <a:p>
            <a:r>
              <a:rPr dirty="0" lang="en-US">
                <a:latin typeface="Georgia" charset="0"/>
              </a:rPr>
              <a:t>Prior to </a:t>
            </a:r>
            <a:r>
              <a:rPr dirty="0" lang="en-US" smtClean="0">
                <a:latin typeface="Georgia" charset="0"/>
              </a:rPr>
              <a:t>OLT, </a:t>
            </a:r>
            <a:r>
              <a:rPr dirty="0" lang="en-US">
                <a:latin typeface="Georgia" charset="0"/>
              </a:rPr>
              <a:t>mortality &gt;80%</a:t>
            </a:r>
          </a:p>
          <a:p>
            <a:r>
              <a:rPr dirty="0" lang="en-US">
                <a:latin typeface="Georgia" charset="0"/>
              </a:rPr>
              <a:t>6% of OLT due to fulminant hepatic failure</a:t>
            </a:r>
          </a:p>
          <a:p>
            <a:r>
              <a:rPr dirty="0" lang="en-US">
                <a:latin typeface="Georgia" charset="0"/>
              </a:rPr>
              <a:t>Mortality now around 20-40% center dependent</a:t>
            </a:r>
          </a:p>
          <a:p>
            <a:endParaRPr dirty="0" lang="en-US">
              <a:latin typeface="Georgia" charset="0"/>
            </a:endParaRPr>
          </a:p>
          <a:p>
            <a:pPr indent="0" marL="0">
              <a:buNone/>
            </a:pPr>
            <a:endParaRPr dirty="0" lang="en-US">
              <a:latin typeface="Georgia" charset="0"/>
            </a:endParaRPr>
          </a:p>
        </p:txBody>
      </p:sp>
    </p:spTree>
  </p:cSld>
  <p:clrMapOvr>
    <a:masterClrMapping/>
  </p:clrMapOvr>
  <p:timing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Chronic liver failure</a:t>
            </a:r>
            <a:endParaRPr dirty="0" lang="en-US"/>
          </a:p>
        </p:txBody>
      </p:sp>
      <p:sp>
        <p:nvSpPr>
          <p:cNvPr id="104872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Principles similar to Acute liver failure</a:t>
            </a:r>
          </a:p>
          <a:p>
            <a:r>
              <a:rPr dirty="0" lang="en-US" smtClean="0"/>
              <a:t>Cerebral edema is not  common</a:t>
            </a:r>
          </a:p>
          <a:p>
            <a:r>
              <a:rPr dirty="0" lang="en-US" smtClean="0"/>
              <a:t>Ammonia reduction mainstay of management of encephalopathy</a:t>
            </a:r>
          </a:p>
          <a:p>
            <a:r>
              <a:rPr dirty="0" lang="en-US" smtClean="0"/>
              <a:t>All other interventions are as in acute liver failure</a:t>
            </a:r>
            <a:endParaRPr dirty="0" lang="en-US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Reference ranges</a:t>
            </a:r>
            <a:endParaRPr dirty="0" lang="en-US"/>
          </a:p>
        </p:txBody>
      </p:sp>
      <p:sp>
        <p:nvSpPr>
          <p:cNvPr id="104860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p>
            <a:r>
              <a:rPr dirty="0" sz="4000" lang="en-US" smtClean="0"/>
              <a:t>Varies with   labs , population being studied  and gender</a:t>
            </a:r>
          </a:p>
          <a:p>
            <a:r>
              <a:rPr dirty="0" sz="4000" lang="en-US" smtClean="0"/>
              <a:t>No recent local Data on population references</a:t>
            </a:r>
          </a:p>
          <a:p>
            <a:r>
              <a:rPr dirty="0" sz="4000" lang="en-US" smtClean="0"/>
              <a:t>ALT: male&lt;30, female&lt;20 </a:t>
            </a:r>
            <a:r>
              <a:rPr dirty="0" sz="4000" lang="en-US" err="1" smtClean="0"/>
              <a:t>iu</a:t>
            </a:r>
            <a:r>
              <a:rPr dirty="0" sz="4000" lang="en-US" smtClean="0"/>
              <a:t>/ml ( optimal  </a:t>
            </a:r>
            <a:r>
              <a:rPr dirty="0" sz="4000" lang="en-US" err="1" smtClean="0"/>
              <a:t>recomended</a:t>
            </a:r>
            <a:r>
              <a:rPr dirty="0" sz="4000" lang="en-US" smtClean="0"/>
              <a:t> cut offs)</a:t>
            </a:r>
          </a:p>
          <a:p>
            <a:pPr indent="0" marL="0">
              <a:buNone/>
            </a:pPr>
            <a:endParaRPr dirty="0" sz="4000" lang="en-US" smtClean="0"/>
          </a:p>
          <a:p>
            <a:pPr indent="0" marL="0">
              <a:buNone/>
            </a:pPr>
            <a:r>
              <a:rPr dirty="0" sz="1800" i="1" lang="en-US" smtClean="0">
                <a:hlinkClick r:id="rId1"/>
              </a:rPr>
              <a:t>Ruhl </a:t>
            </a:r>
            <a:r>
              <a:rPr dirty="0" sz="1800" i="1" lang="en-US">
                <a:hlinkClick r:id="rId1"/>
              </a:rPr>
              <a:t>CE, Everhart JE. Upper limits of normal for alanine aminotransferase activity in the United States population. Hepatology 2012; 55:447</a:t>
            </a:r>
            <a:r>
              <a:rPr dirty="0" sz="1800" i="1" lang="en-US" smtClean="0">
                <a:hlinkClick r:id="rId1"/>
              </a:rPr>
              <a:t>.</a:t>
            </a:r>
            <a:endParaRPr dirty="0" sz="1800" i="1" lang="en-US" smtClean="0"/>
          </a:p>
          <a:p>
            <a:pPr indent="0" marL="0">
              <a:buNone/>
            </a:pPr>
            <a:r>
              <a:rPr dirty="0" sz="1800" i="1" lang="en-US">
                <a:hlinkClick r:id="rId2"/>
              </a:rPr>
              <a:t>Ruhl CE, Everhart JE. Trunk fat is associated with increased serum levels of alanine aminotransferase in the United States. Gastroenterology 2010; 138:1346.</a:t>
            </a:r>
            <a:endParaRPr dirty="0" sz="1800" i="1" lang="en-US"/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Patterns of  abnormal LFTs</a:t>
            </a:r>
            <a:endParaRPr dirty="0" lang="en-US"/>
          </a:p>
        </p:txBody>
      </p:sp>
      <p:sp>
        <p:nvSpPr>
          <p:cNvPr id="1048609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0000" lnSpcReduction="10000"/>
          </a:bodyPr>
          <a:p>
            <a:r>
              <a:rPr dirty="0" lang="en-US" smtClean="0"/>
              <a:t>Hepatocellular</a:t>
            </a:r>
          </a:p>
          <a:p>
            <a:endParaRPr dirty="0" lang="en-US"/>
          </a:p>
          <a:p>
            <a:endParaRPr dirty="0" lang="en-US" smtClean="0"/>
          </a:p>
          <a:p>
            <a:endParaRPr dirty="0" lang="en-US"/>
          </a:p>
          <a:p>
            <a:r>
              <a:rPr dirty="0" lang="en-US" err="1" smtClean="0"/>
              <a:t>Cholestatic</a:t>
            </a:r>
            <a:endParaRPr dirty="0" lang="en-US" smtClean="0"/>
          </a:p>
          <a:p>
            <a:endParaRPr dirty="0" lang="en-US"/>
          </a:p>
          <a:p>
            <a:endParaRPr dirty="0" lang="en-US" smtClean="0"/>
          </a:p>
          <a:p>
            <a:r>
              <a:rPr dirty="0" lang="en-US" smtClean="0"/>
              <a:t>Isolated abnormalities</a:t>
            </a:r>
          </a:p>
          <a:p>
            <a:endParaRPr dirty="0" lang="en-US" smtClean="0"/>
          </a:p>
          <a:p>
            <a:r>
              <a:rPr dirty="0" lang="en-US" smtClean="0"/>
              <a:t>Mixed pattern</a:t>
            </a:r>
            <a:endParaRPr dirty="0" lang="en-US"/>
          </a:p>
          <a:p>
            <a:endParaRPr dirty="0" lang="en-US" smtClean="0"/>
          </a:p>
          <a:p>
            <a:endParaRPr dirty="0" lang="en-US"/>
          </a:p>
        </p:txBody>
      </p:sp>
      <p:sp>
        <p:nvSpPr>
          <p:cNvPr id="1048610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600200"/>
            <a:ext cx="4038600" cy="4525963"/>
          </a:xfrm>
        </p:spPr>
        <p:txBody>
          <a:bodyPr>
            <a:normAutofit fontScale="85357" lnSpcReduction="10000"/>
          </a:bodyPr>
          <a:p>
            <a:pPr indent="0" marL="0">
              <a:buNone/>
            </a:pPr>
            <a:r>
              <a:rPr dirty="0" lang="en-US"/>
              <a:t>ALT/</a:t>
            </a:r>
            <a:r>
              <a:rPr dirty="0" lang="en-US" smtClean="0"/>
              <a:t>AST&gt;ALP) Bilirubin Normal or high, INR/ALB normal or abnormal</a:t>
            </a:r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r>
              <a:rPr dirty="0" lang="en-US" smtClean="0"/>
              <a:t>ALP</a:t>
            </a:r>
            <a:r>
              <a:rPr dirty="0" lang="en-US"/>
              <a:t>&gt; ALT/</a:t>
            </a:r>
            <a:r>
              <a:rPr dirty="0" lang="en-US" err="1" smtClean="0"/>
              <a:t>AST,Bilirubin</a:t>
            </a:r>
            <a:r>
              <a:rPr dirty="0" lang="en-US" smtClean="0"/>
              <a:t> </a:t>
            </a:r>
            <a:r>
              <a:rPr dirty="0" lang="en-US"/>
              <a:t>Normal or high, INR/ALB normal or </a:t>
            </a:r>
            <a:r>
              <a:rPr dirty="0" lang="en-US" smtClean="0"/>
              <a:t>abnormal</a:t>
            </a:r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r>
              <a:rPr dirty="0" lang="en-US" smtClean="0"/>
              <a:t>Elevated </a:t>
            </a:r>
            <a:r>
              <a:rPr dirty="0" lang="en-US" err="1" smtClean="0"/>
              <a:t>Bilirubins</a:t>
            </a:r>
            <a:r>
              <a:rPr dirty="0" lang="en-US" smtClean="0"/>
              <a:t> or single enzymes </a:t>
            </a:r>
          </a:p>
          <a:p>
            <a:pPr indent="0" marL="0">
              <a:buNone/>
            </a:pPr>
            <a:r>
              <a:rPr dirty="0" lang="en-US" smtClean="0"/>
              <a:t>Equally elevated parameters                                 </a:t>
            </a: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Typical patterns of ALT/AST</a:t>
            </a:r>
            <a:endParaRPr dirty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9375" lnSpcReduction="20000"/>
          </a:bodyPr>
          <a:p>
            <a:r>
              <a:rPr dirty="0" lang="en-US"/>
              <a:t>Alcoholic fatty liver disease: AST &lt;</a:t>
            </a:r>
            <a:r>
              <a:rPr dirty="0" lang="en-US" smtClean="0"/>
              <a:t>8X ULN; </a:t>
            </a:r>
            <a:r>
              <a:rPr dirty="0" lang="en-US"/>
              <a:t>ALT &lt;5 </a:t>
            </a:r>
            <a:r>
              <a:rPr dirty="0" lang="en-US" err="1" smtClean="0"/>
              <a:t>xULN</a:t>
            </a:r>
            <a:endParaRPr dirty="0" lang="en-US"/>
          </a:p>
          <a:p>
            <a:r>
              <a:rPr dirty="0" lang="en-US"/>
              <a:t>Nonalcoholic fatty liver disease: AST and ALT &lt;4 </a:t>
            </a:r>
            <a:r>
              <a:rPr dirty="0" lang="en-US" err="1" smtClean="0"/>
              <a:t>xULN</a:t>
            </a:r>
            <a:endParaRPr dirty="0" lang="en-US"/>
          </a:p>
          <a:p>
            <a:r>
              <a:rPr dirty="0" lang="en-US"/>
              <a:t>Acute viral hepatitis or toxin-related hepatitis with jaundice: AST and ALT &gt;25 </a:t>
            </a:r>
            <a:r>
              <a:rPr dirty="0" lang="en-US" err="1" smtClean="0"/>
              <a:t>xULN</a:t>
            </a:r>
            <a:endParaRPr dirty="0" lang="en-US"/>
          </a:p>
          <a:p>
            <a:r>
              <a:rPr dirty="0" lang="en-US"/>
              <a:t>Ischemic </a:t>
            </a:r>
            <a:r>
              <a:rPr dirty="0" lang="en-US" err="1"/>
              <a:t>hepatopathy</a:t>
            </a:r>
            <a:r>
              <a:rPr dirty="0" lang="en-US"/>
              <a:t> (ischemic hepatitis, shock liver): AST and ALT &gt;50 </a:t>
            </a:r>
            <a:r>
              <a:rPr dirty="0" lang="en-US" err="1" smtClean="0"/>
              <a:t>xULN</a:t>
            </a:r>
            <a:r>
              <a:rPr dirty="0" lang="en-US" smtClean="0"/>
              <a:t> </a:t>
            </a:r>
            <a:r>
              <a:rPr dirty="0" lang="en-US"/>
              <a:t>(in addition the lactate dehydrogenase is often markedly elevated)</a:t>
            </a:r>
          </a:p>
          <a:p>
            <a:r>
              <a:rPr dirty="0" lang="en-US"/>
              <a:t>Chronic hepatitis C virus infection: Wide variability, typically normal to less than twice the </a:t>
            </a:r>
            <a:r>
              <a:rPr dirty="0" lang="en-US" smtClean="0"/>
              <a:t>ULN, </a:t>
            </a:r>
            <a:r>
              <a:rPr dirty="0" lang="en-US"/>
              <a:t>rarely more than 10 </a:t>
            </a:r>
            <a:r>
              <a:rPr dirty="0" lang="en-US" err="1" smtClean="0"/>
              <a:t>xULN</a:t>
            </a:r>
            <a:endParaRPr dirty="0" lang="en-US"/>
          </a:p>
          <a:p>
            <a:r>
              <a:rPr dirty="0" lang="en-US"/>
              <a:t>Chronic hepatitis B virus infection: Levels fluctuate; the AST and ALT may be normal, though most patients have mild to moderate elevations </a:t>
            </a:r>
            <a:r>
              <a:rPr dirty="0" lang="en-US" smtClean="0"/>
              <a:t>(</a:t>
            </a:r>
            <a:r>
              <a:rPr dirty="0" lang="en-US" err="1" smtClean="0"/>
              <a:t>approx</a:t>
            </a:r>
            <a:r>
              <a:rPr dirty="0" lang="en-US" smtClean="0"/>
              <a:t>: 2x ULN)</a:t>
            </a:r>
            <a:r>
              <a:rPr dirty="0" lang="en-US"/>
              <a:t>; with exacerbations, levels are more than 10 </a:t>
            </a:r>
            <a:r>
              <a:rPr dirty="0" lang="en-US" err="1" smtClean="0"/>
              <a:t>xULN</a:t>
            </a:r>
            <a:endParaRPr dirty="0" lang="en-US"/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Marked elevation in ALT/AST(&gt;15xULN)</a:t>
            </a:r>
            <a:endParaRPr dirty="0" lang="en-US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635687"/>
          </a:xfrm>
        </p:spPr>
        <p:txBody>
          <a:bodyPr>
            <a:normAutofit fontScale="77031" lnSpcReduction="20000"/>
          </a:bodyPr>
          <a:p>
            <a:r>
              <a:rPr dirty="0" lang="en-US" smtClean="0"/>
              <a:t>Acute viral hepatitis                               Budd </a:t>
            </a:r>
            <a:r>
              <a:rPr dirty="0" lang="en-US" err="1" smtClean="0"/>
              <a:t>chiarri</a:t>
            </a:r>
            <a:r>
              <a:rPr dirty="0" lang="en-US" smtClean="0"/>
              <a:t> syndrome/ </a:t>
            </a:r>
            <a:r>
              <a:rPr dirty="0" lang="en-US" err="1" smtClean="0"/>
              <a:t>veno</a:t>
            </a:r>
            <a:r>
              <a:rPr dirty="0" lang="en-US" smtClean="0"/>
              <a:t> occlusive </a:t>
            </a:r>
            <a:r>
              <a:rPr dirty="0" lang="en-US" err="1" smtClean="0"/>
              <a:t>dse</a:t>
            </a:r>
            <a:endParaRPr dirty="0" lang="en-US" smtClean="0"/>
          </a:p>
          <a:p>
            <a:r>
              <a:rPr dirty="0" lang="en-US" err="1" smtClean="0"/>
              <a:t>Paracetamol</a:t>
            </a:r>
            <a:r>
              <a:rPr dirty="0" lang="en-US" smtClean="0"/>
              <a:t> poisoning                         post </a:t>
            </a:r>
            <a:r>
              <a:rPr dirty="0" lang="en-US" err="1" smtClean="0"/>
              <a:t>hepatectomy</a:t>
            </a:r>
            <a:endParaRPr dirty="0" lang="en-US" smtClean="0"/>
          </a:p>
          <a:p>
            <a:r>
              <a:rPr dirty="0" lang="en-US" smtClean="0"/>
              <a:t>Alcoholic hepatitis                                  HELLP</a:t>
            </a:r>
          </a:p>
          <a:p>
            <a:r>
              <a:rPr dirty="0" lang="en-US" smtClean="0"/>
              <a:t>Autoimmune hepatitis                          Heat stroke</a:t>
            </a:r>
          </a:p>
          <a:p>
            <a:r>
              <a:rPr dirty="0" lang="en-US" smtClean="0"/>
              <a:t>Wilsons disease                                     Toxins</a:t>
            </a:r>
          </a:p>
          <a:p>
            <a:r>
              <a:rPr dirty="0" lang="en-US" smtClean="0"/>
              <a:t>Sepsis                                                      malignant infiltration</a:t>
            </a:r>
          </a:p>
          <a:p>
            <a:r>
              <a:rPr dirty="0" lang="en-US" smtClean="0"/>
              <a:t>Ischemic </a:t>
            </a:r>
            <a:r>
              <a:rPr dirty="0" lang="en-US" err="1" smtClean="0"/>
              <a:t>hepatopathy</a:t>
            </a:r>
            <a:r>
              <a:rPr dirty="0" lang="en-US" smtClean="0"/>
              <a:t>                          Muscle disorders and others</a:t>
            </a:r>
          </a:p>
          <a:p>
            <a:endParaRPr dirty="0" lang="en-US" smtClean="0"/>
          </a:p>
          <a:p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 Mild-Moderate elevation in ALT/AST(2-15xULN)</a:t>
            </a:r>
            <a:endParaRPr dirty="0" lang="en-US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0625" lnSpcReduction="20000"/>
          </a:bodyPr>
          <a:p>
            <a:r>
              <a:rPr dirty="0" lang="en-US" smtClean="0"/>
              <a:t>Medications                                         </a:t>
            </a:r>
          </a:p>
          <a:p>
            <a:r>
              <a:rPr dirty="0" lang="en-US" smtClean="0"/>
              <a:t> celiac disease</a:t>
            </a:r>
          </a:p>
          <a:p>
            <a:r>
              <a:rPr dirty="0" lang="en-US" smtClean="0"/>
              <a:t>Chronic viral hepatitis                         </a:t>
            </a:r>
          </a:p>
          <a:p>
            <a:r>
              <a:rPr dirty="0" lang="en-US" smtClean="0"/>
              <a:t>NAFLD</a:t>
            </a:r>
          </a:p>
          <a:p>
            <a:r>
              <a:rPr dirty="0" lang="en-US" smtClean="0"/>
              <a:t>Alcoholic liver disease                        </a:t>
            </a:r>
          </a:p>
          <a:p>
            <a:r>
              <a:rPr dirty="0" lang="en-US" smtClean="0"/>
              <a:t>Anorexia nervosa</a:t>
            </a:r>
          </a:p>
          <a:p>
            <a:r>
              <a:rPr dirty="0" lang="en-US" err="1" smtClean="0"/>
              <a:t>Haemochromatosis</a:t>
            </a:r>
            <a:r>
              <a:rPr dirty="0" lang="en-US" smtClean="0"/>
              <a:t>                            </a:t>
            </a:r>
          </a:p>
          <a:p>
            <a:r>
              <a:rPr dirty="0" lang="en-US" smtClean="0"/>
              <a:t>Adult bile </a:t>
            </a:r>
            <a:r>
              <a:rPr dirty="0" lang="en-US" err="1" smtClean="0"/>
              <a:t>ductopenia</a:t>
            </a:r>
            <a:endParaRPr dirty="0" lang="en-US" smtClean="0"/>
          </a:p>
          <a:p>
            <a:r>
              <a:rPr dirty="0" lang="en-US" smtClean="0"/>
              <a:t>Thyroid disorders                     </a:t>
            </a:r>
          </a:p>
          <a:p>
            <a:r>
              <a:rPr dirty="0" lang="en-US" smtClean="0"/>
              <a:t>Adrenal insufficiency                         </a:t>
            </a:r>
          </a:p>
          <a:p>
            <a:pPr indent="0" marL="0">
              <a:buNone/>
            </a:pPr>
            <a:endParaRPr dirty="0" sz="1600" i="1" lang="en-US" smtClean="0">
              <a:solidFill>
                <a:schemeClr val="tx1"/>
              </a:solidFill>
              <a:hlinkClick r:id="rId1"/>
            </a:endParaRPr>
          </a:p>
          <a:p>
            <a:pPr indent="0" marL="0">
              <a:buNone/>
            </a:pPr>
            <a:r>
              <a:rPr dirty="0" sz="1600" i="1" lang="en-US" smtClean="0">
                <a:solidFill>
                  <a:schemeClr val="tx1"/>
                </a:solidFill>
                <a:hlinkClick r:id="rId1"/>
              </a:rPr>
              <a:t>Pratt </a:t>
            </a:r>
            <a:r>
              <a:rPr dirty="0" sz="1600" i="1" lang="en-US">
                <a:solidFill>
                  <a:schemeClr val="tx1"/>
                </a:solidFill>
                <a:hlinkClick r:id="rId1"/>
              </a:rPr>
              <a:t>DS, Kaplan MM. Evaluation of abnormal liver-enzyme results in asymptomatic patients. N Engl J Med 2000; 342:1266</a:t>
            </a:r>
            <a:r>
              <a:rPr dirty="0" sz="1600" lang="en-US">
                <a:solidFill>
                  <a:schemeClr val="tx1"/>
                </a:solidFill>
                <a:hlinkClick r:id="rId1"/>
              </a:rPr>
              <a:t>.</a:t>
            </a:r>
            <a:endParaRPr dirty="0" sz="1600" lang="en-US">
              <a:solidFill>
                <a:schemeClr val="tx1"/>
              </a:solidFill>
            </a:endParaRPr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>
  <Application>Microsoft Macintosh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HBV/ HIV co-infection</dc:title>
  <dc:creator>adam sheikh</dc:creator>
  <cp:lastModifiedBy>adam sheikh</cp:lastModifiedBy>
  <dcterms:created xsi:type="dcterms:W3CDTF">2013-10-01T02:32:14Z</dcterms:created>
  <dcterms:modified xsi:type="dcterms:W3CDTF">2016-08-09T06:05:27Z</dcterms:modified>
</cp:coreProperties>
</file>