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71" r:id="rId6"/>
    <p:sldId id="259" r:id="rId7"/>
    <p:sldId id="270" r:id="rId8"/>
    <p:sldId id="260" r:id="rId9"/>
    <p:sldId id="272" r:id="rId10"/>
    <p:sldId id="267" r:id="rId11"/>
    <p:sldId id="276" r:id="rId12"/>
    <p:sldId id="261" r:id="rId13"/>
    <p:sldId id="262" r:id="rId14"/>
    <p:sldId id="263" r:id="rId15"/>
    <p:sldId id="264" r:id="rId16"/>
    <p:sldId id="273" r:id="rId17"/>
    <p:sldId id="265" r:id="rId18"/>
    <p:sldId id="274" r:id="rId19"/>
    <p:sldId id="266" r:id="rId20"/>
    <p:sldId id="275" r:id="rId21"/>
    <p:sldId id="26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8ECFF-0804-4F77-AE96-F2FAD1325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D3D2A-B0F7-4CE6-94A6-E230E501E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1403A-25AA-4327-9FCA-22BBF155F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BED77-E38C-4CD2-B8E1-2F95C00F2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B86E-5078-4BBF-BEA7-102B9D3FD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B20A1-DD11-4D1B-A35E-1F328C37A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81084-B629-4BDF-9B68-AA6A7848A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7DE1-687C-4E04-A6A7-4D0377FD7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55660-4F97-4274-8CFC-66F3543AD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798EB-9F7B-42C0-9877-46A037267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59451-87AD-40CB-B081-3449E915E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44F51-1742-4E99-94CD-922A4744A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Gastro esophageal Reflux Disease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</a:t>
            </a:r>
            <a:r>
              <a:rPr lang="en-US" baseline="30000" smtClean="0"/>
              <a:t>rd</a:t>
            </a:r>
            <a:r>
              <a:rPr lang="en-US" smtClean="0"/>
              <a:t>.yr. MBCHB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Other factors contributing to reflux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Apart from incompetent barriers, gastric contents are most likely to reflux when:-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1).Gastric volume is ↑ e.g.( after meals, in pyloric obstruction, in gastric stasis, during acid hypersecretory states).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2).Gastric contents are near the OGJ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(in recumbency, bending down, hiatal hernia)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factors contributing to gastric content reflux</a:t>
            </a:r>
            <a:endParaRPr lang="en-GB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3).Gastric pressure is ↑ e.g.: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obesity,pregnancy,ascites,tight clothes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4). Incompetence of the diaphragmatic crural muscle,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mtClean="0"/>
              <a:t>     which normally surrounds the esophageal hiatus in the diaphragm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mtClean="0"/>
              <a:t>     &amp; functions as an external LES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mtClean="0"/>
              <a:t>    can also predispose to GERD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GORD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2060"/>
                </a:solidFill>
              </a:rPr>
              <a:t>Exposure of the esophagus to refluxed acid correlates with the potential to mucosal damage.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Exposure depends on: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     Amount of refluxed material per episode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     Frequency of episodes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     &amp; Rate of clearance of the esophagus by : gravity &amp; peristaltic contractions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  Saliva &amp; HCO</a:t>
            </a:r>
            <a:r>
              <a:rPr lang="en-US" sz="2800" baseline="-25000" smtClean="0"/>
              <a:t>3</a:t>
            </a:r>
            <a:r>
              <a:rPr lang="en-US" sz="2800" smtClean="0"/>
              <a:t> also neutralizes the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Reflux esophagitis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C00000"/>
                </a:solidFill>
              </a:rPr>
              <a:t>It is a complication of reflux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C00000"/>
                </a:solidFill>
              </a:rPr>
              <a:t>   </a:t>
            </a:r>
            <a:r>
              <a:rPr lang="en-US" smtClean="0"/>
              <a:t>&amp; develops when mucosal defenses are unable to counteract the damage done by:- </a:t>
            </a:r>
            <a:r>
              <a:rPr lang="en-US" smtClean="0">
                <a:solidFill>
                  <a:srgbClr val="002060"/>
                </a:solidFill>
              </a:rPr>
              <a:t>acid, pepsin &amp; bile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b="1" smtClean="0"/>
              <a:t>     Reflux disease can be: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Non erosive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Erosive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Characteristic features: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>
                <a:solidFill>
                  <a:srgbClr val="FF0000"/>
                </a:solidFill>
              </a:rPr>
              <a:t>  Heartburn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>
                <a:solidFill>
                  <a:srgbClr val="FF0000"/>
                </a:solidFill>
              </a:rPr>
              <a:t>  Regurgitation</a:t>
            </a:r>
          </a:p>
          <a:p>
            <a:pPr eaLnBrk="1" hangingPunct="1">
              <a:buFontTx/>
              <a:buNone/>
            </a:pPr>
            <a:r>
              <a:rPr lang="en-US" b="1" smtClean="0"/>
              <a:t>Other symptoms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Chronic cough  &amp; hoarseness of the voice 2</a:t>
            </a:r>
            <a:r>
              <a:rPr lang="en-US" baseline="30000" smtClean="0"/>
              <a:t>nd</a:t>
            </a:r>
            <a:r>
              <a:rPr lang="en-US" smtClean="0"/>
              <a:t>. to acid refluxing into: pharynx, larynx &amp; tracheobronchial tree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Angina like or atypical chest 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Complication of GORD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Peptic Stricture: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Dysphagia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   Barrett's Esophagus: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Erosive oesophagitis may heal by intestinal metaplasia (Barrett's Esophagus)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Adenocarcinoma in Barrett's esophagus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Dysphagia &amp; weight loss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Complication of GORD</a:t>
            </a:r>
            <a:endParaRPr lang="en-GB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Respiratory complications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e.g. aspiration pneumonia,             bronchospasm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Bleeding from erosion or ulcers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GORD: Diagnosis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smtClean="0"/>
              <a:t>Typical history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smtClean="0"/>
              <a:t>Documentation of mucosal injury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 Barium studies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 Upper git endoscopy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smtClean="0"/>
              <a:t>Therapeutic trial with a proton pump inhibitor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 e.g.omeprazole 40mg bid for 1 week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smtClean="0"/>
              <a:t>Ambulatory 24hr. Esophageal pH recording: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With the probe positioned in the lower esophagus</a:t>
            </a:r>
            <a:r>
              <a:rPr lang="en-US" sz="2000" b="1" smtClean="0">
                <a:solidFill>
                  <a:srgbClr val="FF0000"/>
                </a:solidFill>
              </a:rPr>
              <a:t>, it identifies acid reflux episodes (PH &lt;4)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This documents &amp; quantifies amount of reflux: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Only done in unclear cases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GORD: Diagnosis</a:t>
            </a:r>
            <a:endParaRPr lang="en-GB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b="1" smtClean="0">
                <a:solidFill>
                  <a:srgbClr val="002060"/>
                </a:solidFill>
              </a:rPr>
              <a:t>Esophageal manometric studies: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Provides information on the competence of the LES &amp; on esophageal motor function.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Useful before anti reflux surgery.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b="1" smtClean="0">
                <a:solidFill>
                  <a:srgbClr val="002060"/>
                </a:solidFill>
              </a:rPr>
              <a:t> Impedance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Uses a catheter to measure the resistance to flow of alternating current in the contents of the esophagus. When used with PH monitor allows for assessment of both acid &amp; alkaline reflux, in situations where pain does not respond to PPI.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The goal of treatment is to :</a:t>
            </a:r>
          </a:p>
          <a:p>
            <a:pPr eaLnBrk="1" hangingPunct="1">
              <a:buFontTx/>
              <a:buNone/>
            </a:pPr>
            <a:r>
              <a:rPr lang="en-US" smtClean="0"/>
              <a:t>     a)  provide symptom relief</a:t>
            </a:r>
          </a:p>
          <a:p>
            <a:pPr eaLnBrk="1" hangingPunct="1">
              <a:buFontTx/>
              <a:buNone/>
            </a:pPr>
            <a:r>
              <a:rPr lang="en-US" smtClean="0"/>
              <a:t>      b) Heal erosive oesophagitis</a:t>
            </a:r>
          </a:p>
          <a:p>
            <a:pPr eaLnBrk="1" hangingPunct="1">
              <a:buFontTx/>
              <a:buNone/>
            </a:pPr>
            <a:r>
              <a:rPr lang="en-US" smtClean="0"/>
              <a:t>      c) &amp; prevent complications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GORD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Symptom complex caused by:</a:t>
            </a:r>
          </a:p>
          <a:p>
            <a:pPr eaLnBrk="1" hangingPunct="1">
              <a:buFontTx/>
              <a:buNone/>
            </a:pPr>
            <a:r>
              <a:rPr lang="en-US" smtClean="0"/>
              <a:t>     backflow of gastric acid </a:t>
            </a:r>
          </a:p>
          <a:p>
            <a:pPr eaLnBrk="1" hangingPunct="1">
              <a:buFontTx/>
              <a:buNone/>
            </a:pPr>
            <a:r>
              <a:rPr lang="en-US" smtClean="0"/>
              <a:t>       &amp; </a:t>
            </a:r>
          </a:p>
          <a:p>
            <a:pPr eaLnBrk="1" hangingPunct="1">
              <a:buFontTx/>
              <a:buNone/>
            </a:pPr>
            <a:r>
              <a:rPr lang="en-US" smtClean="0"/>
              <a:t>    other gastric contents into the esophagus due to incompetent barrier at the GOJ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Treatments available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General measures/Lifestyle modification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PPI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Anti reflux surgery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900" smtClean="0"/>
              <a:t>END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are the normal anti-reflux mechanisms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b="1" smtClean="0"/>
              <a:t>It consists of:-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Lower Oesophageal sphincter tone(LES)</a:t>
            </a:r>
          </a:p>
          <a:p>
            <a:pPr eaLnBrk="1" hangingPunct="1">
              <a:buFont typeface="Wingdings" pitchFamily="2" charset="2"/>
              <a:buChar char="q"/>
            </a:pPr>
            <a:endParaRPr lang="en-GB" smtClean="0"/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The crural diaphragm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The anatomic location of the GOJ below the diaphragmatic hiatus.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Clearance of reflaxate                           By:-2</a:t>
            </a:r>
            <a:r>
              <a:rPr lang="en-GB" baseline="30000" smtClean="0"/>
              <a:t>nd</a:t>
            </a:r>
            <a:r>
              <a:rPr lang="en-GB" smtClean="0"/>
              <a:t>.peristalsis,gravity,Salivary HCO3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GORD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Reflux occurs ONLY when the gradient of pressure between the LES &amp; the stomach is lost: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Clinical features of reflux occur when the anti-reflux fails allowing acid gastric contents to make contact with the lower esophageal mucosa.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GORD</a:t>
            </a:r>
            <a:endParaRPr lang="en-GB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This can result from: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 Sustained </a:t>
            </a:r>
          </a:p>
          <a:p>
            <a:pPr eaLnBrk="1" hangingPunct="1">
              <a:buFontTx/>
              <a:buNone/>
            </a:pPr>
            <a:r>
              <a:rPr lang="en-US" smtClean="0"/>
              <a:t>    OR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Transient reduction in LES tone.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Sustained hypotension could be due to muscle weakness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/>
              <a:t>     without apparent cause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/>
              <a:t>       2</a:t>
            </a:r>
            <a:r>
              <a:rPr lang="en-US" sz="2800" baseline="30000" smtClean="0"/>
              <a:t>nd</a:t>
            </a:r>
            <a:r>
              <a:rPr lang="en-US" sz="2800" smtClean="0"/>
              <a:t>. To known causes: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are the 2</a:t>
            </a:r>
            <a:r>
              <a:rPr lang="en-GB" baseline="30000" smtClean="0"/>
              <a:t>nd</a:t>
            </a:r>
            <a:r>
              <a:rPr lang="en-GB" smtClean="0"/>
              <a:t>. Known causes?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Scleroderma like disease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Myopathy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Pregnancy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Smoking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Drugs:- Anticholinergic agents, Smooth muscle relaxants,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Surgical damage to LES &amp; Oesophagitis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Transient LESR (tLESR)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tLESR without associated esophageal contraction is due to :</a:t>
            </a: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    a vagal reflex in which LES relaxation is elicited by gastric distension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↑ episodes of tLESR are associated with GERD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A similar reflex operates during belching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Transient LESR (tLESR)</a:t>
            </a:r>
            <a:endParaRPr lang="en-GB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The sphincter relaxes transiently independently of a swallow after a meal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It is associated with:-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      almost all reflux in normal individuals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GB" smtClean="0"/>
              <a:t>    &amp;  ≈ 2/3</a:t>
            </a:r>
            <a:r>
              <a:rPr lang="en-GB" baseline="30000" smtClean="0"/>
              <a:t>rd</a:t>
            </a:r>
            <a:r>
              <a:rPr lang="en-GB" smtClean="0"/>
              <a:t>. In GORD pts.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747</Words>
  <Application>Microsoft Office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Default Design</vt:lpstr>
      <vt:lpstr>Gastro esophageal Reflux Disease</vt:lpstr>
      <vt:lpstr>What is GORD</vt:lpstr>
      <vt:lpstr>What are the normal anti-reflux mechanisms</vt:lpstr>
      <vt:lpstr>What causes GORD</vt:lpstr>
      <vt:lpstr>What causes GORD</vt:lpstr>
      <vt:lpstr>Slide 6</vt:lpstr>
      <vt:lpstr>What are the 2nd. Known causes?</vt:lpstr>
      <vt:lpstr>Transient LESR (tLESR)</vt:lpstr>
      <vt:lpstr>Transient LESR (tLESR)</vt:lpstr>
      <vt:lpstr>Other factors contributing to reflux</vt:lpstr>
      <vt:lpstr> factors contributing to gastric content reflux</vt:lpstr>
      <vt:lpstr>GORD</vt:lpstr>
      <vt:lpstr>Reflux esophagitis</vt:lpstr>
      <vt:lpstr>Clinical features</vt:lpstr>
      <vt:lpstr>Complication of GORD</vt:lpstr>
      <vt:lpstr>Complication of GORD</vt:lpstr>
      <vt:lpstr>GORD: Diagnosis</vt:lpstr>
      <vt:lpstr>GORD: Diagnosis</vt:lpstr>
      <vt:lpstr>Treatment</vt:lpstr>
      <vt:lpstr>Treatments available</vt:lpstr>
      <vt:lpstr>END</vt:lpstr>
    </vt:vector>
  </TitlesOfParts>
  <Company>Dr. Ogutu Clinic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 esophageal Reflux Disease</dc:title>
  <dc:creator>Prof. Ogutu</dc:creator>
  <cp:lastModifiedBy>Prof. Ogutu</cp:lastModifiedBy>
  <cp:revision>40</cp:revision>
  <dcterms:created xsi:type="dcterms:W3CDTF">2010-03-07T03:04:58Z</dcterms:created>
  <dcterms:modified xsi:type="dcterms:W3CDTF">2014-03-25T09:03:08Z</dcterms:modified>
</cp:coreProperties>
</file>