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3" r:id="rId12"/>
    <p:sldId id="265" r:id="rId13"/>
    <p:sldId id="266" r:id="rId14"/>
    <p:sldId id="268" r:id="rId15"/>
    <p:sldId id="267" r:id="rId16"/>
    <p:sldId id="269" r:id="rId17"/>
    <p:sldId id="270" r:id="rId18"/>
    <p:sldId id="271" r:id="rId19"/>
    <p:sldId id="272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66D4-8540-4141-9FD8-70822E7A2120}" type="datetimeFigureOut">
              <a:rPr lang="en-GB" smtClean="0"/>
              <a:pPr/>
              <a:t>29/07/2016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7AB6D-7721-4855-A216-5E0CCED7A9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ALCOHOLIC LIVER DISEASE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. </a:t>
            </a:r>
            <a:r>
              <a:rPr lang="en-GB" smtClean="0"/>
              <a:t>Year 2017.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Alcoholic Hepatitis:</a:t>
            </a:r>
          </a:p>
          <a:p>
            <a:pPr>
              <a:buNone/>
            </a:pPr>
            <a:r>
              <a:rPr lang="en-GB" b="1" dirty="0" smtClean="0"/>
              <a:t>Diagnosis is based on history of alcohol abuse + lab results + exclusion of other causes of Acute liver Injury</a:t>
            </a:r>
          </a:p>
          <a:p>
            <a:pPr>
              <a:buNone/>
            </a:pPr>
            <a:r>
              <a:rPr lang="en-GB" b="1" dirty="0" smtClean="0"/>
              <a:t>  Labs: Serum Bilirubin &gt;85µmol/L,</a:t>
            </a:r>
          </a:p>
          <a:p>
            <a:pPr>
              <a:buNone/>
            </a:pPr>
            <a:r>
              <a:rPr lang="en-GB" b="1" dirty="0" smtClean="0"/>
              <a:t>             AST&gt;ALT, AST usually &lt;400IU/ml</a:t>
            </a:r>
          </a:p>
          <a:p>
            <a:pPr>
              <a:buNone/>
            </a:pPr>
            <a:r>
              <a:rPr lang="en-GB" b="1" dirty="0" smtClean="0"/>
              <a:t>            WBC &gt;10,000/mm</a:t>
            </a:r>
            <a:r>
              <a:rPr lang="en-GB" b="1" baseline="30000" dirty="0" smtClean="0"/>
              <a:t>3 </a:t>
            </a:r>
            <a:r>
              <a:rPr lang="en-GB" b="1" dirty="0" smtClean="0"/>
              <a:t>with an ↑PMN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Alcoholic hepatitis:  some clinical manifestations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Fatigue,anorexia,jaundice,RUQ pain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Tender </a:t>
            </a:r>
            <a:r>
              <a:rPr lang="en-GB" dirty="0" err="1" smtClean="0"/>
              <a:t>hepatomegally</a:t>
            </a:r>
            <a:r>
              <a:rPr lang="en-GB" dirty="0" smtClean="0"/>
              <a:t> , +/-arterial bruit  over liver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+/-fever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Florid vascular spider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+/- Associated malnutrition/</a:t>
            </a:r>
            <a:r>
              <a:rPr lang="en-GB" dirty="0" err="1" smtClean="0"/>
              <a:t>vit</a:t>
            </a:r>
            <a:r>
              <a:rPr lang="en-GB" dirty="0" smtClean="0"/>
              <a:t> def.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+/- associated liver failure </a:t>
            </a:r>
            <a:r>
              <a:rPr lang="en-GB" dirty="0" err="1" smtClean="0"/>
              <a:t>e.g</a:t>
            </a:r>
            <a:r>
              <a:rPr lang="en-GB" dirty="0" smtClean="0"/>
              <a:t> </a:t>
            </a:r>
            <a:r>
              <a:rPr lang="en-GB" dirty="0" err="1" smtClean="0"/>
              <a:t>ascites,encephalopathy,bleeding</a:t>
            </a:r>
            <a:r>
              <a:rPr lang="en-GB" dirty="0" smtClean="0"/>
              <a:t> diathesis</a:t>
            </a:r>
          </a:p>
          <a:p>
            <a:pPr>
              <a:buNone/>
            </a:pPr>
            <a:r>
              <a:rPr lang="en-GB" dirty="0" smtClean="0"/>
              <a:t>    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features/Syndrome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Alcoholic liver cirrhosis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H/O alcohol use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Hepatomegally –nodular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Extrahepatic features e.g. Dupuytrens contracture(feature of alcohol rather than cirrhosis),features of liver failure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Splenomegally in portal hypertension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Liver biochemistry:</a:t>
            </a:r>
          </a:p>
          <a:p>
            <a:pPr>
              <a:buNone/>
            </a:pPr>
            <a:r>
              <a:rPr lang="en-GB" dirty="0" smtClean="0"/>
              <a:t>    ↑  AST&gt;ALT</a:t>
            </a:r>
          </a:p>
          <a:p>
            <a:pPr>
              <a:buNone/>
            </a:pPr>
            <a:r>
              <a:rPr lang="en-GB" dirty="0" smtClean="0"/>
              <a:t>    ↑  GGT</a:t>
            </a:r>
          </a:p>
          <a:p>
            <a:pPr>
              <a:buNone/>
            </a:pPr>
            <a:r>
              <a:rPr lang="en-GB" dirty="0" smtClean="0"/>
              <a:t>    ↑  ALP : particularly those with cholestasis &amp; alcohol related hepatitis</a:t>
            </a:r>
          </a:p>
          <a:p>
            <a:pPr>
              <a:buNone/>
            </a:pPr>
            <a:r>
              <a:rPr lang="en-GB" dirty="0" smtClean="0"/>
              <a:t>    ↓ Albumin: Particularly in cirrhosis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Serum </a:t>
            </a:r>
            <a:r>
              <a:rPr lang="en-GB" dirty="0" err="1" smtClean="0"/>
              <a:t>IgA</a:t>
            </a:r>
            <a:r>
              <a:rPr lang="en-GB" dirty="0" smtClean="0"/>
              <a:t> +/-↑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Haematology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↑MCV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Macrocytosis is presumed to be due to a direct effect of alcohol on bone marrow.</a:t>
            </a:r>
          </a:p>
          <a:p>
            <a:pPr>
              <a:buNone/>
            </a:pPr>
            <a:r>
              <a:rPr lang="en-GB" dirty="0" smtClean="0"/>
              <a:t>    Def of folate &amp;  vit. B12.can contribute in the malnourished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The combination of  ↑MCV &amp; ↑GGT will identify 90% of alcoholic dependent pts.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Imaging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Abdominal ultrasound</a:t>
            </a:r>
          </a:p>
          <a:p>
            <a:pPr>
              <a:buNone/>
            </a:pPr>
            <a:r>
              <a:rPr lang="en-GB" dirty="0" smtClean="0"/>
              <a:t>         Check for fatty change ,fibrosis, cirrhosis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CT scan / MRI Scan: Shows fatty liver, cirrhosis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Liver biopsy: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Rarely required to exclude other causes;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Differentiates steatosis from steatohepatitis &amp;  alcoholic hepatitis from cirrhosis</a:t>
            </a:r>
          </a:p>
          <a:p>
            <a:pPr>
              <a:buNone/>
            </a:pPr>
            <a:r>
              <a:rPr lang="en-GB" b="1" dirty="0" smtClean="0"/>
              <a:t>    </a:t>
            </a:r>
          </a:p>
          <a:p>
            <a:pPr>
              <a:buNone/>
            </a:pPr>
            <a:r>
              <a:rPr lang="en-GB" dirty="0" smtClean="0"/>
              <a:t>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ALD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General/universal issues:</a:t>
            </a:r>
          </a:p>
          <a:p>
            <a:pPr>
              <a:buNone/>
            </a:pPr>
            <a:endParaRPr lang="en-GB" b="1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Stop alcohol: Watch for withdrawal symptoms &amp; treat.- vitamins, diazepam / chlordiazepoxide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Identify &amp; treat psychological &amp; physical issues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Treatment of ALD: Acute alcoholic hepatitis.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en-GB" b="1" dirty="0" smtClean="0"/>
              <a:t>Corticosteroids: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GB" b="1" dirty="0" smtClean="0"/>
              <a:t>   </a:t>
            </a:r>
            <a:r>
              <a:rPr lang="en-GB" dirty="0" smtClean="0"/>
              <a:t>suppresses hepatic inflammatory response &amp; most effective therapy 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However C/I in active sepsis &amp; bleeding: If    present treat then start steroid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Failure of drop of bilirubin level by day 7 is indicative of steroid non responsive: these patients have poor prognosis.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Treatment of ALD: Acute alcoholic hepatitis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2) Pentoxifyillin:</a:t>
            </a:r>
          </a:p>
          <a:p>
            <a:pPr>
              <a:buNone/>
            </a:pPr>
            <a:r>
              <a:rPr lang="en-GB" dirty="0" smtClean="0"/>
              <a:t>       Give in those in whom steroid is C/I</a:t>
            </a:r>
          </a:p>
          <a:p>
            <a:pPr>
              <a:buNone/>
            </a:pPr>
            <a:r>
              <a:rPr lang="en-GB" dirty="0" smtClean="0"/>
              <a:t>        Improves survival in severe disease by 40%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3) Correct protein &amp; calorie malnutrition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ALD: Cirrhosis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Give vitamins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Treat complications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Liver transplantation: Alcohol related liver disease account for 20-30% of all indications of liver </a:t>
            </a:r>
            <a:r>
              <a:rPr lang="en-GB" smtClean="0"/>
              <a:t>transplantation in USA/UK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Spectrum of alcoholic liver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 smtClean="0"/>
              <a:t>Fatty liver &gt;90%</a:t>
            </a:r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Alcoholic hepatitis    10-15%</a:t>
            </a:r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Cirrhosis       10-20%</a:t>
            </a:r>
          </a:p>
          <a:p>
            <a:pPr marL="514350" indent="-514350">
              <a:buNone/>
            </a:pPr>
            <a:r>
              <a:rPr lang="en-GB" dirty="0" smtClean="0"/>
              <a:t>         ↓</a:t>
            </a:r>
          </a:p>
          <a:p>
            <a:pPr marL="514350" indent="-514350">
              <a:buNone/>
            </a:pPr>
            <a:r>
              <a:rPr lang="en-GB" dirty="0" smtClean="0"/>
              <a:t> 4)     Hepatocellular carcinoma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 smtClean="0"/>
              <a:t>END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Risk factors in development of Alcoholic liver disease.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Quantity &amp; duration of alcohol use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Genetics: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  Sex: Females more susceptible &gt;males in    progression of liver disease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  Non gender linked genetic factors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    Metabolic traits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Diet &amp; Obesity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:Quantity &amp; Duration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Risk of development of ALD starts at 30gms/day of ethanol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But for most individuals the dose that confers significant risk is &gt;80gms/day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Studies show that males consuming &gt;160gms/day for&gt;8yrs developed cirrhosis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Wine drinkers have lower risk &gt;beer &amp; spirit drinkers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Daily drinking worse effect &gt;intermittent as the latter gives liver opportunity to recover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 metabolism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Alcohol absorption occurs in duodenum &amp; jejunum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Absorption rapid with empty stomach &amp; delayed with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 metabolism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80-85% of ethanol oxidation is by initial conversion </a:t>
            </a:r>
            <a:r>
              <a:rPr lang="en-GB" b="1" dirty="0" smtClean="0">
                <a:solidFill>
                  <a:srgbClr val="FF0000"/>
                </a:solidFill>
              </a:rPr>
              <a:t>to acetaldehyde </a:t>
            </a:r>
            <a:r>
              <a:rPr lang="en-GB" dirty="0" smtClean="0"/>
              <a:t>catabolised by </a:t>
            </a:r>
            <a:r>
              <a:rPr lang="en-GB" b="1" dirty="0" smtClean="0"/>
              <a:t>alcohol dehydrogenase(ADH</a:t>
            </a:r>
            <a:r>
              <a:rPr lang="en-GB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Acetaldehyde is further oxidized by  </a:t>
            </a:r>
            <a:r>
              <a:rPr lang="en-GB" b="1" dirty="0" smtClean="0"/>
              <a:t>acetaldehyde dehydrogenase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Both oxidation lead to </a:t>
            </a:r>
            <a:r>
              <a:rPr lang="en-GB" b="1" dirty="0" smtClean="0">
                <a:solidFill>
                  <a:srgbClr val="FF0000"/>
                </a:solidFill>
              </a:rPr>
              <a:t>↑ ration of NADH/NAD </a:t>
            </a:r>
            <a:r>
              <a:rPr lang="en-GB" dirty="0" smtClean="0"/>
              <a:t>&amp; this plays a major role in the initial pathogenesis of alcohol induced fatty liver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History of heavy alcohol consumption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Vague abdominal complaints </a:t>
            </a:r>
            <a:r>
              <a:rPr lang="en-GB" dirty="0" err="1" smtClean="0"/>
              <a:t>e.g</a:t>
            </a:r>
            <a:r>
              <a:rPr lang="en-GB" dirty="0" smtClean="0"/>
              <a:t> RUQ discomfort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Physical exam:</a:t>
            </a:r>
          </a:p>
          <a:p>
            <a:pPr>
              <a:buNone/>
            </a:pPr>
            <a:r>
              <a:rPr lang="en-GB" dirty="0" smtClean="0"/>
              <a:t>      Hepatomegally +/-tender</a:t>
            </a:r>
          </a:p>
          <a:p>
            <a:pPr>
              <a:buNone/>
            </a:pPr>
            <a:r>
              <a:rPr lang="en-GB" dirty="0" smtClean="0"/>
              <a:t>      Vascular spider +/-</a:t>
            </a:r>
          </a:p>
          <a:p>
            <a:pPr>
              <a:buNone/>
            </a:pPr>
            <a:r>
              <a:rPr lang="en-GB" dirty="0" smtClean="0"/>
              <a:t>       Features of CLD  +/-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features/Syndrome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Fatty liver:</a:t>
            </a:r>
          </a:p>
          <a:p>
            <a:pPr>
              <a:buNone/>
            </a:pPr>
            <a:r>
              <a:rPr lang="en-GB" dirty="0" smtClean="0"/>
              <a:t>         Usually asymptomatic</a:t>
            </a:r>
          </a:p>
          <a:p>
            <a:pPr>
              <a:buNone/>
            </a:pPr>
            <a:r>
              <a:rPr lang="en-GB" dirty="0" smtClean="0"/>
              <a:t>        +/-Tender smooth ,firm palpable liver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     LFTs may be normal or have</a:t>
            </a:r>
          </a:p>
          <a:p>
            <a:pPr>
              <a:buNone/>
            </a:pPr>
            <a:r>
              <a:rPr lang="en-GB" dirty="0" smtClean="0"/>
              <a:t>         ↑GGT +</a:t>
            </a:r>
          </a:p>
          <a:p>
            <a:pPr>
              <a:buNone/>
            </a:pPr>
            <a:r>
              <a:rPr lang="en-GB" dirty="0" smtClean="0"/>
              <a:t>         slightly ↑transaminase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features/Syndrome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Acute alcoholic hepatitis</a:t>
            </a:r>
          </a:p>
          <a:p>
            <a:pPr>
              <a:buNone/>
            </a:pPr>
            <a:r>
              <a:rPr lang="en-GB" b="1" dirty="0" smtClean="0"/>
              <a:t> Is a distinct clinical presentation characterized by jaundice &amp; liver failure  in a patient with prolonged &amp; excessive alcohol consumption</a:t>
            </a:r>
          </a:p>
          <a:p>
            <a:pPr>
              <a:buNone/>
            </a:pPr>
            <a:r>
              <a:rPr lang="en-GB" b="1" dirty="0" smtClean="0"/>
              <a:t>Recent jaundice helps to distinguish with decompensated cirrhosis</a:t>
            </a:r>
          </a:p>
          <a:p>
            <a:pPr>
              <a:buNone/>
            </a:pPr>
            <a:r>
              <a:rPr lang="en-GB" b="1" dirty="0" smtClean="0"/>
              <a:t>Encephalopathy,RF,Coagulopathy (based on PT) &amp; serum levels of bilirubin are independent prognostic markers in AH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723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ALCOHOLIC LIVER DISEASE</vt:lpstr>
      <vt:lpstr>Spectrum of alcoholic liver disease</vt:lpstr>
      <vt:lpstr>Risk factors in development of Alcoholic liver disease.</vt:lpstr>
      <vt:lpstr>Risk factors :Quantity &amp; Duration</vt:lpstr>
      <vt:lpstr>Alcohol metabolism</vt:lpstr>
      <vt:lpstr>Alcohol metabolism</vt:lpstr>
      <vt:lpstr>Clinical features</vt:lpstr>
      <vt:lpstr>Clinical features/Syndrome</vt:lpstr>
      <vt:lpstr>Clinical features/Syndrome</vt:lpstr>
      <vt:lpstr>Slide 10</vt:lpstr>
      <vt:lpstr>Slide 11</vt:lpstr>
      <vt:lpstr>Clinical features/Syndrome</vt:lpstr>
      <vt:lpstr>Evaluation</vt:lpstr>
      <vt:lpstr>Evaluation</vt:lpstr>
      <vt:lpstr>Evaluation</vt:lpstr>
      <vt:lpstr>Treatment of ALD</vt:lpstr>
      <vt:lpstr>Treatment of ALD: Acute alcoholic hepatitis.</vt:lpstr>
      <vt:lpstr>Treatment of ALD: Acute alcoholic hepatitis</vt:lpstr>
      <vt:lpstr>Treatment of ALD: Cirrhosis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ALCOHOLIC LIVER DISEASE</dc:title>
  <dc:creator>Prof. Ogutu</dc:creator>
  <cp:lastModifiedBy>Prof. Ogutu</cp:lastModifiedBy>
  <cp:revision>10</cp:revision>
  <dcterms:created xsi:type="dcterms:W3CDTF">2016-07-25T05:08:07Z</dcterms:created>
  <dcterms:modified xsi:type="dcterms:W3CDTF">2016-07-29T09:24:25Z</dcterms:modified>
</cp:coreProperties>
</file>