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49745-2F80-4A9A-9E13-57846772B698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D00E2-4409-4D7E-AD18-38FE4193B5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NON ALCOHOLIC STEATOHEPATITIS(NASH)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. Year 2016</a:t>
            </a:r>
          </a:p>
          <a:p>
            <a:r>
              <a:rPr lang="en-GB" dirty="0" smtClean="0"/>
              <a:t>E. Ogutu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Mechanism of 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Insulin resistance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Steatosis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Mitochondrial dysfunction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Accumulation of fat droplet in endoscopic reticulum &amp; cytoskeleton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Necrosis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Inflammation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Fibrosis/cirrhosis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NASH: Evaluation &amp;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 smtClean="0"/>
              <a:t>Laboratory: LFTs: ↑ALT, ↑AST +/- ↑GGT</a:t>
            </a:r>
          </a:p>
          <a:p>
            <a:pPr marL="514350" indent="-514350">
              <a:buAutoNum type="arabicParenR"/>
            </a:pPr>
            <a:r>
              <a:rPr lang="en-GB" dirty="0" smtClean="0"/>
              <a:t>Imaging: Liver ultrasound, CT,MRI</a:t>
            </a:r>
          </a:p>
          <a:p>
            <a:pPr marL="514350" indent="-514350">
              <a:buAutoNum type="arabicParenR"/>
            </a:pPr>
            <a:r>
              <a:rPr lang="en-GB" dirty="0" smtClean="0"/>
              <a:t>Fibroscan</a:t>
            </a:r>
          </a:p>
          <a:p>
            <a:pPr marL="514350" indent="-514350">
              <a:buAutoNum type="arabicParenR"/>
            </a:pPr>
            <a:r>
              <a:rPr lang="en-GB" dirty="0" smtClean="0"/>
              <a:t>Liver biopsy</a:t>
            </a:r>
          </a:p>
          <a:p>
            <a:pPr marL="514350" indent="-514350">
              <a:buAutoNum type="arabicParenR"/>
            </a:pPr>
            <a:r>
              <a:rPr lang="en-GB" dirty="0" smtClean="0"/>
              <a:t>Exclude other diseases </a:t>
            </a:r>
            <a:r>
              <a:rPr lang="en-GB" dirty="0" err="1" smtClean="0"/>
              <a:t>eg</a:t>
            </a:r>
            <a:r>
              <a:rPr lang="en-GB" dirty="0" smtClean="0"/>
              <a:t>: viral, AIH,Wilsons disease, Haemochromatosis, drug induced liver injury,</a:t>
            </a:r>
            <a:r>
              <a:rPr lang="el-GR" dirty="0" smtClean="0"/>
              <a:t>α</a:t>
            </a:r>
            <a:r>
              <a:rPr lang="en-GB" dirty="0" smtClean="0"/>
              <a:t>1-antitrypsin  def, alcohol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NASH: Rx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Currently there is no specific treatment for NASH:</a:t>
            </a:r>
          </a:p>
          <a:p>
            <a:pPr>
              <a:buNone/>
            </a:pPr>
            <a:r>
              <a:rPr lang="en-GB" dirty="0" smtClean="0"/>
              <a:t>Recommendations include:</a:t>
            </a:r>
          </a:p>
          <a:p>
            <a:pPr marL="514350" indent="-514350">
              <a:buAutoNum type="arabicParenR"/>
            </a:pPr>
            <a:r>
              <a:rPr lang="en-GB" dirty="0" smtClean="0"/>
              <a:t>Weight reduction if obese or overweight</a:t>
            </a:r>
          </a:p>
          <a:p>
            <a:pPr marL="514350" indent="-514350">
              <a:buAutoNum type="arabicParenR"/>
            </a:pPr>
            <a:r>
              <a:rPr lang="en-GB" dirty="0" smtClean="0"/>
              <a:t>Physical exercise</a:t>
            </a:r>
          </a:p>
          <a:p>
            <a:pPr marL="514350" indent="-514350">
              <a:buAutoNum type="arabicParenR"/>
            </a:pPr>
            <a:r>
              <a:rPr lang="en-GB" dirty="0" smtClean="0"/>
              <a:t>Balanced healthy diet</a:t>
            </a:r>
          </a:p>
          <a:p>
            <a:pPr marL="514350" indent="-514350">
              <a:buAutoNum type="arabicParenR"/>
            </a:pPr>
            <a:r>
              <a:rPr lang="en-GB" dirty="0" smtClean="0"/>
              <a:t>No alcohol</a:t>
            </a:r>
          </a:p>
          <a:p>
            <a:pPr marL="514350" indent="-514350">
              <a:buAutoNum type="arabicParenR"/>
            </a:pPr>
            <a:r>
              <a:rPr lang="en-GB" dirty="0" smtClean="0"/>
              <a:t>Antioxidants: </a:t>
            </a:r>
            <a:r>
              <a:rPr lang="en-GB" dirty="0" err="1" smtClean="0"/>
              <a:t>eg</a:t>
            </a:r>
            <a:r>
              <a:rPr lang="en-GB" dirty="0" smtClean="0"/>
              <a:t> Vit E</a:t>
            </a:r>
          </a:p>
          <a:p>
            <a:pPr marL="514350" indent="-514350">
              <a:buAutoNum type="arabicParenR"/>
            </a:pPr>
            <a:r>
              <a:rPr lang="en-GB" dirty="0" smtClean="0"/>
              <a:t>Antidiebetic medications </a:t>
            </a:r>
            <a:r>
              <a:rPr lang="en-GB" dirty="0" err="1" smtClean="0"/>
              <a:t>eg</a:t>
            </a:r>
            <a:r>
              <a:rPr lang="en-GB" dirty="0" smtClean="0"/>
              <a:t> Pioglitazone,rosiglitazone,metformin</a:t>
            </a:r>
          </a:p>
          <a:p>
            <a:pPr marL="514350" indent="-514350" algn="ctr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Non alcoholic fatty liver disease(NAFLD)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Classification:</a:t>
            </a:r>
          </a:p>
          <a:p>
            <a:pPr marL="514350" indent="-514350">
              <a:buAutoNum type="arabicParenR"/>
            </a:pPr>
            <a:r>
              <a:rPr lang="en-GB" dirty="0" smtClean="0"/>
              <a:t>Steatosis</a:t>
            </a:r>
          </a:p>
          <a:p>
            <a:pPr marL="514350" indent="-514350">
              <a:buNone/>
            </a:pPr>
            <a:r>
              <a:rPr lang="en-GB" dirty="0"/>
              <a:t> </a:t>
            </a:r>
            <a:r>
              <a:rPr lang="en-GB" dirty="0" smtClean="0"/>
              <a:t>         No inflammation &amp; No fibrosis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AutoNum type="arabicParenR" startAt="2"/>
            </a:pPr>
            <a:r>
              <a:rPr lang="en-GB" dirty="0" smtClean="0"/>
              <a:t>Non alcoholic steatohepatitis(NASH)</a:t>
            </a:r>
          </a:p>
          <a:p>
            <a:pPr marL="514350" indent="-514350">
              <a:buNone/>
            </a:pPr>
            <a:r>
              <a:rPr lang="en-GB" dirty="0"/>
              <a:t> </a:t>
            </a:r>
            <a:r>
              <a:rPr lang="en-GB" dirty="0" smtClean="0"/>
              <a:t> 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GB" dirty="0" smtClean="0"/>
              <a:t>There is :</a:t>
            </a:r>
          </a:p>
          <a:p>
            <a:pPr marL="514350" indent="-514350">
              <a:buNone/>
            </a:pPr>
            <a:r>
              <a:rPr lang="en-GB" dirty="0" smtClean="0"/>
              <a:t>1)  Steatosis,</a:t>
            </a:r>
          </a:p>
          <a:p>
            <a:pPr marL="514350" indent="-514350">
              <a:buAutoNum type="arabicParenR" startAt="2"/>
            </a:pPr>
            <a:r>
              <a:rPr lang="en-GB" dirty="0" smtClean="0"/>
              <a:t>Inflammation,</a:t>
            </a:r>
          </a:p>
          <a:p>
            <a:pPr marL="514350" indent="-514350">
              <a:buAutoNum type="arabicParenR" startAt="2"/>
            </a:pPr>
            <a:r>
              <a:rPr lang="en-GB" dirty="0" smtClean="0"/>
              <a:t>Ballooning </a:t>
            </a:r>
          </a:p>
          <a:p>
            <a:pPr marL="514350" indent="-514350">
              <a:buNone/>
            </a:pPr>
            <a:r>
              <a:rPr lang="en-GB" dirty="0" smtClean="0"/>
              <a:t>4)  Fibrosis</a:t>
            </a:r>
          </a:p>
          <a:p>
            <a:pPr marL="514350" indent="-514350">
              <a:buNone/>
            </a:pPr>
            <a:r>
              <a:rPr lang="en-GB" dirty="0" smtClean="0"/>
              <a:t>       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Resembles alcoholic liver disease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Occurs in people who drink little(&lt;20gm in F, &lt;</a:t>
            </a:r>
            <a:r>
              <a:rPr lang="en-GB" smtClean="0"/>
              <a:t>30gm in M) </a:t>
            </a:r>
            <a:r>
              <a:rPr lang="en-GB" dirty="0" smtClean="0"/>
              <a:t>or non at all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Associated factors/at risk factors:</a:t>
            </a:r>
          </a:p>
          <a:p>
            <a:pPr>
              <a:buNone/>
            </a:pPr>
            <a:r>
              <a:rPr lang="en-GB" dirty="0" smtClean="0"/>
              <a:t>Metabolic Syndrome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Overweight / central obesity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Dyslipidemia (Cholesterol/Triglycerides)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Type -2 diabetes/pre-diabetic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Hypertension</a:t>
            </a:r>
          </a:p>
          <a:p>
            <a:pPr>
              <a:buNone/>
            </a:pPr>
            <a:r>
              <a:rPr lang="en-GB" dirty="0" smtClean="0"/>
              <a:t>Age&gt;50yrs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 Abdominal obesity:    Waist circumference</a:t>
            </a:r>
          </a:p>
          <a:p>
            <a:pPr>
              <a:buNone/>
            </a:pPr>
            <a:r>
              <a:rPr lang="en-GB" dirty="0" smtClean="0"/>
              <a:t>         Men:                            &gt; 102cm(&gt;40in.)</a:t>
            </a:r>
          </a:p>
          <a:p>
            <a:pPr>
              <a:buNone/>
            </a:pPr>
            <a:r>
              <a:rPr lang="en-GB" dirty="0" smtClean="0"/>
              <a:t>         Females:                     &gt;88cm  (&gt;35in.)</a:t>
            </a:r>
          </a:p>
          <a:p>
            <a:pPr>
              <a:buFont typeface="Wingdings" pitchFamily="2" charset="2"/>
              <a:buChar char="§"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Triglyceride                      &gt;150mg/dl(&gt;1.7mmol/L)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HDL Cholesterol        Males &lt;40mg/dl(1mmol/l)</a:t>
            </a:r>
          </a:p>
          <a:p>
            <a:pPr>
              <a:buNone/>
            </a:pPr>
            <a:r>
              <a:rPr lang="en-GB" dirty="0" smtClean="0"/>
              <a:t>                                      Females &lt;50mg/dl(1.3mmol/l) 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Blood pressure              ≥130/85 mmHg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FBS                                  &gt;110mg/dl (&gt;6.2mmol/l)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Other conditions associated with 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 smtClean="0"/>
              <a:t>Polycystic  Ovary Syndrome</a:t>
            </a:r>
          </a:p>
          <a:p>
            <a:pPr marL="514350" indent="-514350">
              <a:buAutoNum type="arabicParenR"/>
            </a:pPr>
            <a:r>
              <a:rPr lang="en-GB" dirty="0" smtClean="0"/>
              <a:t>Sleep apnoea</a:t>
            </a:r>
          </a:p>
          <a:p>
            <a:pPr marL="514350" indent="-514350">
              <a:buAutoNum type="arabicParenR"/>
            </a:pPr>
            <a:r>
              <a:rPr lang="en-GB" dirty="0" smtClean="0"/>
              <a:t>Small bowel bacterial overgrowth:</a:t>
            </a:r>
          </a:p>
          <a:p>
            <a:pPr marL="514350" indent="-514350">
              <a:buNone/>
            </a:pPr>
            <a:r>
              <a:rPr lang="en-GB" dirty="0" smtClean="0"/>
              <a:t>          This explains vague abdominal symptoms seen in these pts</a:t>
            </a:r>
          </a:p>
          <a:p>
            <a:pPr marL="514350" indent="-514350">
              <a:buAutoNum type="arabicParenR" startAt="4"/>
            </a:pPr>
            <a:r>
              <a:rPr lang="en-GB" dirty="0" smtClean="0"/>
              <a:t>Ethnic </a:t>
            </a:r>
            <a:r>
              <a:rPr lang="en-GB" dirty="0" err="1" smtClean="0"/>
              <a:t>variation:e.g</a:t>
            </a:r>
            <a:r>
              <a:rPr lang="en-GB" dirty="0" smtClean="0"/>
              <a:t>: Commoner in whites &gt; blacks</a:t>
            </a:r>
          </a:p>
          <a:p>
            <a:pPr marL="514350" indent="-514350">
              <a:buAutoNum type="arabicParenR" startAt="4"/>
            </a:pPr>
            <a:r>
              <a:rPr lang="en-GB" dirty="0" smtClean="0"/>
              <a:t>Familial association</a:t>
            </a:r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Associated factors :</a:t>
            </a:r>
          </a:p>
          <a:p>
            <a:pPr>
              <a:buNone/>
            </a:pPr>
            <a:r>
              <a:rPr lang="en-GB" dirty="0" smtClean="0"/>
              <a:t>NOTE: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Some patients with NASH are not Obese, have no diabetes, no dyslipidemia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NASH can occur without any apparent risk factor&amp; can occur even in children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What factors cause liver damage:</a:t>
            </a:r>
          </a:p>
          <a:p>
            <a:pPr>
              <a:buNone/>
            </a:pPr>
            <a:r>
              <a:rPr lang="en-GB" dirty="0" smtClean="0"/>
              <a:t>The following are postulates:</a:t>
            </a:r>
          </a:p>
          <a:p>
            <a:pPr marL="514350" indent="-514350">
              <a:buAutoNum type="arabicParenR"/>
            </a:pPr>
            <a:r>
              <a:rPr lang="en-GB" dirty="0" smtClean="0"/>
              <a:t>Insulin resistance</a:t>
            </a:r>
          </a:p>
          <a:p>
            <a:pPr marL="514350" indent="-514350">
              <a:buAutoNum type="arabicParenR"/>
            </a:pPr>
            <a:r>
              <a:rPr lang="en-GB" dirty="0" smtClean="0"/>
              <a:t>Release of toxic inflammatory proteins by fat cells(cytokines)</a:t>
            </a:r>
          </a:p>
          <a:p>
            <a:pPr marL="514350" indent="-514350">
              <a:buAutoNum type="arabicParenR"/>
            </a:pPr>
            <a:r>
              <a:rPr lang="en-GB" dirty="0" smtClean="0"/>
              <a:t>Oxidative stress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343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NON ALCOHOLIC STEATOHEPATITIS(NASH)</vt:lpstr>
      <vt:lpstr>Non alcoholic fatty liver disease(NAFLD)</vt:lpstr>
      <vt:lpstr>NASH</vt:lpstr>
      <vt:lpstr>NASH</vt:lpstr>
      <vt:lpstr>NASH</vt:lpstr>
      <vt:lpstr>Risk factors</vt:lpstr>
      <vt:lpstr>Other conditions associated with NASH</vt:lpstr>
      <vt:lpstr>NASH</vt:lpstr>
      <vt:lpstr>NASH</vt:lpstr>
      <vt:lpstr>Mechanism of NASH</vt:lpstr>
      <vt:lpstr>NASH: Evaluation &amp; Diagnosis</vt:lpstr>
      <vt:lpstr>NASH: Rx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ALCOHOLIC STEATOHEPATITIS(NASH)</dc:title>
  <dc:creator>Prof. Ogutu</dc:creator>
  <cp:lastModifiedBy>Prof. Ogutu</cp:lastModifiedBy>
  <cp:revision>2</cp:revision>
  <dcterms:created xsi:type="dcterms:W3CDTF">2016-07-24T03:44:36Z</dcterms:created>
  <dcterms:modified xsi:type="dcterms:W3CDTF">2016-07-29T09:23:30Z</dcterms:modified>
</cp:coreProperties>
</file>