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3"/>
  </p:notesMasterIdLst>
  <p:sldIdLst>
    <p:sldId id="300" r:id="rId2"/>
    <p:sldId id="265" r:id="rId3"/>
    <p:sldId id="267" r:id="rId4"/>
    <p:sldId id="269" r:id="rId5"/>
    <p:sldId id="272" r:id="rId6"/>
    <p:sldId id="275" r:id="rId7"/>
    <p:sldId id="276" r:id="rId8"/>
    <p:sldId id="278" r:id="rId9"/>
    <p:sldId id="279" r:id="rId10"/>
    <p:sldId id="281" r:id="rId11"/>
    <p:sldId id="282" r:id="rId12"/>
    <p:sldId id="283" r:id="rId13"/>
    <p:sldId id="284" r:id="rId14"/>
    <p:sldId id="289" r:id="rId15"/>
    <p:sldId id="291" r:id="rId16"/>
    <p:sldId id="294" r:id="rId17"/>
    <p:sldId id="296" r:id="rId18"/>
    <p:sldId id="297" r:id="rId19"/>
    <p:sldId id="298" r:id="rId20"/>
    <p:sldId id="299" r:id="rId21"/>
    <p:sldId id="285" r:id="rId22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>
      <a:defRPr>
        <a:latin typeface="Calibri"/>
        <a:ea typeface="Calibri"/>
        <a:cs typeface="Calibri"/>
        <a:sym typeface="Calibri"/>
      </a:defRPr>
    </a:lvl6pPr>
    <a:lvl7pPr>
      <a:defRPr>
        <a:latin typeface="Calibri"/>
        <a:ea typeface="Calibri"/>
        <a:cs typeface="Calibri"/>
        <a:sym typeface="Calibri"/>
      </a:defRPr>
    </a:lvl7pPr>
    <a:lvl8pPr>
      <a:defRPr>
        <a:latin typeface="Calibri"/>
        <a:ea typeface="Calibri"/>
        <a:cs typeface="Calibri"/>
        <a:sym typeface="Calibri"/>
      </a:defRPr>
    </a:lvl8pPr>
    <a:lvl9pPr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4" autoAdjust="0"/>
    <p:restoredTop sz="94629"/>
  </p:normalViewPr>
  <p:slideViewPr>
    <p:cSldViewPr snapToGrid="0" snapToObjects="1">
      <p:cViewPr varScale="1">
        <p:scale>
          <a:sx n="70" d="100"/>
          <a:sy n="70" d="100"/>
        </p:scale>
        <p:origin x="1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0434024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7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1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53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2760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1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0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4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7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1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BB05D-0ECB-AF45-8BE4-5A0E5210A535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7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0251"/>
            <a:ext cx="6858000" cy="5882184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u="sng" dirty="0" smtClean="0"/>
              <a:t>OUTLINE</a:t>
            </a:r>
            <a:br>
              <a:rPr lang="en-US" sz="3200" b="1" u="sng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>1. LIVER CIRRHOSIS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2. ASCITES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3. SPONTANEOUS BACTERIAL PERITONITIS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4. HEPATORENAL SYNDROME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5. CHRONIC HEPATIC ENCEPHALOPATHY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8115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PHYSICAL EXAMINATION</a:t>
            </a:r>
            <a:endParaRPr sz="4400" b="1" dirty="0"/>
          </a:p>
        </p:txBody>
      </p:sp>
      <p:sp>
        <p:nvSpPr>
          <p:cNvPr id="84" name="Shape 84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DD of </a:t>
            </a:r>
            <a:r>
              <a:rPr sz="2400" dirty="0" smtClean="0"/>
              <a:t>Ascites</a:t>
            </a:r>
            <a:endParaRPr sz="2400" dirty="0"/>
          </a:p>
          <a:p>
            <a:pPr>
              <a:defRPr sz="1800"/>
            </a:pPr>
            <a:r>
              <a:rPr sz="2400" dirty="0" smtClean="0"/>
              <a:t>Massive </a:t>
            </a:r>
            <a:r>
              <a:rPr sz="2400" dirty="0"/>
              <a:t>hepatomegaly</a:t>
            </a:r>
          </a:p>
          <a:p>
            <a:pPr>
              <a:defRPr sz="1800"/>
            </a:pPr>
            <a:r>
              <a:rPr sz="2400" dirty="0" smtClean="0"/>
              <a:t>Gaseous distention</a:t>
            </a:r>
          </a:p>
          <a:p>
            <a:pPr>
              <a:defRPr sz="1800"/>
            </a:pPr>
            <a:r>
              <a:rPr sz="2400" dirty="0" smtClean="0"/>
              <a:t>Pregnancy</a:t>
            </a:r>
            <a:endParaRPr sz="2400" dirty="0"/>
          </a:p>
          <a:p>
            <a:pPr>
              <a:defRPr sz="1800"/>
            </a:pPr>
            <a:r>
              <a:rPr sz="2400" dirty="0" smtClean="0"/>
              <a:t>Intra </a:t>
            </a:r>
            <a:r>
              <a:rPr sz="2400" dirty="0"/>
              <a:t>abdominal masses</a:t>
            </a:r>
          </a:p>
          <a:p>
            <a:pPr>
              <a:defRPr sz="1800"/>
            </a:pPr>
            <a:r>
              <a:rPr sz="2400" dirty="0" smtClean="0"/>
              <a:t>Shifting </a:t>
            </a:r>
            <a:r>
              <a:rPr sz="2400" dirty="0"/>
              <a:t>dullness</a:t>
            </a:r>
          </a:p>
          <a:p>
            <a:pPr>
              <a:defRPr sz="1800"/>
            </a:pPr>
            <a:r>
              <a:rPr sz="2400" dirty="0" smtClean="0"/>
              <a:t>Puddle </a:t>
            </a:r>
            <a:r>
              <a:rPr sz="2400" dirty="0"/>
              <a:t>sign approx. 120mls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 fontScale="90000"/>
          </a:bodyPr>
          <a:lstStyle>
            <a:lvl1pPr defTabSz="905255">
              <a:defRPr sz="4356"/>
            </a:lvl1pPr>
          </a:lstStyle>
          <a:p>
            <a:pPr lvl="0">
              <a:defRPr sz="1800"/>
            </a:pPr>
            <a:r>
              <a:rPr lang="en-US" sz="4356" b="1" dirty="0" smtClean="0"/>
              <a:t>STIGMATA OF CHRONIC LIVER DISEASE</a:t>
            </a:r>
            <a:endParaRPr sz="4356" b="1" dirty="0"/>
          </a:p>
        </p:txBody>
      </p:sp>
      <p:sp>
        <p:nvSpPr>
          <p:cNvPr id="87" name="Shape 87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lang="en-US" sz="2400" dirty="0"/>
              <a:t> </a:t>
            </a:r>
            <a:r>
              <a:rPr sz="2400" dirty="0" smtClean="0"/>
              <a:t>Palmer erythema</a:t>
            </a:r>
            <a:endParaRPr lang="en-US" sz="2400" dirty="0" smtClean="0"/>
          </a:p>
          <a:p>
            <a:pPr lvl="0">
              <a:buChar char="•"/>
              <a:defRPr sz="1800"/>
            </a:pPr>
            <a:r>
              <a:rPr lang="en-US" sz="2400" dirty="0" smtClean="0"/>
              <a:t> Gyneco</a:t>
            </a:r>
            <a:r>
              <a:rPr sz="2400" dirty="0" smtClean="0"/>
              <a:t>mastia</a:t>
            </a:r>
            <a:endParaRPr lang="en-US" sz="2400" dirty="0"/>
          </a:p>
          <a:p>
            <a:pPr lvl="0">
              <a:buChar char="•"/>
              <a:defRPr sz="1800"/>
            </a:pPr>
            <a:r>
              <a:rPr lang="en-US" sz="2400" dirty="0" smtClean="0"/>
              <a:t> S</a:t>
            </a:r>
            <a:r>
              <a:rPr sz="2400" dirty="0" smtClean="0"/>
              <a:t>plen</a:t>
            </a:r>
            <a:r>
              <a:rPr lang="en-US" sz="2400" dirty="0" smtClean="0"/>
              <a:t>o</a:t>
            </a:r>
            <a:r>
              <a:rPr sz="2400" dirty="0" smtClean="0"/>
              <a:t>megaly</a:t>
            </a:r>
            <a:endParaRPr lang="en-US" sz="2400" dirty="0" smtClean="0"/>
          </a:p>
          <a:p>
            <a:pPr lvl="0">
              <a:buChar char="•"/>
              <a:defRPr sz="1800"/>
            </a:pPr>
            <a:r>
              <a:rPr lang="en-US" sz="2400" dirty="0"/>
              <a:t> </a:t>
            </a:r>
            <a:r>
              <a:rPr sz="2400" dirty="0" smtClean="0"/>
              <a:t>Spider </a:t>
            </a:r>
            <a:r>
              <a:rPr sz="2400" dirty="0" err="1" smtClean="0"/>
              <a:t>N</a:t>
            </a:r>
            <a:r>
              <a:rPr lang="en-US" sz="2400" dirty="0" err="1" smtClean="0"/>
              <a:t>a</a:t>
            </a:r>
            <a:r>
              <a:rPr sz="2400" dirty="0" err="1" smtClean="0"/>
              <a:t>evi</a:t>
            </a:r>
            <a:endParaRPr sz="24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LAB TESTS</a:t>
            </a:r>
            <a:endParaRPr sz="4400" b="1" dirty="0"/>
          </a:p>
        </p:txBody>
      </p:sp>
      <p:sp>
        <p:nvSpPr>
          <p:cNvPr id="90" name="Shape 90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Blood test: LFTS,TBC,U/E/C</a:t>
            </a:r>
          </a:p>
          <a:p>
            <a:pPr>
              <a:defRPr sz="1800"/>
            </a:pPr>
            <a:r>
              <a:rPr sz="2400" dirty="0" smtClean="0"/>
              <a:t>Asciti</a:t>
            </a:r>
            <a:r>
              <a:rPr lang="en-US" sz="2400" dirty="0" smtClean="0"/>
              <a:t>c</a:t>
            </a:r>
            <a:r>
              <a:rPr sz="2400" dirty="0" smtClean="0"/>
              <a:t> </a:t>
            </a:r>
            <a:r>
              <a:rPr sz="2400" dirty="0"/>
              <a:t>fluid testing, </a:t>
            </a:r>
            <a:r>
              <a:rPr sz="2400" dirty="0" smtClean="0"/>
              <a:t>Microscopy</a:t>
            </a:r>
            <a:r>
              <a:rPr lang="en-US" sz="2400" dirty="0" smtClean="0"/>
              <a:t> &amp; </a:t>
            </a:r>
            <a:r>
              <a:rPr sz="2400" dirty="0" smtClean="0"/>
              <a:t>cultur</a:t>
            </a:r>
            <a:r>
              <a:rPr lang="en-US" sz="2400" dirty="0" smtClean="0"/>
              <a:t>e</a:t>
            </a:r>
            <a:endParaRPr sz="2400" dirty="0"/>
          </a:p>
          <a:p>
            <a:pPr>
              <a:defRPr sz="1800"/>
            </a:pPr>
            <a:r>
              <a:rPr sz="2400" dirty="0" smtClean="0"/>
              <a:t>SAAG</a:t>
            </a:r>
            <a:r>
              <a:rPr sz="2400" dirty="0"/>
              <a:t>, Cytology, </a:t>
            </a:r>
            <a:r>
              <a:rPr sz="2400" dirty="0" smtClean="0"/>
              <a:t>L</a:t>
            </a:r>
            <a:r>
              <a:rPr lang="en-US" sz="2400" dirty="0" smtClean="0"/>
              <a:t>AD,</a:t>
            </a:r>
            <a:r>
              <a:rPr sz="2400" dirty="0" smtClean="0"/>
              <a:t> </a:t>
            </a:r>
            <a:r>
              <a:rPr sz="2400" dirty="0"/>
              <a:t>Glucose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MANAGEMENT</a:t>
            </a:r>
            <a:endParaRPr sz="4400" b="1" dirty="0"/>
          </a:p>
        </p:txBody>
      </p:sp>
      <p:sp>
        <p:nvSpPr>
          <p:cNvPr id="93" name="Shape 9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buChar char="•"/>
            </a:lvl1pPr>
          </a:lstStyle>
          <a:p>
            <a:pPr lvl="0">
              <a:defRPr sz="1800"/>
            </a:pPr>
            <a:r>
              <a:rPr sz="2400" dirty="0" smtClean="0"/>
              <a:t>Paracentes</a:t>
            </a:r>
            <a:r>
              <a:rPr lang="en-US" sz="2400" dirty="0" smtClean="0"/>
              <a:t>is </a:t>
            </a:r>
            <a:r>
              <a:rPr sz="2400" dirty="0" smtClean="0"/>
              <a:t>- </a:t>
            </a:r>
            <a:r>
              <a:rPr sz="2400" dirty="0"/>
              <a:t>up for 5 </a:t>
            </a:r>
            <a:r>
              <a:rPr sz="2400" dirty="0" smtClean="0"/>
              <a:t>litre</a:t>
            </a:r>
            <a:endParaRPr lang="en-US" sz="2400" dirty="0" smtClean="0"/>
          </a:p>
          <a:p>
            <a:pPr lvl="0">
              <a:defRPr sz="1800"/>
            </a:pPr>
            <a:r>
              <a:rPr lang="en-US" sz="2400" dirty="0" smtClean="0"/>
              <a:t>Diuretics 	Furosemide and Spironolactone</a:t>
            </a:r>
            <a:endParaRPr sz="24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497"/>
            <a:ext cx="7886700" cy="1325563"/>
          </a:xfrm>
        </p:spPr>
        <p:txBody>
          <a:bodyPr/>
          <a:lstStyle/>
          <a:p>
            <a:r>
              <a:rPr lang="en-US" b="1" dirty="0" smtClean="0"/>
              <a:t>SPONTANEOUS BACTERIAL PERITONITIS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1128"/>
            <a:ext cx="9144000" cy="5506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/>
              <a:t>Definition</a:t>
            </a:r>
          </a:p>
          <a:p>
            <a:r>
              <a:rPr lang="en-US" sz="2400" dirty="0" smtClean="0"/>
              <a:t>Ascitic fluid infection with pure growth of a single organism.</a:t>
            </a:r>
          </a:p>
          <a:p>
            <a:r>
              <a:rPr lang="en-US" sz="2400" dirty="0" smtClean="0"/>
              <a:t>Ascitic neutrophil count of 250 cell/</a:t>
            </a:r>
            <a:r>
              <a:rPr lang="en-US" sz="2400" dirty="0" err="1" smtClean="0"/>
              <a:t>ul</a:t>
            </a:r>
            <a:r>
              <a:rPr lang="en-US" sz="2400" dirty="0" smtClean="0"/>
              <a:t> with no evidence of surgically correctable cause.</a:t>
            </a:r>
          </a:p>
          <a:p>
            <a:r>
              <a:rPr lang="en-US" sz="2400" dirty="0" smtClean="0"/>
              <a:t>Occurs in setting of liver disease, nephrotic syndrome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u="sng" dirty="0" smtClean="0"/>
              <a:t>Common agents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i="1" dirty="0" err="1" smtClean="0"/>
              <a:t>E.coli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Klebsiella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pneumoniae</a:t>
            </a:r>
            <a:r>
              <a:rPr lang="en-US" sz="2400" i="1" dirty="0" smtClean="0"/>
              <a:t> </a:t>
            </a:r>
            <a:r>
              <a:rPr lang="en-US" sz="2400" dirty="0" smtClean="0"/>
              <a:t>and</a:t>
            </a:r>
            <a:r>
              <a:rPr lang="en-US" sz="2400" i="1" dirty="0" smtClean="0"/>
              <a:t> Pneumococcus</a:t>
            </a:r>
            <a:r>
              <a:rPr lang="en-US" sz="2400" dirty="0" smtClean="0"/>
              <a:t> most common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Anaerobes ~ 1%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6135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3723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CLINICAL FEATURES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230"/>
            <a:ext cx="9144000" cy="582077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85 % of patient SBP</a:t>
            </a:r>
          </a:p>
          <a:p>
            <a:r>
              <a:rPr lang="en-US" sz="2400" dirty="0" smtClean="0"/>
              <a:t>Fever</a:t>
            </a:r>
          </a:p>
          <a:p>
            <a:r>
              <a:rPr lang="en-US" sz="2400" dirty="0" smtClean="0"/>
              <a:t>Abdominal pain</a:t>
            </a:r>
          </a:p>
          <a:p>
            <a:r>
              <a:rPr lang="en-US" sz="2400" dirty="0" smtClean="0"/>
              <a:t>Change in mental status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Treatment</a:t>
            </a:r>
          </a:p>
          <a:p>
            <a:r>
              <a:rPr lang="en-US" sz="2400" dirty="0" smtClean="0"/>
              <a:t>Antibiotics when cell count is &gt;250 cell/ microliter before cultures result</a:t>
            </a:r>
          </a:p>
          <a:p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generation </a:t>
            </a:r>
            <a:r>
              <a:rPr lang="en-US" sz="2400" dirty="0" err="1" smtClean="0"/>
              <a:t>cephalosporins</a:t>
            </a:r>
            <a:r>
              <a:rPr lang="en-US" sz="2400" dirty="0" smtClean="0"/>
              <a:t> e.g. ceftriaxone</a:t>
            </a:r>
          </a:p>
          <a:p>
            <a:r>
              <a:rPr lang="en-US" sz="2400" dirty="0" smtClean="0"/>
              <a:t>Fluoroquinolones 5-10days</a:t>
            </a:r>
          </a:p>
          <a:p>
            <a:r>
              <a:rPr lang="en-US" sz="2400" dirty="0" smtClean="0"/>
              <a:t>Mortality </a:t>
            </a:r>
            <a:r>
              <a:rPr lang="en-US" sz="2400" dirty="0"/>
              <a:t>should not be &gt; 5%</a:t>
            </a:r>
          </a:p>
          <a:p>
            <a:r>
              <a:rPr lang="en-US" sz="2400" dirty="0"/>
              <a:t>Albumin injection</a:t>
            </a:r>
          </a:p>
          <a:p>
            <a:r>
              <a:rPr lang="en-US" sz="2400" dirty="0"/>
              <a:t>Recurrence 69% in absence of </a:t>
            </a:r>
            <a:r>
              <a:rPr lang="en-US" sz="2400" dirty="0" smtClean="0"/>
              <a:t>prophylaxis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2124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285"/>
            <a:ext cx="9144000" cy="767637"/>
          </a:xfrm>
        </p:spPr>
        <p:txBody>
          <a:bodyPr/>
          <a:lstStyle/>
          <a:p>
            <a:r>
              <a:rPr lang="en-US" b="1" dirty="0" smtClean="0"/>
              <a:t>HEPATORENAL SYNDROME (HRS)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77922"/>
            <a:ext cx="9144000" cy="608007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HRS is the final stage of functional renal impairment in pts with cirrhosis and PHT.</a:t>
            </a:r>
          </a:p>
          <a:p>
            <a:r>
              <a:rPr lang="en-US" sz="2400" dirty="0" smtClean="0"/>
              <a:t>Occurs in refractory Ascites</a:t>
            </a:r>
          </a:p>
          <a:p>
            <a:endParaRPr lang="en-US" sz="2400" dirty="0" smtClean="0"/>
          </a:p>
          <a:p>
            <a:r>
              <a:rPr lang="en-US" sz="2400" dirty="0" smtClean="0"/>
              <a:t>HRS is characterized by:</a:t>
            </a:r>
            <a:endParaRPr lang="en-US" sz="2400" dirty="0"/>
          </a:p>
          <a:p>
            <a:pPr lvl="1"/>
            <a:r>
              <a:rPr lang="en-US" sz="2400" dirty="0" smtClean="0"/>
              <a:t>    Peripheral vasodilatation results in a BP drop, creatinine clearance 40ml/min</a:t>
            </a:r>
          </a:p>
          <a:p>
            <a:pPr lvl="1"/>
            <a:r>
              <a:rPr lang="en-US" sz="2400" dirty="0" smtClean="0"/>
              <a:t>    Normal intravascular volume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Absence of intrinsic renal disease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urine Na+ &lt;10 </a:t>
            </a:r>
            <a:r>
              <a:rPr lang="en-US" sz="2400" dirty="0" err="1" smtClean="0"/>
              <a:t>mmol</a:t>
            </a:r>
            <a:r>
              <a:rPr lang="en-US" sz="2400" dirty="0" smtClean="0"/>
              <a:t>/L</a:t>
            </a:r>
          </a:p>
          <a:p>
            <a:pPr marL="0" indent="0">
              <a:buNone/>
            </a:pPr>
            <a:r>
              <a:rPr lang="en-US" sz="2700" u="sng" dirty="0" smtClean="0"/>
              <a:t>Treatment</a:t>
            </a:r>
          </a:p>
          <a:p>
            <a:r>
              <a:rPr lang="en-US" sz="2400" dirty="0" smtClean="0"/>
              <a:t>Withdraw: </a:t>
            </a:r>
            <a:r>
              <a:rPr lang="en-US" sz="2400" dirty="0"/>
              <a:t>Diuretics and nephrotoxic agents</a:t>
            </a:r>
          </a:p>
          <a:p>
            <a:r>
              <a:rPr lang="en-US" sz="2400" dirty="0"/>
              <a:t>Infuse saline and or albumin</a:t>
            </a:r>
          </a:p>
          <a:p>
            <a:r>
              <a:rPr lang="en-US" sz="2400" dirty="0"/>
              <a:t>Vasoactive agents:- </a:t>
            </a:r>
            <a:r>
              <a:rPr lang="en-US" sz="2400" dirty="0" err="1" smtClean="0"/>
              <a:t>Octreotide</a:t>
            </a:r>
            <a:r>
              <a:rPr lang="en-US" sz="2400" dirty="0" smtClean="0"/>
              <a:t> </a:t>
            </a:r>
            <a:r>
              <a:rPr lang="en-US" sz="2400" dirty="0"/>
              <a:t>, </a:t>
            </a:r>
            <a:r>
              <a:rPr lang="en-US" sz="2400" dirty="0" err="1"/>
              <a:t>T</a:t>
            </a:r>
            <a:r>
              <a:rPr lang="en-US" sz="2400" dirty="0" err="1" smtClean="0"/>
              <a:t>erlipressin</a:t>
            </a:r>
            <a:endParaRPr lang="en-US" sz="2400" dirty="0"/>
          </a:p>
          <a:p>
            <a:r>
              <a:rPr lang="en-US" sz="2400" dirty="0"/>
              <a:t>Tips</a:t>
            </a:r>
          </a:p>
          <a:p>
            <a:r>
              <a:rPr lang="en-US" sz="2400" dirty="0"/>
              <a:t> liver </a:t>
            </a:r>
            <a:r>
              <a:rPr lang="en-US" sz="2400" dirty="0" smtClean="0"/>
              <a:t>transplantation is the </a:t>
            </a:r>
            <a:r>
              <a:rPr lang="en-US" sz="2400" dirty="0"/>
              <a:t>only definitive cure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3129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933"/>
            <a:ext cx="9144000" cy="904115"/>
          </a:xfrm>
        </p:spPr>
        <p:txBody>
          <a:bodyPr/>
          <a:lstStyle/>
          <a:p>
            <a:r>
              <a:rPr lang="en-US" b="1" dirty="0" smtClean="0"/>
              <a:t>PERSISTENT/CHRONIC HEPATIC ENCEPHALOPATHY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048"/>
            <a:ext cx="9144000" cy="5929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complication of liver cirrhosis characterized by: </a:t>
            </a:r>
          </a:p>
          <a:p>
            <a:pPr lvl="1"/>
            <a:r>
              <a:rPr lang="en-US" sz="2400" dirty="0" smtClean="0"/>
              <a:t>mental/neurological disturbances in presence of liver failure.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Its Classified as:</a:t>
            </a:r>
          </a:p>
          <a:p>
            <a:pPr lvl="1"/>
            <a:r>
              <a:rPr lang="en-US" sz="2400" dirty="0" smtClean="0"/>
              <a:t>Acute (episodic);persistent (chronic): subclinical (minimal)</a:t>
            </a:r>
            <a:endParaRPr lang="en-US" sz="2400" dirty="0"/>
          </a:p>
          <a:p>
            <a:pPr lvl="1"/>
            <a:r>
              <a:rPr lang="en-US" sz="2400" dirty="0" smtClean="0"/>
              <a:t>Type C (Cirrhosis)</a:t>
            </a:r>
            <a:endParaRPr lang="en-US" sz="2400" dirty="0"/>
          </a:p>
          <a:p>
            <a:pPr lvl="1"/>
            <a:r>
              <a:rPr lang="en-US" sz="2400" dirty="0" smtClean="0"/>
              <a:t> Type A (Acute Liver Failure)</a:t>
            </a:r>
          </a:p>
          <a:p>
            <a:pPr lvl="1"/>
            <a:r>
              <a:rPr lang="en-US" sz="2400" dirty="0" smtClean="0"/>
              <a:t>Type B ( </a:t>
            </a:r>
            <a:r>
              <a:rPr lang="en-US" sz="2400" dirty="0" err="1" smtClean="0"/>
              <a:t>porto</a:t>
            </a:r>
            <a:r>
              <a:rPr lang="en-US" sz="2400" dirty="0" smtClean="0"/>
              <a:t>-systemic shunting)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8475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28048"/>
          </a:xfrm>
        </p:spPr>
        <p:txBody>
          <a:bodyPr/>
          <a:lstStyle/>
          <a:p>
            <a:r>
              <a:rPr lang="en-US" b="1" dirty="0" smtClean="0"/>
              <a:t>AMMONIA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230"/>
            <a:ext cx="9144000" cy="5820770"/>
          </a:xfrm>
        </p:spPr>
        <p:txBody>
          <a:bodyPr/>
          <a:lstStyle/>
          <a:p>
            <a:r>
              <a:rPr lang="en-US" dirty="0" smtClean="0"/>
              <a:t>Neurotoxic generated in intestines</a:t>
            </a:r>
          </a:p>
          <a:p>
            <a:r>
              <a:rPr lang="en-US" dirty="0" smtClean="0"/>
              <a:t>Negative protein balance avoid</a:t>
            </a:r>
          </a:p>
          <a:p>
            <a:r>
              <a:rPr lang="en-US" dirty="0" smtClean="0"/>
              <a:t>GI bleed</a:t>
            </a:r>
          </a:p>
          <a:p>
            <a:r>
              <a:rPr lang="en-US" dirty="0" smtClean="0"/>
              <a:t>Infection</a:t>
            </a:r>
          </a:p>
          <a:p>
            <a:r>
              <a:rPr lang="en-US" dirty="0" smtClean="0"/>
              <a:t>Renal Failure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55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GRADING OF HEPATIC ENCEPHALOPATHY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1696"/>
            <a:ext cx="9144000" cy="591630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Stage 0</a:t>
            </a:r>
            <a:r>
              <a:rPr lang="en-US" sz="3200" dirty="0" smtClean="0"/>
              <a:t>: No abnormally detected</a:t>
            </a:r>
          </a:p>
          <a:p>
            <a:endParaRPr lang="en-US" sz="3200" dirty="0" smtClean="0"/>
          </a:p>
          <a:p>
            <a:r>
              <a:rPr lang="en-US" sz="3200" b="1" dirty="0" smtClean="0"/>
              <a:t>Stage 1</a:t>
            </a:r>
            <a:r>
              <a:rPr lang="en-US" sz="3200" dirty="0" smtClean="0"/>
              <a:t>: Euphoric anxiety</a:t>
            </a:r>
          </a:p>
          <a:p>
            <a:endParaRPr lang="en-US" sz="3200" dirty="0" smtClean="0"/>
          </a:p>
          <a:p>
            <a:r>
              <a:rPr lang="en-US" sz="3200" b="1" dirty="0" smtClean="0"/>
              <a:t>Stage 2</a:t>
            </a:r>
            <a:r>
              <a:rPr lang="en-US" sz="3200" dirty="0" smtClean="0"/>
              <a:t>: Lethargy, disorientation &amp; personality change</a:t>
            </a:r>
          </a:p>
          <a:p>
            <a:endParaRPr lang="en-US" sz="3200" dirty="0" smtClean="0"/>
          </a:p>
          <a:p>
            <a:r>
              <a:rPr lang="en-US" sz="3200" b="1" dirty="0" smtClean="0"/>
              <a:t>Stage 3</a:t>
            </a:r>
            <a:r>
              <a:rPr lang="en-US" sz="3200" dirty="0" smtClean="0"/>
              <a:t>: Somnolence; stupor but responsive; confusion; bizarre behavior</a:t>
            </a:r>
          </a:p>
          <a:p>
            <a:endParaRPr lang="en-US" sz="3200" dirty="0" smtClean="0"/>
          </a:p>
          <a:p>
            <a:r>
              <a:rPr lang="en-US" sz="3200" b="1" dirty="0" smtClean="0"/>
              <a:t>Stage 4</a:t>
            </a:r>
            <a:r>
              <a:rPr lang="en-US" sz="3200" dirty="0" smtClean="0"/>
              <a:t>: Coma; cannot be aroused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006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CIRRHOSIS OF THE LIVER</a:t>
            </a:r>
            <a:endParaRPr lang="en-US" sz="4400" b="1" dirty="0"/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Final common pathway for many hepatic </a:t>
            </a:r>
            <a:r>
              <a:rPr sz="2400" dirty="0" smtClean="0"/>
              <a:t>disorders</a:t>
            </a:r>
            <a:r>
              <a:rPr lang="en-US" sz="2400" dirty="0" smtClean="0"/>
              <a:t>:</a:t>
            </a:r>
            <a:endParaRPr lang="en-US" sz="2400" dirty="0"/>
          </a:p>
          <a:p>
            <a:pPr lvl="1">
              <a:defRPr sz="1800"/>
            </a:pPr>
            <a:r>
              <a:rPr lang="en-US" sz="2400" dirty="0" smtClean="0"/>
              <a:t> </a:t>
            </a:r>
            <a:r>
              <a:rPr sz="2400" dirty="0" smtClean="0"/>
              <a:t>Chronic </a:t>
            </a:r>
            <a:r>
              <a:rPr sz="2400" dirty="0"/>
              <a:t>cellular </a:t>
            </a:r>
            <a:r>
              <a:rPr sz="2400" dirty="0" smtClean="0"/>
              <a:t>d</a:t>
            </a:r>
            <a:r>
              <a:rPr lang="en-US" sz="2400" dirty="0" smtClean="0"/>
              <a:t>e</a:t>
            </a:r>
            <a:r>
              <a:rPr sz="2400" dirty="0" smtClean="0"/>
              <a:t>struction</a:t>
            </a:r>
            <a:endParaRPr lang="en-US" sz="2400" dirty="0"/>
          </a:p>
          <a:p>
            <a:pPr lvl="1">
              <a:defRPr sz="1800"/>
            </a:pPr>
            <a:r>
              <a:rPr lang="en-US" sz="2400" dirty="0"/>
              <a:t> </a:t>
            </a:r>
            <a:r>
              <a:rPr sz="2400" dirty="0" smtClean="0"/>
              <a:t>Fibrosis</a:t>
            </a:r>
            <a:endParaRPr lang="en-US" sz="2400" dirty="0" smtClean="0"/>
          </a:p>
          <a:p>
            <a:pPr lvl="1">
              <a:defRPr sz="1800"/>
            </a:pPr>
            <a:r>
              <a:rPr sz="2400" dirty="0" smtClean="0"/>
              <a:t> </a:t>
            </a:r>
            <a:r>
              <a:rPr lang="en-US" sz="2400" dirty="0" smtClean="0"/>
              <a:t>R</a:t>
            </a:r>
            <a:r>
              <a:rPr sz="2400" dirty="0" smtClean="0"/>
              <a:t>egenerative nodules</a:t>
            </a:r>
            <a:endParaRPr lang="en-US" sz="2400" dirty="0" smtClean="0"/>
          </a:p>
          <a:p>
            <a:pPr lvl="1">
              <a:defRPr sz="1800"/>
            </a:pPr>
            <a:r>
              <a:rPr lang="en-US" sz="2400" dirty="0" smtClean="0"/>
              <a:t> </a:t>
            </a:r>
            <a:r>
              <a:rPr sz="2400" dirty="0" smtClean="0"/>
              <a:t>Distortion </a:t>
            </a:r>
            <a:r>
              <a:rPr sz="2400" dirty="0"/>
              <a:t>of </a:t>
            </a:r>
            <a:r>
              <a:rPr sz="2400" dirty="0" smtClean="0"/>
              <a:t>architecture</a:t>
            </a:r>
            <a:endParaRPr lang="en-US" sz="2400" dirty="0" smtClean="0"/>
          </a:p>
          <a:p>
            <a:pPr lvl="1">
              <a:defRPr sz="1800"/>
            </a:pPr>
            <a:r>
              <a:rPr lang="en-US" sz="2400" dirty="0" smtClean="0"/>
              <a:t> P</a:t>
            </a:r>
            <a:r>
              <a:rPr sz="2400" dirty="0" smtClean="0"/>
              <a:t>ortal hypertension</a:t>
            </a:r>
            <a:endParaRPr lang="en-US" sz="2400" dirty="0" smtClean="0"/>
          </a:p>
          <a:p>
            <a:pPr>
              <a:defRPr sz="1800"/>
            </a:pPr>
            <a:endParaRPr lang="en-US" sz="2400" dirty="0" smtClean="0"/>
          </a:p>
          <a:p>
            <a:pPr lvl="0">
              <a:defRPr sz="1800"/>
            </a:pPr>
            <a:r>
              <a:rPr lang="en-US" sz="2400" dirty="0" smtClean="0"/>
              <a:t> </a:t>
            </a:r>
            <a:r>
              <a:rPr lang="en-US" sz="2400" u="sng" dirty="0" smtClean="0"/>
              <a:t>Classification</a:t>
            </a:r>
            <a:r>
              <a:rPr lang="en-US" sz="2400" dirty="0" smtClean="0"/>
              <a:t>:</a:t>
            </a:r>
          </a:p>
          <a:p>
            <a:pPr lvl="1">
              <a:defRPr sz="1800"/>
            </a:pPr>
            <a:r>
              <a:rPr lang="en-US" sz="2400" dirty="0" smtClean="0"/>
              <a:t>Micro-nodular </a:t>
            </a:r>
            <a:r>
              <a:rPr lang="en-US" sz="2400" dirty="0"/>
              <a:t>(</a:t>
            </a:r>
            <a:r>
              <a:rPr lang="en-US" sz="2400" dirty="0" smtClean="0"/>
              <a:t>ETOH)</a:t>
            </a:r>
          </a:p>
          <a:p>
            <a:pPr lvl="1">
              <a:defRPr sz="1800"/>
            </a:pPr>
            <a:r>
              <a:rPr lang="en-US" sz="2400" dirty="0" smtClean="0"/>
              <a:t>Macro-nodular </a:t>
            </a:r>
            <a:r>
              <a:rPr lang="en-US" sz="2400" dirty="0"/>
              <a:t>(viral)</a:t>
            </a:r>
          </a:p>
          <a:p>
            <a:pPr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r>
              <a:rPr lang="en-US" b="1" dirty="0" smtClean="0"/>
              <a:t>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1820"/>
            <a:ext cx="9144000" cy="57661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Lactulose titration – sterilizes the gut</a:t>
            </a:r>
          </a:p>
          <a:p>
            <a:r>
              <a:rPr lang="en-US" sz="2400" dirty="0" err="1" smtClean="0"/>
              <a:t>Rifaxamine</a:t>
            </a:r>
            <a:endParaRPr lang="en-US" sz="2400" dirty="0" smtClean="0"/>
          </a:p>
          <a:p>
            <a:r>
              <a:rPr lang="en-US" sz="2400" dirty="0" smtClean="0"/>
              <a:t>Metronidazole / Neomycin (non-absorbable aminoglycoside)</a:t>
            </a:r>
          </a:p>
          <a:p>
            <a:r>
              <a:rPr lang="en-US" sz="2400" dirty="0" smtClean="0"/>
              <a:t>Protein 1-2 g/kg/day recommended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7106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body" idx="4294967295"/>
          </p:nvPr>
        </p:nvSpPr>
        <p:spPr>
          <a:xfrm>
            <a:off x="0" y="914400"/>
            <a:ext cx="8229600" cy="3306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ctr">
              <a:buSzTx/>
              <a:buNone/>
              <a:defRPr sz="1800"/>
            </a:pPr>
            <a:endParaRPr sz="3200"/>
          </a:p>
          <a:p>
            <a:pPr lvl="0" algn="ctr">
              <a:buSzTx/>
              <a:buNone/>
              <a:defRPr sz="1800"/>
            </a:pPr>
            <a:endParaRPr sz="3200"/>
          </a:p>
          <a:p>
            <a:pPr lvl="0" algn="ctr">
              <a:buSzTx/>
              <a:buNone/>
              <a:defRPr sz="1800"/>
            </a:pPr>
            <a:endParaRPr sz="3200"/>
          </a:p>
          <a:p>
            <a:pPr lvl="0" algn="ctr">
              <a:spcBef>
                <a:spcPts val="1900"/>
              </a:spcBef>
              <a:buSzTx/>
              <a:buNone/>
              <a:defRPr sz="1800"/>
            </a:pPr>
            <a:r>
              <a:rPr sz="8000" b="1"/>
              <a:t>THE END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CAUSES</a:t>
            </a:r>
            <a:endParaRPr sz="4400" b="1" dirty="0"/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0" y="1132764"/>
            <a:ext cx="9144000" cy="5725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numCol="2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HBV, HCV, Alcohol, PBC,PSC, </a:t>
            </a:r>
            <a:r>
              <a:rPr sz="2400" dirty="0" smtClean="0"/>
              <a:t>Autoimmune</a:t>
            </a:r>
            <a:endParaRPr lang="en-US" sz="2400" dirty="0" smtClean="0"/>
          </a:p>
          <a:p>
            <a:pPr lvl="0">
              <a:buChar char="•"/>
              <a:defRPr sz="1800"/>
            </a:pPr>
            <a:r>
              <a:rPr sz="2400" dirty="0" smtClean="0"/>
              <a:t>Hepatitis</a:t>
            </a:r>
            <a:endParaRPr sz="2400" dirty="0"/>
          </a:p>
          <a:p>
            <a:pPr lvl="0">
              <a:buChar char="•"/>
              <a:defRPr sz="1800"/>
            </a:pPr>
            <a:r>
              <a:rPr sz="2400" dirty="0" smtClean="0"/>
              <a:t>Hem</a:t>
            </a:r>
            <a:r>
              <a:rPr lang="en-US" sz="2400" dirty="0"/>
              <a:t>o</a:t>
            </a:r>
            <a:r>
              <a:rPr sz="2400" dirty="0" smtClean="0"/>
              <a:t>chromatosis</a:t>
            </a:r>
            <a:endParaRPr sz="2400" dirty="0"/>
          </a:p>
          <a:p>
            <a:pPr lvl="0">
              <a:buChar char="•"/>
              <a:defRPr sz="1800"/>
            </a:pPr>
            <a:r>
              <a:rPr sz="2400" dirty="0"/>
              <a:t>NAFLD</a:t>
            </a:r>
          </a:p>
          <a:p>
            <a:pPr lvl="0">
              <a:buChar char="•"/>
              <a:defRPr sz="1800"/>
            </a:pPr>
            <a:r>
              <a:rPr sz="2400" dirty="0"/>
              <a:t>Cryptogenic</a:t>
            </a:r>
          </a:p>
          <a:p>
            <a:pPr lvl="0">
              <a:buChar char="•"/>
              <a:defRPr sz="1800"/>
            </a:pPr>
            <a:r>
              <a:rPr sz="2400" dirty="0" smtClean="0"/>
              <a:t>Secondary</a:t>
            </a:r>
            <a:r>
              <a:rPr lang="en-US" sz="2400" dirty="0" smtClean="0"/>
              <a:t> Biliary</a:t>
            </a:r>
            <a:r>
              <a:rPr sz="2400" dirty="0" smtClean="0"/>
              <a:t> Cirrhosis</a:t>
            </a:r>
            <a:endParaRPr lang="en-US" sz="2400" dirty="0" smtClean="0"/>
          </a:p>
          <a:p>
            <a:pPr lvl="0">
              <a:defRPr sz="1800"/>
            </a:pPr>
            <a:r>
              <a:rPr lang="en-US" sz="2400" dirty="0"/>
              <a:t>Ant-trypsin deficiency</a:t>
            </a:r>
          </a:p>
          <a:p>
            <a:pPr lvl="0">
              <a:defRPr sz="1800"/>
            </a:pPr>
            <a:r>
              <a:rPr lang="en-US" sz="2400" dirty="0"/>
              <a:t>Wilsons disease</a:t>
            </a:r>
          </a:p>
          <a:p>
            <a:pPr lvl="0">
              <a:defRPr sz="1800"/>
            </a:pPr>
            <a:r>
              <a:rPr lang="en-US" sz="2400" dirty="0" smtClean="0"/>
              <a:t>Sarcoidosis</a:t>
            </a:r>
            <a:endParaRPr lang="en-US" sz="2400" dirty="0"/>
          </a:p>
          <a:p>
            <a:pPr lvl="0">
              <a:defRPr sz="1800"/>
            </a:pPr>
            <a:r>
              <a:rPr lang="en-US" sz="2400" dirty="0"/>
              <a:t>Cystic fibrosis</a:t>
            </a:r>
          </a:p>
          <a:p>
            <a:pPr lvl="0">
              <a:defRPr sz="1800"/>
            </a:pPr>
            <a:r>
              <a:rPr lang="en-US" sz="2400" dirty="0"/>
              <a:t>Drugs (</a:t>
            </a:r>
            <a:r>
              <a:rPr lang="en-US" sz="2400" dirty="0" smtClean="0"/>
              <a:t>e.g</a:t>
            </a:r>
            <a:r>
              <a:rPr lang="en-US" sz="2400" dirty="0"/>
              <a:t>.</a:t>
            </a:r>
            <a:r>
              <a:rPr lang="en-US" sz="2400" dirty="0" smtClean="0"/>
              <a:t> Methotrexate</a:t>
            </a:r>
            <a:r>
              <a:rPr lang="en-US" sz="2400" dirty="0"/>
              <a:t>)</a:t>
            </a:r>
          </a:p>
          <a:p>
            <a:pPr lvl="0">
              <a:defRPr sz="1800"/>
            </a:pPr>
            <a:r>
              <a:rPr lang="en-US" sz="2400" dirty="0"/>
              <a:t>Glycogen storage disorder</a:t>
            </a:r>
          </a:p>
          <a:p>
            <a:pPr marL="0" lvl="0" indent="0">
              <a:buNone/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CLINICAL PRESENTATION</a:t>
            </a:r>
            <a:endParaRPr sz="4400" b="1" dirty="0"/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0" y="1228299"/>
            <a:ext cx="9144000" cy="562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General decline in health.</a:t>
            </a:r>
          </a:p>
          <a:p>
            <a:pPr lvl="0">
              <a:buChar char="•"/>
              <a:defRPr sz="1800"/>
            </a:pPr>
            <a:r>
              <a:rPr sz="2400" dirty="0"/>
              <a:t>Non specific complaints</a:t>
            </a:r>
          </a:p>
          <a:p>
            <a:pPr lvl="0">
              <a:buChar char="•"/>
              <a:defRPr sz="1800"/>
            </a:pPr>
            <a:r>
              <a:rPr sz="2400" dirty="0"/>
              <a:t>Anorexia</a:t>
            </a:r>
            <a:r>
              <a:rPr sz="2400" dirty="0" smtClean="0"/>
              <a:t>,</a:t>
            </a:r>
            <a:r>
              <a:rPr lang="en-US" sz="2400" dirty="0" smtClean="0"/>
              <a:t> </a:t>
            </a:r>
            <a:r>
              <a:rPr sz="2400" dirty="0" smtClean="0"/>
              <a:t>weight </a:t>
            </a:r>
            <a:r>
              <a:rPr sz="2400" dirty="0"/>
              <a:t>loss, fatigue, malaise</a:t>
            </a:r>
            <a:r>
              <a:rPr sz="2400" dirty="0" smtClean="0"/>
              <a:t>,</a:t>
            </a:r>
            <a:r>
              <a:rPr lang="en-US" sz="2400" dirty="0" smtClean="0"/>
              <a:t> </a:t>
            </a:r>
            <a:r>
              <a:rPr sz="2400" dirty="0" smtClean="0"/>
              <a:t>weakness</a:t>
            </a:r>
            <a:endParaRPr sz="2400" dirty="0"/>
          </a:p>
          <a:p>
            <a:pPr lvl="0">
              <a:buChar char="•"/>
              <a:defRPr sz="1800"/>
            </a:pPr>
            <a:r>
              <a:rPr sz="2400" dirty="0"/>
              <a:t>Advanced stages  present </a:t>
            </a:r>
            <a:r>
              <a:rPr sz="2400" dirty="0" smtClean="0"/>
              <a:t>with</a:t>
            </a:r>
            <a:r>
              <a:rPr lang="en-US" sz="2400" dirty="0" smtClean="0"/>
              <a:t> a c</a:t>
            </a:r>
            <a:r>
              <a:rPr sz="2400" dirty="0" smtClean="0"/>
              <a:t>omplication </a:t>
            </a:r>
            <a:r>
              <a:rPr sz="2400" dirty="0"/>
              <a:t>of portal </a:t>
            </a:r>
            <a:r>
              <a:rPr sz="2400" dirty="0" smtClean="0"/>
              <a:t>hypertension</a:t>
            </a:r>
            <a:r>
              <a:rPr lang="en-US" sz="2400" dirty="0" smtClean="0"/>
              <a:t>.</a:t>
            </a:r>
          </a:p>
          <a:p>
            <a:pPr lvl="0">
              <a:defRPr sz="1800"/>
            </a:pPr>
            <a:r>
              <a:rPr lang="en-US" sz="2400" u="sng" dirty="0"/>
              <a:t>Endocrine</a:t>
            </a:r>
            <a:r>
              <a:rPr lang="en-US" sz="2400" dirty="0"/>
              <a:t>:</a:t>
            </a:r>
          </a:p>
          <a:p>
            <a:pPr lvl="1">
              <a:defRPr sz="1800"/>
            </a:pPr>
            <a:r>
              <a:rPr lang="en-US" sz="2400" dirty="0"/>
              <a:t>  </a:t>
            </a:r>
            <a:r>
              <a:rPr lang="en-US" sz="2400" dirty="0" smtClean="0"/>
              <a:t>Diabetes </a:t>
            </a:r>
            <a:r>
              <a:rPr lang="en-US" sz="2400" dirty="0"/>
              <a:t>mellitus</a:t>
            </a:r>
          </a:p>
          <a:p>
            <a:pPr lvl="1">
              <a:defRPr sz="1800"/>
            </a:pPr>
            <a:r>
              <a:rPr lang="en-US" sz="2400" dirty="0"/>
              <a:t>  </a:t>
            </a:r>
            <a:r>
              <a:rPr lang="en-US" sz="2400" dirty="0" smtClean="0"/>
              <a:t>Gynecomastia</a:t>
            </a:r>
            <a:endParaRPr lang="en-US" sz="2400" dirty="0"/>
          </a:p>
          <a:p>
            <a:pPr lvl="1">
              <a:defRPr sz="1800"/>
            </a:pPr>
            <a:r>
              <a:rPr lang="en-US" sz="2400" dirty="0"/>
              <a:t>  </a:t>
            </a:r>
            <a:r>
              <a:rPr lang="en-US" sz="2400" dirty="0" smtClean="0"/>
              <a:t>Telangiectasia</a:t>
            </a:r>
            <a:endParaRPr lang="en-US" sz="2400" dirty="0"/>
          </a:p>
          <a:p>
            <a:pPr lvl="1">
              <a:defRPr sz="1800"/>
            </a:pPr>
            <a:r>
              <a:rPr lang="en-US" sz="2400" dirty="0"/>
              <a:t>  </a:t>
            </a:r>
            <a:r>
              <a:rPr lang="en-US" sz="2400" dirty="0" smtClean="0"/>
              <a:t>Palmar </a:t>
            </a:r>
            <a:r>
              <a:rPr lang="en-US" sz="2400" dirty="0"/>
              <a:t>erythema</a:t>
            </a:r>
          </a:p>
          <a:p>
            <a:pPr>
              <a:defRPr sz="1800"/>
            </a:pPr>
            <a:r>
              <a:rPr lang="en-US" sz="2400" u="sng" dirty="0" smtClean="0"/>
              <a:t>Pulmonary:</a:t>
            </a:r>
          </a:p>
          <a:p>
            <a:pPr lvl="1">
              <a:defRPr sz="1800"/>
            </a:pPr>
            <a:r>
              <a:rPr lang="en-US" sz="2400" dirty="0" smtClean="0"/>
              <a:t>Hypoxemia</a:t>
            </a:r>
            <a:r>
              <a:rPr lang="en-US" sz="2400" dirty="0"/>
              <a:t>, Pleural effusion, </a:t>
            </a:r>
            <a:r>
              <a:rPr lang="en-US" sz="2400" dirty="0" err="1" smtClean="0"/>
              <a:t>hepato</a:t>
            </a:r>
            <a:r>
              <a:rPr lang="en-US" sz="2400" dirty="0" smtClean="0"/>
              <a:t>-pulmonary syndrome</a:t>
            </a:r>
          </a:p>
          <a:p>
            <a:pPr lvl="0">
              <a:defRPr sz="1800"/>
            </a:pPr>
            <a:r>
              <a:rPr lang="en-US" sz="2400" u="sng" dirty="0" smtClean="0"/>
              <a:t>Renal:</a:t>
            </a:r>
          </a:p>
          <a:p>
            <a:pPr lvl="1">
              <a:defRPr sz="1800"/>
            </a:pPr>
            <a:r>
              <a:rPr lang="en-US" sz="2400" dirty="0" smtClean="0"/>
              <a:t>Renal </a:t>
            </a:r>
            <a:r>
              <a:rPr lang="en-US" sz="2400" dirty="0"/>
              <a:t>failure 2</a:t>
            </a:r>
            <a:r>
              <a:rPr lang="en-US" sz="2400" baseline="30000" dirty="0"/>
              <a:t>nd</a:t>
            </a:r>
            <a:r>
              <a:rPr lang="en-US" sz="2400" dirty="0"/>
              <a:t> </a:t>
            </a:r>
            <a:r>
              <a:rPr lang="en-US" sz="2400" dirty="0" smtClean="0"/>
              <a:t>degree</a:t>
            </a:r>
          </a:p>
          <a:p>
            <a:pPr lvl="1">
              <a:defRPr sz="1800"/>
            </a:pPr>
            <a:r>
              <a:rPr lang="en-US" sz="2400" dirty="0" err="1" smtClean="0"/>
              <a:t>Hepato</a:t>
            </a:r>
            <a:r>
              <a:rPr lang="en-US" sz="2400" dirty="0" smtClean="0"/>
              <a:t>-renal </a:t>
            </a:r>
            <a:r>
              <a:rPr lang="en-US" sz="2400" dirty="0"/>
              <a:t>syndrome 1</a:t>
            </a:r>
          </a:p>
          <a:p>
            <a:pPr lvl="0">
              <a:buSzTx/>
              <a:buNone/>
              <a:defRPr sz="1800"/>
            </a:pPr>
            <a:endParaRPr lang="en-US" sz="2400" dirty="0"/>
          </a:p>
          <a:p>
            <a:pPr lvl="0">
              <a:buChar char="•"/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DIAGNOSIS OF LIVER CIRRHOSIS</a:t>
            </a:r>
            <a:endParaRPr sz="4400" b="1" dirty="0"/>
          </a:p>
        </p:txBody>
      </p:sp>
      <p:sp>
        <p:nvSpPr>
          <p:cNvPr id="57" name="Shape 57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u="sng" dirty="0"/>
              <a:t>Lab Tests</a:t>
            </a:r>
            <a:r>
              <a:rPr sz="2400" dirty="0"/>
              <a:t>: </a:t>
            </a:r>
          </a:p>
          <a:p>
            <a:pPr lvl="1">
              <a:defRPr sz="1800"/>
            </a:pPr>
            <a:r>
              <a:rPr sz="2400" dirty="0"/>
              <a:t>LFTS these may be normal </a:t>
            </a:r>
          </a:p>
          <a:p>
            <a:pPr lvl="1">
              <a:defRPr sz="1800"/>
            </a:pPr>
            <a:r>
              <a:rPr sz="2400" dirty="0"/>
              <a:t>Coagulation </a:t>
            </a:r>
            <a:r>
              <a:rPr sz="2400" dirty="0" smtClean="0"/>
              <a:t>profile</a:t>
            </a:r>
            <a:r>
              <a:rPr lang="en-US" sz="2400" dirty="0" smtClean="0"/>
              <a:t>( INR, PTI, )</a:t>
            </a:r>
            <a:endParaRPr sz="2400" dirty="0"/>
          </a:p>
          <a:p>
            <a:pPr lvl="1">
              <a:defRPr sz="1800"/>
            </a:pPr>
            <a:r>
              <a:rPr sz="2400" dirty="0"/>
              <a:t>U/E/C</a:t>
            </a:r>
          </a:p>
          <a:p>
            <a:pPr lvl="1">
              <a:defRPr sz="1800"/>
            </a:pPr>
            <a:r>
              <a:rPr sz="2400" dirty="0"/>
              <a:t>Albumin and serum protein</a:t>
            </a:r>
          </a:p>
          <a:p>
            <a:pPr>
              <a:defRPr sz="1800"/>
            </a:pPr>
            <a:r>
              <a:rPr sz="2400" dirty="0"/>
              <a:t>TBC:- platelet count, </a:t>
            </a:r>
            <a:r>
              <a:rPr sz="2400" dirty="0" smtClean="0"/>
              <a:t>An</a:t>
            </a:r>
            <a:r>
              <a:rPr lang="en-US" sz="2400" dirty="0" smtClean="0"/>
              <a:t>e</a:t>
            </a:r>
            <a:r>
              <a:rPr sz="2400" dirty="0" smtClean="0"/>
              <a:t>mia</a:t>
            </a:r>
            <a:endParaRPr sz="2400" dirty="0"/>
          </a:p>
          <a:p>
            <a:pPr>
              <a:defRPr sz="1800"/>
            </a:pPr>
            <a:r>
              <a:rPr sz="2400" dirty="0"/>
              <a:t>Viral Markers: HBV, HCV, AMA, </a:t>
            </a:r>
            <a:r>
              <a:rPr sz="2400" dirty="0" smtClean="0"/>
              <a:t>ANA,</a:t>
            </a:r>
            <a:r>
              <a:rPr lang="en-US" sz="2400" dirty="0" smtClean="0"/>
              <a:t> </a:t>
            </a:r>
            <a:r>
              <a:rPr lang="en-US" sz="2400" dirty="0" err="1" smtClean="0"/>
              <a:t>Asma</a:t>
            </a:r>
            <a:endParaRPr lang="en-US" sz="2400" dirty="0" smtClean="0"/>
          </a:p>
          <a:p>
            <a:pPr>
              <a:defRPr sz="1800"/>
            </a:pPr>
            <a:r>
              <a:rPr lang="en-US" sz="2400" dirty="0"/>
              <a:t>Radiology:- U/S, CT scan , MRI, Doppler </a:t>
            </a:r>
            <a:r>
              <a:rPr lang="en-US" sz="2400" dirty="0" smtClean="0"/>
              <a:t>U/S, ERCP/OGD</a:t>
            </a:r>
          </a:p>
          <a:p>
            <a:pPr lvl="0">
              <a:defRPr sz="1800"/>
            </a:pPr>
            <a:r>
              <a:rPr lang="en-US" sz="2400" dirty="0"/>
              <a:t>Liver biopsy</a:t>
            </a:r>
          </a:p>
          <a:p>
            <a:pPr lvl="1">
              <a:defRPr sz="1800"/>
            </a:pPr>
            <a:r>
              <a:rPr lang="en-US" sz="2400" dirty="0"/>
              <a:t> </a:t>
            </a:r>
            <a:r>
              <a:rPr lang="en-US" sz="2400" dirty="0" smtClean="0"/>
              <a:t>Gold </a:t>
            </a:r>
            <a:r>
              <a:rPr lang="en-US" sz="2400" dirty="0"/>
              <a:t>standard: clue to underlying cause</a:t>
            </a:r>
          </a:p>
          <a:p>
            <a:pPr lvl="1">
              <a:defRPr sz="1800"/>
            </a:pPr>
            <a:r>
              <a:rPr lang="en-US" sz="2400" dirty="0"/>
              <a:t> </a:t>
            </a:r>
            <a:r>
              <a:rPr lang="en-US" sz="2400" dirty="0" smtClean="0"/>
              <a:t>Risk </a:t>
            </a:r>
            <a:r>
              <a:rPr lang="en-US" sz="2400" dirty="0"/>
              <a:t>of  bleeding</a:t>
            </a:r>
          </a:p>
          <a:p>
            <a:pPr lvl="1">
              <a:defRPr sz="1800"/>
            </a:pPr>
            <a:r>
              <a:rPr lang="en-US" sz="2400" dirty="0"/>
              <a:t> </a:t>
            </a:r>
            <a:r>
              <a:rPr lang="en-US" sz="2400" dirty="0" smtClean="0"/>
              <a:t>Trans-jugular </a:t>
            </a:r>
            <a:r>
              <a:rPr lang="en-US" sz="2400" dirty="0"/>
              <a:t>approach</a:t>
            </a:r>
          </a:p>
          <a:p>
            <a:pPr>
              <a:buNone/>
              <a:defRPr sz="1800"/>
            </a:pPr>
            <a:endParaRPr lang="en-US" sz="2400" dirty="0" smtClean="0"/>
          </a:p>
          <a:p>
            <a:pPr>
              <a:buNone/>
              <a:defRPr sz="1800"/>
            </a:pPr>
            <a:endParaRPr lang="en-US" sz="2400" dirty="0"/>
          </a:p>
          <a:p>
            <a:pPr lvl="0">
              <a:buSzTx/>
              <a:buNone/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MANAGEMENT</a:t>
            </a:r>
            <a:endParaRPr sz="4400" b="1" dirty="0"/>
          </a:p>
        </p:txBody>
      </p:sp>
      <p:sp>
        <p:nvSpPr>
          <p:cNvPr id="66" name="Shape 66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Control of ascites</a:t>
            </a:r>
          </a:p>
          <a:p>
            <a:pPr lvl="0">
              <a:buChar char="•"/>
              <a:defRPr sz="1800"/>
            </a:pPr>
            <a:r>
              <a:rPr sz="2400" dirty="0"/>
              <a:t>Varices: beta blockers</a:t>
            </a:r>
            <a:r>
              <a:rPr sz="2400" dirty="0" smtClean="0"/>
              <a:t>,</a:t>
            </a:r>
            <a:r>
              <a:rPr lang="en-US" sz="2400" dirty="0" smtClean="0"/>
              <a:t> </a:t>
            </a:r>
            <a:r>
              <a:rPr sz="2400" dirty="0" smtClean="0"/>
              <a:t>banding,</a:t>
            </a:r>
            <a:r>
              <a:rPr lang="en-US" sz="2400" dirty="0" smtClean="0"/>
              <a:t> </a:t>
            </a:r>
            <a:r>
              <a:rPr sz="2400" dirty="0" smtClean="0"/>
              <a:t>sclerotherapy</a:t>
            </a:r>
            <a:endParaRPr sz="2400" dirty="0"/>
          </a:p>
          <a:p>
            <a:pPr lvl="0">
              <a:buChar char="•"/>
              <a:defRPr sz="1800"/>
            </a:pPr>
            <a:r>
              <a:rPr sz="2400" dirty="0"/>
              <a:t>Encephalopathy</a:t>
            </a:r>
          </a:p>
          <a:p>
            <a:pPr lvl="0">
              <a:buChar char="•"/>
              <a:defRPr sz="1800"/>
            </a:pPr>
            <a:r>
              <a:rPr sz="2400" dirty="0"/>
              <a:t>Screening for </a:t>
            </a:r>
            <a:r>
              <a:rPr sz="2400" dirty="0" smtClean="0"/>
              <a:t>H</a:t>
            </a:r>
            <a:r>
              <a:rPr lang="en-US" sz="2400" dirty="0" smtClean="0"/>
              <a:t>epatocellular carcinoma</a:t>
            </a:r>
          </a:p>
          <a:p>
            <a:pPr lvl="1">
              <a:defRPr sz="1800"/>
            </a:pPr>
            <a:r>
              <a:rPr lang="en-US" sz="2400" dirty="0" smtClean="0"/>
              <a:t>Do an ultrasound every 6 months</a:t>
            </a:r>
            <a:endParaRPr sz="2400" dirty="0"/>
          </a:p>
          <a:p>
            <a:pPr lvl="0">
              <a:buChar char="•"/>
              <a:defRPr sz="1800"/>
            </a:pPr>
            <a:r>
              <a:rPr sz="2400" dirty="0"/>
              <a:t>Liver </a:t>
            </a:r>
            <a:r>
              <a:rPr sz="2400" dirty="0" smtClean="0"/>
              <a:t>Transplant</a:t>
            </a:r>
            <a:r>
              <a:rPr lang="en-US" sz="2400" dirty="0" smtClean="0"/>
              <a:t>ation</a:t>
            </a:r>
            <a:endParaRPr sz="24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 idx="4294967295"/>
          </p:nvPr>
        </p:nvSpPr>
        <p:spPr>
          <a:xfrm>
            <a:off x="0" y="15331"/>
            <a:ext cx="91440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ASCITES</a:t>
            </a:r>
            <a:endParaRPr sz="4400" b="1" dirty="0"/>
          </a:p>
        </p:txBody>
      </p:sp>
      <p:sp>
        <p:nvSpPr>
          <p:cNvPr id="69" name="Shape 69"/>
          <p:cNvSpPr>
            <a:spLocks noGrp="1"/>
          </p:cNvSpPr>
          <p:nvPr>
            <p:ph type="body" idx="4294967295"/>
          </p:nvPr>
        </p:nvSpPr>
        <p:spPr>
          <a:xfrm>
            <a:off x="0" y="1158332"/>
            <a:ext cx="9144000" cy="569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numCol="2">
            <a:normAutofit/>
          </a:bodyPr>
          <a:lstStyle/>
          <a:p>
            <a:pPr lvl="0">
              <a:buChar char="•"/>
              <a:defRPr sz="1800"/>
            </a:pPr>
            <a:r>
              <a:rPr sz="2400" dirty="0" smtClean="0"/>
              <a:t>Defin</a:t>
            </a:r>
            <a:r>
              <a:rPr lang="en-US" sz="2400" dirty="0" smtClean="0"/>
              <a:t>i</a:t>
            </a:r>
            <a:r>
              <a:rPr sz="2400" dirty="0" smtClean="0"/>
              <a:t>tion</a:t>
            </a:r>
            <a:r>
              <a:rPr sz="2400" dirty="0"/>
              <a:t>: Pathological accumulation of fluid </a:t>
            </a:r>
            <a:r>
              <a:rPr sz="2400" dirty="0" smtClean="0"/>
              <a:t>with</a:t>
            </a:r>
            <a:r>
              <a:rPr lang="en-US" sz="2400" dirty="0" smtClean="0"/>
              <a:t>in</a:t>
            </a:r>
            <a:r>
              <a:rPr sz="2400" dirty="0" smtClean="0"/>
              <a:t> </a:t>
            </a:r>
            <a:r>
              <a:rPr sz="2400" dirty="0"/>
              <a:t>the peritoneal </a:t>
            </a:r>
            <a:r>
              <a:rPr sz="2400" dirty="0" smtClean="0"/>
              <a:t>cavity</a:t>
            </a:r>
            <a:endParaRPr lang="en-US" sz="2400" dirty="0" smtClean="0"/>
          </a:p>
          <a:p>
            <a:pPr lvl="0">
              <a:buChar char="•"/>
              <a:defRPr sz="1800"/>
            </a:pPr>
            <a:endParaRPr sz="2400" dirty="0"/>
          </a:p>
          <a:p>
            <a:pPr marL="0" lvl="0" indent="0">
              <a:buNone/>
              <a:defRPr sz="1800"/>
            </a:pPr>
            <a:r>
              <a:rPr sz="2400" u="sng" dirty="0"/>
              <a:t>Causes of Ascitis</a:t>
            </a:r>
          </a:p>
          <a:p>
            <a:pPr lvl="0">
              <a:buChar char="•"/>
              <a:defRPr sz="1800"/>
            </a:pPr>
            <a:r>
              <a:rPr sz="2400" dirty="0"/>
              <a:t>Chronic liver disease</a:t>
            </a:r>
          </a:p>
          <a:p>
            <a:pPr lvl="1">
              <a:buChar char="•"/>
              <a:defRPr sz="1800"/>
            </a:pPr>
            <a:r>
              <a:rPr sz="2400" dirty="0" smtClean="0"/>
              <a:t>Peritoneal</a:t>
            </a:r>
            <a:r>
              <a:rPr lang="en-US" sz="2400" dirty="0" smtClean="0"/>
              <a:t> infections</a:t>
            </a:r>
          </a:p>
          <a:p>
            <a:pPr lvl="1">
              <a:buChar char="•"/>
              <a:defRPr sz="1800"/>
            </a:pPr>
            <a:r>
              <a:rPr sz="2400" dirty="0" smtClean="0"/>
              <a:t>Cirrhosis</a:t>
            </a:r>
            <a:endParaRPr lang="en-US" sz="2400" dirty="0" smtClean="0"/>
          </a:p>
          <a:p>
            <a:pPr lvl="1">
              <a:buChar char="•"/>
              <a:defRPr sz="1800"/>
            </a:pPr>
            <a:r>
              <a:rPr lang="en-US" sz="2400" dirty="0" smtClean="0"/>
              <a:t>A</a:t>
            </a:r>
            <a:r>
              <a:rPr sz="2400" dirty="0" smtClean="0"/>
              <a:t>lcoholic hepatitis</a:t>
            </a:r>
            <a:endParaRPr lang="en-US" sz="2400" dirty="0" smtClean="0"/>
          </a:p>
          <a:p>
            <a:pPr lvl="1">
              <a:buChar char="•"/>
              <a:defRPr sz="1800"/>
            </a:pPr>
            <a:r>
              <a:rPr lang="en-US" sz="2400" dirty="0" smtClean="0"/>
              <a:t>C</a:t>
            </a:r>
            <a:r>
              <a:rPr sz="2400" dirty="0" smtClean="0"/>
              <a:t>arcinomatosis</a:t>
            </a:r>
            <a:r>
              <a:rPr lang="en-US" sz="2400" dirty="0" smtClean="0"/>
              <a:t> (peritoneal metastases)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 smtClean="0"/>
              <a:t>Congestive </a:t>
            </a:r>
            <a:r>
              <a:rPr sz="2400" dirty="0" smtClean="0"/>
              <a:t>Heart </a:t>
            </a:r>
            <a:r>
              <a:rPr sz="2400" dirty="0"/>
              <a:t>failure</a:t>
            </a:r>
          </a:p>
          <a:p>
            <a:pPr lvl="0">
              <a:buChar char="•"/>
              <a:defRPr sz="1800"/>
            </a:pPr>
            <a:r>
              <a:rPr sz="2400" dirty="0" smtClean="0"/>
              <a:t>Malignancy</a:t>
            </a:r>
            <a:endParaRPr lang="en-US" sz="2400" dirty="0" smtClean="0"/>
          </a:p>
          <a:p>
            <a:pPr lvl="0">
              <a:defRPr sz="1800"/>
            </a:pPr>
            <a:r>
              <a:rPr lang="en-US" sz="2400" dirty="0"/>
              <a:t>TB</a:t>
            </a:r>
          </a:p>
          <a:p>
            <a:pPr lvl="0">
              <a:defRPr sz="1800"/>
            </a:pPr>
            <a:r>
              <a:rPr lang="en-US" sz="2400" dirty="0"/>
              <a:t>Fulminating Hepatic failure</a:t>
            </a:r>
          </a:p>
          <a:p>
            <a:pPr lvl="0">
              <a:defRPr sz="1800"/>
            </a:pPr>
            <a:r>
              <a:rPr lang="en-US" sz="2400" dirty="0"/>
              <a:t>Pancreatitis</a:t>
            </a:r>
          </a:p>
          <a:p>
            <a:pPr lvl="0">
              <a:defRPr sz="1800"/>
            </a:pPr>
            <a:r>
              <a:rPr lang="en-US" sz="2400" dirty="0" smtClean="0"/>
              <a:t>Nephrogenous (nephrotic syndrome)</a:t>
            </a:r>
            <a:endParaRPr lang="en-US" sz="2400" dirty="0"/>
          </a:p>
          <a:p>
            <a:pPr lvl="0">
              <a:defRPr sz="1800"/>
            </a:pPr>
            <a:r>
              <a:rPr lang="en-US" sz="2400" dirty="0" smtClean="0"/>
              <a:t>Biliary Ascites (yellow in color) </a:t>
            </a:r>
            <a:endParaRPr lang="en-US" sz="2400" dirty="0"/>
          </a:p>
          <a:p>
            <a:pPr lvl="0">
              <a:defRPr sz="1800"/>
            </a:pPr>
            <a:r>
              <a:rPr lang="en-US" sz="2400" dirty="0"/>
              <a:t>Serositis </a:t>
            </a:r>
          </a:p>
          <a:p>
            <a:pPr lvl="0">
              <a:defRPr sz="1800"/>
            </a:pPr>
            <a:r>
              <a:rPr lang="en-US" sz="2400" dirty="0"/>
              <a:t>MEIgs </a:t>
            </a:r>
            <a:r>
              <a:rPr lang="en-US" sz="2400" dirty="0" smtClean="0"/>
              <a:t>syndrome – ovarian tumors associated with ascites.</a:t>
            </a:r>
            <a:endParaRPr lang="en-US" sz="2400" dirty="0"/>
          </a:p>
          <a:p>
            <a:pPr lvl="0">
              <a:buChar char="•"/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 defTabSz="740663">
              <a:defRPr sz="1800"/>
            </a:pPr>
            <a:r>
              <a:rPr lang="en-US" sz="4000" b="1" dirty="0" smtClean="0"/>
              <a:t>PATHOGENESIS OF ASCITES</a:t>
            </a:r>
            <a:endParaRPr sz="4000" b="1" dirty="0"/>
          </a:p>
        </p:txBody>
      </p:sp>
      <p:sp>
        <p:nvSpPr>
          <p:cNvPr id="75" name="Shape 7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Portal Hypertension is </a:t>
            </a:r>
            <a:r>
              <a:rPr lang="en-US" sz="2400" dirty="0" smtClean="0"/>
              <a:t>a </a:t>
            </a:r>
            <a:r>
              <a:rPr sz="2400" dirty="0" smtClean="0"/>
              <a:t>prerequisite </a:t>
            </a:r>
            <a:r>
              <a:rPr sz="2400" dirty="0"/>
              <a:t>for ascites formation in liver </a:t>
            </a:r>
            <a:r>
              <a:rPr sz="2400" dirty="0" smtClean="0"/>
              <a:t>disease</a:t>
            </a:r>
            <a:r>
              <a:rPr lang="en-US" sz="2400" dirty="0" smtClean="0"/>
              <a:t>.</a:t>
            </a:r>
            <a:endParaRPr sz="2400" dirty="0"/>
          </a:p>
          <a:p>
            <a:pPr lvl="0">
              <a:buChar char="•"/>
              <a:defRPr sz="1800"/>
            </a:pPr>
            <a:r>
              <a:rPr sz="2400" dirty="0"/>
              <a:t>SAAG Raised </a:t>
            </a:r>
            <a:r>
              <a:rPr sz="2400" dirty="0" smtClean="0"/>
              <a:t>&gt;1.1g</a:t>
            </a:r>
            <a:r>
              <a:rPr lang="en-US" sz="2400" dirty="0" smtClean="0"/>
              <a:t>/</a:t>
            </a:r>
            <a:r>
              <a:rPr sz="2400" dirty="0" smtClean="0"/>
              <a:t>dl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 smtClean="0"/>
              <a:t>There could be an exudative or a transudative ascites determined by Albumin gradient between the serum and the ascetic fluid.</a:t>
            </a:r>
          </a:p>
          <a:p>
            <a:pPr>
              <a:defRPr sz="1800"/>
            </a:pPr>
            <a:r>
              <a:rPr lang="en-US" sz="2400" dirty="0"/>
              <a:t>Peripheral arterial vasodilation theory</a:t>
            </a:r>
          </a:p>
          <a:p>
            <a:pPr lvl="0">
              <a:buChar char="•"/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lang="en-US" sz="4400" b="1" dirty="0" smtClean="0"/>
              <a:t>CLINICAL PRESENTATION</a:t>
            </a:r>
            <a:endParaRPr sz="4400" b="1" dirty="0"/>
          </a:p>
        </p:txBody>
      </p:sp>
      <p:sp>
        <p:nvSpPr>
          <p:cNvPr id="78" name="Shape 78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2400" dirty="0"/>
              <a:t>History helps evaluate cause of ascites</a:t>
            </a:r>
          </a:p>
          <a:p>
            <a:pPr lvl="0">
              <a:buChar char="•"/>
              <a:defRPr sz="1800"/>
            </a:pPr>
            <a:r>
              <a:rPr sz="2400" dirty="0"/>
              <a:t>Alcohol intake</a:t>
            </a:r>
          </a:p>
          <a:p>
            <a:pPr lvl="0">
              <a:buChar char="•"/>
              <a:defRPr sz="1800"/>
            </a:pPr>
            <a:r>
              <a:rPr sz="2400" dirty="0"/>
              <a:t>Hx of unprotected sex HBV, HCV</a:t>
            </a:r>
          </a:p>
          <a:p>
            <a:pPr lvl="0">
              <a:buChar char="•"/>
              <a:defRPr sz="1800"/>
            </a:pPr>
            <a:r>
              <a:rPr sz="2400" dirty="0"/>
              <a:t>Family Hx of </a:t>
            </a:r>
            <a:r>
              <a:rPr lang="en-US" sz="2400" dirty="0" smtClean="0"/>
              <a:t>W</a:t>
            </a:r>
            <a:r>
              <a:rPr sz="2400" dirty="0" smtClean="0"/>
              <a:t>ilsons</a:t>
            </a:r>
            <a:r>
              <a:rPr sz="2400" dirty="0"/>
              <a:t>, </a:t>
            </a:r>
            <a:r>
              <a:rPr sz="2400" dirty="0" smtClean="0"/>
              <a:t>Hemochromatosis</a:t>
            </a:r>
            <a:endParaRPr lang="en-US" sz="2400" dirty="0" smtClean="0"/>
          </a:p>
          <a:p>
            <a:pPr lvl="0">
              <a:defRPr sz="1800"/>
            </a:pPr>
            <a:r>
              <a:rPr lang="en-US" sz="2400" dirty="0"/>
              <a:t>Jaundice, pedal edema</a:t>
            </a:r>
          </a:p>
          <a:p>
            <a:pPr lvl="0">
              <a:defRPr sz="1800"/>
            </a:pPr>
            <a:r>
              <a:rPr lang="en-US" sz="2400" dirty="0"/>
              <a:t>G.I bleeding</a:t>
            </a:r>
          </a:p>
          <a:p>
            <a:pPr lvl="0">
              <a:defRPr sz="1800"/>
            </a:pPr>
            <a:r>
              <a:rPr lang="en-US" sz="2400" dirty="0" smtClean="0"/>
              <a:t>Encephalopathy</a:t>
            </a:r>
            <a:endParaRPr lang="en-US" sz="2400" dirty="0"/>
          </a:p>
          <a:p>
            <a:pPr lvl="0">
              <a:defRPr sz="1800"/>
            </a:pPr>
            <a:r>
              <a:rPr lang="en-US" sz="2400" dirty="0" smtClean="0"/>
              <a:t>Weight </a:t>
            </a:r>
            <a:r>
              <a:rPr lang="en-US" sz="2400" dirty="0"/>
              <a:t>loss – cancer</a:t>
            </a:r>
          </a:p>
          <a:p>
            <a:pPr lvl="0">
              <a:defRPr sz="1800"/>
            </a:pPr>
            <a:r>
              <a:rPr lang="en-US" sz="2400" dirty="0"/>
              <a:t>Cardiomyopathy-Heart </a:t>
            </a:r>
            <a:r>
              <a:rPr lang="en-US" sz="2400" dirty="0" smtClean="0"/>
              <a:t>Disease, </a:t>
            </a:r>
            <a:endParaRPr lang="en-US" sz="2400" dirty="0"/>
          </a:p>
          <a:p>
            <a:pPr lvl="0">
              <a:defRPr sz="1800"/>
            </a:pPr>
            <a:r>
              <a:rPr lang="en-US" sz="2400" dirty="0"/>
              <a:t>fever, night sweating -TB</a:t>
            </a:r>
          </a:p>
          <a:p>
            <a:pPr lvl="0">
              <a:buChar char="•"/>
              <a:defRPr sz="1800"/>
            </a:pPr>
            <a:endParaRPr sz="24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793</Words>
  <Application>Microsoft Office PowerPoint</Application>
  <PresentationFormat>On-screen Show (4:3)</PresentationFormat>
  <Paragraphs>187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Helvetica Neue</vt:lpstr>
      <vt:lpstr>Office Theme</vt:lpstr>
      <vt:lpstr> OUTLINE  1. LIVER CIRRHOSIS  2. ASCITES  3. SPONTANEOUS BACTERIAL PERITONITIS  4. HEPATORENAL SYNDROME  5. CHRONIC HEPATIC ENCEPHALOPATHY</vt:lpstr>
      <vt:lpstr>CIRRHOSIS OF THE LIVER</vt:lpstr>
      <vt:lpstr>CAUSES</vt:lpstr>
      <vt:lpstr>CLINICAL PRESENTATION</vt:lpstr>
      <vt:lpstr>DIAGNOSIS OF LIVER CIRRHOSIS</vt:lpstr>
      <vt:lpstr>MANAGEMENT</vt:lpstr>
      <vt:lpstr>ASCITES</vt:lpstr>
      <vt:lpstr>PATHOGENESIS OF ASCITES</vt:lpstr>
      <vt:lpstr>CLINICAL PRESENTATION</vt:lpstr>
      <vt:lpstr>PHYSICAL EXAMINATION</vt:lpstr>
      <vt:lpstr>STIGMATA OF CHRONIC LIVER DISEASE</vt:lpstr>
      <vt:lpstr>LAB TESTS</vt:lpstr>
      <vt:lpstr>MANAGEMENT</vt:lpstr>
      <vt:lpstr>SPONTANEOUS BACTERIAL PERITONITIS</vt:lpstr>
      <vt:lpstr>CLINICAL FEATURES</vt:lpstr>
      <vt:lpstr>HEPATORENAL SYNDROME (HRS)</vt:lpstr>
      <vt:lpstr>PERSISTENT/CHRONIC HEPATIC ENCEPHALOPATHY</vt:lpstr>
      <vt:lpstr>AMMONIA</vt:lpstr>
      <vt:lpstr>GRADING OF HEPATIC ENCEPHALOPATHY</vt:lpstr>
      <vt:lpstr>MANAGEMENT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Hepatocellular carcinoma (HCC)</dc:title>
  <cp:lastModifiedBy>Effie Nailah</cp:lastModifiedBy>
  <cp:revision>19</cp:revision>
  <dcterms:modified xsi:type="dcterms:W3CDTF">2016-08-02T09:15:28Z</dcterms:modified>
</cp:coreProperties>
</file>