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60" r:id="rId4"/>
    <p:sldId id="261" r:id="rId5"/>
    <p:sldId id="265" r:id="rId6"/>
    <p:sldId id="267" r:id="rId7"/>
    <p:sldId id="270" r:id="rId8"/>
    <p:sldId id="274" r:id="rId9"/>
    <p:sldId id="276" r:id="rId10"/>
    <p:sldId id="277" r:id="rId11"/>
    <p:sldId id="279" r:id="rId12"/>
    <p:sldId id="280" r:id="rId13"/>
    <p:sldId id="281" r:id="rId14"/>
    <p:sldId id="291" r:id="rId15"/>
    <p:sldId id="284" r:id="rId16"/>
    <p:sldId id="286" r:id="rId17"/>
    <p:sldId id="287" r:id="rId18"/>
    <p:sldId id="288" r:id="rId19"/>
    <p:sldId id="289" r:id="rId20"/>
    <p:sldId id="292" r:id="rId21"/>
    <p:sldId id="29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C740E-A790-4A66-BF4F-FD15BF4A98A6}" type="datetimeFigureOut">
              <a:rPr lang="en-US" smtClean="0"/>
              <a:t>2/1/21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656AF-7B72-45E8-B844-9ACA7DCE1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8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2C94CA-6541-4311-B4C9-9F413937BAF9}" type="slidenum">
              <a:rPr lang="en-US"/>
              <a:pPr/>
              <a:t>2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656AF-7B72-45E8-B844-9ACA7DCE174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D4677-EF6C-4B84-A9B6-799E452055AF}" type="slidenum">
              <a:rPr lang="en-US"/>
              <a:pPr/>
              <a:t>7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C45F7-E856-4B0F-A546-57B58C5F7C31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5F8F-1E87-4DD8-8EBB-2CE235A16F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ACUTE DIARRHOEAL DISEASE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Ahmed Laving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Bacteria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5478" indent="-285750">
              <a:defRPr/>
            </a:pPr>
            <a:r>
              <a:rPr lang="en-US" sz="2400" dirty="0"/>
              <a:t>TOXINS THAT CAUSE SECRETIONS :</a:t>
            </a:r>
          </a:p>
          <a:p>
            <a:pPr marL="452628">
              <a:buFont typeface="Wingdings" pitchFamily="2" charset="2"/>
              <a:buChar char="ü"/>
              <a:defRPr/>
            </a:pPr>
            <a:r>
              <a:rPr lang="en-US" sz="2400" dirty="0" err="1"/>
              <a:t>Enterotoxigenic</a:t>
            </a:r>
            <a:r>
              <a:rPr lang="en-US" sz="2400" dirty="0"/>
              <a:t> E coli and V</a:t>
            </a:r>
            <a:r>
              <a:rPr lang="en-US" sz="2400" dirty="0" smtClean="0"/>
              <a:t>. </a:t>
            </a:r>
            <a:r>
              <a:rPr lang="en-US" sz="2400" dirty="0" err="1" smtClean="0"/>
              <a:t>cholerae</a:t>
            </a:r>
            <a:r>
              <a:rPr lang="en-US" sz="2400" dirty="0" smtClean="0"/>
              <a:t> 01 </a:t>
            </a:r>
            <a:r>
              <a:rPr lang="en-US" sz="2400" dirty="0"/>
              <a:t>produce toxins that alter epithelial cell </a:t>
            </a:r>
            <a:r>
              <a:rPr lang="en-US" sz="2400" dirty="0" smtClean="0"/>
              <a:t>function</a:t>
            </a:r>
            <a:endParaRPr lang="en-US" sz="2400" dirty="0"/>
          </a:p>
          <a:p>
            <a:pPr marL="452628">
              <a:buFont typeface="Wingdings" pitchFamily="2" charset="2"/>
              <a:buChar char="ü"/>
              <a:defRPr/>
            </a:pPr>
            <a:r>
              <a:rPr lang="en-US" sz="2400" dirty="0"/>
              <a:t>R</a:t>
            </a:r>
            <a:r>
              <a:rPr lang="en-US" sz="2400" dirty="0" smtClean="0"/>
              <a:t>educe </a:t>
            </a:r>
            <a:r>
              <a:rPr lang="en-US" sz="2400" dirty="0"/>
              <a:t>absorption of </a:t>
            </a:r>
            <a:r>
              <a:rPr lang="en-US" sz="2400" dirty="0" smtClean="0"/>
              <a:t>sodium and </a:t>
            </a:r>
            <a:r>
              <a:rPr lang="en-US" sz="2400" dirty="0"/>
              <a:t>increase secretion of chloride causing secretion of water and electrolytes</a:t>
            </a:r>
          </a:p>
          <a:p>
            <a:pPr marL="395478" indent="-285750">
              <a:defRPr/>
            </a:pPr>
            <a:r>
              <a:rPr lang="en-US" sz="2400" dirty="0"/>
              <a:t>MUCOSAL INVASION</a:t>
            </a:r>
          </a:p>
          <a:p>
            <a:pPr marL="395478" indent="-285750">
              <a:buFont typeface="Wingdings" pitchFamily="2" charset="2"/>
              <a:buChar char="ü"/>
              <a:defRPr/>
            </a:pPr>
            <a:r>
              <a:rPr lang="en-US" sz="2400" dirty="0" err="1"/>
              <a:t>Shigella</a:t>
            </a:r>
            <a:r>
              <a:rPr lang="en-US" sz="2400" dirty="0"/>
              <a:t>, E coli and salmonella cause bloody diarrhea by invading and destroying mucosal epithelial </a:t>
            </a:r>
            <a:r>
              <a:rPr lang="en-US" sz="2400" dirty="0" smtClean="0"/>
              <a:t>cells</a:t>
            </a:r>
            <a:endParaRPr lang="en-US" sz="2400" dirty="0"/>
          </a:p>
          <a:p>
            <a:pPr marL="395478" indent="-285750">
              <a:buFont typeface="Wingdings" pitchFamily="2" charset="2"/>
              <a:buChar char="ü"/>
              <a:defRPr/>
            </a:pPr>
            <a:r>
              <a:rPr lang="en-US" sz="2400" dirty="0"/>
              <a:t>Occurs in colon and distal part of the ileum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Protozoa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5478" indent="-285750">
              <a:defRPr/>
            </a:pPr>
            <a:r>
              <a:rPr lang="en-US" sz="2400" dirty="0" smtClean="0"/>
              <a:t>Mucosal adhesion: G</a:t>
            </a:r>
            <a:r>
              <a:rPr lang="en-US" sz="2400" dirty="0"/>
              <a:t>. </a:t>
            </a:r>
            <a:r>
              <a:rPr lang="en-US" sz="2400" dirty="0" err="1"/>
              <a:t>l</a:t>
            </a:r>
            <a:r>
              <a:rPr lang="en-US" sz="2400" dirty="0" err="1" smtClean="0"/>
              <a:t>amblia</a:t>
            </a:r>
            <a:r>
              <a:rPr lang="en-US" sz="2400" dirty="0" smtClean="0"/>
              <a:t> </a:t>
            </a:r>
            <a:r>
              <a:rPr lang="en-US" sz="2400" dirty="0"/>
              <a:t>and Cryptosporidium adhere to small bowel epithelium </a:t>
            </a:r>
            <a:r>
              <a:rPr lang="en-US" sz="2400" dirty="0" smtClean="0"/>
              <a:t>causing </a:t>
            </a:r>
            <a:r>
              <a:rPr lang="en-US" sz="2400" dirty="0"/>
              <a:t>shortening of the </a:t>
            </a:r>
            <a:r>
              <a:rPr lang="en-US" sz="2400" dirty="0" smtClean="0"/>
              <a:t>villi</a:t>
            </a:r>
            <a:endParaRPr lang="en-US" sz="2400" b="1" dirty="0"/>
          </a:p>
          <a:p>
            <a:pPr marL="452628">
              <a:defRPr/>
            </a:pPr>
            <a:r>
              <a:rPr lang="en-US" sz="2400" dirty="0" smtClean="0"/>
              <a:t>Mucosal invasion:</a:t>
            </a:r>
            <a:r>
              <a:rPr lang="en-US" sz="2400" dirty="0"/>
              <a:t> </a:t>
            </a:r>
            <a:r>
              <a:rPr lang="en-US" sz="2400" dirty="0" smtClean="0"/>
              <a:t>E</a:t>
            </a:r>
            <a:r>
              <a:rPr lang="en-US" sz="2400" dirty="0"/>
              <a:t>. </a:t>
            </a:r>
            <a:r>
              <a:rPr lang="en-US" sz="2400" dirty="0" err="1"/>
              <a:t>h</a:t>
            </a:r>
            <a:r>
              <a:rPr lang="en-US" sz="2400" dirty="0" err="1" smtClean="0"/>
              <a:t>istolytica</a:t>
            </a:r>
            <a:r>
              <a:rPr lang="en-US" sz="2400" dirty="0" smtClean="0"/>
              <a:t> </a:t>
            </a:r>
            <a:r>
              <a:rPr lang="en-US" sz="2400" dirty="0"/>
              <a:t>causes </a:t>
            </a:r>
            <a:r>
              <a:rPr lang="en-US" sz="2400" dirty="0" smtClean="0"/>
              <a:t>diarrhoea </a:t>
            </a:r>
            <a:r>
              <a:rPr lang="en-US" sz="2400" dirty="0"/>
              <a:t>by invading epithelial cells </a:t>
            </a:r>
            <a:r>
              <a:rPr lang="en-US" sz="2400" dirty="0" smtClean="0"/>
              <a:t>in </a:t>
            </a:r>
            <a:r>
              <a:rPr lang="en-US" sz="2400" dirty="0"/>
              <a:t>colon and </a:t>
            </a:r>
            <a:r>
              <a:rPr lang="en-US" sz="2400" dirty="0" smtClean="0"/>
              <a:t>Ileum causing </a:t>
            </a:r>
            <a:r>
              <a:rPr lang="en-US" sz="2400" dirty="0"/>
              <a:t>micro abscesses and </a:t>
            </a:r>
            <a:r>
              <a:rPr lang="en-US" sz="2400" dirty="0" smtClean="0"/>
              <a:t>ulcers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100" b="1" dirty="0" smtClean="0"/>
              <a:t>HISTORY</a:t>
            </a:r>
          </a:p>
          <a:p>
            <a:pPr>
              <a:buFont typeface="Wingdings" pitchFamily="2" charset="2"/>
              <a:buChar char="ü"/>
            </a:pPr>
            <a:r>
              <a:rPr lang="en-US" sz="3100" dirty="0"/>
              <a:t>C</a:t>
            </a:r>
            <a:r>
              <a:rPr lang="en-US" sz="3100" dirty="0" smtClean="0"/>
              <a:t>onsistency</a:t>
            </a:r>
            <a:r>
              <a:rPr lang="en-US" sz="3100" dirty="0"/>
              <a:t>, color, volume, and </a:t>
            </a:r>
            <a:r>
              <a:rPr lang="en-US" sz="3100" dirty="0" smtClean="0"/>
              <a:t>frequency of </a:t>
            </a:r>
            <a:r>
              <a:rPr lang="en-US" sz="3100" dirty="0" smtClean="0"/>
              <a:t>stool</a:t>
            </a:r>
          </a:p>
          <a:p>
            <a:pPr>
              <a:buFont typeface="Wingdings" pitchFamily="2" charset="2"/>
              <a:buChar char="ü"/>
            </a:pPr>
            <a:r>
              <a:rPr lang="en-US" sz="3100" dirty="0" smtClean="0"/>
              <a:t>Presence of blood, mucous, undigested food</a:t>
            </a:r>
          </a:p>
          <a:p>
            <a:pPr>
              <a:buFont typeface="Wingdings" pitchFamily="2" charset="2"/>
              <a:buChar char="ü"/>
            </a:pPr>
            <a:r>
              <a:rPr lang="en-US" sz="3100" dirty="0" smtClean="0"/>
              <a:t>Other GI symptoms: nausea, vomiting etc.</a:t>
            </a:r>
            <a:endParaRPr lang="en-US" sz="3100" dirty="0" smtClean="0"/>
          </a:p>
          <a:p>
            <a:pPr>
              <a:buFont typeface="Wingdings" pitchFamily="2" charset="2"/>
              <a:buChar char="ü"/>
            </a:pPr>
            <a:r>
              <a:rPr lang="en-US" sz="3100" dirty="0" smtClean="0"/>
              <a:t>Systemic </a:t>
            </a:r>
            <a:r>
              <a:rPr lang="en-US" sz="3100" dirty="0" smtClean="0"/>
              <a:t>symptoms</a:t>
            </a:r>
          </a:p>
          <a:p>
            <a:pPr>
              <a:buFont typeface="Wingdings" pitchFamily="2" charset="2"/>
              <a:buChar char="ü"/>
            </a:pPr>
            <a:r>
              <a:rPr lang="en-US" sz="3100" dirty="0" smtClean="0"/>
              <a:t>h/o contact with similar symptoms</a:t>
            </a:r>
          </a:p>
          <a:p>
            <a:pPr>
              <a:buFont typeface="Wingdings" pitchFamily="2" charset="2"/>
              <a:buChar char="ü"/>
            </a:pPr>
            <a:r>
              <a:rPr lang="en-US" sz="3100" dirty="0" smtClean="0"/>
              <a:t>Dietary history, medication use etc.</a:t>
            </a:r>
            <a:endParaRPr lang="en-US" sz="31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28600"/>
          <a:ext cx="8153397" cy="6410544"/>
        </p:xfrm>
        <a:graphic>
          <a:graphicData uri="http://schemas.openxmlformats.org/drawingml/2006/table">
            <a:tbl>
              <a:tblPr/>
              <a:tblGrid>
                <a:gridCol w="2057400"/>
                <a:gridCol w="3378198"/>
                <a:gridCol w="2717799"/>
              </a:tblGrid>
              <a:tr h="209652">
                <a:tc>
                  <a:txBody>
                    <a:bodyPr/>
                    <a:lstStyle/>
                    <a:p>
                      <a:r>
                        <a:rPr lang="en-US" sz="1600" b="1" dirty="0"/>
                        <a:t>Stool Characteristics</a:t>
                      </a:r>
                      <a:endParaRPr lang="en-US" sz="1600" dirty="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Small Bowel</a:t>
                      </a:r>
                      <a:endParaRPr lang="en-US" sz="160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Large Bowel</a:t>
                      </a:r>
                      <a:endParaRPr lang="en-US" sz="160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728">
                <a:tc>
                  <a:txBody>
                    <a:bodyPr/>
                    <a:lstStyle/>
                    <a:p>
                      <a:r>
                        <a:rPr lang="en-US" sz="1600" b="1" dirty="0"/>
                        <a:t>Appearance</a:t>
                      </a:r>
                      <a:endParaRPr lang="en-US" sz="1600" dirty="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Watery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Mucoid and/or bloody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652">
                <a:tc>
                  <a:txBody>
                    <a:bodyPr/>
                    <a:lstStyle/>
                    <a:p>
                      <a:r>
                        <a:rPr lang="en-US" sz="1600" b="1"/>
                        <a:t>Volume</a:t>
                      </a:r>
                      <a:endParaRPr lang="en-US" sz="160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Large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Small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652">
                <a:tc>
                  <a:txBody>
                    <a:bodyPr/>
                    <a:lstStyle/>
                    <a:p>
                      <a:r>
                        <a:rPr lang="en-US" sz="1600" b="1" dirty="0"/>
                        <a:t>Frequency</a:t>
                      </a:r>
                      <a:endParaRPr lang="en-US" sz="1600" dirty="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Increased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Highly increased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728">
                <a:tc>
                  <a:txBody>
                    <a:bodyPr/>
                    <a:lstStyle/>
                    <a:p>
                      <a:r>
                        <a:rPr lang="en-US" sz="1600" b="1"/>
                        <a:t>Blood</a:t>
                      </a:r>
                      <a:endParaRPr lang="en-US" sz="160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Possibly positive but never gross blood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Commonly grossly bloody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652">
                <a:tc>
                  <a:txBody>
                    <a:bodyPr/>
                    <a:lstStyle/>
                    <a:p>
                      <a:r>
                        <a:rPr lang="en-US" sz="1600" b="1"/>
                        <a:t>pH</a:t>
                      </a:r>
                      <a:endParaRPr lang="en-US" sz="160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Possibly &lt; 5.5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&gt;5.5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728">
                <a:tc>
                  <a:txBody>
                    <a:bodyPr/>
                    <a:lstStyle/>
                    <a:p>
                      <a:r>
                        <a:rPr lang="en-US" sz="1600" b="1"/>
                        <a:t>Reducing substances</a:t>
                      </a:r>
                      <a:endParaRPr lang="en-US" sz="160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Possibly positive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Negative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728">
                <a:tc>
                  <a:txBody>
                    <a:bodyPr/>
                    <a:lstStyle/>
                    <a:p>
                      <a:r>
                        <a:rPr lang="en-US" sz="1600" b="1"/>
                        <a:t>WBCs</a:t>
                      </a:r>
                      <a:endParaRPr lang="en-US" sz="160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&lt; 5/high power field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Commonly &gt;10/high power field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2280">
                <a:tc>
                  <a:txBody>
                    <a:bodyPr/>
                    <a:lstStyle/>
                    <a:p>
                      <a:r>
                        <a:rPr lang="en-US" sz="1600" b="1" dirty="0"/>
                        <a:t>Serum WBCs</a:t>
                      </a:r>
                      <a:endParaRPr lang="en-US" sz="1600" dirty="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Normal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Possible leukocytosis, bandemia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4412">
                <a:tc rowSpan="3">
                  <a:txBody>
                    <a:bodyPr/>
                    <a:lstStyle/>
                    <a:p>
                      <a:r>
                        <a:rPr lang="en-US" sz="1600" b="1"/>
                        <a:t>Organisms</a:t>
                      </a:r>
                      <a:endParaRPr lang="en-US" sz="160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b="1" dirty="0" smtClean="0"/>
                        <a:t>Viral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 err="1" smtClean="0"/>
                        <a:t>Rotavirus,Adenovirus,Calicivirus</a:t>
                      </a:r>
                      <a:endParaRPr lang="en-US" sz="1600" dirty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 err="1"/>
                        <a:t>Astrovirus</a:t>
                      </a:r>
                      <a:endParaRPr lang="en-US" sz="1600" dirty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 err="1"/>
                        <a:t>Norovirus</a:t>
                      </a:r>
                      <a:endParaRPr lang="en-US" sz="1600" dirty="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b="1" dirty="0"/>
                        <a:t>Invasive </a:t>
                      </a:r>
                      <a:r>
                        <a:rPr lang="en-US" sz="1600" b="1" dirty="0" smtClean="0"/>
                        <a:t>bacteria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i="1" dirty="0" smtClean="0"/>
                        <a:t>Escherichia </a:t>
                      </a:r>
                      <a:r>
                        <a:rPr lang="en-US" sz="1600" i="1" dirty="0"/>
                        <a:t>Coli</a:t>
                      </a:r>
                      <a:r>
                        <a:rPr lang="en-US" sz="1600" dirty="0"/>
                        <a:t> (</a:t>
                      </a:r>
                      <a:r>
                        <a:rPr lang="en-US" sz="1600" dirty="0" err="1"/>
                        <a:t>enteroinvasive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enterohemorrhagic</a:t>
                      </a:r>
                      <a:r>
                        <a:rPr lang="en-US" sz="1600" dirty="0"/>
                        <a:t>)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i="1" dirty="0" err="1" smtClean="0"/>
                        <a:t>Shigella</a:t>
                      </a:r>
                      <a:r>
                        <a:rPr lang="en-US" sz="1600" i="1" dirty="0" smtClean="0"/>
                        <a:t>, Salmonella</a:t>
                      </a:r>
                      <a:r>
                        <a:rPr lang="en-US" sz="1600" dirty="0"/>
                        <a:t> 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i="1" dirty="0" err="1" smtClean="0"/>
                        <a:t>Campylobacter,Yersinia</a:t>
                      </a:r>
                      <a:endParaRPr lang="en-US" sz="1600" dirty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i="1" dirty="0" err="1"/>
                        <a:t>Aeromonas</a:t>
                      </a:r>
                      <a:r>
                        <a:rPr lang="en-US" sz="1600" dirty="0"/>
                        <a:t> species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i="1" dirty="0" err="1"/>
                        <a:t>Plesiomonas</a:t>
                      </a:r>
                      <a:r>
                        <a:rPr lang="en-US" sz="1600" dirty="0"/>
                        <a:t> species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5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b="1" dirty="0" err="1"/>
                        <a:t>Enterotoxigenic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smtClean="0"/>
                        <a:t>bacteria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i="1" dirty="0" smtClean="0"/>
                        <a:t>E </a:t>
                      </a:r>
                      <a:r>
                        <a:rPr lang="en-US" sz="1600" i="1" dirty="0" err="1" smtClean="0"/>
                        <a:t>coli,Klebsiella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i="1" baseline="0" dirty="0" smtClean="0"/>
                        <a:t> </a:t>
                      </a:r>
                      <a:r>
                        <a:rPr lang="en-US" sz="1600" i="1" dirty="0" smtClean="0"/>
                        <a:t>Clostridium</a:t>
                      </a:r>
                      <a:endParaRPr lang="en-US" sz="1600" dirty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i="1" dirty="0"/>
                        <a:t>Cholera</a:t>
                      </a:r>
                      <a:r>
                        <a:rPr lang="en-US" sz="1600" dirty="0"/>
                        <a:t> 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err="1" smtClean="0"/>
                        <a:t>Vibrio</a:t>
                      </a:r>
                      <a:r>
                        <a:rPr lang="en-US" sz="1600" dirty="0"/>
                        <a:t> species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b="1" dirty="0"/>
                        <a:t>Toxic </a:t>
                      </a:r>
                      <a:r>
                        <a:rPr lang="en-US" sz="1600" b="1" dirty="0" smtClean="0"/>
                        <a:t>bacteria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i="1" dirty="0" smtClean="0"/>
                        <a:t>Clostridium </a:t>
                      </a:r>
                      <a:r>
                        <a:rPr lang="en-US" sz="1600" i="1" dirty="0" err="1"/>
                        <a:t>difficile</a:t>
                      </a:r>
                      <a:endParaRPr lang="en-US" sz="1600" dirty="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1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b="1" dirty="0" err="1"/>
                        <a:t>Parasites</a:t>
                      </a:r>
                      <a:r>
                        <a:rPr lang="en-US" sz="1600" i="1" dirty="0" err="1"/>
                        <a:t>Giardia</a:t>
                      </a:r>
                      <a:r>
                        <a:rPr lang="en-US" sz="1600" dirty="0"/>
                        <a:t> species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i="1" dirty="0"/>
                        <a:t>Cryptosporidium</a:t>
                      </a:r>
                      <a:r>
                        <a:rPr lang="en-US" sz="1600" dirty="0"/>
                        <a:t> species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b="1" dirty="0" err="1"/>
                        <a:t>Parasites</a:t>
                      </a:r>
                      <a:r>
                        <a:rPr lang="en-US" sz="1600" i="1" dirty="0" err="1"/>
                        <a:t>Entamoeba</a:t>
                      </a:r>
                      <a:r>
                        <a:rPr lang="en-US" sz="1600" i="1" dirty="0"/>
                        <a:t> organisms</a:t>
                      </a:r>
                      <a:endParaRPr lang="en-US" sz="1600" dirty="0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Aetiological</a:t>
            </a:r>
            <a:r>
              <a:rPr lang="en-US" dirty="0" smtClean="0"/>
              <a:t> clues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sz="3100" dirty="0"/>
              <a:t>Daycare use: rotavirus; </a:t>
            </a:r>
            <a:r>
              <a:rPr lang="en-US" sz="3100" dirty="0" err="1"/>
              <a:t>astrovirus</a:t>
            </a:r>
            <a:r>
              <a:rPr lang="en-US" sz="3100" dirty="0"/>
              <a:t>; </a:t>
            </a:r>
            <a:r>
              <a:rPr lang="en-US" sz="3100" dirty="0" err="1"/>
              <a:t>calicivirus</a:t>
            </a:r>
            <a:r>
              <a:rPr lang="en-US" sz="3100" dirty="0"/>
              <a:t>; </a:t>
            </a:r>
            <a:r>
              <a:rPr lang="en-US" sz="3100" i="1" dirty="0"/>
              <a:t>Campylobacter, </a:t>
            </a:r>
            <a:r>
              <a:rPr lang="en-US" sz="3100" i="1" dirty="0" err="1"/>
              <a:t>Shigella</a:t>
            </a:r>
            <a:r>
              <a:rPr lang="en-US" sz="3100" i="1" dirty="0"/>
              <a:t>, Giardia,</a:t>
            </a:r>
            <a:r>
              <a:rPr lang="en-US" sz="3100" dirty="0"/>
              <a:t> and </a:t>
            </a:r>
            <a:r>
              <a:rPr lang="en-US" sz="3100" i="1" dirty="0"/>
              <a:t>Cryptosporidium</a:t>
            </a:r>
            <a:r>
              <a:rPr lang="en-US" sz="3100" dirty="0"/>
              <a:t> species.</a:t>
            </a:r>
          </a:p>
          <a:p>
            <a:pPr>
              <a:buFont typeface="Wingdings" pitchFamily="2" charset="2"/>
              <a:buChar char="ü"/>
            </a:pPr>
            <a:r>
              <a:rPr lang="en-US" sz="3100" dirty="0"/>
              <a:t>Travel history :</a:t>
            </a:r>
            <a:r>
              <a:rPr lang="en-US" sz="3100" dirty="0" err="1"/>
              <a:t>Enterotoxigenic</a:t>
            </a:r>
            <a:r>
              <a:rPr lang="en-US" sz="3100" dirty="0"/>
              <a:t> </a:t>
            </a:r>
            <a:r>
              <a:rPr lang="en-US" sz="3100" i="1" dirty="0"/>
              <a:t>E coli</a:t>
            </a:r>
            <a:r>
              <a:rPr lang="en-US" sz="3100" dirty="0"/>
              <a:t> </a:t>
            </a:r>
          </a:p>
          <a:p>
            <a:pPr>
              <a:buFont typeface="Wingdings" pitchFamily="2" charset="2"/>
              <a:buChar char="ü"/>
            </a:pPr>
            <a:r>
              <a:rPr lang="en-US" sz="3100" dirty="0"/>
              <a:t>Food history:</a:t>
            </a:r>
          </a:p>
          <a:p>
            <a:pPr lvl="1">
              <a:buFont typeface="Arial" pitchFamily="34" charset="0"/>
              <a:buChar char="•"/>
            </a:pPr>
            <a:r>
              <a:rPr lang="en-US" sz="3100" dirty="0"/>
              <a:t>Dairy food -</a:t>
            </a:r>
            <a:r>
              <a:rPr lang="en-US" sz="3100" i="1" dirty="0"/>
              <a:t>Campylobacter</a:t>
            </a:r>
            <a:r>
              <a:rPr lang="en-US" sz="3100" dirty="0"/>
              <a:t> and </a:t>
            </a:r>
            <a:r>
              <a:rPr lang="en-US" sz="3100" i="1" dirty="0"/>
              <a:t>Salmonella</a:t>
            </a:r>
            <a:r>
              <a:rPr lang="en-US" sz="3100" dirty="0"/>
              <a:t> species</a:t>
            </a:r>
          </a:p>
          <a:p>
            <a:pPr lvl="1">
              <a:buFont typeface="Arial" pitchFamily="34" charset="0"/>
              <a:buChar char="•"/>
            </a:pPr>
            <a:r>
              <a:rPr lang="en-US" sz="3100" dirty="0"/>
              <a:t>Eggs -</a:t>
            </a:r>
            <a:r>
              <a:rPr lang="en-US" sz="3100" i="1" dirty="0"/>
              <a:t>Salmonella</a:t>
            </a:r>
            <a:r>
              <a:rPr lang="en-US" sz="3100" dirty="0"/>
              <a:t> species</a:t>
            </a:r>
          </a:p>
          <a:p>
            <a:pPr lvl="1">
              <a:buFont typeface="Arial" pitchFamily="34" charset="0"/>
              <a:buChar char="•"/>
            </a:pPr>
            <a:r>
              <a:rPr lang="en-US" sz="3100" dirty="0"/>
              <a:t>Meats -</a:t>
            </a:r>
            <a:r>
              <a:rPr lang="en-US" sz="3100" i="1" dirty="0"/>
              <a:t>C </a:t>
            </a:r>
            <a:r>
              <a:rPr lang="en-US" sz="3100" i="1" dirty="0" err="1"/>
              <a:t>perfringens</a:t>
            </a:r>
            <a:r>
              <a:rPr lang="en-US" sz="3100" dirty="0"/>
              <a:t> and </a:t>
            </a:r>
            <a:r>
              <a:rPr lang="en-US" sz="3100" i="1" dirty="0" err="1"/>
              <a:t>Aeromonas</a:t>
            </a:r>
            <a:r>
              <a:rPr lang="en-US" sz="3100" i="1" dirty="0"/>
              <a:t>, Campylobacter</a:t>
            </a:r>
            <a:r>
              <a:rPr lang="en-US" sz="3100" dirty="0"/>
              <a:t>, and </a:t>
            </a:r>
            <a:r>
              <a:rPr lang="en-US" sz="3100" i="1" dirty="0"/>
              <a:t>Salmonella</a:t>
            </a:r>
            <a:r>
              <a:rPr lang="en-US" sz="3100" dirty="0"/>
              <a:t> species</a:t>
            </a:r>
          </a:p>
          <a:p>
            <a:pPr lvl="1">
              <a:buFont typeface="Arial" pitchFamily="34" charset="0"/>
              <a:buChar char="•"/>
            </a:pPr>
            <a:r>
              <a:rPr lang="en-US" sz="3100" dirty="0"/>
              <a:t>Ground beef - </a:t>
            </a:r>
            <a:r>
              <a:rPr lang="en-US" sz="3100" dirty="0" err="1"/>
              <a:t>Enterohemorrhagic</a:t>
            </a:r>
            <a:r>
              <a:rPr lang="en-US" sz="3100" dirty="0"/>
              <a:t> </a:t>
            </a:r>
            <a:r>
              <a:rPr lang="en-US" sz="3100" i="1" dirty="0"/>
              <a:t>E coli</a:t>
            </a:r>
            <a:endParaRPr lang="en-US" sz="3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77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Vital signs</a:t>
            </a:r>
          </a:p>
          <a:p>
            <a:r>
              <a:rPr lang="en-US" sz="2400" dirty="0" smtClean="0"/>
              <a:t>Hydration status</a:t>
            </a:r>
            <a:r>
              <a:rPr lang="en-US" sz="2400" dirty="0" smtClean="0"/>
              <a:t>: dehydration principal </a:t>
            </a:r>
            <a:r>
              <a:rPr lang="en-US" sz="2400" dirty="0" smtClean="0"/>
              <a:t>cause of morbidity and mortality</a:t>
            </a:r>
          </a:p>
          <a:p>
            <a:r>
              <a:rPr lang="en-US" sz="2400" dirty="0" smtClean="0"/>
              <a:t>Malnutrition?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Investigations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/>
              <a:t>S</a:t>
            </a:r>
            <a:r>
              <a:rPr lang="en-US" sz="2600" dirty="0" smtClean="0"/>
              <a:t>tool </a:t>
            </a:r>
            <a:r>
              <a:rPr lang="en-US" sz="2600" dirty="0"/>
              <a:t>pH </a:t>
            </a:r>
          </a:p>
          <a:p>
            <a:r>
              <a:rPr lang="en-US" sz="2600" dirty="0"/>
              <a:t>R</a:t>
            </a:r>
            <a:r>
              <a:rPr lang="en-US" sz="2600" dirty="0" smtClean="0"/>
              <a:t>educing </a:t>
            </a:r>
            <a:r>
              <a:rPr lang="en-US" sz="2600" dirty="0"/>
              <a:t>substances </a:t>
            </a:r>
            <a:endParaRPr lang="en-US" sz="2600" dirty="0" smtClean="0"/>
          </a:p>
          <a:p>
            <a:r>
              <a:rPr lang="en-US" sz="2600" dirty="0" smtClean="0"/>
              <a:t>Leukocytes in stool </a:t>
            </a:r>
          </a:p>
          <a:p>
            <a:r>
              <a:rPr lang="en-US" sz="2600" dirty="0" smtClean="0"/>
              <a:t>Stool culture</a:t>
            </a:r>
          </a:p>
          <a:p>
            <a:r>
              <a:rPr lang="en-US" sz="2600" dirty="0"/>
              <a:t>E</a:t>
            </a:r>
            <a:r>
              <a:rPr lang="en-US" sz="2600" dirty="0" smtClean="0"/>
              <a:t>nzyme immunoassay and latex agglutination: rotavirus antigen, adenovirus antigens</a:t>
            </a:r>
            <a:endParaRPr lang="en-US" sz="2600" dirty="0"/>
          </a:p>
          <a:p>
            <a:r>
              <a:rPr lang="en-US" sz="2600" dirty="0"/>
              <a:t>Examination of </a:t>
            </a:r>
            <a:r>
              <a:rPr lang="en-US" sz="2600" dirty="0" smtClean="0"/>
              <a:t>stool </a:t>
            </a:r>
            <a:r>
              <a:rPr lang="en-US" sz="2600" dirty="0"/>
              <a:t>for ova and </a:t>
            </a:r>
            <a:r>
              <a:rPr lang="en-US" sz="2600" dirty="0" smtClean="0"/>
              <a:t>parasites</a:t>
            </a:r>
          </a:p>
          <a:p>
            <a:r>
              <a:rPr lang="en-US" sz="2600" dirty="0" smtClean="0"/>
              <a:t>stool </a:t>
            </a:r>
            <a:r>
              <a:rPr lang="en-US" sz="2600" dirty="0"/>
              <a:t>anion gap </a:t>
            </a:r>
            <a:r>
              <a:rPr lang="en-US" sz="2600" dirty="0" smtClean="0"/>
              <a:t>: </a:t>
            </a:r>
            <a:r>
              <a:rPr lang="en-US" sz="2600" dirty="0"/>
              <a:t>290 - [(</a:t>
            </a:r>
            <a:r>
              <a:rPr lang="en-US" sz="2600" dirty="0" err="1"/>
              <a:t>Na+K</a:t>
            </a:r>
            <a:r>
              <a:rPr lang="en-US" sz="2600" dirty="0"/>
              <a:t>) X 2]. </a:t>
            </a:r>
            <a:endParaRPr lang="en-US" sz="2600" dirty="0" smtClean="0"/>
          </a:p>
          <a:p>
            <a:pPr lvl="1"/>
            <a:r>
              <a:rPr lang="en-US" sz="2600" dirty="0" smtClean="0"/>
              <a:t>&gt; </a:t>
            </a:r>
            <a:r>
              <a:rPr lang="en-US" sz="2600" dirty="0"/>
              <a:t>100, </a:t>
            </a:r>
            <a:r>
              <a:rPr lang="en-US" sz="2600" dirty="0" err="1" smtClean="0"/>
              <a:t>osmolar</a:t>
            </a:r>
            <a:r>
              <a:rPr lang="en-US" sz="2600" dirty="0" smtClean="0"/>
              <a:t> diarrhea</a:t>
            </a:r>
          </a:p>
          <a:p>
            <a:pPr lvl="1"/>
            <a:r>
              <a:rPr lang="en-US" sz="2600" dirty="0" smtClean="0"/>
              <a:t> &lt;100</a:t>
            </a:r>
            <a:r>
              <a:rPr lang="en-US" sz="2600" dirty="0"/>
              <a:t>, </a:t>
            </a:r>
            <a:r>
              <a:rPr lang="en-US" sz="2600" dirty="0" err="1" smtClean="0"/>
              <a:t>secretory</a:t>
            </a:r>
            <a:r>
              <a:rPr lang="en-US" sz="2600" dirty="0" smtClean="0"/>
              <a:t> diarrhea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</a:t>
            </a:r>
            <a:r>
              <a:rPr lang="en-US" sz="3600" dirty="0" smtClean="0"/>
              <a:t>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Fluid therapy:  depending on level of dehydration: </a:t>
            </a:r>
          </a:p>
          <a:p>
            <a:pPr lvl="1"/>
            <a:r>
              <a:rPr lang="en-US" sz="2400" dirty="0" smtClean="0"/>
              <a:t>Rehydration therapy</a:t>
            </a:r>
          </a:p>
          <a:p>
            <a:pPr lvl="1"/>
            <a:r>
              <a:rPr lang="en-US" sz="2400" dirty="0" smtClean="0"/>
              <a:t>Replacement of ongoing losses</a:t>
            </a:r>
            <a:endParaRPr lang="en-US" sz="2400" dirty="0"/>
          </a:p>
          <a:p>
            <a:pPr lvl="2"/>
            <a:r>
              <a:rPr lang="en-US" dirty="0" smtClean="0"/>
              <a:t>Ringers lactate </a:t>
            </a:r>
          </a:p>
          <a:p>
            <a:pPr lvl="2"/>
            <a:r>
              <a:rPr lang="en-US" dirty="0" smtClean="0"/>
              <a:t>ORS</a:t>
            </a:r>
          </a:p>
          <a:p>
            <a:r>
              <a:rPr lang="en-US" sz="2400" dirty="0" smtClean="0"/>
              <a:t>Zinc </a:t>
            </a:r>
            <a:r>
              <a:rPr lang="en-US" sz="2400" dirty="0" err="1" smtClean="0"/>
              <a:t>sulphate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Antimicrobial therapy: majority of bacterial causes are self limiting and do not require antibiotics.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</a:t>
            </a:r>
            <a:r>
              <a:rPr lang="en-US" sz="3200" dirty="0" smtClean="0"/>
              <a:t>revention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ccess to safe water and adequate sanitation,</a:t>
            </a:r>
          </a:p>
          <a:p>
            <a:r>
              <a:rPr lang="en-US" sz="2400" dirty="0"/>
              <a:t>G</a:t>
            </a:r>
            <a:r>
              <a:rPr lang="en-US" sz="2400" dirty="0" smtClean="0"/>
              <a:t>ood hygiene </a:t>
            </a:r>
            <a:r>
              <a:rPr lang="en-US" sz="2400" dirty="0" err="1" smtClean="0"/>
              <a:t>practices:handwashing</a:t>
            </a:r>
            <a:r>
              <a:rPr lang="en-US" sz="2400" dirty="0" smtClean="0"/>
              <a:t> with soap</a:t>
            </a:r>
          </a:p>
          <a:p>
            <a:r>
              <a:rPr lang="en-US" sz="2400" dirty="0" smtClean="0"/>
              <a:t>Adequate nutrition</a:t>
            </a:r>
          </a:p>
          <a:p>
            <a:r>
              <a:rPr lang="en-US" sz="2400" dirty="0" smtClean="0"/>
              <a:t>Breastfeeding</a:t>
            </a:r>
          </a:p>
          <a:p>
            <a:r>
              <a:rPr lang="en-US" sz="2400" dirty="0" smtClean="0"/>
              <a:t>Micronutrient supplementation: vitamin A supplementation, zinc </a:t>
            </a:r>
          </a:p>
          <a:p>
            <a:r>
              <a:rPr lang="en-US" sz="2400" dirty="0" smtClean="0"/>
              <a:t>Immunization: rotavirus vaccination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Definition</a:t>
            </a:r>
          </a:p>
          <a:p>
            <a:r>
              <a:rPr lang="en-US" sz="2400" dirty="0" smtClean="0"/>
              <a:t>Epidemiology</a:t>
            </a:r>
          </a:p>
          <a:p>
            <a:r>
              <a:rPr lang="en-US" sz="2400" dirty="0" smtClean="0"/>
              <a:t>Aetiology</a:t>
            </a:r>
            <a:endParaRPr lang="en-US" sz="2400" dirty="0" smtClean="0"/>
          </a:p>
          <a:p>
            <a:r>
              <a:rPr lang="en-US" sz="2400" dirty="0" smtClean="0"/>
              <a:t>Pathogenesis</a:t>
            </a:r>
          </a:p>
          <a:p>
            <a:r>
              <a:rPr lang="en-US" sz="2400" dirty="0" smtClean="0"/>
              <a:t>Clinical presentation</a:t>
            </a:r>
          </a:p>
          <a:p>
            <a:r>
              <a:rPr lang="en-US" sz="2400" dirty="0" smtClean="0"/>
              <a:t>Management</a:t>
            </a:r>
          </a:p>
          <a:p>
            <a:r>
              <a:rPr lang="en-US" sz="2400" dirty="0" smtClean="0"/>
              <a:t>Prevention</a:t>
            </a:r>
          </a:p>
          <a:p>
            <a:r>
              <a:rPr lang="en-US" sz="2400" dirty="0" smtClean="0"/>
              <a:t>Homework!</a:t>
            </a:r>
            <a:endParaRPr lang="en-US" sz="24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Pathophysiology of </a:t>
            </a:r>
            <a:r>
              <a:rPr lang="en-US" dirty="0" err="1" smtClean="0"/>
              <a:t>diarrheoa</a:t>
            </a:r>
            <a:endParaRPr lang="en-US" dirty="0" smtClean="0"/>
          </a:p>
          <a:p>
            <a:pPr lvl="1"/>
            <a:r>
              <a:rPr lang="en-US" dirty="0" smtClean="0"/>
              <a:t>Osmotic</a:t>
            </a:r>
          </a:p>
          <a:p>
            <a:pPr lvl="1"/>
            <a:r>
              <a:rPr lang="en-US" dirty="0" smtClean="0"/>
              <a:t>Secretory</a:t>
            </a:r>
          </a:p>
          <a:p>
            <a:pPr lvl="1"/>
            <a:r>
              <a:rPr lang="en-US" dirty="0" smtClean="0"/>
              <a:t>Inflammatory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06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</a:t>
            </a:r>
            <a:r>
              <a:rPr lang="en-US" sz="3200" dirty="0" smtClean="0"/>
              <a:t>eferences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WHO/UNICEF Joint Statement: Clinical management of acute diarrhoea</a:t>
            </a:r>
          </a:p>
          <a:p>
            <a:r>
              <a:rPr lang="en-US" sz="2400" dirty="0" smtClean="0"/>
              <a:t>Up to date</a:t>
            </a:r>
          </a:p>
          <a:p>
            <a:r>
              <a:rPr lang="en-US" sz="2400" dirty="0" err="1" smtClean="0"/>
              <a:t>Medscape</a:t>
            </a:r>
            <a:endParaRPr lang="en-US" sz="2400" dirty="0" smtClean="0"/>
          </a:p>
          <a:p>
            <a:r>
              <a:rPr lang="en-US" sz="2400" dirty="0" smtClean="0"/>
              <a:t>Paediatrics in review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Diarrhoea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D</a:t>
            </a:r>
            <a:r>
              <a:rPr lang="en-US" sz="2600" dirty="0" smtClean="0"/>
              <a:t>efined as passing three or more loose stools in 24-hours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</a:t>
            </a:r>
            <a:r>
              <a:rPr lang="en-US" sz="2200" dirty="0" smtClean="0"/>
              <a:t> loose stool is one that takes shape of the container 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Duration: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Acute: 2 weeks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Persistent: 2-4 weeks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Chronic: 4 weeks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Stool vol. &gt;10g/kg/day in infants &amp; toddlers</a:t>
            </a:r>
          </a:p>
          <a:p>
            <a:pPr>
              <a:lnSpc>
                <a:spcPct val="90000"/>
              </a:lnSpc>
              <a:buFont typeface="Wingdings" pitchFamily="-108" charset="2"/>
              <a:buNone/>
            </a:pPr>
            <a:r>
              <a:rPr lang="en-US" sz="2600" dirty="0" smtClean="0"/>
              <a:t>                   &gt;200g/day in older children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Dysentery: bloody diarrhoea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Epidemiology: Diarrhoeal Disease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Second leading cause of death in children under five</a:t>
            </a:r>
          </a:p>
          <a:p>
            <a:r>
              <a:rPr lang="en-US" sz="2400" dirty="0" smtClean="0"/>
              <a:t>Account for 9% of all deaths among children under age 5 worldwide in 2015</a:t>
            </a:r>
          </a:p>
          <a:p>
            <a:pPr lvl="1"/>
            <a:r>
              <a:rPr lang="en-US" sz="2000" dirty="0" smtClean="0"/>
              <a:t>over 1400 children dying each day, or about 530,000 children a year</a:t>
            </a:r>
          </a:p>
          <a:p>
            <a:r>
              <a:rPr lang="en-US" sz="2400" dirty="0" smtClean="0"/>
              <a:t>From 2000 to 2015, total number of deaths from diarrhoea</a:t>
            </a:r>
            <a:r>
              <a:rPr lang="en-US" sz="2400" dirty="0"/>
              <a:t> </a:t>
            </a:r>
            <a:r>
              <a:rPr lang="en-US" sz="2400" dirty="0" smtClean="0"/>
              <a:t>in children under 5 decreased by &gt;50 per cent – from over 1.2 million to half a million</a:t>
            </a:r>
          </a:p>
          <a:p>
            <a:r>
              <a:rPr lang="en-US" sz="2400" dirty="0" smtClean="0"/>
              <a:t>In Kenya, deaths due to diarrhoeal diseases reached 23,374 or 6.98% of total deaths (KDHS 2014)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5334000" cy="365125"/>
          </a:xfrm>
        </p:spPr>
        <p:txBody>
          <a:bodyPr/>
          <a:lstStyle/>
          <a:p>
            <a:r>
              <a:rPr lang="en-US" dirty="0" smtClean="0"/>
              <a:t>http://data.unicef.org/child-health/diarrhoeal-disease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907" y="385763"/>
            <a:ext cx="3257549" cy="664882"/>
          </a:xfrm>
        </p:spPr>
        <p:txBody>
          <a:bodyPr>
            <a:normAutofit/>
          </a:bodyPr>
          <a:lstStyle/>
          <a:p>
            <a:r>
              <a:rPr lang="en-GB" sz="3600" dirty="0" smtClean="0"/>
              <a:t>GIT Physiology</a:t>
            </a:r>
            <a:endParaRPr lang="en-GB" sz="3600" dirty="0"/>
          </a:p>
        </p:txBody>
      </p:sp>
      <p:pic>
        <p:nvPicPr>
          <p:cNvPr id="4" name="Picture 5" descr="GI Tract Absorption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730" y="1596572"/>
            <a:ext cx="1714500" cy="4519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93436" y="2399184"/>
            <a:ext cx="18948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b="1" dirty="0">
                <a:solidFill>
                  <a:schemeClr val="hlink"/>
                </a:solidFill>
              </a:rPr>
              <a:t>Diet/Saliva : 3 L/d</a:t>
            </a:r>
          </a:p>
        </p:txBody>
      </p:sp>
      <p:sp>
        <p:nvSpPr>
          <p:cNvPr id="6" name="Rectangle 5"/>
          <p:cNvSpPr/>
          <p:nvPr/>
        </p:nvSpPr>
        <p:spPr>
          <a:xfrm>
            <a:off x="1620760" y="2878156"/>
            <a:ext cx="16651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b="1" dirty="0">
                <a:solidFill>
                  <a:schemeClr val="hlink"/>
                </a:solidFill>
              </a:rPr>
              <a:t>Stomach     : 2 L</a:t>
            </a:r>
          </a:p>
        </p:txBody>
      </p:sp>
      <p:sp>
        <p:nvSpPr>
          <p:cNvPr id="7" name="Rectangle 6"/>
          <p:cNvSpPr/>
          <p:nvPr/>
        </p:nvSpPr>
        <p:spPr>
          <a:xfrm>
            <a:off x="1643743" y="3623801"/>
            <a:ext cx="166551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b="1" dirty="0">
                <a:solidFill>
                  <a:schemeClr val="hlink"/>
                </a:solidFill>
              </a:rPr>
              <a:t>Bile             : 1 L</a:t>
            </a:r>
          </a:p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chemeClr val="hlink"/>
                </a:solidFill>
              </a:rPr>
              <a:t>Pancreas    : 2 L</a:t>
            </a:r>
          </a:p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chemeClr val="hlink"/>
                </a:solidFill>
              </a:rPr>
              <a:t>Bowel         : 1 L</a:t>
            </a:r>
          </a:p>
        </p:txBody>
      </p:sp>
      <p:sp>
        <p:nvSpPr>
          <p:cNvPr id="8" name="Rectangle 7"/>
          <p:cNvSpPr/>
          <p:nvPr/>
        </p:nvSpPr>
        <p:spPr>
          <a:xfrm>
            <a:off x="1717935" y="4884448"/>
            <a:ext cx="1605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/>
              <a:t>Total             9 L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447800" y="1502619"/>
            <a:ext cx="13389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70C0"/>
                </a:solidFill>
              </a:rPr>
              <a:t>Input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663292" y="1612221"/>
            <a:ext cx="2119993" cy="348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 b="1" dirty="0" smtClean="0">
                <a:solidFill>
                  <a:schemeClr val="hlink"/>
                </a:solidFill>
                <a:latin typeface="+mn-lt"/>
              </a:rPr>
              <a:t>Absorption</a:t>
            </a:r>
            <a:endParaRPr lang="en-US" altLang="en-US" sz="28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140779" y="3237822"/>
            <a:ext cx="17716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b="1" dirty="0">
                <a:solidFill>
                  <a:schemeClr val="hlink"/>
                </a:solidFill>
              </a:rPr>
              <a:t>Jejunum </a:t>
            </a:r>
            <a:r>
              <a:rPr lang="en-US" altLang="en-US" b="1" dirty="0" smtClean="0">
                <a:solidFill>
                  <a:schemeClr val="hlink"/>
                </a:solidFill>
              </a:rPr>
              <a:t>5 </a:t>
            </a:r>
            <a:r>
              <a:rPr lang="en-US" altLang="en-US" b="1" dirty="0">
                <a:solidFill>
                  <a:schemeClr val="hlink"/>
                </a:solidFill>
              </a:rPr>
              <a:t>L/d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00988" y="4227985"/>
            <a:ext cx="161775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b="1" dirty="0">
                <a:solidFill>
                  <a:schemeClr val="hlink"/>
                </a:solidFill>
              </a:rPr>
              <a:t>Ileum      : 2-3 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151665" y="4957764"/>
            <a:ext cx="17716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b="1" dirty="0">
                <a:solidFill>
                  <a:schemeClr val="hlink"/>
                </a:solidFill>
              </a:rPr>
              <a:t>Colon  </a:t>
            </a:r>
            <a:r>
              <a:rPr lang="en-US" altLang="en-US" b="1" dirty="0" smtClean="0">
                <a:solidFill>
                  <a:schemeClr val="hlink"/>
                </a:solidFill>
              </a:rPr>
              <a:t>: </a:t>
            </a:r>
            <a:r>
              <a:rPr lang="en-US" altLang="en-US" b="1" dirty="0">
                <a:solidFill>
                  <a:schemeClr val="hlink"/>
                </a:solidFill>
              </a:rPr>
              <a:t>1-2 L</a:t>
            </a:r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6060622" y="5558972"/>
            <a:ext cx="6286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>
            <a:off x="2514600" y="4746172"/>
            <a:ext cx="6286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328152" y="5769820"/>
            <a:ext cx="2206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/>
              <a:t>Total         8.8 L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57999" y="2559043"/>
            <a:ext cx="22860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/>
              <a:t>Diarrhoea defined </a:t>
            </a:r>
            <a:r>
              <a:rPr lang="en-US" altLang="en-US" dirty="0"/>
              <a:t>as &gt;200 mL liquid </a:t>
            </a:r>
            <a:r>
              <a:rPr lang="en-US" altLang="en-US" dirty="0" smtClean="0"/>
              <a:t>excretion/day</a:t>
            </a:r>
            <a:r>
              <a:rPr lang="en-US" altLang="en-US" dirty="0"/>
              <a:t>. </a:t>
            </a:r>
            <a:r>
              <a:rPr lang="en-US" altLang="en-US" dirty="0" smtClean="0"/>
              <a:t>In extremes</a:t>
            </a:r>
            <a:r>
              <a:rPr lang="en-US" altLang="en-US" dirty="0"/>
              <a:t>, </a:t>
            </a:r>
            <a:r>
              <a:rPr lang="en-US" altLang="en-US" dirty="0" smtClean="0"/>
              <a:t>the GIT </a:t>
            </a:r>
            <a:r>
              <a:rPr lang="en-US" altLang="en-US" dirty="0"/>
              <a:t>can both absorb and secrete 20 L of water per day</a:t>
            </a:r>
            <a:endParaRPr lang="en-GB" dirty="0"/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982684" y="6427336"/>
            <a:ext cx="478971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b="1" dirty="0">
                <a:solidFill>
                  <a:schemeClr val="accent2"/>
                </a:solidFill>
              </a:rPr>
              <a:t>Fecal Water  100-200 mL/d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129729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r>
              <a:rPr lang="en-US" sz="3600" dirty="0" err="1" smtClean="0"/>
              <a:t>Pathophysiology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4 main mechanisms:</a:t>
            </a:r>
          </a:p>
          <a:p>
            <a:pPr lvl="1"/>
            <a:r>
              <a:rPr lang="en-US" sz="2400" dirty="0" smtClean="0"/>
              <a:t>Osmotic e.g. Lactose intolerance</a:t>
            </a:r>
          </a:p>
          <a:p>
            <a:pPr lvl="1"/>
            <a:r>
              <a:rPr lang="en-US" sz="2400" dirty="0" smtClean="0"/>
              <a:t>Inflammatory e.g. Salmonella infection</a:t>
            </a:r>
          </a:p>
          <a:p>
            <a:pPr lvl="1"/>
            <a:r>
              <a:rPr lang="en-US" sz="2400" dirty="0" smtClean="0"/>
              <a:t>Secretory e.g. Cholera infection</a:t>
            </a:r>
          </a:p>
          <a:p>
            <a:pPr lvl="1"/>
            <a:r>
              <a:rPr lang="en-US" sz="2400" dirty="0" smtClean="0"/>
              <a:t>Motility e.g. Irritable colon of infants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Aetiology of Acute </a:t>
            </a:r>
            <a:r>
              <a:rPr lang="en-US" sz="3600" dirty="0" smtClean="0"/>
              <a:t>Diarrhoea</a:t>
            </a:r>
            <a:endParaRPr lang="en-US" sz="3600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04800" y="1295400"/>
            <a:ext cx="8001000" cy="223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Infectious:- </a:t>
            </a:r>
            <a:r>
              <a:rPr lang="en-US" sz="2400" dirty="0">
                <a:solidFill>
                  <a:schemeClr val="tx1"/>
                </a:solidFill>
              </a:rPr>
              <a:t>Viruses</a:t>
            </a:r>
          </a:p>
          <a:p>
            <a:pPr eaLnBrk="1" hangingPunct="1"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</a:rPr>
              <a:t>              </a:t>
            </a:r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>
                <a:solidFill>
                  <a:schemeClr val="tx1"/>
                </a:solidFill>
              </a:rPr>
              <a:t>- Bacteria</a:t>
            </a:r>
          </a:p>
          <a:p>
            <a:pPr eaLnBrk="1" hangingPunct="1"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</a:rPr>
              <a:t>            </a:t>
            </a:r>
            <a:r>
              <a:rPr lang="en-US" sz="2400" dirty="0" smtClean="0">
                <a:solidFill>
                  <a:schemeClr val="tx1"/>
                </a:solidFill>
              </a:rPr>
              <a:t>       </a:t>
            </a:r>
            <a:r>
              <a:rPr lang="en-US" sz="2400" dirty="0">
                <a:solidFill>
                  <a:schemeClr val="tx1"/>
                </a:solidFill>
              </a:rPr>
              <a:t>- Parasites</a:t>
            </a:r>
          </a:p>
          <a:p>
            <a:pPr eaLnBrk="1" hangingPunct="1"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</a:rPr>
              <a:t>Non-infective:- Food  (allergy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chemeClr val="tx1"/>
                </a:solidFill>
              </a:rPr>
              <a:t>intolerance)</a:t>
            </a:r>
          </a:p>
          <a:p>
            <a:pPr eaLnBrk="1" hangingPunct="1">
              <a:spcBef>
                <a:spcPct val="200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Drugs: </a:t>
            </a:r>
            <a:r>
              <a:rPr lang="en-US" sz="2400" dirty="0">
                <a:solidFill>
                  <a:schemeClr val="tx1"/>
                </a:solidFill>
              </a:rPr>
              <a:t>(direct effects, </a:t>
            </a:r>
            <a:r>
              <a:rPr lang="en-US" sz="2400" dirty="0" err="1">
                <a:solidFill>
                  <a:schemeClr val="tx1"/>
                </a:solidFill>
              </a:rPr>
              <a:t>dysmotility</a:t>
            </a:r>
            <a:r>
              <a:rPr lang="en-US" sz="2400" dirty="0">
                <a:solidFill>
                  <a:schemeClr val="tx1"/>
                </a:solidFill>
              </a:rPr>
              <a:t>, normal flora)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8001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Viruses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600" dirty="0" smtClean="0"/>
              <a:t>Rotavirus accounts for 15-25% of all diarrheal causes</a:t>
            </a:r>
          </a:p>
          <a:p>
            <a:pPr marL="452628">
              <a:defRPr/>
            </a:pPr>
            <a:r>
              <a:rPr lang="en-US" sz="2600" dirty="0"/>
              <a:t>Replicate within villous epithelium of the small bowel causing patchy epithelial cell destruction and villous </a:t>
            </a:r>
            <a:r>
              <a:rPr lang="en-US" sz="2600" dirty="0" smtClean="0"/>
              <a:t>shortening</a:t>
            </a:r>
            <a:endParaRPr lang="en-US" sz="2600" dirty="0"/>
          </a:p>
          <a:p>
            <a:pPr marL="452628">
              <a:defRPr/>
            </a:pPr>
            <a:r>
              <a:rPr lang="en-US" sz="2600" dirty="0"/>
              <a:t>Loss of the absorptive capacity of villous cells </a:t>
            </a:r>
            <a:r>
              <a:rPr lang="en-US" sz="2600" dirty="0" smtClean="0"/>
              <a:t>leading to loss of disaccharides </a:t>
            </a:r>
            <a:r>
              <a:rPr lang="en-US" sz="2600" dirty="0"/>
              <a:t>especially </a:t>
            </a:r>
            <a:r>
              <a:rPr lang="en-US" sz="2600" dirty="0" smtClean="0"/>
              <a:t>lactose</a:t>
            </a:r>
            <a:endParaRPr lang="en-US" sz="2600" dirty="0"/>
          </a:p>
          <a:p>
            <a:pPr marL="452628">
              <a:defRPr/>
            </a:pPr>
            <a:r>
              <a:rPr lang="en-US" sz="2600" dirty="0"/>
              <a:t>Recovery occurs when villi regenerate and villous epithelium </a:t>
            </a:r>
            <a:r>
              <a:rPr lang="en-US" sz="2600" dirty="0" smtClean="0"/>
              <a:t>matures</a:t>
            </a:r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810</Words>
  <Application>Microsoft Macintosh PowerPoint</Application>
  <PresentationFormat>On-screen Show (4:3)</PresentationFormat>
  <Paragraphs>177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ACUTE DIARRHOEAL DISEASE</vt:lpstr>
      <vt:lpstr>Outline</vt:lpstr>
      <vt:lpstr>Diarrhoea</vt:lpstr>
      <vt:lpstr>Epidemiology: Diarrhoeal Disease</vt:lpstr>
      <vt:lpstr>GIT Physiology</vt:lpstr>
      <vt:lpstr> Pathophysiology</vt:lpstr>
      <vt:lpstr>Aetiology of Acute Diarrhoea</vt:lpstr>
      <vt:lpstr>PowerPoint Presentation</vt:lpstr>
      <vt:lpstr>Viruses</vt:lpstr>
      <vt:lpstr>Bacteria</vt:lpstr>
      <vt:lpstr>Protozoa</vt:lpstr>
      <vt:lpstr>Clinical Presentation</vt:lpstr>
      <vt:lpstr>PowerPoint Presentation</vt:lpstr>
      <vt:lpstr>Aetiological clues</vt:lpstr>
      <vt:lpstr>Physical examination</vt:lpstr>
      <vt:lpstr>PowerPoint Presentation</vt:lpstr>
      <vt:lpstr>Investigations</vt:lpstr>
      <vt:lpstr>Management</vt:lpstr>
      <vt:lpstr>Prevention</vt:lpstr>
      <vt:lpstr>Homework</vt:lpstr>
      <vt:lpstr>References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DIARRHOEAL DISEASE</dc:title>
  <dc:creator>Wanjohi</dc:creator>
  <cp:lastModifiedBy>Ahmed Laving</cp:lastModifiedBy>
  <cp:revision>19</cp:revision>
  <dcterms:created xsi:type="dcterms:W3CDTF">2016-07-24T04:33:16Z</dcterms:created>
  <dcterms:modified xsi:type="dcterms:W3CDTF">2021-02-01T19:57:38Z</dcterms:modified>
</cp:coreProperties>
</file>