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2" r:id="rId25"/>
    <p:sldId id="278" r:id="rId26"/>
    <p:sldId id="279" r:id="rId27"/>
    <p:sldId id="280" r:id="rId28"/>
    <p:sldId id="281" r:id="rId29"/>
    <p:sldId id="285" r:id="rId30"/>
    <p:sldId id="286" r:id="rId31"/>
    <p:sldId id="283" r:id="rId32"/>
    <p:sldId id="284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C49C8C-EF18-41B7-8C7D-4E6F076F7D0B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0F3DD1-B721-482C-BB35-DCE46FA1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DRUGS USED TO TREAT INFLAMMATORY BOWEL DISEASE &amp; IRRITABLE BOWEL SYNDROME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Sites of Action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00200"/>
            <a:ext cx="8458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Absorbed </a:t>
            </a:r>
            <a:r>
              <a:rPr lang="en-US" dirty="0"/>
              <a:t>5-ASA undergoes </a:t>
            </a:r>
            <a:r>
              <a:rPr lang="en-US" i="1" dirty="0"/>
              <a:t>N-</a:t>
            </a:r>
            <a:r>
              <a:rPr lang="en-US" i="1" dirty="0" err="1"/>
              <a:t>acetylation</a:t>
            </a:r>
            <a:r>
              <a:rPr lang="en-US" i="1" dirty="0"/>
              <a:t> in the </a:t>
            </a:r>
            <a:r>
              <a:rPr lang="en-US" dirty="0"/>
              <a:t>gut epithelium and </a:t>
            </a:r>
            <a:r>
              <a:rPr lang="en-US" dirty="0" smtClean="0"/>
              <a:t>liver.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acetylated metabolite is excreted by the kidneys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After </a:t>
            </a:r>
            <a:r>
              <a:rPr lang="en-US" dirty="0" err="1"/>
              <a:t>azoreductase</a:t>
            </a:r>
            <a:r>
              <a:rPr lang="en-US" dirty="0"/>
              <a:t> breakdown of </a:t>
            </a:r>
            <a:r>
              <a:rPr lang="en-US" dirty="0" err="1"/>
              <a:t>sulfasalazine</a:t>
            </a:r>
            <a:r>
              <a:rPr lang="en-US" dirty="0"/>
              <a:t>, </a:t>
            </a:r>
            <a:r>
              <a:rPr lang="en-US" dirty="0" smtClean="0">
                <a:latin typeface="Calibri"/>
              </a:rPr>
              <a:t>&gt; </a:t>
            </a:r>
            <a:r>
              <a:rPr lang="en-US" dirty="0" smtClean="0"/>
              <a:t>85</a:t>
            </a:r>
            <a:r>
              <a:rPr lang="en-US" dirty="0"/>
              <a:t>% of </a:t>
            </a:r>
            <a:r>
              <a:rPr lang="en-US" dirty="0" smtClean="0"/>
              <a:t>the carrier </a:t>
            </a:r>
            <a:r>
              <a:rPr lang="en-US" dirty="0"/>
              <a:t>molecule </a:t>
            </a:r>
            <a:r>
              <a:rPr lang="en-US" dirty="0" err="1"/>
              <a:t>sulfapyridine</a:t>
            </a:r>
            <a:r>
              <a:rPr lang="en-US" dirty="0"/>
              <a:t> is absorbed from the </a:t>
            </a:r>
            <a:r>
              <a:rPr lang="en-US" dirty="0" smtClean="0"/>
              <a:t>colon </a:t>
            </a:r>
            <a:r>
              <a:rPr lang="en-US" dirty="0" smtClean="0">
                <a:latin typeface="Calibri"/>
              </a:rPr>
              <a:t>→</a:t>
            </a:r>
            <a:r>
              <a:rPr lang="en-US" dirty="0" smtClean="0"/>
              <a:t>hepatic </a:t>
            </a:r>
            <a:r>
              <a:rPr lang="en-US" dirty="0"/>
              <a:t>metabolism </a:t>
            </a:r>
            <a:r>
              <a:rPr lang="en-US" dirty="0">
                <a:latin typeface="Calibri"/>
              </a:rPr>
              <a:t>→</a:t>
            </a:r>
            <a:r>
              <a:rPr lang="en-US" dirty="0" smtClean="0"/>
              <a:t>renal </a:t>
            </a:r>
            <a:r>
              <a:rPr lang="en-US" dirty="0"/>
              <a:t>excretion.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contrast, </a:t>
            </a:r>
            <a:r>
              <a:rPr lang="en-US" dirty="0" smtClean="0"/>
              <a:t>after </a:t>
            </a:r>
            <a:r>
              <a:rPr lang="en-US" dirty="0" err="1" smtClean="0"/>
              <a:t>azoreductase</a:t>
            </a:r>
            <a:r>
              <a:rPr lang="en-US" dirty="0" smtClean="0"/>
              <a:t> </a:t>
            </a:r>
            <a:r>
              <a:rPr lang="en-US" dirty="0"/>
              <a:t>breakdown of </a:t>
            </a:r>
            <a:r>
              <a:rPr lang="en-US" dirty="0" err="1"/>
              <a:t>balsalazide</a:t>
            </a:r>
            <a:r>
              <a:rPr lang="en-US" dirty="0"/>
              <a:t>, over 70% of the carrier peptide is recovered intact in the </a:t>
            </a:r>
            <a:r>
              <a:rPr lang="en-US" dirty="0" smtClean="0"/>
              <a:t>feces.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 of 5-ASA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Uncertain; thought to be through: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Modulation of inflammatory </a:t>
            </a:r>
            <a:r>
              <a:rPr lang="en-US" dirty="0"/>
              <a:t>mediators derived from both </a:t>
            </a:r>
            <a:r>
              <a:rPr lang="en-US" dirty="0" smtClean="0"/>
              <a:t>the </a:t>
            </a:r>
            <a:r>
              <a:rPr lang="en-US" dirty="0" err="1" smtClean="0"/>
              <a:t>cyclooxygenase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lipoxygenase</a:t>
            </a:r>
            <a:r>
              <a:rPr lang="en-US" dirty="0"/>
              <a:t> pathways.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71500" indent="-571500">
              <a:buAutoNum type="romanLcPeriod" startAt="2"/>
            </a:pPr>
            <a:r>
              <a:rPr lang="en-US" dirty="0" smtClean="0"/>
              <a:t>Reduced production </a:t>
            </a:r>
            <a:r>
              <a:rPr lang="en-US" dirty="0"/>
              <a:t>of </a:t>
            </a:r>
            <a:r>
              <a:rPr lang="en-US" dirty="0" smtClean="0"/>
              <a:t>inflammatory cytokines</a:t>
            </a:r>
            <a:r>
              <a:rPr lang="en-US" dirty="0"/>
              <a:t>. </a:t>
            </a:r>
          </a:p>
          <a:p>
            <a:pPr marL="571500" indent="-571500">
              <a:buAutoNum type="romanLcPeriod" startAt="2"/>
            </a:pPr>
            <a:endParaRPr lang="en-US" dirty="0" smtClean="0"/>
          </a:p>
          <a:p>
            <a:pPr marL="571500" indent="-571500">
              <a:buAutoNum type="romanLcPeriod" startAt="2"/>
            </a:pPr>
            <a:r>
              <a:rPr lang="en-US" dirty="0" smtClean="0"/>
              <a:t>Inhibition of  </a:t>
            </a:r>
            <a:r>
              <a:rPr lang="en-US" dirty="0"/>
              <a:t>cellular functions </a:t>
            </a:r>
            <a:r>
              <a:rPr lang="en-US" dirty="0" smtClean="0"/>
              <a:t>of natural killer cells</a:t>
            </a:r>
            <a:r>
              <a:rPr lang="en-US" dirty="0"/>
              <a:t>, mucosal lymphocytes, and </a:t>
            </a:r>
            <a:r>
              <a:rPr lang="en-US" dirty="0" smtClean="0"/>
              <a:t>macrophages.</a:t>
            </a:r>
          </a:p>
          <a:p>
            <a:pPr marL="571500" indent="-571500">
              <a:buNone/>
            </a:pPr>
            <a:endParaRPr lang="en-US" dirty="0"/>
          </a:p>
          <a:p>
            <a:pPr marL="571500" indent="-571500">
              <a:buNone/>
            </a:pPr>
            <a:r>
              <a:rPr lang="en-US" dirty="0" smtClean="0"/>
              <a:t>iv.   May </a:t>
            </a:r>
            <a:r>
              <a:rPr lang="en-US" dirty="0"/>
              <a:t>scavenge reactive oxygen metabolites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line agents for treatment of mild to moderate active ulcerative colitis, or </a:t>
            </a:r>
            <a:r>
              <a:rPr lang="en-US" dirty="0" err="1" smtClean="0"/>
              <a:t>Crohn’s</a:t>
            </a:r>
            <a:r>
              <a:rPr lang="en-US" dirty="0" smtClean="0"/>
              <a:t> disease involving the colon or distal ileum.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For rectal disease (</a:t>
            </a:r>
            <a:r>
              <a:rPr lang="en-US" dirty="0" err="1" smtClean="0"/>
              <a:t>proctitis</a:t>
            </a:r>
            <a:r>
              <a:rPr lang="en-US" dirty="0" smtClean="0"/>
              <a:t>) or distal colon (</a:t>
            </a:r>
            <a:r>
              <a:rPr lang="en-US" dirty="0" err="1" smtClean="0"/>
              <a:t>proctosigmoiditis</a:t>
            </a:r>
            <a:r>
              <a:rPr lang="en-US" dirty="0" smtClean="0"/>
              <a:t>)- use 5-ASA suppositories or enemas.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For disease extending to the </a:t>
            </a:r>
            <a:r>
              <a:rPr lang="en-US" dirty="0"/>
              <a:t>proximal colon, both the </a:t>
            </a:r>
            <a:r>
              <a:rPr lang="en-US" dirty="0" err="1"/>
              <a:t>azo</a:t>
            </a:r>
            <a:r>
              <a:rPr lang="en-US" dirty="0"/>
              <a:t> compounds and </a:t>
            </a:r>
            <a:r>
              <a:rPr lang="en-US" dirty="0" err="1"/>
              <a:t>mesalamine</a:t>
            </a:r>
            <a:r>
              <a:rPr lang="en-US" dirty="0"/>
              <a:t> formulations are useful.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 CD </a:t>
            </a:r>
            <a:r>
              <a:rPr lang="en-US" dirty="0"/>
              <a:t>involving the small bowel, </a:t>
            </a:r>
            <a:r>
              <a:rPr lang="en-US" dirty="0" err="1"/>
              <a:t>mesalamine</a:t>
            </a:r>
            <a:r>
              <a:rPr lang="en-US" dirty="0"/>
              <a:t> compounds,</a:t>
            </a:r>
          </a:p>
          <a:p>
            <a:pPr>
              <a:buNone/>
            </a:pPr>
            <a:r>
              <a:rPr lang="en-US" dirty="0" smtClean="0"/>
              <a:t>    which </a:t>
            </a:r>
            <a:r>
              <a:rPr lang="en-US" dirty="0"/>
              <a:t>release 5-ASA in the small intestine, have </a:t>
            </a:r>
            <a:r>
              <a:rPr lang="en-US" dirty="0" smtClean="0"/>
              <a:t>an advantage </a:t>
            </a:r>
            <a:r>
              <a:rPr lang="en-US" dirty="0"/>
              <a:t>over the </a:t>
            </a:r>
            <a:r>
              <a:rPr lang="en-US" dirty="0" err="1"/>
              <a:t>azo</a:t>
            </a:r>
            <a:r>
              <a:rPr lang="en-US" dirty="0"/>
              <a:t> compounds.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b="1" dirty="0" smtClean="0"/>
              <a:t>      </a:t>
            </a:r>
            <a:r>
              <a:rPr lang="en-US" b="1" u="sng" dirty="0" err="1" smtClean="0"/>
              <a:t>Sulfasalazine</a:t>
            </a:r>
            <a:endParaRPr lang="en-US" b="1" u="sng" dirty="0" smtClean="0"/>
          </a:p>
          <a:p>
            <a:r>
              <a:rPr lang="en-US" dirty="0" smtClean="0"/>
              <a:t>Adverse effects more common in slow </a:t>
            </a:r>
            <a:r>
              <a:rPr lang="en-US" dirty="0" err="1"/>
              <a:t>acetylators</a:t>
            </a:r>
            <a:r>
              <a:rPr lang="en-US" dirty="0"/>
              <a:t> of </a:t>
            </a:r>
            <a:r>
              <a:rPr lang="en-US" dirty="0" err="1" smtClean="0"/>
              <a:t>sulfapyridine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Common: nausea</a:t>
            </a:r>
            <a:r>
              <a:rPr lang="en-US" dirty="0"/>
              <a:t>, </a:t>
            </a:r>
            <a:r>
              <a:rPr lang="en-US" dirty="0" smtClean="0"/>
              <a:t>headaches</a:t>
            </a:r>
            <a:r>
              <a:rPr lang="en-US" dirty="0"/>
              <a:t>, </a:t>
            </a:r>
            <a:r>
              <a:rPr lang="en-US" dirty="0" err="1" smtClean="0"/>
              <a:t>arthralgias</a:t>
            </a:r>
            <a:r>
              <a:rPr lang="en-US" dirty="0" smtClean="0"/>
              <a:t>, </a:t>
            </a:r>
            <a:r>
              <a:rPr lang="en-US" dirty="0" err="1" smtClean="0"/>
              <a:t>myalgias</a:t>
            </a:r>
            <a:r>
              <a:rPr lang="en-US" dirty="0"/>
              <a:t>, bone marrow </a:t>
            </a:r>
            <a:r>
              <a:rPr lang="en-US" dirty="0" smtClean="0"/>
              <a:t>suppression.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Hypersensitivity  reactions: </a:t>
            </a:r>
            <a:r>
              <a:rPr lang="en-US" dirty="0"/>
              <a:t> </a:t>
            </a:r>
            <a:r>
              <a:rPr lang="en-US" dirty="0" err="1" smtClean="0"/>
              <a:t>exfoliative</a:t>
            </a:r>
            <a:r>
              <a:rPr lang="en-US" dirty="0" smtClean="0"/>
              <a:t> </a:t>
            </a:r>
            <a:r>
              <a:rPr lang="en-US" dirty="0"/>
              <a:t>dermatitis, </a:t>
            </a:r>
            <a:r>
              <a:rPr lang="en-US" dirty="0" smtClean="0"/>
              <a:t>hemolytic </a:t>
            </a:r>
            <a:r>
              <a:rPr lang="en-US" dirty="0"/>
              <a:t>anemia, </a:t>
            </a:r>
            <a:r>
              <a:rPr lang="en-US" dirty="0" err="1"/>
              <a:t>pericarditis</a:t>
            </a:r>
            <a:r>
              <a:rPr lang="en-US" dirty="0"/>
              <a:t>, or hepatitis.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Oligospermia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Sulfasalazine</a:t>
            </a:r>
            <a:r>
              <a:rPr lang="en-US" dirty="0" smtClean="0"/>
              <a:t> </a:t>
            </a:r>
            <a:r>
              <a:rPr lang="en-US" dirty="0"/>
              <a:t>impairs </a:t>
            </a:r>
            <a:r>
              <a:rPr lang="en-US" dirty="0" err="1"/>
              <a:t>folate</a:t>
            </a:r>
            <a:r>
              <a:rPr lang="en-US" dirty="0"/>
              <a:t> </a:t>
            </a:r>
            <a:r>
              <a:rPr lang="en-US" dirty="0" smtClean="0"/>
              <a:t>absorption- thus supplement folic acid (1mg/day). 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Olsalazine</a:t>
            </a:r>
            <a:r>
              <a:rPr lang="en-US" dirty="0" smtClean="0"/>
              <a:t> may stimulate a </a:t>
            </a:r>
            <a:r>
              <a:rPr lang="en-US" dirty="0" err="1" smtClean="0"/>
              <a:t>secretory</a:t>
            </a:r>
            <a:r>
              <a:rPr lang="en-US" dirty="0" smtClean="0"/>
              <a:t> </a:t>
            </a:r>
            <a:r>
              <a:rPr lang="en-US" dirty="0" err="1" smtClean="0"/>
              <a:t>diarrhoea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High doses of </a:t>
            </a:r>
            <a:r>
              <a:rPr lang="en-US" dirty="0" err="1" smtClean="0"/>
              <a:t>mesalamine</a:t>
            </a:r>
            <a:r>
              <a:rPr lang="en-US" dirty="0" smtClean="0"/>
              <a:t> may cause interstitial nephritis (rare).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GLUCOCORTICOIDS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Prednisone &amp; </a:t>
            </a:r>
            <a:r>
              <a:rPr lang="en-US" dirty="0" err="1" smtClean="0"/>
              <a:t>prednisolone</a:t>
            </a:r>
            <a:r>
              <a:rPr lang="en-US" dirty="0" smtClean="0"/>
              <a:t> most commonly used.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/>
              <a:t>Hydrocortisone </a:t>
            </a:r>
            <a:r>
              <a:rPr lang="en-US" dirty="0"/>
              <a:t>enemas, foam, or suppositories are used </a:t>
            </a:r>
            <a:r>
              <a:rPr lang="en-US" dirty="0" smtClean="0"/>
              <a:t>topically to </a:t>
            </a:r>
            <a:r>
              <a:rPr lang="en-US" dirty="0"/>
              <a:t>maximize colonic tissue effects and minimize systemic </a:t>
            </a:r>
            <a:r>
              <a:rPr lang="en-US" dirty="0" smtClean="0"/>
              <a:t>absorption.</a:t>
            </a:r>
          </a:p>
          <a:p>
            <a:pPr>
              <a:buNone/>
            </a:pPr>
            <a:endParaRPr lang="en-US" dirty="0"/>
          </a:p>
          <a:p>
            <a:r>
              <a:rPr lang="en-US" b="1" dirty="0" err="1"/>
              <a:t>Budesonide</a:t>
            </a:r>
            <a:r>
              <a:rPr lang="en-US" b="1" dirty="0"/>
              <a:t> </a:t>
            </a:r>
            <a:r>
              <a:rPr lang="en-US" dirty="0"/>
              <a:t>is a potent synthetic analog of </a:t>
            </a:r>
            <a:r>
              <a:rPr lang="en-US" dirty="0" err="1" smtClean="0"/>
              <a:t>prednisolone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Has low oral bioavailability due to rapid </a:t>
            </a:r>
            <a:r>
              <a:rPr lang="en-US" dirty="0"/>
              <a:t>first-pass hepatic metabolism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 </a:t>
            </a:r>
            <a:r>
              <a:rPr lang="en-US" dirty="0"/>
              <a:t>controlled-release oral </a:t>
            </a:r>
            <a:r>
              <a:rPr lang="en-US" dirty="0" smtClean="0"/>
              <a:t>formulation (</a:t>
            </a:r>
            <a:r>
              <a:rPr lang="en-US" dirty="0" err="1" smtClean="0"/>
              <a:t>Entocort</a:t>
            </a:r>
            <a:r>
              <a:rPr lang="en-US" dirty="0"/>
              <a:t>) is available that releases the drug in the distal ileum and </a:t>
            </a:r>
            <a:r>
              <a:rPr lang="en-US" dirty="0" smtClean="0"/>
              <a:t>colon (bioavailability </a:t>
            </a:r>
            <a:r>
              <a:rPr lang="en-US" dirty="0" smtClean="0">
                <a:latin typeface="Calibri"/>
              </a:rPr>
              <a:t>≈</a:t>
            </a:r>
            <a:r>
              <a:rPr lang="en-US" dirty="0" smtClean="0"/>
              <a:t>10% ).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reatment </a:t>
            </a:r>
            <a:r>
              <a:rPr lang="en-US" dirty="0"/>
              <a:t>of </a:t>
            </a:r>
            <a:r>
              <a:rPr lang="en-US" dirty="0" smtClean="0"/>
              <a:t>moderate </a:t>
            </a:r>
            <a:r>
              <a:rPr lang="en-US" dirty="0"/>
              <a:t>to severe active inflammatory bowel </a:t>
            </a:r>
            <a:r>
              <a:rPr lang="en-US" dirty="0" smtClean="0"/>
              <a:t>disease: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Initial oral </a:t>
            </a:r>
            <a:r>
              <a:rPr lang="en-US" dirty="0"/>
              <a:t>dosage of 40–60 mg/d of prednisone or </a:t>
            </a:r>
            <a:r>
              <a:rPr lang="en-US" dirty="0" err="1" smtClean="0"/>
              <a:t>prednisolone</a:t>
            </a:r>
            <a:r>
              <a:rPr lang="en-US" dirty="0" smtClean="0"/>
              <a:t> over 1-2 weeks then taper off.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Given IV in </a:t>
            </a:r>
            <a:r>
              <a:rPr lang="en-US" dirty="0"/>
              <a:t>severely ill </a:t>
            </a:r>
            <a:r>
              <a:rPr lang="en-US" dirty="0" smtClean="0"/>
              <a:t>patients.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Rectal steroids for disease involving </a:t>
            </a:r>
            <a:r>
              <a:rPr lang="en-US" dirty="0"/>
              <a:t>the rectum or sigmoid </a:t>
            </a:r>
            <a:r>
              <a:rPr lang="en-US" dirty="0" smtClean="0"/>
              <a:t>colon.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Oral controlled-release </a:t>
            </a:r>
            <a:r>
              <a:rPr lang="en-US" dirty="0" err="1"/>
              <a:t>budesonide</a:t>
            </a:r>
            <a:r>
              <a:rPr lang="en-US" dirty="0"/>
              <a:t> (9 mg/d) is </a:t>
            </a:r>
            <a:r>
              <a:rPr lang="en-US" dirty="0" smtClean="0"/>
              <a:t>used </a:t>
            </a:r>
            <a:r>
              <a:rPr lang="en-US" dirty="0"/>
              <a:t>in the treatment of mild to moderate </a:t>
            </a:r>
            <a:r>
              <a:rPr lang="en-US" dirty="0" err="1"/>
              <a:t>Crohn's</a:t>
            </a:r>
            <a:r>
              <a:rPr lang="en-US" dirty="0"/>
              <a:t> disease involving the ileum and proximal colon.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/>
              <a:t>S</a:t>
            </a:r>
            <a:r>
              <a:rPr lang="en-US" dirty="0" smtClean="0"/>
              <a:t>lightly </a:t>
            </a:r>
            <a:r>
              <a:rPr lang="en-US" dirty="0"/>
              <a:t>less effective than </a:t>
            </a:r>
            <a:r>
              <a:rPr lang="en-US" dirty="0" err="1"/>
              <a:t>prednisolone</a:t>
            </a:r>
            <a:r>
              <a:rPr lang="en-US" dirty="0"/>
              <a:t> in achieving clinical remission, but has significantly less adverse systemic effects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Corticosteroids are </a:t>
            </a:r>
            <a:r>
              <a:rPr lang="en-US" dirty="0" smtClean="0"/>
              <a:t>useful </a:t>
            </a:r>
            <a:r>
              <a:rPr lang="en-US" dirty="0"/>
              <a:t>for </a:t>
            </a:r>
            <a:r>
              <a:rPr lang="en-US" b="1" i="1" u="sng" dirty="0" smtClean="0"/>
              <a:t>inducing </a:t>
            </a:r>
            <a:r>
              <a:rPr lang="en-US" dirty="0" smtClean="0"/>
              <a:t>but not </a:t>
            </a:r>
            <a:r>
              <a:rPr lang="en-US" b="1" dirty="0" smtClean="0"/>
              <a:t>maintaining</a:t>
            </a:r>
            <a:r>
              <a:rPr lang="en-US" dirty="0" smtClean="0"/>
              <a:t> </a:t>
            </a:r>
            <a:r>
              <a:rPr lang="en-US" dirty="0"/>
              <a:t>disease </a:t>
            </a:r>
            <a:r>
              <a:rPr lang="en-US" dirty="0" smtClean="0"/>
              <a:t>remission.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" dirty="0"/>
              <a:t>.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0"/>
            <a:ext cx="8458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PURINE ANALOGS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Azathioprine</a:t>
            </a:r>
            <a:r>
              <a:rPr lang="en-US" dirty="0" smtClean="0"/>
              <a:t> &amp; 6-Mercaptopurine.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Bioavailability </a:t>
            </a:r>
            <a:r>
              <a:rPr lang="en-US" dirty="0"/>
              <a:t>of </a:t>
            </a:r>
            <a:r>
              <a:rPr lang="en-US" dirty="0" err="1"/>
              <a:t>azathioprine</a:t>
            </a:r>
            <a:r>
              <a:rPr lang="en-US" dirty="0"/>
              <a:t> (80%) is superior to 6-MP (50%).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absorption </a:t>
            </a:r>
            <a:r>
              <a:rPr lang="en-US" dirty="0" err="1"/>
              <a:t>azathioprine</a:t>
            </a:r>
            <a:r>
              <a:rPr lang="en-US" dirty="0"/>
              <a:t> is rapidly converted by a </a:t>
            </a:r>
            <a:r>
              <a:rPr lang="en-US" dirty="0" err="1"/>
              <a:t>nonenzymatic</a:t>
            </a:r>
            <a:r>
              <a:rPr lang="en-US" dirty="0"/>
              <a:t> process to 6-MP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6-MP then undergoes biotransformation via </a:t>
            </a:r>
            <a:r>
              <a:rPr lang="en-US" dirty="0" err="1" smtClean="0"/>
              <a:t>xanthine</a:t>
            </a:r>
            <a:r>
              <a:rPr lang="en-US" dirty="0" smtClean="0"/>
              <a:t> </a:t>
            </a:r>
            <a:r>
              <a:rPr lang="en-US" dirty="0" err="1" smtClean="0"/>
              <a:t>oxidase</a:t>
            </a:r>
            <a:r>
              <a:rPr lang="en-US" dirty="0" smtClean="0"/>
              <a:t> &amp; </a:t>
            </a:r>
            <a:r>
              <a:rPr lang="en-US" dirty="0" err="1" smtClean="0"/>
              <a:t>thiopurine</a:t>
            </a:r>
            <a:r>
              <a:rPr lang="en-US" dirty="0" smtClean="0"/>
              <a:t> </a:t>
            </a:r>
            <a:r>
              <a:rPr lang="en-US" dirty="0" err="1" smtClean="0"/>
              <a:t>methyltransferase</a:t>
            </a:r>
            <a:r>
              <a:rPr lang="en-US" dirty="0" smtClean="0"/>
              <a:t> (TPMT) to inactive metabolites and via anabolic pathways to active </a:t>
            </a:r>
            <a:r>
              <a:rPr lang="en-US" dirty="0" err="1" smtClean="0"/>
              <a:t>thioguanine</a:t>
            </a:r>
            <a:r>
              <a:rPr lang="en-US" dirty="0" smtClean="0"/>
              <a:t> nucleotides .</a:t>
            </a:r>
          </a:p>
          <a:p>
            <a:endParaRPr lang="en-US" dirty="0"/>
          </a:p>
          <a:p>
            <a:r>
              <a:rPr lang="en-US" dirty="0" smtClean="0"/>
              <a:t>The nucleotides concentrate in cells resulting in a prolonged t1/2.</a:t>
            </a:r>
          </a:p>
          <a:p>
            <a:endParaRPr lang="en-US" dirty="0"/>
          </a:p>
          <a:p>
            <a:r>
              <a:rPr lang="en-US" dirty="0" smtClean="0"/>
              <a:t>Median delay of </a:t>
            </a:r>
            <a:r>
              <a:rPr lang="en-US" dirty="0" err="1" smtClean="0"/>
              <a:t>upto</a:t>
            </a:r>
            <a:r>
              <a:rPr lang="en-US" dirty="0" smtClean="0"/>
              <a:t> 17 weeks before onset of therapeutic benefit.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INFLAMMATORY BOWEL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Includes Ulcerative Colitis &amp; </a:t>
            </a:r>
            <a:r>
              <a:rPr lang="en-US" dirty="0" err="1" smtClean="0"/>
              <a:t>Crohn’s</a:t>
            </a:r>
            <a:r>
              <a:rPr lang="en-US" dirty="0" smtClean="0"/>
              <a:t> disease.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Pathogenesis is unknown.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Drugs chosen depending on severity of the disease, responsiveness and drug toxicity.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nduction </a:t>
            </a:r>
            <a:r>
              <a:rPr lang="en-US" dirty="0"/>
              <a:t>and maintenance of remission of ulcerative colitis and </a:t>
            </a:r>
            <a:r>
              <a:rPr lang="en-US" dirty="0" err="1"/>
              <a:t>Crohn's</a:t>
            </a:r>
            <a:r>
              <a:rPr lang="en-US" dirty="0"/>
              <a:t> disease.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After </a:t>
            </a:r>
            <a:r>
              <a:rPr lang="en-US" dirty="0"/>
              <a:t>3–6 months </a:t>
            </a:r>
            <a:r>
              <a:rPr lang="en-US" dirty="0" smtClean="0"/>
              <a:t>of treatment</a:t>
            </a:r>
            <a:r>
              <a:rPr lang="en-US" dirty="0"/>
              <a:t>, 50–60% of patients with active disease achieve </a:t>
            </a:r>
            <a:r>
              <a:rPr lang="en-US" dirty="0" smtClean="0"/>
              <a:t>remission.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Maintain </a:t>
            </a:r>
            <a:r>
              <a:rPr lang="en-US" dirty="0"/>
              <a:t>remission in up to 80% of patients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Nausea</a:t>
            </a:r>
            <a:r>
              <a:rPr lang="en-US" dirty="0"/>
              <a:t>, vomiting, bone marrow </a:t>
            </a:r>
            <a:r>
              <a:rPr lang="en-US" dirty="0" smtClean="0"/>
              <a:t>depression and hepatic </a:t>
            </a:r>
            <a:r>
              <a:rPr lang="en-US" dirty="0"/>
              <a:t>toxicity.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MUST routinely monitor FHG/LFTs in </a:t>
            </a:r>
            <a:r>
              <a:rPr lang="en-US" dirty="0"/>
              <a:t>all patients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latin typeface="Calibri"/>
              </a:rPr>
              <a:t>Mx</a:t>
            </a:r>
            <a:r>
              <a:rPr lang="en-US" dirty="0" smtClean="0">
                <a:latin typeface="Calibri"/>
              </a:rPr>
              <a:t> of toxicity:↓ dose.</a:t>
            </a: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r>
              <a:rPr lang="en-US" dirty="0" smtClean="0">
                <a:latin typeface="Calibri"/>
              </a:rPr>
              <a:t>↑d risk of bone marrow depression in patients with low  or absent </a:t>
            </a:r>
            <a:r>
              <a:rPr lang="en-US" dirty="0" smtClean="0"/>
              <a:t>TPMT  activity (due to high levels of active 6-thioguanine metabolites).</a:t>
            </a:r>
          </a:p>
          <a:p>
            <a:endParaRPr lang="en-US" dirty="0"/>
          </a:p>
          <a:p>
            <a:r>
              <a:rPr lang="en-US" dirty="0" smtClean="0"/>
              <a:t>Hypersensitivity reactions (fever, rash, pancreatitis, diarrhea, hepatitis).</a:t>
            </a:r>
            <a:endParaRPr lang="en-US" dirty="0" smtClean="0">
              <a:latin typeface="Calibri"/>
            </a:endParaRP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Allopurinol</a:t>
            </a:r>
            <a:r>
              <a:rPr lang="en-US" dirty="0"/>
              <a:t> markedly </a:t>
            </a:r>
            <a:r>
              <a:rPr lang="en-US" dirty="0" smtClean="0">
                <a:latin typeface="Calibri"/>
              </a:rPr>
              <a:t>↓s </a:t>
            </a:r>
            <a:r>
              <a:rPr lang="en-US" dirty="0" err="1" smtClean="0"/>
              <a:t>xanthine</a:t>
            </a:r>
            <a:r>
              <a:rPr lang="en-US" dirty="0" smtClean="0"/>
              <a:t> </a:t>
            </a:r>
            <a:r>
              <a:rPr lang="en-US" dirty="0"/>
              <a:t>oxide catabolism of the </a:t>
            </a:r>
            <a:r>
              <a:rPr lang="en-US" dirty="0" err="1"/>
              <a:t>purine</a:t>
            </a:r>
            <a:r>
              <a:rPr lang="en-US" dirty="0"/>
              <a:t> </a:t>
            </a:r>
            <a:r>
              <a:rPr lang="en-US" dirty="0" smtClean="0"/>
              <a:t>analogs</a:t>
            </a:r>
            <a:r>
              <a:rPr lang="en-US" dirty="0" smtClean="0">
                <a:latin typeface="Calibri"/>
              </a:rPr>
              <a:t>→ </a:t>
            </a:r>
            <a:r>
              <a:rPr lang="en-US" dirty="0" smtClean="0"/>
              <a:t>increases </a:t>
            </a:r>
            <a:r>
              <a:rPr lang="en-US" dirty="0"/>
              <a:t>active 6-thioguanine nucleotides </a:t>
            </a:r>
            <a:r>
              <a:rPr lang="en-US" dirty="0">
                <a:latin typeface="Calibri"/>
              </a:rPr>
              <a:t>→</a:t>
            </a:r>
            <a:r>
              <a:rPr lang="en-US" dirty="0" smtClean="0"/>
              <a:t>severe </a:t>
            </a:r>
            <a:r>
              <a:rPr lang="en-US" dirty="0" err="1"/>
              <a:t>leukopenia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Thus reduce dose </a:t>
            </a:r>
            <a:r>
              <a:rPr lang="en-US" dirty="0"/>
              <a:t>of 6-MP or </a:t>
            </a:r>
            <a:r>
              <a:rPr lang="en-US" dirty="0" err="1" smtClean="0"/>
              <a:t>azathioprine</a:t>
            </a:r>
            <a:r>
              <a:rPr lang="en-US" dirty="0" smtClean="0"/>
              <a:t> by </a:t>
            </a:r>
            <a:r>
              <a:rPr lang="en-US" dirty="0"/>
              <a:t>at least half in patients taking </a:t>
            </a:r>
            <a:r>
              <a:rPr lang="en-US" dirty="0" err="1"/>
              <a:t>allopurinol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 METHOTREXATE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Antimetabolite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Given PO/SC/IM.</a:t>
            </a:r>
          </a:p>
          <a:p>
            <a:r>
              <a:rPr lang="en-US" dirty="0" smtClean="0"/>
              <a:t>IM &amp; SC- nearly complete bioavailability. Oral- 50-90% bioavailability.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Used to induce and maintain remission in patients with </a:t>
            </a:r>
            <a:r>
              <a:rPr lang="en-US" dirty="0" err="1" smtClean="0"/>
              <a:t>Crohn’s</a:t>
            </a:r>
            <a:r>
              <a:rPr lang="en-US" dirty="0" smtClean="0"/>
              <a:t> disease (15-25 mg once weekly SC).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Adverse effects include bone marrow depression, </a:t>
            </a:r>
            <a:r>
              <a:rPr lang="en-US" dirty="0" err="1" smtClean="0"/>
              <a:t>megaloblastic</a:t>
            </a:r>
            <a:r>
              <a:rPr lang="en-US" dirty="0" smtClean="0"/>
              <a:t> anemia, alopecia &amp; </a:t>
            </a:r>
            <a:r>
              <a:rPr lang="en-US" dirty="0" err="1" smtClean="0"/>
              <a:t>mucositis</a:t>
            </a:r>
            <a:r>
              <a:rPr lang="en-US" dirty="0" smtClean="0"/>
              <a:t>. </a:t>
            </a:r>
            <a:r>
              <a:rPr lang="en-US" dirty="0" err="1" smtClean="0"/>
              <a:t>Folate</a:t>
            </a:r>
            <a:r>
              <a:rPr lang="en-US" dirty="0" smtClean="0"/>
              <a:t> supplementation </a:t>
            </a:r>
            <a:r>
              <a:rPr lang="en-US" dirty="0" smtClean="0">
                <a:latin typeface="Calibri"/>
              </a:rPr>
              <a:t>↓s the risk of these a/e without impairing the anti-inflammatory action.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olonic bacteria may possibly initiate or perpetuate the inflammation of IBD.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Antibiotics can be used as adjunctive treatment </a:t>
            </a:r>
            <a:r>
              <a:rPr lang="en-US" b="1" i="1" dirty="0" smtClean="0"/>
              <a:t>or</a:t>
            </a:r>
            <a:r>
              <a:rPr lang="en-US" dirty="0" smtClean="0"/>
              <a:t> for treatment of specific complications of </a:t>
            </a:r>
            <a:r>
              <a:rPr lang="en-US" dirty="0" err="1" smtClean="0"/>
              <a:t>Crohn's</a:t>
            </a:r>
            <a:r>
              <a:rPr lang="en-US" dirty="0" smtClean="0"/>
              <a:t> disease (</a:t>
            </a:r>
            <a:r>
              <a:rPr lang="en-US" dirty="0" err="1" smtClean="0"/>
              <a:t>eg</a:t>
            </a:r>
            <a:r>
              <a:rPr lang="en-US" dirty="0" smtClean="0"/>
              <a:t>. intra-abdominal or </a:t>
            </a:r>
            <a:r>
              <a:rPr lang="en-US" dirty="0" err="1" smtClean="0"/>
              <a:t>peri</a:t>
            </a:r>
            <a:r>
              <a:rPr lang="en-US" dirty="0" smtClean="0"/>
              <a:t>-anal abscesses).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Metronidazole</a:t>
            </a:r>
            <a:r>
              <a:rPr lang="en-US" dirty="0" smtClean="0"/>
              <a:t>, Ciprofloxacin &amp; </a:t>
            </a:r>
            <a:r>
              <a:rPr lang="en-US" dirty="0" err="1" smtClean="0"/>
              <a:t>Clarithromycin</a:t>
            </a:r>
            <a:r>
              <a:rPr lang="en-US" dirty="0" smtClean="0"/>
              <a:t> are the antibiotics used most commonly.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</a:t>
            </a:r>
            <a:r>
              <a:rPr lang="en-US" dirty="0" smtClean="0"/>
              <a:t>.  ANTI-TUMOR NECROSIS FACTOR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TNF is a pro-inflammatory cytokine that exists in 2 biologically active forms, soluble &amp; membrane-bound.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3 monoclonal antibodies to TNF are used for treatment of IBD: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Infliximab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Adalimumab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Certolizumab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/>
              <a:t>All three agents bind </a:t>
            </a:r>
            <a:r>
              <a:rPr lang="en-US" dirty="0" smtClean="0"/>
              <a:t>to </a:t>
            </a:r>
            <a:r>
              <a:rPr lang="en-US" dirty="0"/>
              <a:t>TNF with high affinity, preventing the cytokine from binding to its receptors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Infliximab</a:t>
            </a:r>
            <a:r>
              <a:rPr lang="en-US" dirty="0" smtClean="0"/>
              <a:t> is given IV; </a:t>
            </a:r>
            <a:r>
              <a:rPr lang="en-US" dirty="0" err="1" smtClean="0"/>
              <a:t>Adalimumab</a:t>
            </a:r>
            <a:r>
              <a:rPr lang="en-US" dirty="0" smtClean="0"/>
              <a:t> &amp; </a:t>
            </a:r>
            <a:r>
              <a:rPr lang="en-US" dirty="0" err="1" smtClean="0"/>
              <a:t>Certolizumab</a:t>
            </a:r>
            <a:r>
              <a:rPr lang="en-US" dirty="0" smtClean="0"/>
              <a:t> – SC.</a:t>
            </a:r>
          </a:p>
          <a:p>
            <a:endParaRPr lang="en-US" dirty="0"/>
          </a:p>
          <a:p>
            <a:r>
              <a:rPr lang="en-US" dirty="0" smtClean="0"/>
              <a:t>Approved </a:t>
            </a:r>
            <a:r>
              <a:rPr lang="en-US" dirty="0"/>
              <a:t>for </a:t>
            </a:r>
            <a:r>
              <a:rPr lang="en-US" dirty="0" smtClean="0"/>
              <a:t>treatment of acute </a:t>
            </a:r>
            <a:r>
              <a:rPr lang="en-US" dirty="0"/>
              <a:t>and chronic </a:t>
            </a:r>
            <a:r>
              <a:rPr lang="en-US" dirty="0" smtClean="0"/>
              <a:t>moderate </a:t>
            </a:r>
            <a:r>
              <a:rPr lang="en-US" dirty="0"/>
              <a:t>to severe </a:t>
            </a:r>
            <a:r>
              <a:rPr lang="en-US" b="1" i="1" dirty="0" err="1"/>
              <a:t>Crohn's</a:t>
            </a:r>
            <a:r>
              <a:rPr lang="en-US" b="1" i="1" dirty="0"/>
              <a:t> disease </a:t>
            </a:r>
            <a:r>
              <a:rPr lang="en-US" dirty="0"/>
              <a:t>who have had </a:t>
            </a:r>
            <a:r>
              <a:rPr lang="en-US" dirty="0" smtClean="0"/>
              <a:t>inadequate </a:t>
            </a:r>
            <a:r>
              <a:rPr lang="en-US" dirty="0"/>
              <a:t>response to </a:t>
            </a:r>
            <a:r>
              <a:rPr lang="en-US" dirty="0" smtClean="0"/>
              <a:t>conventional therapies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Infliximab</a:t>
            </a:r>
            <a:r>
              <a:rPr lang="en-US" dirty="0" smtClean="0"/>
              <a:t> </a:t>
            </a:r>
            <a:r>
              <a:rPr lang="en-US" dirty="0"/>
              <a:t>also is approved for </a:t>
            </a:r>
            <a:r>
              <a:rPr lang="en-US" dirty="0" smtClean="0"/>
              <a:t>treatment of acute </a:t>
            </a:r>
            <a:r>
              <a:rPr lang="en-US" dirty="0"/>
              <a:t>and chronic </a:t>
            </a:r>
            <a:r>
              <a:rPr lang="en-US" dirty="0" smtClean="0"/>
              <a:t>moderate </a:t>
            </a:r>
            <a:r>
              <a:rPr lang="en-US" dirty="0"/>
              <a:t>to severe ulcerative colitis.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Infection (bacterial sepsis, TB, reactivation of hepatitis B, invasive fungal infections) </a:t>
            </a:r>
            <a:r>
              <a:rPr lang="en-US" dirty="0"/>
              <a:t>due to suppression of the </a:t>
            </a:r>
            <a:r>
              <a:rPr lang="en-US" dirty="0" smtClean="0"/>
              <a:t>TH1 inflammatory response.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Before </a:t>
            </a:r>
            <a:r>
              <a:rPr lang="en-US" dirty="0"/>
              <a:t>administering anti-TNF </a:t>
            </a:r>
            <a:r>
              <a:rPr lang="en-US" dirty="0" smtClean="0"/>
              <a:t>therapy all patients must undergo PPD testing.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Acute infusion reactions with </a:t>
            </a:r>
            <a:r>
              <a:rPr lang="en-US" dirty="0" err="1" smtClean="0"/>
              <a:t>Infliximab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Delayed serum-sickness like reaction 1-2 weeks later.</a:t>
            </a:r>
          </a:p>
          <a:p>
            <a:r>
              <a:rPr lang="en-US" dirty="0" smtClean="0"/>
              <a:t>Acute hepatic failure.</a:t>
            </a:r>
          </a:p>
          <a:p>
            <a:r>
              <a:rPr lang="en-US" dirty="0" smtClean="0">
                <a:latin typeface="Calibri"/>
              </a:rPr>
              <a:t>↑ risk of lymphoma.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 ANTI INTEGRIN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Includes </a:t>
            </a:r>
            <a:r>
              <a:rPr lang="en-US" b="1" dirty="0" err="1" smtClean="0"/>
              <a:t>Natalizumab</a:t>
            </a:r>
            <a:r>
              <a:rPr lang="en-US" dirty="0" smtClean="0"/>
              <a:t>, a monoclonal antibody against </a:t>
            </a:r>
            <a:r>
              <a:rPr lang="en-US" dirty="0" err="1" smtClean="0"/>
              <a:t>integrin</a:t>
            </a:r>
            <a:r>
              <a:rPr lang="en-US" dirty="0" smtClean="0"/>
              <a:t>, an adhesion molecule on leukocytes.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Prevents binding of leukocytes to vascular endothelium &amp; subsequent migration into surrounding tissues.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Used in treatment of moderate to severe </a:t>
            </a:r>
            <a:r>
              <a:rPr lang="en-US" b="1" dirty="0" err="1" smtClean="0"/>
              <a:t>Crohn’s</a:t>
            </a:r>
            <a:r>
              <a:rPr lang="en-US" b="1" dirty="0" smtClean="0"/>
              <a:t> disease</a:t>
            </a:r>
            <a:r>
              <a:rPr lang="en-US" b="1" dirty="0"/>
              <a:t> </a:t>
            </a:r>
            <a:r>
              <a:rPr lang="en-US" dirty="0" smtClean="0"/>
              <a:t>refractory to other therapies.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Adverse effects: reactivation of JC virus infection leading to progressive multifocal </a:t>
            </a:r>
            <a:r>
              <a:rPr lang="en-US" dirty="0" err="1" smtClean="0"/>
              <a:t>leukoencephalopathy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IRRITABLE BOWEL SYNDROME (IBS)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Crohn’s</a:t>
            </a:r>
            <a:r>
              <a:rPr lang="en-US" dirty="0" smtClean="0"/>
              <a:t> Disease </a:t>
            </a:r>
            <a:r>
              <a:rPr lang="en-US" dirty="0" err="1" smtClean="0"/>
              <a:t>vs</a:t>
            </a:r>
            <a:r>
              <a:rPr lang="en-US" dirty="0" smtClean="0"/>
              <a:t> U.C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8382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IBS is an idiopathic chronic, relapsing disorder characterized </a:t>
            </a:r>
            <a:r>
              <a:rPr lang="en-US" dirty="0" smtClean="0"/>
              <a:t>by: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abdominal </a:t>
            </a:r>
            <a:r>
              <a:rPr lang="en-US" dirty="0"/>
              <a:t>discomfort (pain, bloating, distention, or </a:t>
            </a:r>
            <a:r>
              <a:rPr lang="en-US" dirty="0" smtClean="0"/>
              <a:t>cramps)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alterations </a:t>
            </a:r>
            <a:r>
              <a:rPr lang="en-US" dirty="0"/>
              <a:t>in bowel </a:t>
            </a:r>
            <a:r>
              <a:rPr lang="en-US" dirty="0" smtClean="0"/>
              <a:t>habits (diarrhea</a:t>
            </a:r>
            <a:r>
              <a:rPr lang="en-US" dirty="0"/>
              <a:t>, constipation, or both).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/>
              <a:t>Pharmacologic therapies </a:t>
            </a:r>
            <a:r>
              <a:rPr lang="en-US" dirty="0" smtClean="0"/>
              <a:t>are </a:t>
            </a:r>
            <a:r>
              <a:rPr lang="en-US" dirty="0"/>
              <a:t>directed at relieving abdominal pain and discomfort and improving bowel function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381001"/>
          <a:ext cx="8458200" cy="6205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0883"/>
                <a:gridCol w="4777317"/>
              </a:tblGrid>
              <a:tr h="491678">
                <a:tc>
                  <a:txBody>
                    <a:bodyPr/>
                    <a:lstStyle/>
                    <a:p>
                      <a:r>
                        <a:rPr lang="en-US" dirty="0" smtClean="0"/>
                        <a:t>SYMPTOM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PHARMACOLOGIC THERAPY</a:t>
                      </a:r>
                      <a:endParaRPr lang="en-US" dirty="0"/>
                    </a:p>
                  </a:txBody>
                  <a:tcPr/>
                </a:tc>
              </a:tr>
              <a:tr h="848650">
                <a:tc>
                  <a:txBody>
                    <a:bodyPr/>
                    <a:lstStyle/>
                    <a:p>
                      <a:r>
                        <a:rPr lang="en-US" dirty="0" smtClean="0"/>
                        <a:t>a) Predominantly</a:t>
                      </a:r>
                      <a:r>
                        <a:rPr lang="en-US" baseline="0" dirty="0" smtClean="0"/>
                        <a:t> constipation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Fiber supplements</a:t>
                      </a:r>
                    </a:p>
                    <a:p>
                      <a:r>
                        <a:rPr lang="en-US" dirty="0" smtClean="0"/>
                        <a:t>Osmotic</a:t>
                      </a:r>
                      <a:r>
                        <a:rPr lang="en-US" baseline="0" dirty="0" smtClean="0"/>
                        <a:t> laxatives </a:t>
                      </a:r>
                      <a:r>
                        <a:rPr lang="en-US" baseline="0" dirty="0" err="1" smtClean="0"/>
                        <a:t>eg</a:t>
                      </a:r>
                      <a:r>
                        <a:rPr lang="en-US" baseline="0" dirty="0" smtClean="0"/>
                        <a:t>. milk of magnesia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3329">
                <a:tc>
                  <a:txBody>
                    <a:bodyPr/>
                    <a:lstStyle/>
                    <a:p>
                      <a:r>
                        <a:rPr lang="en-US" dirty="0" smtClean="0"/>
                        <a:t>b) Predominantly diarrhea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Antidiarrheal</a:t>
                      </a:r>
                      <a:r>
                        <a:rPr lang="en-US" baseline="0" dirty="0" smtClean="0"/>
                        <a:t> agents </a:t>
                      </a:r>
                      <a:r>
                        <a:rPr lang="en-US" baseline="0" dirty="0" err="1" smtClean="0"/>
                        <a:t>eg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Loperamide</a:t>
                      </a:r>
                      <a:endParaRPr lang="en-US" dirty="0"/>
                    </a:p>
                  </a:txBody>
                  <a:tcPr/>
                </a:tc>
              </a:tr>
              <a:tr h="1555683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c) Chronic</a:t>
                      </a:r>
                      <a:r>
                        <a:rPr lang="en-US" baseline="0" dirty="0" smtClean="0"/>
                        <a:t> abdominal pain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Low dose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err="1" smtClean="0"/>
                        <a:t>Tricyclic</a:t>
                      </a:r>
                      <a:r>
                        <a:rPr lang="en-US" b="1" baseline="0" dirty="0" smtClean="0"/>
                        <a:t> antidepressants </a:t>
                      </a:r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Amitryptiline</a:t>
                      </a:r>
                      <a:r>
                        <a:rPr lang="en-US" baseline="0" dirty="0" smtClean="0"/>
                        <a:t> or </a:t>
                      </a:r>
                      <a:r>
                        <a:rPr lang="en-US" baseline="0" dirty="0" err="1" smtClean="0"/>
                        <a:t>desipramine</a:t>
                      </a:r>
                      <a:r>
                        <a:rPr lang="en-US" baseline="0" dirty="0" smtClean="0"/>
                        <a:t>, 10-50mg/d)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baseline="0" dirty="0" smtClean="0"/>
                        <a:t>May alter central processing of visceral afferent information.</a:t>
                      </a:r>
                      <a:endParaRPr lang="en-US" baseline="0" dirty="0" smtClean="0">
                        <a:latin typeface="Calibri"/>
                      </a:endParaRPr>
                    </a:p>
                  </a:txBody>
                  <a:tcPr/>
                </a:tc>
              </a:tr>
              <a:tr h="24404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baseline="0" dirty="0" smtClean="0">
                          <a:latin typeface="+mn-lt"/>
                        </a:rPr>
                        <a:t>2</a:t>
                      </a:r>
                      <a:r>
                        <a:rPr lang="en-US" b="1" baseline="0" dirty="0" smtClean="0">
                          <a:latin typeface="+mn-lt"/>
                        </a:rPr>
                        <a:t>. Antispasmodics </a:t>
                      </a:r>
                      <a:r>
                        <a:rPr lang="en-US" baseline="0" dirty="0" smtClean="0">
                          <a:latin typeface="+mn-lt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</a:rPr>
                        <a:t>Anticholinergics</a:t>
                      </a:r>
                      <a:r>
                        <a:rPr lang="en-US" baseline="0" dirty="0" smtClean="0">
                          <a:latin typeface="+mn-lt"/>
                        </a:rPr>
                        <a:t>)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baseline="0" dirty="0" err="1" smtClean="0">
                          <a:latin typeface="+mn-lt"/>
                        </a:rPr>
                        <a:t>Eg</a:t>
                      </a:r>
                      <a:r>
                        <a:rPr lang="en-US" baseline="0" dirty="0" smtClean="0">
                          <a:latin typeface="+mn-lt"/>
                        </a:rPr>
                        <a:t>. </a:t>
                      </a:r>
                      <a:r>
                        <a:rPr lang="en-US" baseline="0" dirty="0" err="1" smtClean="0">
                          <a:latin typeface="+mn-lt"/>
                        </a:rPr>
                        <a:t>Dicyclomine</a:t>
                      </a:r>
                      <a:r>
                        <a:rPr lang="en-US" baseline="0" dirty="0" smtClean="0">
                          <a:latin typeface="+mn-lt"/>
                        </a:rPr>
                        <a:t> &amp; </a:t>
                      </a:r>
                      <a:r>
                        <a:rPr lang="en-US" baseline="0" dirty="0" err="1" smtClean="0">
                          <a:latin typeface="+mn-lt"/>
                        </a:rPr>
                        <a:t>Hyoscyamine</a:t>
                      </a:r>
                      <a:endParaRPr lang="en-US" baseline="0" dirty="0" smtClean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cholinergic receptors in the enteric plexus and on smooth muscle.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baseline="0" dirty="0" smtClean="0">
                          <a:latin typeface="+mn-lt"/>
                        </a:rPr>
                        <a:t>Adverse effects at high doses include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dry mouth, visual disturbances, urinary retention, and constipation.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baseline="0" dirty="0" smtClean="0">
                        <a:latin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alibri" pitchFamily="34" charset="0"/>
              </a:rPr>
              <a:t/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/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/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/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/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>  </a:t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/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/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/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> SEROTONIN 5-HT3 RECEPTOR ANTAGONISTS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Inhibit </a:t>
            </a:r>
            <a:r>
              <a:rPr lang="en-US" dirty="0"/>
              <a:t>afferent </a:t>
            </a:r>
            <a:r>
              <a:rPr lang="en-US" dirty="0" smtClean="0"/>
              <a:t>GI </a:t>
            </a:r>
            <a:r>
              <a:rPr lang="en-US" dirty="0"/>
              <a:t>5-HT3 receptors </a:t>
            </a:r>
            <a:r>
              <a:rPr lang="en-US" dirty="0" smtClean="0">
                <a:latin typeface="Calibri"/>
              </a:rPr>
              <a:t>→ ↓ </a:t>
            </a:r>
            <a:r>
              <a:rPr lang="en-US" dirty="0" smtClean="0"/>
              <a:t>unpleasant </a:t>
            </a:r>
            <a:r>
              <a:rPr lang="en-US" dirty="0"/>
              <a:t>visceral afferent sensation, including nausea, bloating, and pain.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Block central 5-HT3 receptors.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Block 5-HT3-receptors on enteric </a:t>
            </a:r>
            <a:r>
              <a:rPr lang="en-US" dirty="0"/>
              <a:t>cholinergic neurons </a:t>
            </a:r>
            <a:r>
              <a:rPr lang="en-US" dirty="0" smtClean="0">
                <a:latin typeface="Calibri"/>
              </a:rPr>
              <a:t>→ </a:t>
            </a:r>
            <a:r>
              <a:rPr lang="en-US" dirty="0" smtClean="0"/>
              <a:t>inhibits colonic motility.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Ex. </a:t>
            </a:r>
            <a:r>
              <a:rPr lang="en-US" b="1" dirty="0" err="1" smtClean="0"/>
              <a:t>Alosetron</a:t>
            </a:r>
            <a:r>
              <a:rPr lang="en-US" dirty="0" smtClean="0"/>
              <a:t> – used for treatment </a:t>
            </a:r>
            <a:r>
              <a:rPr lang="en-US" dirty="0"/>
              <a:t>of </a:t>
            </a:r>
            <a:r>
              <a:rPr lang="en-US" dirty="0" smtClean="0"/>
              <a:t>severe </a:t>
            </a:r>
            <a:r>
              <a:rPr lang="en-US" dirty="0"/>
              <a:t>IBS with </a:t>
            </a:r>
            <a:r>
              <a:rPr lang="en-US" dirty="0" smtClean="0"/>
              <a:t>diarrhea, mainly in women.</a:t>
            </a:r>
          </a:p>
          <a:p>
            <a:endParaRPr lang="en-US" dirty="0"/>
          </a:p>
          <a:p>
            <a:r>
              <a:rPr lang="en-US" dirty="0" smtClean="0"/>
              <a:t>Adverse effects include constipation &amp; ischemic colitis.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4800" dirty="0" smtClean="0">
                <a:solidFill>
                  <a:srgbClr val="C00000"/>
                </a:solidFill>
                <a:latin typeface="Californian FB" pitchFamily="18" charset="0"/>
              </a:rPr>
              <a:t>        </a:t>
            </a:r>
            <a:r>
              <a:rPr lang="en-US" sz="4800" b="1" dirty="0" smtClean="0">
                <a:solidFill>
                  <a:srgbClr val="FF0000"/>
                </a:solidFill>
                <a:latin typeface="Californian FB" pitchFamily="18" charset="0"/>
              </a:rPr>
              <a:t>Last Slide</a:t>
            </a:r>
          </a:p>
          <a:p>
            <a:pPr marL="0" indent="0">
              <a:buFontTx/>
              <a:buNone/>
            </a:pPr>
            <a:r>
              <a:rPr lang="en-US" sz="4800" dirty="0" smtClean="0">
                <a:solidFill>
                  <a:srgbClr val="FF0000"/>
                </a:solidFill>
                <a:latin typeface="Californian FB" pitchFamily="18" charset="0"/>
              </a:rPr>
              <a:t>         </a:t>
            </a:r>
            <a:r>
              <a:rPr lang="en-US" sz="4800" b="1" dirty="0" smtClean="0">
                <a:solidFill>
                  <a:srgbClr val="FF0000"/>
                </a:solidFill>
                <a:latin typeface="Californian FB" pitchFamily="18" charset="0"/>
              </a:rPr>
              <a:t>It’s Over </a:t>
            </a:r>
          </a:p>
          <a:p>
            <a:pPr marL="0" indent="0" algn="ctr">
              <a:buFontTx/>
              <a:buNone/>
            </a:pPr>
            <a:endParaRPr lang="en-US" sz="4800" dirty="0" smtClean="0">
              <a:solidFill>
                <a:srgbClr val="C00000"/>
              </a:solidFill>
              <a:latin typeface="Californian FB" pitchFamily="18" charset="0"/>
            </a:endParaRPr>
          </a:p>
          <a:p>
            <a:pPr marL="0" indent="0" algn="ctr">
              <a:buFontTx/>
              <a:buNone/>
            </a:pPr>
            <a:endParaRPr lang="en-US" sz="4800" dirty="0" smtClean="0">
              <a:solidFill>
                <a:srgbClr val="C00000"/>
              </a:solidFill>
              <a:latin typeface="Californian FB" pitchFamily="18" charset="0"/>
            </a:endParaRPr>
          </a:p>
          <a:p>
            <a:pPr marL="0" indent="0" algn="ctr">
              <a:buFontTx/>
              <a:buNone/>
            </a:pPr>
            <a:endParaRPr lang="en-US" sz="4800" b="1" dirty="0" smtClean="0">
              <a:solidFill>
                <a:srgbClr val="FF0000"/>
              </a:solidFill>
              <a:latin typeface="Californian FB" pitchFamily="18" charset="0"/>
            </a:endParaRPr>
          </a:p>
        </p:txBody>
      </p:sp>
      <p:pic>
        <p:nvPicPr>
          <p:cNvPr id="71683" name="Picture 2" descr="C:\Users\yasmin\Desktop\Sleepy_OK_214572K2a-425x3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3938" y="1484313"/>
            <a:ext cx="3554412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Pyramid Approach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838200" y="1752600"/>
            <a:ext cx="6781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AMINOSALICYLATES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Contain 5-Aminosalicylic Acid (5-ASA).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 topically in </a:t>
            </a:r>
            <a:r>
              <a:rPr lang="en-US" dirty="0"/>
              <a:t>areas of </a:t>
            </a:r>
            <a:r>
              <a:rPr lang="en-US" dirty="0" smtClean="0"/>
              <a:t>diseased GI mucosa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Up </a:t>
            </a:r>
            <a:r>
              <a:rPr lang="en-US" dirty="0"/>
              <a:t>to 80% of </a:t>
            </a:r>
            <a:r>
              <a:rPr lang="en-US" dirty="0" smtClean="0"/>
              <a:t>5-ASA </a:t>
            </a:r>
            <a:r>
              <a:rPr lang="en-US" dirty="0"/>
              <a:t>is </a:t>
            </a:r>
            <a:r>
              <a:rPr lang="en-US" dirty="0" smtClean="0"/>
              <a:t>rapidly absorbed </a:t>
            </a:r>
            <a:r>
              <a:rPr lang="en-US" dirty="0"/>
              <a:t>from the </a:t>
            </a:r>
            <a:r>
              <a:rPr lang="en-US" dirty="0" smtClean="0"/>
              <a:t>proximal small </a:t>
            </a:r>
            <a:r>
              <a:rPr lang="en-US" dirty="0"/>
              <a:t>intestine 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Formulations </a:t>
            </a:r>
            <a:r>
              <a:rPr lang="en-US" dirty="0"/>
              <a:t>have been designed to deliver 5-ASA </a:t>
            </a:r>
            <a:r>
              <a:rPr lang="en-US" dirty="0" smtClean="0"/>
              <a:t>to distal segments </a:t>
            </a:r>
            <a:r>
              <a:rPr lang="en-US" dirty="0"/>
              <a:t>of the small bowel or the </a:t>
            </a:r>
            <a:r>
              <a:rPr lang="en-US" dirty="0" smtClean="0"/>
              <a:t>colon:</a:t>
            </a:r>
            <a:r>
              <a:rPr lang="en-US" b="1" dirty="0" smtClean="0"/>
              <a:t>  </a:t>
            </a:r>
            <a:r>
              <a:rPr lang="en-US" b="1" dirty="0" err="1" smtClean="0"/>
              <a:t>Sulfasalazine</a:t>
            </a:r>
            <a:r>
              <a:rPr lang="en-US" b="1" dirty="0" smtClean="0"/>
              <a:t>,  </a:t>
            </a:r>
            <a:r>
              <a:rPr lang="en-US" b="1" dirty="0" err="1" smtClean="0"/>
              <a:t>Olsalazine</a:t>
            </a:r>
            <a:r>
              <a:rPr lang="en-US" b="1" dirty="0" smtClean="0"/>
              <a:t>,  </a:t>
            </a:r>
            <a:r>
              <a:rPr lang="en-US" b="1" dirty="0" err="1" smtClean="0"/>
              <a:t>Balsalazide</a:t>
            </a:r>
            <a:r>
              <a:rPr lang="en-US" b="1" dirty="0"/>
              <a:t> </a:t>
            </a:r>
            <a:r>
              <a:rPr lang="en-US" b="1" dirty="0" smtClean="0"/>
              <a:t>&amp; various </a:t>
            </a:r>
            <a:r>
              <a:rPr lang="en-US" b="1" dirty="0"/>
              <a:t>forms of </a:t>
            </a:r>
            <a:r>
              <a:rPr lang="en-US" b="1" dirty="0" err="1"/>
              <a:t>mesalamine</a:t>
            </a:r>
            <a:r>
              <a:rPr lang="en-US" b="1" dirty="0" smtClean="0"/>
              <a:t>.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AZO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ontain </a:t>
            </a:r>
            <a:r>
              <a:rPr lang="en-US" dirty="0"/>
              <a:t>5-ASA bound by an </a:t>
            </a:r>
            <a:r>
              <a:rPr lang="en-US" dirty="0" err="1"/>
              <a:t>azo</a:t>
            </a:r>
            <a:r>
              <a:rPr lang="en-US" dirty="0"/>
              <a:t> (N=N) bond to an inert compound or to another 5-ASA </a:t>
            </a:r>
            <a:r>
              <a:rPr lang="en-US" dirty="0" smtClean="0"/>
              <a:t>molecule.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i="1" dirty="0" err="1" smtClean="0"/>
              <a:t>Sulfasalazine</a:t>
            </a:r>
            <a:r>
              <a:rPr lang="en-US" dirty="0" smtClean="0"/>
              <a:t>= 5-ASA bound </a:t>
            </a:r>
            <a:r>
              <a:rPr lang="en-US" dirty="0"/>
              <a:t>to </a:t>
            </a:r>
            <a:r>
              <a:rPr lang="en-US" dirty="0" err="1" smtClean="0"/>
              <a:t>sulfapyridine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b="1" i="1" dirty="0" err="1" smtClean="0"/>
              <a:t>Balsalazide</a:t>
            </a:r>
            <a:r>
              <a:rPr lang="en-US" dirty="0" smtClean="0"/>
              <a:t>= 5-ASA bound </a:t>
            </a:r>
            <a:r>
              <a:rPr lang="en-US" dirty="0"/>
              <a:t>to 4-aminobenzoyl- </a:t>
            </a:r>
            <a:r>
              <a:rPr lang="en-US" dirty="0" err="1" smtClean="0"/>
              <a:t>alanine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i="1" dirty="0" err="1" smtClean="0"/>
              <a:t>Olsalazine</a:t>
            </a:r>
            <a:r>
              <a:rPr lang="en-US" dirty="0" smtClean="0"/>
              <a:t>= two </a:t>
            </a:r>
            <a:r>
              <a:rPr lang="en-US" dirty="0"/>
              <a:t>5-ASA </a:t>
            </a:r>
            <a:r>
              <a:rPr lang="en-US" dirty="0" smtClean="0"/>
              <a:t>molecules </a:t>
            </a:r>
            <a:r>
              <a:rPr lang="en-US" dirty="0"/>
              <a:t>bound together.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azo</a:t>
            </a:r>
            <a:r>
              <a:rPr lang="en-US" dirty="0"/>
              <a:t> structure </a:t>
            </a:r>
            <a:r>
              <a:rPr lang="en-US" dirty="0" smtClean="0"/>
              <a:t>markedly </a:t>
            </a:r>
            <a:r>
              <a:rPr lang="en-US" dirty="0" smtClean="0">
                <a:latin typeface="Calibri"/>
              </a:rPr>
              <a:t>↓s </a:t>
            </a:r>
            <a:r>
              <a:rPr lang="en-US" dirty="0" smtClean="0"/>
              <a:t>absorption </a:t>
            </a:r>
            <a:r>
              <a:rPr lang="en-US" dirty="0"/>
              <a:t>of the parent drug from the small intestine.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terminal ileum and colon, resident bacteria cleave the </a:t>
            </a:r>
            <a:r>
              <a:rPr lang="en-US" dirty="0" err="1"/>
              <a:t>azo</a:t>
            </a:r>
            <a:r>
              <a:rPr lang="en-US" dirty="0"/>
              <a:t> bond by means of an </a:t>
            </a:r>
            <a:r>
              <a:rPr lang="en-US" b="1" i="1" u="sng" dirty="0" err="1"/>
              <a:t>azoreductase</a:t>
            </a:r>
            <a:r>
              <a:rPr lang="en-US" dirty="0"/>
              <a:t> </a:t>
            </a:r>
            <a:r>
              <a:rPr lang="en-US" dirty="0" smtClean="0"/>
              <a:t>enzyme, releasing </a:t>
            </a:r>
            <a:r>
              <a:rPr lang="en-US" dirty="0"/>
              <a:t>the active 5-ASA.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Thus,  </a:t>
            </a:r>
            <a:r>
              <a:rPr lang="en-US" dirty="0"/>
              <a:t>high concentrations of active drug are made available in the terminal ileum or colon.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MESALAMINE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b="1" dirty="0" err="1"/>
              <a:t>Pentasa</a:t>
            </a:r>
            <a:r>
              <a:rPr lang="en-US" b="1" dirty="0"/>
              <a:t> </a:t>
            </a:r>
            <a:r>
              <a:rPr lang="en-US" b="1" dirty="0" smtClean="0"/>
              <a:t>: </a:t>
            </a:r>
            <a:r>
              <a:rPr lang="en-US" dirty="0" smtClean="0"/>
              <a:t>contains </a:t>
            </a:r>
            <a:r>
              <a:rPr lang="en-US" dirty="0"/>
              <a:t>timed-release </a:t>
            </a:r>
            <a:r>
              <a:rPr lang="en-US" dirty="0" err="1"/>
              <a:t>microgranules</a:t>
            </a:r>
            <a:r>
              <a:rPr lang="en-US" dirty="0"/>
              <a:t> that release 5-ASA throughout the </a:t>
            </a:r>
            <a:r>
              <a:rPr lang="en-US" dirty="0" smtClean="0"/>
              <a:t>small intestine. </a:t>
            </a:r>
          </a:p>
          <a:p>
            <a:pPr marL="514350" indent="-514350">
              <a:buFont typeface="+mj-lt"/>
              <a:buAutoNum type="alphaLcParenR"/>
            </a:pPr>
            <a:endParaRPr lang="en-US" b="1" dirty="0"/>
          </a:p>
          <a:p>
            <a:pPr marL="514350" indent="-514350">
              <a:buFont typeface="+mj-lt"/>
              <a:buAutoNum type="alphaLcParenR"/>
            </a:pPr>
            <a:r>
              <a:rPr lang="en-US" b="1" dirty="0" err="1" smtClean="0"/>
              <a:t>Asacol</a:t>
            </a:r>
            <a:r>
              <a:rPr lang="en-US" b="1" dirty="0" smtClean="0"/>
              <a:t>: </a:t>
            </a:r>
            <a:r>
              <a:rPr lang="en-US" dirty="0" smtClean="0"/>
              <a:t>contains 5-ASA </a:t>
            </a:r>
            <a:r>
              <a:rPr lang="en-US" dirty="0"/>
              <a:t>coated in a pH-sensitive resin that dissolves at pH 7 (the pH of the distal ileum and proximal colon).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b="1" dirty="0" err="1" smtClean="0"/>
              <a:t>Lialda</a:t>
            </a:r>
            <a:r>
              <a:rPr lang="en-US" b="1" dirty="0" smtClean="0"/>
              <a:t>: </a:t>
            </a:r>
            <a:r>
              <a:rPr lang="en-US" dirty="0" smtClean="0"/>
              <a:t>also</a:t>
            </a:r>
            <a:r>
              <a:rPr lang="en-US" b="1" dirty="0" smtClean="0"/>
              <a:t> </a:t>
            </a:r>
            <a:r>
              <a:rPr lang="en-US" dirty="0" smtClean="0"/>
              <a:t>uses </a:t>
            </a:r>
            <a:r>
              <a:rPr lang="en-US" dirty="0"/>
              <a:t>a </a:t>
            </a:r>
            <a:r>
              <a:rPr lang="en-US" dirty="0" smtClean="0"/>
              <a:t>pH-dependent resin </a:t>
            </a:r>
            <a:r>
              <a:rPr lang="en-US" dirty="0"/>
              <a:t>that </a:t>
            </a:r>
            <a:r>
              <a:rPr lang="en-US" dirty="0" smtClean="0"/>
              <a:t>dissolves in the colon, leading </a:t>
            </a:r>
            <a:r>
              <a:rPr lang="en-US" dirty="0"/>
              <a:t>to slow release </a:t>
            </a:r>
            <a:r>
              <a:rPr lang="en-US" dirty="0" smtClean="0"/>
              <a:t>of </a:t>
            </a:r>
            <a:r>
              <a:rPr lang="en-US" dirty="0" err="1" smtClean="0"/>
              <a:t>mesalamine</a:t>
            </a:r>
            <a:r>
              <a:rPr lang="en-US" dirty="0" smtClean="0"/>
              <a:t> </a:t>
            </a:r>
            <a:r>
              <a:rPr lang="en-US" dirty="0"/>
              <a:t>throughout the colon.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5-ASA </a:t>
            </a:r>
            <a:r>
              <a:rPr lang="en-US" dirty="0"/>
              <a:t>also may be delivered in high concentrations to the rectum and sigmoid colon by means of enema formulations </a:t>
            </a:r>
            <a:r>
              <a:rPr lang="en-US" b="1" dirty="0"/>
              <a:t>(</a:t>
            </a:r>
            <a:r>
              <a:rPr lang="en-US" b="1" dirty="0" err="1"/>
              <a:t>Rowasa</a:t>
            </a:r>
            <a:r>
              <a:rPr lang="en-US" b="1" dirty="0"/>
              <a:t>) </a:t>
            </a:r>
            <a:r>
              <a:rPr lang="en-US" dirty="0" smtClean="0"/>
              <a:t>or suppositories (</a:t>
            </a:r>
            <a:r>
              <a:rPr lang="en-US" b="1" dirty="0" err="1" smtClean="0"/>
              <a:t>Canasa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381000" y="1295400"/>
            <a:ext cx="7696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284</TotalTime>
  <Words>1561</Words>
  <Application>Microsoft Office PowerPoint</Application>
  <PresentationFormat>On-screen Show (4:3)</PresentationFormat>
  <Paragraphs>217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Oriel</vt:lpstr>
      <vt:lpstr>DRUGS USED TO TREAT INFLAMMATORY BOWEL DISEASE &amp; IRRITABLE BOWEL SYNDROME</vt:lpstr>
      <vt:lpstr>INFLAMMATORY BOWEL DISEASE</vt:lpstr>
      <vt:lpstr>Crohn’s Disease vs U.C</vt:lpstr>
      <vt:lpstr>Therapeutic Pyramid Approach</vt:lpstr>
      <vt:lpstr>1.  AMINOSALICYLATES</vt:lpstr>
      <vt:lpstr>AZO COMPOUNDS</vt:lpstr>
      <vt:lpstr>.</vt:lpstr>
      <vt:lpstr>MESALAMINE COMPOUNDS</vt:lpstr>
      <vt:lpstr>.</vt:lpstr>
      <vt:lpstr>Sites of Action</vt:lpstr>
      <vt:lpstr>Pharmacokinetics</vt:lpstr>
      <vt:lpstr>Mechanism of Action of 5-ASA</vt:lpstr>
      <vt:lpstr>Indications</vt:lpstr>
      <vt:lpstr>Adverse Effects</vt:lpstr>
      <vt:lpstr>Others</vt:lpstr>
      <vt:lpstr>2.  GLUCOCORTICOIDS</vt:lpstr>
      <vt:lpstr>Clinical Uses</vt:lpstr>
      <vt:lpstr>.</vt:lpstr>
      <vt:lpstr>3.  PURINE ANALOGS</vt:lpstr>
      <vt:lpstr>Clinical Uses </vt:lpstr>
      <vt:lpstr>Adverse Effects</vt:lpstr>
      <vt:lpstr>Drug Interactions</vt:lpstr>
      <vt:lpstr>4.  METHOTREXATE</vt:lpstr>
      <vt:lpstr>5. ANTIBIOTICS</vt:lpstr>
      <vt:lpstr>6.  ANTI-TUMOR NECROSIS FACTOR THERAPY</vt:lpstr>
      <vt:lpstr>.</vt:lpstr>
      <vt:lpstr>Adverse Effects</vt:lpstr>
      <vt:lpstr>7.  ANTI INTEGRIN THERAPY</vt:lpstr>
      <vt:lpstr>IRRITABLE BOWEL SYNDROME (IBS)</vt:lpstr>
      <vt:lpstr>INTRODUCTION</vt:lpstr>
      <vt:lpstr>.</vt:lpstr>
      <vt:lpstr>            SEROTONIN 5-HT3 RECEPTOR ANTAGONISTS </vt:lpstr>
      <vt:lpstr>Slide 33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USED TO TREAT INFLAMMATORY BOWEL DISEASE &amp; IRRITABLE BOWEL SYNDROME</dc:title>
  <dc:creator>Dr. Mary Kubo</dc:creator>
  <cp:lastModifiedBy>Dr. Mary Kubo</cp:lastModifiedBy>
  <cp:revision>44</cp:revision>
  <dcterms:created xsi:type="dcterms:W3CDTF">2013-06-01T17:34:39Z</dcterms:created>
  <dcterms:modified xsi:type="dcterms:W3CDTF">2014-05-07T07:05:37Z</dcterms:modified>
</cp:coreProperties>
</file>