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65" r:id="rId8"/>
    <p:sldId id="292" r:id="rId9"/>
    <p:sldId id="266" r:id="rId10"/>
    <p:sldId id="285" r:id="rId11"/>
    <p:sldId id="286" r:id="rId12"/>
    <p:sldId id="261" r:id="rId13"/>
    <p:sldId id="262" r:id="rId14"/>
    <p:sldId id="263" r:id="rId15"/>
    <p:sldId id="267" r:id="rId16"/>
    <p:sldId id="287" r:id="rId17"/>
    <p:sldId id="269" r:id="rId18"/>
    <p:sldId id="264" r:id="rId19"/>
    <p:sldId id="268" r:id="rId20"/>
    <p:sldId id="270" r:id="rId21"/>
    <p:sldId id="272" r:id="rId22"/>
    <p:sldId id="271" r:id="rId23"/>
    <p:sldId id="293" r:id="rId24"/>
    <p:sldId id="280" r:id="rId25"/>
    <p:sldId id="273" r:id="rId26"/>
    <p:sldId id="274" r:id="rId27"/>
    <p:sldId id="275" r:id="rId28"/>
    <p:sldId id="283" r:id="rId29"/>
    <p:sldId id="276" r:id="rId30"/>
    <p:sldId id="291" r:id="rId31"/>
    <p:sldId id="277" r:id="rId32"/>
    <p:sldId id="278" r:id="rId33"/>
    <p:sldId id="290" r:id="rId34"/>
    <p:sldId id="288" r:id="rId35"/>
    <p:sldId id="284" r:id="rId36"/>
    <p:sldId id="279" r:id="rId37"/>
    <p:sldId id="289" r:id="rId38"/>
    <p:sldId id="281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8DC08-9C4D-4686-BDF2-D855FED27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F9A2A-711F-448D-816F-55258B549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52214-D5E6-415B-9061-C00B65570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42849-6E00-4577-B663-A082B015C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10D75-790B-40BD-AD8D-D56BC58A9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83BBC-F30B-405B-8FAA-DCB8071D0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6FFB4-8B5E-4F82-BB99-34400C4C9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6437B-6BD6-4D5E-BD7A-B6916E5E1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D1571-2C2F-48E7-98BD-BBE2D9A3F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31FF6-9A87-48B5-931A-5278CDD34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8D87C-9A55-4A26-81EF-84B458698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6478E-AD4B-4652-94E5-2BAA62E04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LFTS   -- INTERPRETATION &amp; Evaluation of a jaundiced pt.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910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  3</a:t>
            </a:r>
            <a:r>
              <a:rPr lang="en-US" baseline="30000" smtClean="0"/>
              <a:t>rd</a:t>
            </a:r>
            <a:r>
              <a:rPr lang="en-US" smtClean="0"/>
              <a:t>.Year MBCHB.</a:t>
            </a:r>
          </a:p>
          <a:p>
            <a:pPr eaLnBrk="1" hangingPunct="1"/>
            <a:r>
              <a:rPr lang="en-US" smtClean="0"/>
              <a:t>E.O.O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</a:rPr>
              <a:t>Cholestasis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/>
              <a:t> Refers to impairment of bile flow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&amp;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Is characterized biochemically by a predominant elevation in the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smtClean="0"/>
              <a:t>     </a:t>
            </a:r>
            <a:r>
              <a:rPr lang="en-US" sz="2800" smtClean="0">
                <a:solidFill>
                  <a:schemeClr val="accent2"/>
                </a:solidFill>
              </a:rPr>
              <a:t>Serum A.P,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     GGT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smtClean="0">
                <a:solidFill>
                  <a:schemeClr val="accent2"/>
                </a:solidFill>
              </a:rPr>
              <a:t>     Conjugated Bilirubin,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solidFill>
                  <a:schemeClr val="accent2"/>
                </a:solidFill>
              </a:rPr>
              <a:t> Often in association with pruritus &amp; jaundice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</a:rPr>
              <a:t>Cholestasis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NOTE: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Serum A.P &amp; Bilirubin Elevation are not specific for biliary duct obstruction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/>
              <a:t>     As can be seen in other liver diseases e.g..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</a:t>
            </a:r>
            <a:r>
              <a:rPr lang="en-US" sz="2800" i="1" smtClean="0">
                <a:solidFill>
                  <a:schemeClr val="accent2"/>
                </a:solidFill>
              </a:rPr>
              <a:t>Alcoholic hepatitis, hepatitis A, end stage liver disease &amp; certain drugs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i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/>
              <a:t>      Cannot differentiate IH obstruction from EH obstruction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Cholestasis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Liver Enzymes that reflect Cholestasis include:-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   </a:t>
            </a:r>
            <a:r>
              <a:rPr lang="en-US" smtClean="0">
                <a:solidFill>
                  <a:schemeClr val="accent2"/>
                </a:solidFill>
              </a:rPr>
              <a:t>Alkaline Phosphatase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solidFill>
                  <a:schemeClr val="accent2"/>
                </a:solidFill>
              </a:rPr>
              <a:t>   5‘Nucleotidase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solidFill>
                  <a:schemeClr val="accent2"/>
                </a:solidFill>
              </a:rPr>
              <a:t>   GGT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Cholestasis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Alk.Phosp  &amp;  5‘Nucleotidase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Are found in or near the bile canaliculi membrane of hepatocyte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</a:t>
            </a:r>
            <a:r>
              <a:rPr lang="en-US" sz="2800" smtClean="0">
                <a:solidFill>
                  <a:schemeClr val="accent2"/>
                </a:solidFill>
              </a:rPr>
              <a:t>Thus are more specific for cholestasis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               &gt; GGT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Which is localized in Endoplasmic reticulum &amp; bile duct epithelial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Cholestasis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Alkaline Phosphatase :(A.P)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Î A.P  by &gt;x4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In association with </a:t>
            </a:r>
            <a:r>
              <a:rPr lang="en-US" sz="2400" smtClean="0">
                <a:solidFill>
                  <a:schemeClr val="accent2"/>
                </a:solidFill>
              </a:rPr>
              <a:t>Î : 5‘Nucleotidase </a:t>
            </a:r>
            <a:r>
              <a:rPr lang="en-US" sz="2400" smtClean="0">
                <a:solidFill>
                  <a:srgbClr val="FF0000"/>
                </a:solidFill>
              </a:rPr>
              <a:t>OR</a:t>
            </a:r>
            <a:r>
              <a:rPr lang="en-US" sz="2400" smtClean="0">
                <a:solidFill>
                  <a:schemeClr val="accent2"/>
                </a:solidFill>
              </a:rPr>
              <a:t> GGT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</a:t>
            </a:r>
            <a:r>
              <a:rPr lang="en-US" sz="2400" b="1" smtClean="0"/>
              <a:t>Highly indicative of :-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smtClean="0">
                <a:solidFill>
                  <a:srgbClr val="FF0000"/>
                </a:solidFill>
              </a:rPr>
              <a:t>	cholestatic liver disease:-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smtClean="0">
                <a:solidFill>
                  <a:schemeClr val="accent2"/>
                </a:solidFill>
              </a:rPr>
              <a:t>          Intrahepatic ( 1ºBiliary cirrhosis, 1ºsclerosing cholangitis)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smtClean="0">
                <a:solidFill>
                  <a:schemeClr val="accent2"/>
                </a:solidFill>
              </a:rPr>
              <a:t>          Extrahepatic ( Choledocholithiasis, stricture)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smtClean="0">
                <a:solidFill>
                  <a:srgbClr val="FF0000"/>
                </a:solidFill>
              </a:rPr>
              <a:t>  	Infiltrative liver disease e.g. cancer, granulomas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            ↑ALP,↑GGT, +/-↑Bilirubin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Cholestasis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A.P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Î A.P in the absence of jaundice or Î Aminotransferace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</a:t>
            </a:r>
            <a:r>
              <a:rPr lang="en-US" sz="2400" smtClean="0">
                <a:solidFill>
                  <a:schemeClr val="accent2"/>
                </a:solidFill>
              </a:rPr>
              <a:t>? Early Cholestases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? Hepatic infiltration by tumor(1</a:t>
            </a:r>
            <a:r>
              <a:rPr lang="en-US" sz="2400" baseline="30000" smtClean="0">
                <a:solidFill>
                  <a:schemeClr val="accent2"/>
                </a:solidFill>
              </a:rPr>
              <a:t>o.</a:t>
            </a:r>
            <a:r>
              <a:rPr lang="en-US" sz="2400" smtClean="0">
                <a:solidFill>
                  <a:schemeClr val="accent2"/>
                </a:solidFill>
              </a:rPr>
              <a:t>OR Metastatic) or granuloma (TB, sarcoidosis)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? Cirrhosis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N</a:t>
            </a:r>
            <a:r>
              <a:rPr lang="en-US" sz="2000" b="1" smtClean="0">
                <a:solidFill>
                  <a:srgbClr val="FF0000"/>
                </a:solidFill>
              </a:rPr>
              <a:t>OTE: The highest levels due to liver disease(&gt;1000IU/L) are seen with hepatic metastases &amp; 1</a:t>
            </a:r>
            <a:r>
              <a:rPr lang="en-US" sz="2000" b="1" baseline="30000" smtClean="0">
                <a:solidFill>
                  <a:srgbClr val="FF0000"/>
                </a:solidFill>
              </a:rPr>
              <a:t>o </a:t>
            </a:r>
            <a:r>
              <a:rPr lang="en-US" sz="2000" b="1" smtClean="0">
                <a:solidFill>
                  <a:srgbClr val="FF0000"/>
                </a:solidFill>
              </a:rPr>
              <a:t>biliary cirrhosis.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GGT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Isolated Î GGT, consider:-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 Alcohol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 Drugs e.g. anticonvulsants, warfarin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FF0000"/>
                </a:solidFill>
              </a:rPr>
              <a:t>In cholestasis it rises in parallel with ALP &amp; OR 5-nucleotidase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Bilirubin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Elevated Direct Bilirubin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  ? Liver disease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  ? Cholestatic  disease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Isolated Elevated Indirect Bilirubin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</a:t>
            </a:r>
            <a:r>
              <a:rPr lang="en-US" sz="2800" smtClean="0">
                <a:solidFill>
                  <a:srgbClr val="FF0000"/>
                </a:solidFill>
              </a:rPr>
              <a:t>? Haemolysis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    ? Genetic disorder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e.g. Gilberts syndrome  - Found in normal life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   Crigler najjer syndrome: Die early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Synthetic function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800" b="1" smtClean="0">
                <a:solidFill>
                  <a:srgbClr val="FF0000"/>
                </a:solidFill>
              </a:rPr>
              <a:t>Albumin :- Long t1/2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Synthesized exclusively by Hepatocyte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 Could be low in renal disease, malnutrition, enteropathy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800" b="1" smtClean="0">
                <a:solidFill>
                  <a:srgbClr val="FF0000"/>
                </a:solidFill>
              </a:rPr>
              <a:t>Vit k dependent Foctors</a:t>
            </a:r>
            <a:r>
              <a:rPr lang="en-US" sz="2800" b="1" smtClean="0"/>
              <a:t>:</a:t>
            </a:r>
            <a:r>
              <a:rPr lang="en-US" sz="2800" smtClean="0"/>
              <a:t>  </a:t>
            </a:r>
            <a:r>
              <a:rPr lang="en-US" sz="2800" smtClean="0">
                <a:solidFill>
                  <a:srgbClr val="FF0000"/>
                </a:solidFill>
              </a:rPr>
              <a:t>PTI ( INR ) Short t1/2 :</a:t>
            </a:r>
            <a:r>
              <a:rPr lang="en-US" sz="2800" smtClean="0"/>
              <a:t>  Useful in monitoring the progress of the disease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</a:t>
            </a:r>
            <a:r>
              <a:rPr lang="en-US" sz="2800" smtClean="0">
                <a:solidFill>
                  <a:srgbClr val="FF0000"/>
                </a:solidFill>
              </a:rPr>
              <a:t>NOTE:</a:t>
            </a:r>
            <a:r>
              <a:rPr lang="en-US" sz="2800" smtClean="0"/>
              <a:t> Liver involved in synthesis of:-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 Factors 2,7,9,10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Synthetic function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smtClean="0"/>
              <a:t>Prothrombin Time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    Prolongation of PT &gt;5 sec above control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    &amp;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    Not corrected by parenteral vit. k administration,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   is a poor prognostic sign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In Acute hepatitis &amp; chronic liver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LFTS = Liver biochemical tests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mtClean="0"/>
              <a:t>1.Liver Enzymes:</a:t>
            </a:r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en-US" smtClean="0"/>
              <a:t>     Transaminases</a:t>
            </a:r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en-US" smtClean="0"/>
              <a:t>     Alkaline Phosphatase</a:t>
            </a:r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en-US" smtClean="0"/>
              <a:t>     Gamma Glutamyl Transpeptidase</a:t>
            </a:r>
          </a:p>
          <a:p>
            <a:pPr marL="609600" indent="-609600" eaLnBrk="1" hangingPunct="1">
              <a:buFont typeface="Wingdings" pitchFamily="2" charset="2"/>
              <a:buChar char="v"/>
            </a:pPr>
            <a:r>
              <a:rPr lang="en-US" smtClean="0"/>
              <a:t>      5‘Nucleotidase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smtClean="0"/>
              <a:t>2.Bilirubin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accent2"/>
                </a:solidFill>
              </a:rPr>
              <a:t>Evaluation of a jaundiced patient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History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/>
              <a:t>Physical Examination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  Pallor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  Fever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 Splenomegaly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 Signs of liver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Investigation of a jaundiced pt.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3600" smtClean="0">
                <a:solidFill>
                  <a:srgbClr val="FF0000"/>
                </a:solidFill>
              </a:rPr>
              <a:t>Urine</a:t>
            </a:r>
          </a:p>
          <a:p>
            <a:pPr eaLnBrk="1" hangingPunct="1">
              <a:buFontTx/>
              <a:buNone/>
            </a:pPr>
            <a:r>
              <a:rPr lang="en-US" smtClean="0"/>
              <a:t>      +ve for bile ---Î Direct bilirubin 						(conjugated)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       -ve for bile   -- Î  Indirect bilirubin                				( unconjugated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Lab. Evaluation</a:t>
            </a:r>
            <a:r>
              <a:rPr lang="en-US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LIVER BIOCHEMISTRY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  Bilirubin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  Transaminases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  Alk. Phosphates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  GGT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  5‘Nucleeotidase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mtClean="0"/>
              <a:t>Synthetic Liver tests</a:t>
            </a:r>
          </a:p>
          <a:p>
            <a:pPr>
              <a:buFontTx/>
              <a:buNone/>
            </a:pPr>
            <a:r>
              <a:rPr lang="en-GB" smtClean="0"/>
              <a:t>  </a:t>
            </a:r>
          </a:p>
          <a:p>
            <a:pPr>
              <a:buFontTx/>
              <a:buNone/>
            </a:pPr>
            <a:r>
              <a:rPr lang="en-GB" smtClean="0"/>
              <a:t>     Serum albumin</a:t>
            </a:r>
          </a:p>
          <a:p>
            <a:pPr>
              <a:buFontTx/>
              <a:buNone/>
            </a:pPr>
            <a:r>
              <a:rPr lang="en-GB" smtClean="0"/>
              <a:t>     PTI INR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Other Lab. Tests</a:t>
            </a:r>
            <a:r>
              <a:rPr lang="en-US" smtClean="0"/>
              <a:t>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Full haemogram: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         Cell size (macrocyte / microcyte)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       &amp; morphology (target cells, spur cells)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         Cell count – pancytopenia     						-leucopenia/thrombocytopenia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Reticulocyte count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Haemolytic screen, if Haemolysis suspected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Lab. Tests cont.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Bilirubin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</a:t>
            </a:r>
            <a:r>
              <a:rPr lang="en-US" b="1" smtClean="0">
                <a:solidFill>
                  <a:schemeClr val="accent2"/>
                </a:solidFill>
              </a:rPr>
              <a:t>Indirect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z="2800" smtClean="0"/>
              <a:t> ---  Isolated ÎÎ level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? Haemolysis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Do: Hemolytic screen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      retic. Count,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?Genetic disorder e.g. Gilberts syndrome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</a:t>
            </a:r>
            <a:r>
              <a:rPr lang="en-US" sz="2800" i="1" smtClean="0">
                <a:solidFill>
                  <a:schemeClr val="accent2"/>
                </a:solidFill>
              </a:rPr>
              <a:t>Urine –ve for bile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Evaluation of jaundice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Direct bilirubin ÎÎÎ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Liver disease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Cholestatic disease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                  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</a:t>
            </a:r>
            <a:r>
              <a:rPr lang="en-US" smtClean="0">
                <a:solidFill>
                  <a:schemeClr val="accent2"/>
                </a:solidFill>
              </a:rPr>
              <a:t>Do abdominal U/S or CT scan.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 </a:t>
            </a:r>
          </a:p>
          <a:p>
            <a:pPr eaLnBrk="1" hangingPunct="1">
              <a:buFontTx/>
              <a:buNone/>
            </a:pPr>
            <a:r>
              <a:rPr lang="en-US" smtClean="0"/>
              <a:t>      </a:t>
            </a:r>
            <a:r>
              <a:rPr lang="en-US" smtClean="0">
                <a:solidFill>
                  <a:srgbClr val="FF0000"/>
                </a:solidFill>
              </a:rPr>
              <a:t>Dilated ducts            No dilated ducts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2514600" y="3352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33528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 flipH="1">
            <a:off x="4953000" y="4343400"/>
            <a:ext cx="228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 flipH="1">
            <a:off x="1905000" y="47244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accent2"/>
                </a:solidFill>
              </a:rPr>
              <a:t>Evaluation of cholestatic jaundice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U/S showing dilated ducts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</a:t>
            </a:r>
            <a:r>
              <a:rPr lang="en-US" sz="2800" i="1" smtClean="0">
                <a:solidFill>
                  <a:schemeClr val="accent2"/>
                </a:solidFill>
              </a:rPr>
              <a:t>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i="1" smtClean="0">
                <a:solidFill>
                  <a:schemeClr val="accent2"/>
                </a:solidFill>
              </a:rPr>
              <a:t> CA-19-9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C/T scan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MRCP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EUS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ERCP --- BUT  Used primarily for therapy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        eg </a:t>
            </a:r>
            <a:r>
              <a:rPr lang="en-US" sz="2800" smtClean="0">
                <a:solidFill>
                  <a:schemeClr val="accent2"/>
                </a:solidFill>
              </a:rPr>
              <a:t>Stone extraction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                     Stricture dilation &amp; stenting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                     Tissue sampling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accent2"/>
                </a:solidFill>
              </a:rPr>
              <a:t>Evaluation of cholestatic jaundice cont</a:t>
            </a:r>
            <a:r>
              <a:rPr lang="en-US" sz="4000" smtClean="0"/>
              <a:t>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U/S or CT showing Mass lesion:-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DO:-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Tumor markers:- AFP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                      CA-19-9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                      CEA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 Liver biopsy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Cholestatic jaundice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 U/S or CT. No dilated ducts &amp; no mass lesion.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</a:t>
            </a:r>
            <a:r>
              <a:rPr lang="en-US" sz="2400" i="1" smtClean="0">
                <a:solidFill>
                  <a:schemeClr val="accent2"/>
                </a:solidFill>
              </a:rPr>
              <a:t>Tests to be done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i="1" smtClean="0">
                <a:solidFill>
                  <a:schemeClr val="accent2"/>
                </a:solidFill>
              </a:rPr>
              <a:t>Immunological tests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        AMA for PBC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        Auto Anti Bodies ( ANA,SMA,LK - Microsomal Ant.)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        Serum immunoglobulins: ( ↑ IgM, 1</a:t>
            </a:r>
            <a:r>
              <a:rPr lang="en-US" sz="2400" baseline="30000" smtClean="0"/>
              <a:t>0.</a:t>
            </a:r>
            <a:r>
              <a:rPr lang="en-US" sz="2400" smtClean="0"/>
              <a:t>biliary cirrhosis:       				↑IgG, in Auto Immune hepatitis)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        Anti-nuclear cytoplasmic antibodies (ANCA) +ve in 1</a:t>
            </a:r>
            <a:r>
              <a:rPr lang="en-US" sz="2400" baseline="30000" smtClean="0"/>
              <a:t>0</a:t>
            </a:r>
            <a:r>
              <a:rPr lang="en-US" sz="2400" smtClean="0"/>
              <a:t> sclerosing  cholangitis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</a:t>
            </a:r>
            <a:endParaRPr lang="en-US" sz="24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LFTS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3. Liver synthetic functions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>
                <a:solidFill>
                  <a:schemeClr val="accent2"/>
                </a:solidFill>
              </a:rPr>
              <a:t>     Serum Albumin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</a:rPr>
              <a:t>   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>
                <a:solidFill>
                  <a:schemeClr val="accent2"/>
                </a:solidFill>
              </a:rPr>
              <a:t>     Prothrombin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U/S or CT. No dilated ducts &amp; no mass lesion.</a:t>
            </a:r>
          </a:p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Other tests:</a:t>
            </a:r>
            <a:endParaRPr lang="en-US" sz="3600" b="1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z="3600" b="1" smtClean="0"/>
              <a:t> </a:t>
            </a:r>
            <a:r>
              <a:rPr lang="el-GR" sz="3600" smtClean="0"/>
              <a:t>α</a:t>
            </a:r>
            <a:r>
              <a:rPr lang="en-US" sz="3600" smtClean="0"/>
              <a:t>-fetoprotein to exclude HCC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600" smtClean="0"/>
              <a:t> Liver Biopsy.</a:t>
            </a:r>
            <a:endParaRPr lang="el-GR" sz="3600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Hepatocellular Jaundice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LFTS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Î Transaminase  +++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Î Direct bilirubin  &gt;  Indirect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Î A.P  +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U/S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No dilated ducts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Hepatocellular jaundice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800" smtClean="0"/>
              <a:t> </a:t>
            </a:r>
            <a:r>
              <a:rPr lang="en-US" sz="4400" smtClean="0">
                <a:solidFill>
                  <a:srgbClr val="FF0000"/>
                </a:solidFill>
              </a:rPr>
              <a:t>Work up ( illness &gt; 6/12</a:t>
            </a:r>
            <a:r>
              <a:rPr lang="en-US" sz="2800" smtClean="0">
                <a:solidFill>
                  <a:srgbClr val="FF000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 *   </a:t>
            </a:r>
            <a:r>
              <a:rPr lang="en-US" smtClean="0"/>
              <a:t>Review drug list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/>
              <a:t>  Toxins/alcohol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/>
              <a:t>   Herbs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/>
              <a:t>  Viral screen: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          HBsAg,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          HCV ant.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         ? HDV screen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600" smtClean="0"/>
              <a:t>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Viral screen: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  </a:t>
            </a:r>
            <a:r>
              <a:rPr lang="en-US" sz="2400" b="1" smtClean="0">
                <a:solidFill>
                  <a:srgbClr val="FF0000"/>
                </a:solidFill>
              </a:rPr>
              <a:t>HBV</a:t>
            </a:r>
            <a:r>
              <a:rPr lang="en-US" sz="2400" b="1" smtClean="0"/>
              <a:t>: HBsAg, If +ve. DO: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           HBeAg, HBeAB, HBV DNA Viral load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           +/- HBV Genotype ( Still optional)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  </a:t>
            </a:r>
            <a:r>
              <a:rPr lang="en-US" sz="2400" b="1" smtClean="0">
                <a:solidFill>
                  <a:srgbClr val="FF0000"/>
                </a:solidFill>
              </a:rPr>
              <a:t>HCV</a:t>
            </a:r>
            <a:r>
              <a:rPr lang="en-US" sz="2400" b="1" smtClean="0"/>
              <a:t>: HCV Ab., If +ve. DO: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           HCV RNA Viral load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           HCV Genotype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  </a:t>
            </a:r>
            <a:r>
              <a:rPr lang="en-US" sz="2400" b="1" smtClean="0">
                <a:solidFill>
                  <a:srgbClr val="FF0000"/>
                </a:solidFill>
              </a:rPr>
              <a:t>HDV:</a:t>
            </a:r>
            <a:r>
              <a:rPr lang="en-US" sz="2400" b="1" smtClean="0"/>
              <a:t> HDV Ab IgM/IgG, If +ve. DO: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           HDV RNA in liver or serum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</a:t>
            </a:r>
            <a:endParaRPr lang="en-US" sz="20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Hepatocellular jaundice: &gt;6/12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smtClean="0"/>
              <a:t>Iron – ( Haemochromatosis)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   % Trasferrin saturation, Ferritin, check for HFE gene mutation, hepatic iron analysis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smtClean="0"/>
              <a:t>   Copper  ( Wilson's Disease)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                     -  Serum Ceruloplasmin,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                      - 24 hour  urinary cu. &amp; serum Cu.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smtClean="0"/>
              <a:t>    ANA, SMA, AMA, LKMA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smtClean="0"/>
              <a:t> Def. of Alfa-1 anti - trypsin levels in pts with jaundice &amp; chronic obstructive pulmonary disease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Hepatocellular jaundice: &gt;6/12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U/S  +/- CEC-T Scan</a:t>
            </a:r>
          </a:p>
          <a:p>
            <a:pPr eaLnBrk="1" hangingPunct="1">
              <a:buFont typeface="Wingdings" pitchFamily="2" charset="2"/>
              <a:buChar char="v"/>
            </a:pPr>
            <a:endParaRPr lang="en-US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Markers of liver fibrosis: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Fibrotest</a:t>
            </a:r>
          </a:p>
          <a:p>
            <a:pPr eaLnBrk="1" hangingPunct="1">
              <a:buFont typeface="Wingdings" pitchFamily="2" charset="2"/>
              <a:buChar char="v"/>
            </a:pPr>
            <a:endParaRPr lang="en-US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    Liver Biopsy.</a:t>
            </a:r>
          </a:p>
          <a:p>
            <a:pPr eaLnBrk="1" hangingPunct="1">
              <a:buFont typeface="Wingdings" pitchFamily="2" charset="2"/>
              <a:buChar char="v"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Hepatocellular Jaundice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Illness &lt; 6/12)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  Viral screen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Add : HAV IgM ant.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HEV IgM ant.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HBsAg, HBcAb-IgM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HCV- Ab,  +/- HCV RNA viral load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+/-HDV Ab IGM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   </a:t>
            </a:r>
            <a:r>
              <a:rPr lang="en-US" sz="2400" b="1" smtClean="0"/>
              <a:t>If immunocompromised do CMV, EBV, HSV screen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Illness &lt; 6months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Auto antibodies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ANA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SMA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LKM Ab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Hx. of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Toxin,Herbs,Drugs,Alcohol,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Ischaemia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Hypotensive episodes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5600" smtClean="0"/>
              <a:t>END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Transaminases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 Alanine Aminotrasferase ( ALT )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</a:t>
            </a:r>
            <a:r>
              <a:rPr lang="en-US" sz="2800" smtClean="0">
                <a:solidFill>
                  <a:schemeClr val="accent2"/>
                </a:solidFill>
              </a:rPr>
              <a:t>Specific for the liver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Char char="v"/>
            </a:pPr>
            <a:r>
              <a:rPr lang="en-US" sz="2800" smtClean="0"/>
              <a:t> Aspartate Aminotransferase ( AST)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</a:t>
            </a:r>
            <a:r>
              <a:rPr lang="en-US" sz="2800" smtClean="0">
                <a:solidFill>
                  <a:schemeClr val="accent2"/>
                </a:solidFill>
              </a:rPr>
              <a:t>Non specific,</a:t>
            </a:r>
            <a:r>
              <a:rPr lang="en-US" sz="2800" smtClean="0"/>
              <a:t> 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Found in the liver,cardiac muscle, skeletal            muscle, kidney, brain, pancreas, lungs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 </a:t>
            </a:r>
            <a:r>
              <a:rPr lang="en-US" sz="2800" i="1" smtClean="0">
                <a:solidFill>
                  <a:schemeClr val="accent2"/>
                </a:solidFill>
              </a:rPr>
              <a:t>Isolated Î AST &amp; Normal ALT could suggest muscle disease &amp; not Liver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Transaminase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They are sensitive indicators of liver cell injury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</a:t>
            </a:r>
            <a:r>
              <a:rPr lang="en-US" sz="2800" smtClean="0">
                <a:solidFill>
                  <a:schemeClr val="accent2"/>
                </a:solidFill>
              </a:rPr>
              <a:t>e.g.   Acute hepatitis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Values &gt;1000U/L reflect Extensive liver cell injury e.g. from:-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      </a:t>
            </a:r>
            <a:r>
              <a:rPr lang="en-US" sz="2800" smtClean="0">
                <a:solidFill>
                  <a:schemeClr val="accent2"/>
                </a:solidFill>
              </a:rPr>
              <a:t>Viral Hepatitis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          Toxic or Drug induced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           Ischemic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In most Acute liver cell injury  </a:t>
            </a:r>
            <a:r>
              <a:rPr lang="en-US" sz="2800" smtClean="0">
                <a:solidFill>
                  <a:schemeClr val="accent2"/>
                </a:solidFill>
              </a:rPr>
              <a:t>ALT ≥ AST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Transaminases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chemeClr val="accent2"/>
                </a:solidFill>
              </a:rPr>
              <a:t>AST/ALT ratio &gt;1 in:-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 Alcoholic hepatitis( ratio usually &gt;2)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 Cirrhosis of any etiology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 Acute Wilson's disease( could be &gt;4)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 Ischemic/ Drugs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 Extra Hepatic source e.g. Acute biliary  obstruction.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i="1" smtClean="0">
                <a:solidFill>
                  <a:schemeClr val="accent2"/>
                </a:solidFill>
              </a:rPr>
              <a:t>NOTE: The abnormalities in AST/ALT ratio should be interpreted in the context of other clinical information present</a:t>
            </a:r>
            <a:r>
              <a:rPr lang="en-US" sz="280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accent2"/>
                </a:solidFill>
              </a:rPr>
              <a:t>Transaminase - Special situations.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/>
              <a:t>1.Alcoholic liver disease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AST &gt;ALT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</a:t>
            </a:r>
            <a:r>
              <a:rPr lang="en-US" sz="2800" smtClean="0">
                <a:solidFill>
                  <a:srgbClr val="FF0000"/>
                </a:solidFill>
              </a:rPr>
              <a:t>IF &gt;2:1 is suggestive,</a:t>
            </a: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 </a:t>
            </a:r>
            <a:r>
              <a:rPr lang="en-US" sz="2800" smtClean="0">
                <a:solidFill>
                  <a:srgbClr val="FF0000"/>
                </a:solidFill>
              </a:rPr>
              <a:t>while a ratio of &gt;3:1 is highly suggestive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     in the background of alcohol use.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A low level of ALT in the serum is due to an alcohol induced deficiency of pyridoxal phosphate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Alcoholic liver disease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mtClean="0"/>
              <a:t>  </a:t>
            </a:r>
          </a:p>
          <a:p>
            <a:pPr>
              <a:buFontTx/>
              <a:buNone/>
            </a:pPr>
            <a:r>
              <a:rPr lang="en-GB" smtClean="0"/>
              <a:t> Transaminase DO NOT Exceed 300iu/l</a:t>
            </a:r>
          </a:p>
          <a:p>
            <a:pPr>
              <a:buFontTx/>
              <a:buNone/>
            </a:pPr>
            <a:endParaRPr lang="en-GB" smtClean="0"/>
          </a:p>
          <a:p>
            <a:pPr>
              <a:buFontTx/>
              <a:buNone/>
            </a:pPr>
            <a:r>
              <a:rPr lang="en-GB" smtClean="0"/>
              <a:t> </a:t>
            </a:r>
          </a:p>
          <a:p>
            <a:pPr>
              <a:buFontTx/>
              <a:buNone/>
            </a:pPr>
            <a:r>
              <a:rPr lang="en-GB" smtClean="0"/>
              <a:t>  GGT/ALP &gt; 2.5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accent2"/>
                </a:solidFill>
              </a:rPr>
              <a:t>Transaminase-Special situations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2. Obstructive jaundice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Aminotransferase are  usually not greatly elevated: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Except in acute phase of biliary obstruction caused by the passage of a gallstone into the CBD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In this setting the aminotransferase can briefly be in the range of 1000 – 2000 U/L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The values settle rapidly within 24-72hrs.&amp; the LFTS change to that of typical cholestasis(↑Bilirubin &amp; A.P)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1332</Words>
  <Application>Microsoft Office PowerPoint</Application>
  <PresentationFormat>On-screen Show (4:3)</PresentationFormat>
  <Paragraphs>330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Wingdings</vt:lpstr>
      <vt:lpstr>Default Design</vt:lpstr>
      <vt:lpstr>LFTS   -- INTERPRETATION &amp; Evaluation of a jaundiced pt.</vt:lpstr>
      <vt:lpstr>LFTS = Liver biochemical tests</vt:lpstr>
      <vt:lpstr>LFTS</vt:lpstr>
      <vt:lpstr>Transaminases</vt:lpstr>
      <vt:lpstr>Transaminase</vt:lpstr>
      <vt:lpstr> Transaminases</vt:lpstr>
      <vt:lpstr>Transaminase - Special situations.</vt:lpstr>
      <vt:lpstr>Alcoholic liver disease</vt:lpstr>
      <vt:lpstr>Transaminase-Special situations cont.</vt:lpstr>
      <vt:lpstr>Cholestasis</vt:lpstr>
      <vt:lpstr>Cholestasis</vt:lpstr>
      <vt:lpstr>Cholestasis</vt:lpstr>
      <vt:lpstr>Cholestasis</vt:lpstr>
      <vt:lpstr>Cholestasis</vt:lpstr>
      <vt:lpstr>Cholestasis</vt:lpstr>
      <vt:lpstr>GGT</vt:lpstr>
      <vt:lpstr>Bilirubin</vt:lpstr>
      <vt:lpstr>Synthetic function</vt:lpstr>
      <vt:lpstr>Synthetic function</vt:lpstr>
      <vt:lpstr>Evaluation of a jaundiced patient</vt:lpstr>
      <vt:lpstr>Investigation of a jaundiced pt.</vt:lpstr>
      <vt:lpstr>Lab. Evaluation </vt:lpstr>
      <vt:lpstr>Slide 23</vt:lpstr>
      <vt:lpstr>Other Lab. Tests.</vt:lpstr>
      <vt:lpstr>Lab. Tests cont.</vt:lpstr>
      <vt:lpstr>Evaluation of jaundice</vt:lpstr>
      <vt:lpstr>Evaluation of cholestatic jaundice</vt:lpstr>
      <vt:lpstr>Evaluation of cholestatic jaundice cont.</vt:lpstr>
      <vt:lpstr>Cholestatic jaundice</vt:lpstr>
      <vt:lpstr>Slide 30</vt:lpstr>
      <vt:lpstr>Hepatocellular Jaundice</vt:lpstr>
      <vt:lpstr>Hepatocellular jaundice</vt:lpstr>
      <vt:lpstr>Slide 33</vt:lpstr>
      <vt:lpstr>Hepatocellular jaundice: &gt;6/12</vt:lpstr>
      <vt:lpstr>Hepatocellular jaundice: &gt;6/12</vt:lpstr>
      <vt:lpstr>Hepatocellular Jaundice</vt:lpstr>
      <vt:lpstr>Illness &lt; 6months</vt:lpstr>
      <vt:lpstr>END</vt:lpstr>
    </vt:vector>
  </TitlesOfParts>
  <Company>Prof. Ogutu Clinic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LFTS   -- INTERPRETATION</dc:title>
  <dc:creator>Prof. Elly Ogutu</dc:creator>
  <cp:lastModifiedBy>Prof. Ogutu</cp:lastModifiedBy>
  <cp:revision>32</cp:revision>
  <dcterms:created xsi:type="dcterms:W3CDTF">2008-03-22T17:46:19Z</dcterms:created>
  <dcterms:modified xsi:type="dcterms:W3CDTF">2014-03-25T09:02:01Z</dcterms:modified>
</cp:coreProperties>
</file>