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slides/slide16.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16.xml" ContentType="application/vnd.openxmlformats-officedocument.presentationml.notesSlide+xml"/>
  <Override PartName="/ppt/slides/slide18.xml" ContentType="application/vnd.openxmlformats-officedocument.presentationml.slide+xml"/>
  <Override PartName="/ppt/notesSlides/notesSlide17.xml" ContentType="application/vnd.openxmlformats-officedocument.presentationml.notesSlide+xml"/>
  <Override PartName="/ppt/slides/slide19.xml" ContentType="application/vnd.openxmlformats-officedocument.presentationml.slide+xml"/>
  <Override PartName="/ppt/notesSlides/notesSlide18.xml" ContentType="application/vnd.openxmlformats-officedocument.presentationml.notesSlide+xml"/>
  <Override PartName="/ppt/slides/slide20.xml" ContentType="application/vnd.openxmlformats-officedocument.presentationml.slide+xml"/>
  <Override PartName="/ppt/notesSlides/notesSlide19.xml" ContentType="application/vnd.openxmlformats-officedocument.presentationml.notesSlide+xml"/>
  <Override PartName="/ppt/slides/slide21.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24.xml" ContentType="application/vnd.openxmlformats-officedocument.presentationml.notesSlide+xml"/>
  <Override PartName="/ppt/slides/slide26.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26.xml" ContentType="application/vnd.openxmlformats-officedocument.presentationml.notesSlide+xml"/>
  <Override PartName="/ppt/slides/slide28.xml" ContentType="application/vnd.openxmlformats-officedocument.presentationml.slide+xml"/>
  <Override PartName="/ppt/notesSlides/notesSlide27.xml" ContentType="application/vnd.openxmlformats-officedocument.presentationml.notesSlide+xml"/>
  <Override PartName="/ppt/slides/slide29.xml" ContentType="application/vnd.openxmlformats-officedocument.presentationml.slide+xml"/>
  <Override PartName="/ppt/notesSlides/notesSlide28.xml" ContentType="application/vnd.openxmlformats-officedocument.presentationml.notesSlide+xml"/>
  <Override PartName="/ppt/slides/slide30.xml" ContentType="application/vnd.openxmlformats-officedocument.presentationml.slide+xml"/>
  <Override PartName="/ppt/notesSlides/notesSlide29.xml" ContentType="application/vnd.openxmlformats-officedocument.presentationml.notesSlide+xml"/>
  <Override PartName="/ppt/slides/slide31.xml" ContentType="application/vnd.openxmlformats-officedocument.presentationml.slide+xml"/>
  <Override PartName="/ppt/notesSlides/notesSlide30.xml" ContentType="application/vnd.openxmlformats-officedocument.presentationml.notesSlide+xml"/>
  <Override PartName="/ppt/slides/slide32.xml" ContentType="application/vnd.openxmlformats-officedocument.presentationml.slide+xml"/>
  <Override PartName="/ppt/notesSlides/notesSlide31.xml" ContentType="application/vnd.openxmlformats-officedocument.presentationml.notesSlide+xml"/>
  <Override PartName="/ppt/slides/slide33.xml" ContentType="application/vnd.openxmlformats-officedocument.presentationml.slide+xml"/>
  <Override PartName="/ppt/notesSlides/notesSlide32.xml" ContentType="application/vnd.openxmlformats-officedocument.presentationml.notesSlide+xml"/>
  <Override PartName="/ppt/slides/slide34.xml" ContentType="application/vnd.openxmlformats-officedocument.presentationml.slide+xml"/>
  <Override PartName="/ppt/notesSlides/notesSlide33.xml" ContentType="application/vnd.openxmlformats-officedocument.presentationml.notesSlide+xml"/>
  <Override PartName="/ppt/slides/slide35.xml" ContentType="application/vnd.openxmlformats-officedocument.presentationml.slide+xml"/>
  <Override PartName="/ppt/notesSlides/notesSlide34.xml" ContentType="application/vnd.openxmlformats-officedocument.presentationml.notesSlide+xml"/>
  <Override PartName="/ppt/slides/slide36.xml" ContentType="application/vnd.openxmlformats-officedocument.presentationml.slide+xml"/>
  <Override PartName="/ppt/notesSlides/notesSlide35.xml" ContentType="application/vnd.openxmlformats-officedocument.presentationml.notes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Slides/notesSlide36.xml" ContentType="application/vnd.openxmlformats-officedocument.presentationml.notesSlide+xml"/>
  <Override PartName="/ppt/slides/slide40.xml" ContentType="application/vnd.openxmlformats-officedocument.presentationml.slide+xml"/>
  <Override PartName="/ppt/notesSlides/notesSlide37.xml" ContentType="application/vnd.openxmlformats-officedocument.presentationml.notes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Slides/notesSlide38.xml" ContentType="application/vnd.openxmlformats-officedocument.presentationml.notesSlide+xml"/>
  <Override PartName="/ppt/slides/slide50.xml" ContentType="application/vnd.openxmlformats-officedocument.presentationml.slide+xml"/>
  <Override PartName="/ppt/slides/slide51.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firstSlideNum="1" rtl="0" saveSubsetFonts="0" serverZoom="0" showSpecialPlsOnTitleSld="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Lst>
  <p:sldSz type="screen4x3" cy="6858000" cx="9144000"/>
  <p:notesSz cx="6858000" cy="9144000"/>
  <p:defaultTextStyle>
    <a:lvl1pPr algn="l" fontAlgn="base" indent="0" latinLnBrk="1" marL="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5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slideViewPr>
    <p:cSldViewPr showGuides="0" snapToGrid="1" snapToObjects="0">
      <p:cViewPr varScale="1">
        <p:scale>
          <a:sx n="70" d="100"/>
          <a:sy n="70" d="100"/>
        </p:scale>
        <p:origin x="1386" y="72"/>
      </p:cViewPr>
      <p:guideLst>
        <p:guide orient="horz" pos="2160"/>
        <p:guide orient="vert" pos="2880"/>
      </p:guideLst>
    </p:cSldViewPr>
  </p:slideViewPr>
  <p:gridSpacing cx="0" cy="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tableStyles" Target="tableStyles.xml"/><Relationship Id="rId55" Type="http://schemas.openxmlformats.org/officeDocument/2006/relationships/presProps" Target="presProps.xml"/><Relationship Id="rId5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211" name=""/>
        <p:cNvGrpSpPr/>
        <p:nvPr/>
      </p:nvGrpSpPr>
      <p:grpSpPr>
        <a:xfrm rot="0">
          <a:off x="0" y="0"/>
          <a:ext cx="0" cy="0"/>
          <a:chOff x="0" y="0"/>
          <a:chExt cx="0" cy="0"/>
        </a:xfrm>
      </p:grpSpPr>
      <p:sp>
        <p:nvSpPr>
          <p:cNvPr id="1048844" name=""/>
          <p:cNvSpPr/>
          <p:nvPr>
            <p:ph type="hdr" sz="quarter" idx="0"/>
          </p:nvPr>
        </p:nvSpPr>
        <p:spPr>
          <a:xfrm rot="0">
            <a:off x="0" y="0"/>
            <a:ext cx="2971800" cy="457200"/>
          </a:xfrm>
          <a:prstGeom prst="rect"/>
          <a:noFill/>
          <a:ln>
            <a:noFill/>
          </a:ln>
        </p:spPr>
        <p:txBody>
          <a:bodyPr bIns="45720" lIns="91440" rIns="91440" tIns="45720"/>
          <a:p>
            <a:pPr eaLnBrk="1" hangingPunct="1" latinLnBrk="1" lvl="0"/>
            <a:endParaRPr altLang="en-US" sz="1200" lang="zh-CN">
              <a:latin typeface="Calibri" pitchFamily="34" charset="0"/>
            </a:endParaRPr>
          </a:p>
        </p:txBody>
      </p:sp>
      <p:sp>
        <p:nvSpPr>
          <p:cNvPr id="1048845" name=""/>
          <p:cNvSpPr/>
          <p:nvPr>
            <p:ph type="dt" sz="full" idx="1"/>
          </p:nvPr>
        </p:nvSpPr>
        <p:spPr>
          <a:xfrm rot="0">
            <a:off x="3884612" y="0"/>
            <a:ext cx="2971800" cy="457200"/>
          </a:xfrm>
          <a:prstGeom prst="rect"/>
          <a:noFill/>
          <a:ln>
            <a:noFill/>
          </a:ln>
        </p:spPr>
        <p:txBody>
          <a:bodyPr bIns="45720" lIns="91440" rIns="91440" tIns="45720"/>
          <a:p>
            <a:pPr algn="r" eaLnBrk="1" hangingPunct="1" latinLnBrk="1" lvl="0"/>
            <a:endParaRPr altLang="en-US" sz="1200" lang="zh-CN">
              <a:latin typeface="Calibri" pitchFamily="34" charset="0"/>
            </a:endParaRPr>
          </a:p>
        </p:txBody>
      </p:sp>
      <p:sp>
        <p:nvSpPr>
          <p:cNvPr id="1048846" name=""/>
          <p:cNvSpPr/>
          <p:nvPr>
            <p:ph type="sldImg" sz="full" idx="2"/>
          </p:nvPr>
        </p:nvSpPr>
        <p:spPr>
          <a:xfrm rot="0">
            <a:off x="1143000" y="685800"/>
            <a:ext cx="4572000" cy="3429000"/>
          </a:xfrm>
          <a:prstGeom prst="rect"/>
          <a:noFill/>
          <a:ln w="12700" cap="flat" cmpd="sng">
            <a:solidFill>
              <a:srgbClr val="000000">
                <a:alpha val="100000"/>
              </a:srgbClr>
            </a:solidFill>
            <a:prstDash val="solid"/>
            <a:miter/>
          </a:ln>
        </p:spPr>
        <p:txBody>
          <a:bodyPr anchor="ctr" bIns="45720" lIns="91440" rIns="91440" tIns="45720"/>
          <a:p/>
        </p:txBody>
      </p:sp>
      <p:sp>
        <p:nvSpPr>
          <p:cNvPr id="1048847" name=""/>
          <p:cNvSpPr/>
          <p:nvPr>
            <p:ph type="body" sz="quarter" idx="3"/>
          </p:nvPr>
        </p:nvSpPr>
        <p:spPr>
          <a:xfrm rot="0">
            <a:off x="685800" y="4343400"/>
            <a:ext cx="5486400" cy="4114800"/>
          </a:xfrm>
          <a:prstGeom prst="rect"/>
          <a:noFill/>
          <a:ln>
            <a:noFill/>
          </a:ln>
        </p:spPr>
        <p:txBody>
          <a:bodyPr bIns="45720" lIns="91440" rIns="91440" tIns="45720"/>
          <a:p>
            <a:pPr lvl="0"/>
            <a:r>
              <a:rPr altLang="en-US" lang="zh-CN"/>
              <a:t>Click to edit Master text styles</a:t>
            </a:r>
          </a:p>
          <a:p>
            <a:pPr lvl="1"/>
            <a:r>
              <a:rPr altLang="en-US" lang="zh-CN"/>
              <a:t>Second level</a:t>
            </a:r>
          </a:p>
          <a:p>
            <a:pPr lvl="2"/>
            <a:r>
              <a:rPr altLang="en-US" lang="zh-CN"/>
              <a:t>Third level</a:t>
            </a:r>
          </a:p>
          <a:p>
            <a:pPr lvl="3"/>
            <a:r>
              <a:rPr altLang="en-US" lang="zh-CN"/>
              <a:t>Fourth level</a:t>
            </a:r>
          </a:p>
          <a:p>
            <a:pPr lvl="4"/>
            <a:r>
              <a:rPr altLang="en-US" lang="zh-CN"/>
              <a:t>Fifth level</a:t>
            </a:r>
          </a:p>
        </p:txBody>
      </p:sp>
      <p:sp>
        <p:nvSpPr>
          <p:cNvPr id="1048848" name=""/>
          <p:cNvSpPr/>
          <p:nvPr>
            <p:ph type="ftr" sz="quarter" idx="4"/>
          </p:nvPr>
        </p:nvSpPr>
        <p:spPr>
          <a:xfrm rot="0">
            <a:off x="0" y="8685212"/>
            <a:ext cx="2971800" cy="457200"/>
          </a:xfrm>
          <a:prstGeom prst="rect"/>
          <a:noFill/>
          <a:ln>
            <a:noFill/>
          </a:ln>
        </p:spPr>
        <p:txBody>
          <a:bodyPr anchor="b" bIns="45720" lIns="91440" rIns="91440" tIns="45720"/>
          <a:p>
            <a:pPr eaLnBrk="1" hangingPunct="1" latinLnBrk="1" lvl="0"/>
            <a:endParaRPr altLang="en-US" sz="1200" lang="zh-CN">
              <a:latin typeface="Calibri" pitchFamily="34" charset="0"/>
            </a:endParaRPr>
          </a:p>
        </p:txBody>
      </p:sp>
      <p:sp>
        <p:nvSpPr>
          <p:cNvPr id="1048849" name=""/>
          <p:cNvSpPr/>
          <p:nvPr>
            <p:ph type="sldNum" sz="quarter" idx="5"/>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Tree>
  </p:cSld>
  <p:clrMap accent1="dk1" accent2="dk1" accent3="dk1" accent4="dk1" accent5="dk1" accent6="dk1" bg1="dk1" bg2="dk1" tx1="dk1" tx2="dk1" hlink="dk1" folHlink="dk1"/>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69" name=""/>
        <p:cNvGrpSpPr/>
        <p:nvPr/>
      </p:nvGrpSpPr>
      <p:grpSpPr>
        <a:xfrm rot="0">
          <a:off x="0" y="0"/>
          <a:ext cx="0" cy="0"/>
          <a:chOff x="0" y="0"/>
          <a:chExt cx="0" cy="0"/>
        </a:xfrm>
      </p:grpSpPr>
      <p:sp>
        <p:nvSpPr>
          <p:cNvPr id="1048594"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595"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
        <p:nvSpPr>
          <p:cNvPr id="1048596"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97" name=""/>
        <p:cNvGrpSpPr/>
        <p:nvPr/>
      </p:nvGrpSpPr>
      <p:grpSpPr>
        <a:xfrm rot="0">
          <a:off x="0" y="0"/>
          <a:ext cx="0" cy="0"/>
          <a:chOff x="0" y="0"/>
          <a:chExt cx="0" cy="0"/>
        </a:xfrm>
      </p:grpSpPr>
      <p:sp>
        <p:nvSpPr>
          <p:cNvPr id="1048641"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642"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r>
              <a:rPr altLang="en-US" lang="zh-CN"/>
              <a:t>History</a:t>
            </a:r>
          </a:p>
          <a:p>
            <a:pPr eaLnBrk="1" hangingPunct="1" latinLnBrk="1" lvl="0">
              <a:spcBef>
                <a:spcPct val="0"/>
              </a:spcBef>
            </a:pPr>
            <a:r>
              <a:rPr altLang="en-US" lang="zh-CN"/>
              <a:t>Biliary disease presents with some diversity, from no symptoms to a constellation of signs and symptoms of varying severity and combination. Accurate diagnosis, therefore, begins with listening closely to the patient. Reaching an accurate diagnosis is aided by clinical experience and often involves imaging studies. </a:t>
            </a:r>
          </a:p>
          <a:p>
            <a:pPr eaLnBrk="1" hangingPunct="1" latinLnBrk="1" lvl="0">
              <a:spcBef>
                <a:spcPct val="0"/>
              </a:spcBef>
            </a:pPr>
            <a:r>
              <a:rPr altLang="en-US" lang="zh-CN"/>
              <a:t>When abdominal pain is the chief symptom, seek to determine when it began and the subsequent events. Clarify what the pain feels like to the patient; visceral pain is perceived as a vague, dull, gnawing, burning, or aching sensation, whereas parietal pain is sharper in quality and better localized. Psychological conditions (eg, anxiety, worry) may enhance pain perception, while impaired consciousness tends to blunt pain perception.</a:t>
            </a:r>
          </a:p>
          <a:p>
            <a:pPr eaLnBrk="1" hangingPunct="1" latinLnBrk="1" lvl="0">
              <a:spcBef>
                <a:spcPct val="0"/>
              </a:spcBef>
            </a:pPr>
            <a:r>
              <a:rPr altLang="en-US" lang="zh-CN"/>
              <a:t>•	Biliary-type pain: Biliary disease often presents with upper abdominal pain. The pain quality is a penetrating aching or tightness, typically severe and located in the epigastrium. The sensation usually is difficult to describe; it may develop suddenly, last for 15 minutes to several hours, and then resolve suddenly. Although the term biliary colic is used commonly, it is a misnomer because the pattern of pain is constant. The pain is caused by an obstruction to the flow of bile, with distension of the biliary lumen, and is clinically similar whether the obstruction occurs at the cystic duct or at another level of the common bile duct. As noxious visceral stimuli become more intense, referred pain may be experienced in the posterior scapula or right shoulder area and be accompanied by nausea and vomiting.</a:t>
            </a:r>
          </a:p>
          <a:p>
            <a:pPr eaLnBrk="1" hangingPunct="1" latinLnBrk="1" lvl="0">
              <a:spcBef>
                <a:spcPct val="0"/>
              </a:spcBef>
            </a:pPr>
            <a:r>
              <a:rPr altLang="en-US" lang="zh-CN"/>
              <a:t>•	Jaundice: Bilirubin metabolism and transport principally are handled by the hepatobiliary tract. A yellow discoloration of the skin begins to appear when serum bilirubin rises above 3 mg/dL, and the yellow discoloration is termed jaundice. Abnormalities leading to jaundice may occur in various phases of the process. </a:t>
            </a:r>
          </a:p>
          <a:p>
            <a:pPr eaLnBrk="1" hangingPunct="1" latinLnBrk="1" lvl="0">
              <a:spcBef>
                <a:spcPct val="0"/>
              </a:spcBef>
            </a:pPr>
            <a:r>
              <a:rPr altLang="en-US" lang="zh-CN"/>
              <a:t>o	Jaundice and abdominal pain: The combination of jaundice and abdominal pain suggests a subacute obstruction of the biliary ductal system. In elderly patients, however, biliary tract obstruction may be painless. Rarely, acute viral hepatitis can be confused with biliary-type pain.</a:t>
            </a:r>
          </a:p>
          <a:p>
            <a:pPr eaLnBrk="1" hangingPunct="1" latinLnBrk="1" lvl="0">
              <a:spcBef>
                <a:spcPct val="0"/>
              </a:spcBef>
            </a:pPr>
            <a:r>
              <a:rPr altLang="en-US" lang="zh-CN"/>
              <a:t>o	Painless jaundice: The development of jaundice in the absence of abdominal pain is suggestive of a malignant obstruction of the bile duct. Here, the onset of jaundice is gradual and may be associated with anorexia; weight loss; and acholic, soft or loose stools. Nonbiliary causes should be considered, including increased bilirubin production (eg, from hemolysis, blood transfusions, or ineffective erythropoieses) and decreased bilirubin clearance due to hereditary defects (eg, unconjugated hyperbilirubinemia in Gilbert syndrome and Crigler-Najjar syndrome types I and II, conjugated hyperbilirubinemia in Dubin-Johnson syndrome and Rotor syndrome).</a:t>
            </a:r>
          </a:p>
          <a:p>
            <a:pPr eaLnBrk="1" hangingPunct="1" latinLnBrk="1" lvl="0">
              <a:spcBef>
                <a:spcPct val="0"/>
              </a:spcBef>
            </a:pPr>
            <a:r>
              <a:rPr altLang="en-US" lang="zh-CN"/>
              <a:t>•	Pruritus: Itching is an unpleasant sensation in the skin associated with a strong desire to scratch. While several causes exist, itching is associated with cholestasis and may become the patient's most bothersome symptom. Itching may appear first in the hands and feet</a:t>
            </a:r>
            <a:r>
              <a:rPr altLang="en-US" lang="zh-CN"/>
              <a:t>* but usually becomes generalized and typically is worse at night. Itching does not distinguish the cause of cholestasis as hepatic or biliary.</a:t>
            </a:r>
          </a:p>
          <a:p>
            <a:pPr eaLnBrk="1" hangingPunct="1" latinLnBrk="1" lvl="0">
              <a:spcBef>
                <a:spcPct val="0"/>
              </a:spcBef>
            </a:pPr>
            <a:r>
              <a:rPr altLang="en-US" lang="zh-CN"/>
              <a:t>•	Fatigue: The insidious onset of fatigue, followed by pruritus and then jaundice, is observed to varying degrees in diseases of the intrahepatic bile ducts, such as primary biliary cirrhosis, primary sclerosing cholangitis, and vanishing bile duct syndrome.</a:t>
            </a:r>
          </a:p>
          <a:p>
            <a:pPr eaLnBrk="1" hangingPunct="1" latinLnBrk="1" lvl="0">
              <a:spcBef>
                <a:spcPct val="0"/>
              </a:spcBef>
            </a:pPr>
            <a:r>
              <a:rPr altLang="en-US" lang="zh-CN"/>
              <a:t>•	Weight loss: A history of weight loss is associated with more serious diseases of the biliary tract. The weight loss may be caused by inadequate nutrient intake (eg, anorexia) or malabsorption of fats (eg, a paucity of bile in cholestatic diseases or prolonged biliary obstruction).</a:t>
            </a:r>
          </a:p>
          <a:p>
            <a:pPr eaLnBrk="1" hangingPunct="1" latinLnBrk="1" lvl="0">
              <a:spcBef>
                <a:spcPct val="0"/>
              </a:spcBef>
            </a:pPr>
            <a:r>
              <a:rPr altLang="en-US" lang="zh-CN"/>
              <a:t>•	Miscellaneous: Other symptoms, including fatty food intolerance, gas, bloating, and dyspepsia, do not indicate the presence of biliary tract disease reliably.</a:t>
            </a:r>
          </a:p>
          <a:p>
            <a:pPr eaLnBrk="1" hangingPunct="1" latinLnBrk="1" lvl="0">
              <a:spcBef>
                <a:spcPct val="0"/>
              </a:spcBef>
            </a:pPr>
            <a:endParaRPr altLang="en-US" lang="zh-CN"/>
          </a:p>
        </p:txBody>
      </p:sp>
      <p:sp>
        <p:nvSpPr>
          <p:cNvPr id="1048643"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00" name=""/>
        <p:cNvGrpSpPr/>
        <p:nvPr/>
      </p:nvGrpSpPr>
      <p:grpSpPr>
        <a:xfrm rot="0">
          <a:off x="0" y="0"/>
          <a:ext cx="0" cy="0"/>
          <a:chOff x="0" y="0"/>
          <a:chExt cx="0" cy="0"/>
        </a:xfrm>
      </p:grpSpPr>
      <p:sp>
        <p:nvSpPr>
          <p:cNvPr id="1048646"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647"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
        <p:nvSpPr>
          <p:cNvPr id="1048648"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03" name=""/>
        <p:cNvGrpSpPr/>
        <p:nvPr/>
      </p:nvGrpSpPr>
      <p:grpSpPr>
        <a:xfrm rot="0">
          <a:off x="0" y="0"/>
          <a:ext cx="0" cy="0"/>
          <a:chOff x="0" y="0"/>
          <a:chExt cx="0" cy="0"/>
        </a:xfrm>
      </p:grpSpPr>
      <p:sp>
        <p:nvSpPr>
          <p:cNvPr id="1048651"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652"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
        <p:nvSpPr>
          <p:cNvPr id="1048653"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rot="0">
          <a:off x="0" y="0"/>
          <a:ext cx="0" cy="0"/>
          <a:chOff x="0" y="0"/>
          <a:chExt cx="0" cy="0"/>
        </a:xfrm>
      </p:grpSpPr>
      <p:sp>
        <p:nvSpPr>
          <p:cNvPr id="1048656"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657"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
        <p:nvSpPr>
          <p:cNvPr id="1048658"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rot="0">
          <a:off x="0" y="0"/>
          <a:ext cx="0" cy="0"/>
          <a:chOff x="0" y="0"/>
          <a:chExt cx="0" cy="0"/>
        </a:xfrm>
      </p:grpSpPr>
      <p:sp>
        <p:nvSpPr>
          <p:cNvPr id="1048661"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662"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
        <p:nvSpPr>
          <p:cNvPr id="1048663"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13" name=""/>
        <p:cNvGrpSpPr/>
        <p:nvPr/>
      </p:nvGrpSpPr>
      <p:grpSpPr>
        <a:xfrm rot="0">
          <a:off x="0" y="0"/>
          <a:ext cx="0" cy="0"/>
          <a:chOff x="0" y="0"/>
          <a:chExt cx="0" cy="0"/>
        </a:xfrm>
      </p:grpSpPr>
      <p:sp>
        <p:nvSpPr>
          <p:cNvPr id="1048668"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669"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
        <p:nvSpPr>
          <p:cNvPr id="1048670"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16" name=""/>
        <p:cNvGrpSpPr/>
        <p:nvPr/>
      </p:nvGrpSpPr>
      <p:grpSpPr>
        <a:xfrm rot="0">
          <a:off x="0" y="0"/>
          <a:ext cx="0" cy="0"/>
          <a:chOff x="0" y="0"/>
          <a:chExt cx="0" cy="0"/>
        </a:xfrm>
      </p:grpSpPr>
      <p:sp>
        <p:nvSpPr>
          <p:cNvPr id="1048673"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674"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
        <p:nvSpPr>
          <p:cNvPr id="1048675"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19" name=""/>
        <p:cNvGrpSpPr/>
        <p:nvPr/>
      </p:nvGrpSpPr>
      <p:grpSpPr>
        <a:xfrm rot="0">
          <a:off x="0" y="0"/>
          <a:ext cx="0" cy="0"/>
          <a:chOff x="0" y="0"/>
          <a:chExt cx="0" cy="0"/>
        </a:xfrm>
      </p:grpSpPr>
      <p:sp>
        <p:nvSpPr>
          <p:cNvPr id="1048678"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679"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
        <p:nvSpPr>
          <p:cNvPr id="1048680"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22" name=""/>
        <p:cNvGrpSpPr/>
        <p:nvPr/>
      </p:nvGrpSpPr>
      <p:grpSpPr>
        <a:xfrm rot="0">
          <a:off x="0" y="0"/>
          <a:ext cx="0" cy="0"/>
          <a:chOff x="0" y="0"/>
          <a:chExt cx="0" cy="0"/>
        </a:xfrm>
      </p:grpSpPr>
      <p:sp>
        <p:nvSpPr>
          <p:cNvPr id="1048683"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684"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
        <p:nvSpPr>
          <p:cNvPr id="1048685"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25" name=""/>
        <p:cNvGrpSpPr/>
        <p:nvPr/>
      </p:nvGrpSpPr>
      <p:grpSpPr>
        <a:xfrm rot="0">
          <a:off x="0" y="0"/>
          <a:ext cx="0" cy="0"/>
          <a:chOff x="0" y="0"/>
          <a:chExt cx="0" cy="0"/>
        </a:xfrm>
      </p:grpSpPr>
      <p:sp>
        <p:nvSpPr>
          <p:cNvPr id="1048688"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689"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r>
              <a:rPr altLang="en-US" lang="zh-CN"/>
              <a:t>This suggests that pancreatic juice enters the bile, causes a proteolytic and inflammatory injury to the duct wall, and leads to biliary cyst formation. </a:t>
            </a:r>
          </a:p>
          <a:p>
            <a:pPr eaLnBrk="1" hangingPunct="1" latinLnBrk="1" lvl="0">
              <a:spcBef>
                <a:spcPct val="0"/>
              </a:spcBef>
            </a:pPr>
            <a:r>
              <a:rPr altLang="en-US" lang="zh-CN"/>
              <a:t>sification scheme was proposed by Todani, which defines 5 cyst types, with groups I and IV having subtypes. </a:t>
            </a:r>
          </a:p>
          <a:p>
            <a:pPr eaLnBrk="1" hangingPunct="1" latinLnBrk="1" lvl="1">
              <a:spcBef>
                <a:spcPct val="0"/>
              </a:spcBef>
            </a:pPr>
            <a:r>
              <a:t>Type I involves a cystic dilatation of the extrahepatic biliary system. In subtype 1a (most common), the entire extrahepatic duct is diffusely involved. In subtype 1b (rare), a localized portion of the common bile duct is segmentally cystic. In subtype 1c (uncommon), the common bile duct is diffusely dilated.</a:t>
            </a:r>
          </a:p>
          <a:p>
            <a:pPr eaLnBrk="1" hangingPunct="1" latinLnBrk="1" lvl="1">
              <a:spcBef>
                <a:spcPct val="0"/>
              </a:spcBef>
            </a:pPr>
            <a:r>
              <a:t>Type II (rare) is a diverticulum of the extrahepatic bile duct.</a:t>
            </a:r>
          </a:p>
          <a:p>
            <a:pPr eaLnBrk="1" hangingPunct="1" latinLnBrk="1" lvl="1">
              <a:spcBef>
                <a:spcPct val="0"/>
              </a:spcBef>
            </a:pPr>
            <a:r>
              <a:t>Type III (uncommon) is a cystic dilatation of the intraduodenal portion of the common bile duct (sometimes referred to as a choledochocele).</a:t>
            </a:r>
          </a:p>
          <a:p>
            <a:pPr eaLnBrk="1" hangingPunct="1" latinLnBrk="1" lvl="1">
              <a:spcBef>
                <a:spcPct val="0"/>
              </a:spcBef>
            </a:pPr>
            <a:r>
              <a:t>Type IV has multiple cysts. Subtype IVa (uncommon) involves both the intrahepatic and extrahepatic biliary system, while subtype IVb (rare) has multiple cysts confined to the extrahepatic system.</a:t>
            </a:r>
          </a:p>
          <a:p>
            <a:pPr eaLnBrk="1" hangingPunct="1" latinLnBrk="1" lvl="0">
              <a:spcBef>
                <a:spcPct val="0"/>
              </a:spcBef>
            </a:pPr>
          </a:p>
          <a:p>
            <a:pPr eaLnBrk="1" hangingPunct="1" latinLnBrk="1" lvl="0">
              <a:spcBef>
                <a:spcPct val="0"/>
              </a:spcBef>
            </a:pPr>
          </a:p>
        </p:txBody>
      </p:sp>
      <p:sp>
        <p:nvSpPr>
          <p:cNvPr id="1048690"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73" name=""/>
        <p:cNvGrpSpPr/>
        <p:nvPr/>
      </p:nvGrpSpPr>
      <p:grpSpPr>
        <a:xfrm rot="0">
          <a:off x="0" y="0"/>
          <a:ext cx="0" cy="0"/>
          <a:chOff x="0" y="0"/>
          <a:chExt cx="0" cy="0"/>
        </a:xfrm>
      </p:grpSpPr>
      <p:sp>
        <p:nvSpPr>
          <p:cNvPr id="1048601"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602"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
        <p:nvSpPr>
          <p:cNvPr id="1048603"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28" name=""/>
        <p:cNvGrpSpPr/>
        <p:nvPr/>
      </p:nvGrpSpPr>
      <p:grpSpPr>
        <a:xfrm rot="0">
          <a:off x="0" y="0"/>
          <a:ext cx="0" cy="0"/>
          <a:chOff x="0" y="0"/>
          <a:chExt cx="0" cy="0"/>
        </a:xfrm>
      </p:grpSpPr>
      <p:sp>
        <p:nvSpPr>
          <p:cNvPr id="1048693"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
        <p:nvSpPr>
          <p:cNvPr id="1048694"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695"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31" name=""/>
        <p:cNvGrpSpPr/>
        <p:nvPr/>
      </p:nvGrpSpPr>
      <p:grpSpPr>
        <a:xfrm rot="0">
          <a:off x="0" y="0"/>
          <a:ext cx="0" cy="0"/>
          <a:chOff x="0" y="0"/>
          <a:chExt cx="0" cy="0"/>
        </a:xfrm>
      </p:grpSpPr>
      <p:sp>
        <p:nvSpPr>
          <p:cNvPr id="1048699"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700"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
        <p:nvSpPr>
          <p:cNvPr id="1048701"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34" name=""/>
        <p:cNvGrpSpPr/>
        <p:nvPr/>
      </p:nvGrpSpPr>
      <p:grpSpPr>
        <a:xfrm rot="0">
          <a:off x="0" y="0"/>
          <a:ext cx="0" cy="0"/>
          <a:chOff x="0" y="0"/>
          <a:chExt cx="0" cy="0"/>
        </a:xfrm>
      </p:grpSpPr>
      <p:sp>
        <p:nvSpPr>
          <p:cNvPr id="1048704"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705"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
        <p:nvSpPr>
          <p:cNvPr id="1048706"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37" name=""/>
        <p:cNvGrpSpPr/>
        <p:nvPr/>
      </p:nvGrpSpPr>
      <p:grpSpPr>
        <a:xfrm rot="0">
          <a:off x="0" y="0"/>
          <a:ext cx="0" cy="0"/>
          <a:chOff x="0" y="0"/>
          <a:chExt cx="0" cy="0"/>
        </a:xfrm>
      </p:grpSpPr>
      <p:sp>
        <p:nvSpPr>
          <p:cNvPr id="1048709"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
        <p:nvSpPr>
          <p:cNvPr id="1048710"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711"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40" name=""/>
        <p:cNvGrpSpPr/>
        <p:nvPr/>
      </p:nvGrpSpPr>
      <p:grpSpPr>
        <a:xfrm rot="0">
          <a:off x="0" y="0"/>
          <a:ext cx="0" cy="0"/>
          <a:chOff x="0" y="0"/>
          <a:chExt cx="0" cy="0"/>
        </a:xfrm>
      </p:grpSpPr>
      <p:sp>
        <p:nvSpPr>
          <p:cNvPr id="1048714"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
        <p:nvSpPr>
          <p:cNvPr id="1048715"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716"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43" name=""/>
        <p:cNvGrpSpPr/>
        <p:nvPr/>
      </p:nvGrpSpPr>
      <p:grpSpPr>
        <a:xfrm rot="0">
          <a:off x="0" y="0"/>
          <a:ext cx="0" cy="0"/>
          <a:chOff x="0" y="0"/>
          <a:chExt cx="0" cy="0"/>
        </a:xfrm>
      </p:grpSpPr>
      <p:sp>
        <p:nvSpPr>
          <p:cNvPr id="1048719"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
        <p:nvSpPr>
          <p:cNvPr id="1048720"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721"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46" name=""/>
        <p:cNvGrpSpPr/>
        <p:nvPr/>
      </p:nvGrpSpPr>
      <p:grpSpPr>
        <a:xfrm rot="0">
          <a:off x="0" y="0"/>
          <a:ext cx="0" cy="0"/>
          <a:chOff x="0" y="0"/>
          <a:chExt cx="0" cy="0"/>
        </a:xfrm>
      </p:grpSpPr>
      <p:sp>
        <p:nvSpPr>
          <p:cNvPr id="1048723"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
        <p:nvSpPr>
          <p:cNvPr id="1048724"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725"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49" name=""/>
        <p:cNvGrpSpPr/>
        <p:nvPr/>
      </p:nvGrpSpPr>
      <p:grpSpPr>
        <a:xfrm rot="0">
          <a:off x="0" y="0"/>
          <a:ext cx="0" cy="0"/>
          <a:chOff x="0" y="0"/>
          <a:chExt cx="0" cy="0"/>
        </a:xfrm>
      </p:grpSpPr>
      <p:sp>
        <p:nvSpPr>
          <p:cNvPr id="1048728"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
        <p:nvSpPr>
          <p:cNvPr id="1048729"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730"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52" name=""/>
        <p:cNvGrpSpPr/>
        <p:nvPr/>
      </p:nvGrpSpPr>
      <p:grpSpPr>
        <a:xfrm rot="0">
          <a:off x="0" y="0"/>
          <a:ext cx="0" cy="0"/>
          <a:chOff x="0" y="0"/>
          <a:chExt cx="0" cy="0"/>
        </a:xfrm>
      </p:grpSpPr>
      <p:sp>
        <p:nvSpPr>
          <p:cNvPr id="1048733"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734"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
        <p:nvSpPr>
          <p:cNvPr id="1048735"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55" name=""/>
        <p:cNvGrpSpPr/>
        <p:nvPr/>
      </p:nvGrpSpPr>
      <p:grpSpPr>
        <a:xfrm rot="0">
          <a:off x="0" y="0"/>
          <a:ext cx="0" cy="0"/>
          <a:chOff x="0" y="0"/>
          <a:chExt cx="0" cy="0"/>
        </a:xfrm>
      </p:grpSpPr>
      <p:sp>
        <p:nvSpPr>
          <p:cNvPr id="1048738"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
        <p:nvSpPr>
          <p:cNvPr id="1048739"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740"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76" name=""/>
        <p:cNvGrpSpPr/>
        <p:nvPr/>
      </p:nvGrpSpPr>
      <p:grpSpPr>
        <a:xfrm rot="0">
          <a:off x="0" y="0"/>
          <a:ext cx="0" cy="0"/>
          <a:chOff x="0" y="0"/>
          <a:chExt cx="0" cy="0"/>
        </a:xfrm>
      </p:grpSpPr>
      <p:sp>
        <p:nvSpPr>
          <p:cNvPr id="1048606"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
        <p:nvSpPr>
          <p:cNvPr id="1048607"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608"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58" name=""/>
        <p:cNvGrpSpPr/>
        <p:nvPr/>
      </p:nvGrpSpPr>
      <p:grpSpPr>
        <a:xfrm rot="0">
          <a:off x="0" y="0"/>
          <a:ext cx="0" cy="0"/>
          <a:chOff x="0" y="0"/>
          <a:chExt cx="0" cy="0"/>
        </a:xfrm>
      </p:grpSpPr>
      <p:sp>
        <p:nvSpPr>
          <p:cNvPr id="1048743"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
        <p:nvSpPr>
          <p:cNvPr id="1048744"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745"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61" name=""/>
        <p:cNvGrpSpPr/>
        <p:nvPr/>
      </p:nvGrpSpPr>
      <p:grpSpPr>
        <a:xfrm rot="0">
          <a:off x="0" y="0"/>
          <a:ext cx="0" cy="0"/>
          <a:chOff x="0" y="0"/>
          <a:chExt cx="0" cy="0"/>
        </a:xfrm>
      </p:grpSpPr>
      <p:sp>
        <p:nvSpPr>
          <p:cNvPr id="1048748"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
        <p:nvSpPr>
          <p:cNvPr id="1048749"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750"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64" name=""/>
        <p:cNvGrpSpPr/>
        <p:nvPr/>
      </p:nvGrpSpPr>
      <p:grpSpPr>
        <a:xfrm rot="0">
          <a:off x="0" y="0"/>
          <a:ext cx="0" cy="0"/>
          <a:chOff x="0" y="0"/>
          <a:chExt cx="0" cy="0"/>
        </a:xfrm>
      </p:grpSpPr>
      <p:sp>
        <p:nvSpPr>
          <p:cNvPr id="1048753"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
        <p:nvSpPr>
          <p:cNvPr id="1048754"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755"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67" name=""/>
        <p:cNvGrpSpPr/>
        <p:nvPr/>
      </p:nvGrpSpPr>
      <p:grpSpPr>
        <a:xfrm rot="0">
          <a:off x="0" y="0"/>
          <a:ext cx="0" cy="0"/>
          <a:chOff x="0" y="0"/>
          <a:chExt cx="0" cy="0"/>
        </a:xfrm>
      </p:grpSpPr>
      <p:sp>
        <p:nvSpPr>
          <p:cNvPr id="1048758"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
        <p:nvSpPr>
          <p:cNvPr id="1048759"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760"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70" name=""/>
        <p:cNvGrpSpPr/>
        <p:nvPr/>
      </p:nvGrpSpPr>
      <p:grpSpPr>
        <a:xfrm rot="0">
          <a:off x="0" y="0"/>
          <a:ext cx="0" cy="0"/>
          <a:chOff x="0" y="0"/>
          <a:chExt cx="0" cy="0"/>
        </a:xfrm>
      </p:grpSpPr>
      <p:sp>
        <p:nvSpPr>
          <p:cNvPr id="1048763"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
        <p:nvSpPr>
          <p:cNvPr id="1048764"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765"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73" name=""/>
        <p:cNvGrpSpPr/>
        <p:nvPr/>
      </p:nvGrpSpPr>
      <p:grpSpPr>
        <a:xfrm rot="0">
          <a:off x="0" y="0"/>
          <a:ext cx="0" cy="0"/>
          <a:chOff x="0" y="0"/>
          <a:chExt cx="0" cy="0"/>
        </a:xfrm>
      </p:grpSpPr>
      <p:sp>
        <p:nvSpPr>
          <p:cNvPr id="1048769"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770"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
        <p:nvSpPr>
          <p:cNvPr id="1048771"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bwMode="white">
      <p:bgPr>
        <a:solidFill>
          <a:srgbClr val="FFFFFF"/>
        </a:solidFill>
      </p:bgPr>
    </p:bg>
    <p:spTree>
      <p:nvGrpSpPr>
        <p:cNvPr id="179" name=""/>
        <p:cNvGrpSpPr/>
        <p:nvPr/>
      </p:nvGrpSpPr>
      <p:grpSpPr>
        <a:xfrm rot="0">
          <a:off x="0" y="0"/>
          <a:ext cx="0" cy="0"/>
          <a:chOff x="0" y="0"/>
          <a:chExt cx="0" cy="0"/>
        </a:xfrm>
      </p:grpSpPr>
      <p:sp>
        <p:nvSpPr>
          <p:cNvPr id="1048777" name=""/>
          <p:cNvSpPr/>
          <p:nvPr>
            <p:ph type="sldImg" sz="full" idx="0"/>
          </p:nvPr>
        </p:nvSpPr>
        <p:spPr bwMode="auto">
          <a:xfrm rot="0">
            <a:off x="1585912" y="1006475"/>
            <a:ext cx="4598987" cy="3448050"/>
          </a:xfrm>
          <a:prstGeom prst="rect"/>
          <a:noFill/>
          <a:ln w="9525" cap="flat" cmpd="sng">
            <a:solidFill>
              <a:srgbClr val="000000">
                <a:alpha val="100000"/>
              </a:srgbClr>
            </a:solidFill>
            <a:prstDash val="solid"/>
            <a:miter/>
          </a:ln>
        </p:spPr>
        <p:txBody>
          <a:bodyPr anchor="ctr" bIns="45720" lIns="91440" rIns="91440" tIns="45720"/>
          <a:p/>
        </p:txBody>
      </p:sp>
      <p:sp>
        <p:nvSpPr>
          <p:cNvPr id="1048778" name=""/>
          <p:cNvSpPr/>
          <p:nvPr>
            <p:ph type="body" sz="full" idx="1"/>
          </p:nvPr>
        </p:nvSpPr>
        <p:spPr bwMode="auto">
          <a:xfrm rot="0">
            <a:off x="1185862" y="4787900"/>
            <a:ext cx="5407025" cy="3827462"/>
          </a:xfrm>
          <a:prstGeom prst="rect"/>
          <a:noFill/>
          <a:ln>
            <a:noFill/>
          </a:ln>
        </p:spPr>
        <p:txBody>
          <a:bodyPr anchor="t" bIns="45720" lIns="91440" rIns="91440" tIns="45720">
            <a:spAutoFit/>
          </a:bodyPr>
          <a:p>
            <a:pPr indent="-215900" lvl="0" marL="215900">
              <a:lnSpc>
                <a:spcPct val="97000"/>
              </a:lnSpc>
              <a:spcBef>
                <a:spcPct val="0"/>
              </a:spcBef>
              <a:buSzPct val="45000"/>
              <a:buFont typeface="StarSymbol" pitchFamily="0" charset="1"/>
              <a:buNone/>
            </a:pPr>
            <a:r>
              <a:rPr altLang="en-US" lang="zh-CN">
                <a:latin typeface="Arial" pitchFamily="34" charset="0"/>
              </a:rPr>
              <a:t>Figure 1 Regional Variation in the Estimated Age-Standardized Incidence Rates of Liver Cancer. The incidence rates shown (numbers of cases per 100,000 persons) pertain to both sexes and all ages. Adapted from the World Health Organization.3</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bwMode="white">
      <p:bgPr>
        <a:solidFill>
          <a:srgbClr val="FFFFFF"/>
        </a:solidFill>
      </p:bgPr>
    </p:bg>
    <p:spTree>
      <p:nvGrpSpPr>
        <p:cNvPr id="182" name=""/>
        <p:cNvGrpSpPr/>
        <p:nvPr/>
      </p:nvGrpSpPr>
      <p:grpSpPr>
        <a:xfrm rot="0">
          <a:off x="0" y="0"/>
          <a:ext cx="0" cy="0"/>
          <a:chOff x="0" y="0"/>
          <a:chExt cx="0" cy="0"/>
        </a:xfrm>
      </p:grpSpPr>
      <p:sp>
        <p:nvSpPr>
          <p:cNvPr id="1048781" name=""/>
          <p:cNvSpPr/>
          <p:nvPr>
            <p:ph type="sldImg" sz="full" idx="0"/>
          </p:nvPr>
        </p:nvSpPr>
        <p:spPr bwMode="auto">
          <a:xfrm rot="0">
            <a:off x="1585912" y="1006475"/>
            <a:ext cx="4598987" cy="3448050"/>
          </a:xfrm>
          <a:prstGeom prst="rect"/>
          <a:noFill/>
          <a:ln w="9525" cap="flat" cmpd="sng">
            <a:solidFill>
              <a:srgbClr val="000000">
                <a:alpha val="100000"/>
              </a:srgbClr>
            </a:solidFill>
            <a:prstDash val="solid"/>
            <a:miter/>
          </a:ln>
        </p:spPr>
        <p:txBody>
          <a:bodyPr anchor="ctr" bIns="45720" lIns="91440" rIns="91440" tIns="45720"/>
          <a:p/>
        </p:txBody>
      </p:sp>
      <p:sp>
        <p:nvSpPr>
          <p:cNvPr id="1048782" name=""/>
          <p:cNvSpPr/>
          <p:nvPr>
            <p:ph type="body" sz="full" idx="1"/>
          </p:nvPr>
        </p:nvSpPr>
        <p:spPr bwMode="auto">
          <a:xfrm rot="0">
            <a:off x="1185862" y="4787900"/>
            <a:ext cx="5407025" cy="3827462"/>
          </a:xfrm>
          <a:prstGeom prst="rect"/>
          <a:noFill/>
          <a:ln>
            <a:noFill/>
          </a:ln>
        </p:spPr>
        <p:txBody>
          <a:bodyPr anchor="t" bIns="45720" lIns="91440" rIns="91440" tIns="45720">
            <a:spAutoFit/>
          </a:bodyPr>
          <a:p>
            <a:pPr indent="-215900" lvl="0" marL="215900">
              <a:lnSpc>
                <a:spcPct val="97000"/>
              </a:lnSpc>
              <a:spcBef>
                <a:spcPct val="0"/>
              </a:spcBef>
              <a:buSzPct val="45000"/>
              <a:buFont typeface="StarSymbol" pitchFamily="0" charset="1"/>
              <a:buNone/>
            </a:pPr>
            <a:r>
              <a:rPr altLang="en-US" lang="zh-CN">
                <a:latin typeface="Arial" pitchFamily="34" charset="0"/>
              </a:rPr>
              <a:t>Figure 2 Age-Adjusted Incidence and 5-Year Survival Rates for Patients with Hepatocellular Carcinoma in the United States, 1973–2007.</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bwMode="white">
      <p:bgPr>
        <a:solidFill>
          <a:srgbClr val="FFFFFF"/>
        </a:solidFill>
      </p:bgPr>
    </p:bg>
    <p:spTree>
      <p:nvGrpSpPr>
        <p:cNvPr id="193" name=""/>
        <p:cNvGrpSpPr/>
        <p:nvPr/>
      </p:nvGrpSpPr>
      <p:grpSpPr>
        <a:xfrm rot="0">
          <a:off x="0" y="0"/>
          <a:ext cx="0" cy="0"/>
          <a:chOff x="0" y="0"/>
          <a:chExt cx="0" cy="0"/>
        </a:xfrm>
      </p:grpSpPr>
      <p:sp>
        <p:nvSpPr>
          <p:cNvPr id="1048798" name=""/>
          <p:cNvSpPr/>
          <p:nvPr>
            <p:ph type="sldImg" sz="full" idx="0"/>
          </p:nvPr>
        </p:nvSpPr>
        <p:spPr bwMode="auto">
          <a:xfrm rot="0">
            <a:off x="1585912" y="1006475"/>
            <a:ext cx="4598987" cy="3448050"/>
          </a:xfrm>
          <a:prstGeom prst="rect"/>
          <a:noFill/>
          <a:ln w="9525" cap="flat" cmpd="sng">
            <a:solidFill>
              <a:srgbClr val="000000">
                <a:alpha val="100000"/>
              </a:srgbClr>
            </a:solidFill>
            <a:prstDash val="solid"/>
            <a:miter/>
          </a:ln>
        </p:spPr>
        <p:txBody>
          <a:bodyPr anchor="ctr" bIns="45720" lIns="91440" rIns="91440" tIns="45720"/>
          <a:p/>
        </p:txBody>
      </p:sp>
      <p:sp>
        <p:nvSpPr>
          <p:cNvPr id="1048799" name=""/>
          <p:cNvSpPr/>
          <p:nvPr>
            <p:ph type="body" sz="full" idx="1"/>
          </p:nvPr>
        </p:nvSpPr>
        <p:spPr bwMode="auto">
          <a:xfrm rot="0">
            <a:off x="1185862" y="4787900"/>
            <a:ext cx="5407025" cy="3827462"/>
          </a:xfrm>
          <a:prstGeom prst="rect"/>
          <a:noFill/>
          <a:ln>
            <a:noFill/>
          </a:ln>
        </p:spPr>
        <p:txBody>
          <a:bodyPr anchor="t" bIns="45720" lIns="91440" rIns="91440" tIns="45720">
            <a:spAutoFit/>
          </a:bodyPr>
          <a:p>
            <a:pPr indent="-215900" lvl="0" marL="215900">
              <a:lnSpc>
                <a:spcPct val="97000"/>
              </a:lnSpc>
              <a:spcBef>
                <a:spcPct val="0"/>
              </a:spcBef>
              <a:buSzPct val="45000"/>
              <a:buFont typeface="StarSymbol" pitchFamily="0" charset="1"/>
              <a:buNone/>
            </a:pPr>
            <a:r>
              <a:rPr altLang="en-US" lang="zh-CN">
                <a:latin typeface="Arial" pitchFamily="34" charset="0"/>
              </a:rPr>
              <a:t>Figure 4 MRI Studies Showing the Effects of Hepatocellular Carcinoma at Different Stages of the Disease. All MRI studies were performed with the use of intravenous contrast material and show areas of enhancement typically found in patients with hepatocellular carcinoma. Panel A shows a single mass measuring 1.7 cm in diameter (arrows), indicating very-early-stage hepatocellular carcinoma (defined as a single lesion measuring less than 2 cm in diameter). Panel B shows two lesions, measuring 2.4 and 1.2 cm in diameter (arrows), indicating early-stage hepatocellular carcinoma (defined as fewer than three nodules, each measuring less than 3 cm in diameter). Panel C shows multiple hepatocellular-carcinoma nodules (arrows) in a patient with Child–Pugh class B cirrhosis, indicating intermediate-stage disease. Panel D shows a large mass (more than 10 cm in diameter) and ascites (arrows), indicating advanced-stage hepatocellular carcinoma.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79" name=""/>
        <p:cNvGrpSpPr/>
        <p:nvPr/>
      </p:nvGrpSpPr>
      <p:grpSpPr>
        <a:xfrm rot="0">
          <a:off x="0" y="0"/>
          <a:ext cx="0" cy="0"/>
          <a:chOff x="0" y="0"/>
          <a:chExt cx="0" cy="0"/>
        </a:xfrm>
      </p:grpSpPr>
      <p:sp>
        <p:nvSpPr>
          <p:cNvPr id="1048611"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
        <p:nvSpPr>
          <p:cNvPr id="1048612"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613"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82" name=""/>
        <p:cNvGrpSpPr/>
        <p:nvPr/>
      </p:nvGrpSpPr>
      <p:grpSpPr>
        <a:xfrm rot="0">
          <a:off x="0" y="0"/>
          <a:ext cx="0" cy="0"/>
          <a:chOff x="0" y="0"/>
          <a:chExt cx="0" cy="0"/>
        </a:xfrm>
      </p:grpSpPr>
      <p:sp>
        <p:nvSpPr>
          <p:cNvPr id="1048616"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617"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
        <p:nvSpPr>
          <p:cNvPr id="1048618"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85" name=""/>
        <p:cNvGrpSpPr/>
        <p:nvPr/>
      </p:nvGrpSpPr>
      <p:grpSpPr>
        <a:xfrm rot="0">
          <a:off x="0" y="0"/>
          <a:ext cx="0" cy="0"/>
          <a:chOff x="0" y="0"/>
          <a:chExt cx="0" cy="0"/>
        </a:xfrm>
      </p:grpSpPr>
      <p:sp>
        <p:nvSpPr>
          <p:cNvPr id="1048621"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622"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
        <p:nvSpPr>
          <p:cNvPr id="1048623"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88" name=""/>
        <p:cNvGrpSpPr/>
        <p:nvPr/>
      </p:nvGrpSpPr>
      <p:grpSpPr>
        <a:xfrm rot="0">
          <a:off x="0" y="0"/>
          <a:ext cx="0" cy="0"/>
          <a:chOff x="0" y="0"/>
          <a:chExt cx="0" cy="0"/>
        </a:xfrm>
      </p:grpSpPr>
      <p:sp>
        <p:nvSpPr>
          <p:cNvPr id="1048626"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627"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
        <p:nvSpPr>
          <p:cNvPr id="1048628"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91" name=""/>
        <p:cNvGrpSpPr/>
        <p:nvPr/>
      </p:nvGrpSpPr>
      <p:grpSpPr>
        <a:xfrm rot="0">
          <a:off x="0" y="0"/>
          <a:ext cx="0" cy="0"/>
          <a:chOff x="0" y="0"/>
          <a:chExt cx="0" cy="0"/>
        </a:xfrm>
      </p:grpSpPr>
      <p:sp>
        <p:nvSpPr>
          <p:cNvPr id="1048631"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632"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
        <p:nvSpPr>
          <p:cNvPr id="1048633"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94" name=""/>
        <p:cNvGrpSpPr/>
        <p:nvPr/>
      </p:nvGrpSpPr>
      <p:grpSpPr>
        <a:xfrm rot="0">
          <a:off x="0" y="0"/>
          <a:ext cx="0" cy="0"/>
          <a:chOff x="0" y="0"/>
          <a:chExt cx="0" cy="0"/>
        </a:xfrm>
      </p:grpSpPr>
      <p:sp>
        <p:nvSpPr>
          <p:cNvPr id="1048636"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a:p/>
        </p:txBody>
      </p:sp>
      <p:sp>
        <p:nvSpPr>
          <p:cNvPr id="1048637" name=""/>
          <p:cNvSpPr/>
          <p:nvPr>
            <p:ph type="body" sz="full" idx="1"/>
          </p:nvPr>
        </p:nvSpPr>
        <p:spPr bwMode="auto">
          <a:xfrm rot="0">
            <a:off x="685800" y="4343400"/>
            <a:ext cx="5486400" cy="4114800"/>
          </a:xfrm>
          <a:prstGeom prst="rect"/>
          <a:noFill/>
          <a:ln>
            <a:noFill/>
          </a:ln>
        </p:spPr>
        <p:txBody>
          <a:bodyPr anchor="t" bIns="45720" lIns="91440" rIns="91440" tIns="45720"/>
          <a:p>
            <a:pPr eaLnBrk="1" hangingPunct="1" latinLnBrk="1" lvl="0">
              <a:spcBef>
                <a:spcPct val="0"/>
              </a:spcBef>
            </a:pPr>
            <a:endParaRPr altLang="en-US" lang="zh-CN"/>
          </a:p>
        </p:txBody>
      </p:sp>
      <p:sp>
        <p:nvSpPr>
          <p:cNvPr id="1048638"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lang="zh-CN">
                <a:latin typeface="Calibri" pitchFamily="34" charset="0"/>
              </a:rPr>
              <a:pPr algn="r" eaLnBrk="1" hangingPunct="1" latinLnBrk="1" lvl="0"/>
            </a:fld>
            <a:endParaRPr altLang="en-US" sz="1200" lang="zh-CN">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64" name=""/>
        <p:cNvGrpSpPr/>
        <p:nvPr/>
      </p:nvGrpSpPr>
      <p:grpSpPr>
        <a:xfrm rot="0">
          <a:off x="0" y="0"/>
          <a:ext cx="0" cy="0"/>
          <a:chOff x="0" y="0"/>
          <a:chExt cx="0" cy="0"/>
        </a:xfrm>
      </p:grpSpPr>
      <p:sp>
        <p:nvSpPr>
          <p:cNvPr id="1048583" name=""/>
          <p:cNvSpPr/>
          <p:nvPr/>
        </p:nvSpPr>
        <p:spPr>
          <a:xfrm rot="0">
            <a:off x="0" y="220662"/>
            <a:ext cx="9144000" cy="228600"/>
          </a:xfrm>
          <a:prstGeom prst="rect"/>
          <a:solidFill>
            <a:srgbClr val="FFFFFF"/>
          </a:solid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algn="ctr" eaLnBrk="1" hangingPunct="1" latinLnBrk="1" lvl="0"/>
            <a:endParaRPr altLang="en-US" lang="zh-CN">
              <a:solidFill>
                <a:srgbClr val="FFFFFF"/>
              </a:solidFill>
            </a:endParaRPr>
          </a:p>
        </p:txBody>
      </p:sp>
      <p:sp>
        <p:nvSpPr>
          <p:cNvPr id="1048584" name=""/>
          <p:cNvSpPr/>
          <p:nvPr/>
        </p:nvSpPr>
        <p:spPr>
          <a:xfrm rot="0">
            <a:off x="0" y="0"/>
            <a:ext cx="9144000" cy="365125"/>
          </a:xfrm>
          <a:prstGeom prst="rect"/>
          <a:solidFill>
            <a:schemeClr val="accent1"/>
          </a:solid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algn="ctr" eaLnBrk="1" hangingPunct="1" latinLnBrk="1" lvl="0"/>
            <a:endParaRPr altLang="en-US" lang="zh-CN">
              <a:solidFill>
                <a:srgbClr val="FFFFFF"/>
              </a:solidFill>
            </a:endParaRPr>
          </a:p>
        </p:txBody>
      </p:sp>
      <p:cxnSp>
        <p:nvCxnSpPr>
          <p:cNvPr id="3145728" name=""/>
          <p:cNvCxnSpPr>
            <a:cxnSpLocks/>
          </p:cNvCxnSpPr>
          <p:nvPr/>
        </p:nvCxnSpPr>
        <p:spPr>
          <a:xfrm rot="0">
            <a:off x="685800" y="3398837"/>
            <a:ext cx="7848600" cy="1587"/>
          </a:xfrm>
          <a:prstGeom prst="line"/>
          <a:noFill/>
          <a:ln w="19050" cap="flat" cmpd="sng">
            <a:solidFill>
              <a:schemeClr val="lt2">
                <a:alpha val="100000"/>
              </a:schemeClr>
            </a:solidFill>
            <a:prstDash val="solid"/>
            <a:miter/>
          </a:ln>
        </p:spPr>
      </p:cxnSp>
      <p:sp>
        <p:nvSpPr>
          <p:cNvPr id="1048587" name=""/>
          <p:cNvSpPr/>
          <p:nvPr>
            <p:ph type="dt" sz="half" idx="2"/>
          </p:nvPr>
        </p:nvSpPr>
        <p:spPr>
          <a:xfrm rot="0">
            <a:off x="457200" y="19050"/>
            <a:ext cx="28956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eaLnBrk="1" hangingPunct="1" latinLnBrk="1" lvl="0"/>
            <a:endParaRPr altLang="en-US" sz="1200" lang="zh-CN">
              <a:solidFill>
                <a:srgbClr val="FFFFFF"/>
              </a:solidFill>
            </a:endParaRPr>
          </a:p>
        </p:txBody>
      </p:sp>
      <p:sp>
        <p:nvSpPr>
          <p:cNvPr id="1048588" name=""/>
          <p:cNvSpPr/>
          <p:nvPr>
            <p:ph type="ftr" sz="quarter" idx="3"/>
          </p:nvPr>
        </p:nvSpPr>
        <p:spPr>
          <a:xfrm rot="0">
            <a:off x="3429000" y="19050"/>
            <a:ext cx="41148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algn="ctr" eaLnBrk="1" hangingPunct="1" latinLnBrk="1" lvl="0"/>
            <a:endParaRPr altLang="en-US" sz="1200" lang="zh-CN">
              <a:solidFill>
                <a:srgbClr val="FFFFFF"/>
              </a:solidFill>
            </a:endParaRPr>
          </a:p>
        </p:txBody>
      </p:sp>
      <p:sp>
        <p:nvSpPr>
          <p:cNvPr id="1048589" name=""/>
          <p:cNvSpPr/>
          <p:nvPr>
            <p:ph type="sldNum" sz="quarter" idx="4"/>
          </p:nvPr>
        </p:nvSpPr>
        <p:spPr>
          <a:xfrm rot="0">
            <a:off x="7620000" y="19050"/>
            <a:ext cx="10668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eaLnBrk="1" hangingPunct="1" latinLnBrk="1" lvl="0"/>
            <a:fld id="{566ABCEB-ACFC-4714-9973-3DA970169C29}" type="slidenum">
              <a:rPr altLang="en-US" b="1" sz="1400" lang="zh-CN">
                <a:solidFill>
                  <a:srgbClr val="FFFFFF"/>
                </a:solidFill>
              </a:rPr>
              <a:pPr eaLnBrk="1" hangingPunct="1" latinLnBrk="1" lvl="0"/>
            </a:fld>
            <a:endParaRPr altLang="en-US" b="1" sz="1400" lang="zh-CN">
              <a:solidFill>
                <a:srgbClr val="FFFFFF"/>
              </a:solidFill>
            </a:endParaRPr>
          </a:p>
        </p:txBody>
      </p:sp>
      <p:sp>
        <p:nvSpPr>
          <p:cNvPr id="1048591" name="Subtitle 2"/>
          <p:cNvSpPr>
            <a:spLocks noGrp="1"/>
          </p:cNvSpPr>
          <p:nvPr>
            <p:ph type="subTitle" idx="1"/>
          </p:nvPr>
        </p:nvSpPr>
        <p:spPr>
          <a:xfrm>
            <a:off x="685800" y="3505200"/>
            <a:ext cx="6400800" cy="1752600"/>
          </a:xfrm>
        </p:spPr>
        <p:txBody>
          <a:bodyPr/>
          <a:lstStyle>
            <a:lvl1pPr algn="l" indent="0" marL="0">
              <a:buNone/>
              <a:defRPr>
                <a:solidFill>
                  <a:schemeClr val="tx1">
                    <a:lumMod val="75000"/>
                    <a:lumOff val="2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dirty="0" lang="en-US"/>
          </a:p>
        </p:txBody>
      </p:sp>
      <p:sp>
        <p:nvSpPr>
          <p:cNvPr id="1048590" name="Title 1"/>
          <p:cNvSpPr>
            <a:spLocks noGrp="1"/>
          </p:cNvSpPr>
          <p:nvPr>
            <p:ph type="ctrTitle"/>
          </p:nvPr>
        </p:nvSpPr>
        <p:spPr>
          <a:xfrm>
            <a:off x="685800" y="1371600"/>
            <a:ext cx="7848600" cy="1927225"/>
          </a:xfrm>
        </p:spPr>
        <p:txBody>
          <a:bodyPr anchor="b">
            <a:noAutofit/>
          </a:bodyPr>
          <a:lstStyle>
            <a:lvl1pPr>
              <a:defRPr baseline="0" cap="all" sz="5400"/>
            </a:lvl1pPr>
          </a:lstStyle>
          <a:p>
            <a:r>
              <a:rPr lang="en-US" smtClean="0"/>
              <a:t>Click to edit Master title style</a:t>
            </a:r>
            <a:endParaRPr dirty="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207" name=""/>
        <p:cNvGrpSpPr/>
        <p:nvPr/>
      </p:nvGrpSpPr>
      <p:grpSpPr>
        <a:xfrm>
          <a:off x="0" y="0"/>
          <a:ext cx="0" cy="0"/>
          <a:chOff x="0" y="0"/>
          <a:chExt cx="0" cy="0"/>
        </a:xfrm>
      </p:grpSpPr>
      <p:sp>
        <p:nvSpPr>
          <p:cNvPr id="1048838" name="Title 1"/>
          <p:cNvSpPr>
            <a:spLocks noGrp="1"/>
          </p:cNvSpPr>
          <p:nvPr>
            <p:ph type="title"/>
          </p:nvPr>
        </p:nvSpPr>
        <p:spPr/>
        <p:txBody>
          <a:bodyPr/>
          <a:p>
            <a:r>
              <a:rPr lang="en-US" smtClean="0"/>
              <a:t>Click to edit Master title style</a:t>
            </a:r>
            <a:endParaRPr lang="en-US"/>
          </a:p>
        </p:txBody>
      </p:sp>
      <p:sp>
        <p:nvSpPr>
          <p:cNvPr id="1048839"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0" name=""/>
          <p:cNvSpPr/>
          <p:nvPr>
            <p:ph type="dt" sz="half" idx="2"/>
          </p:nvPr>
        </p:nvSpPr>
        <p:spPr>
          <a:xfrm rot="0">
            <a:off x="457200" y="19050"/>
            <a:ext cx="28956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eaLnBrk="1" hangingPunct="1" latinLnBrk="1" lvl="0"/>
            <a:endParaRPr altLang="en-US" sz="1200" lang="zh-CN">
              <a:solidFill>
                <a:srgbClr val="FFFFFF"/>
              </a:solidFill>
            </a:endParaRPr>
          </a:p>
        </p:txBody>
      </p:sp>
      <p:sp>
        <p:nvSpPr>
          <p:cNvPr id="1048582" name=""/>
          <p:cNvSpPr/>
          <p:nvPr>
            <p:ph type="sldNum" sz="quarter" idx="4"/>
          </p:nvPr>
        </p:nvSpPr>
        <p:spPr>
          <a:xfrm rot="0">
            <a:off x="7620000" y="19050"/>
            <a:ext cx="10668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eaLnBrk="1" hangingPunct="1" latinLnBrk="1" lvl="0"/>
            <a:fld id="{566ABCEB-ACFC-4714-9973-3DA970169C29}" type="slidenum">
              <a:rPr altLang="en-US" b="1" sz="1400" lang="zh-CN">
                <a:solidFill>
                  <a:srgbClr val="FFFFFF"/>
                </a:solidFill>
              </a:rPr>
              <a:pPr eaLnBrk="1" hangingPunct="1" latinLnBrk="1" lvl="0"/>
            </a:fld>
            <a:endParaRPr altLang="en-US" b="1" sz="1400" lang="zh-CN">
              <a:solidFill>
                <a:srgbClr val="FFFFFF"/>
              </a:solidFill>
            </a:endParaRPr>
          </a:p>
        </p:txBody>
      </p:sp>
      <p:sp>
        <p:nvSpPr>
          <p:cNvPr id="1048581" name=""/>
          <p:cNvSpPr/>
          <p:nvPr>
            <p:ph type="ftr" sz="quarter" idx="3"/>
          </p:nvPr>
        </p:nvSpPr>
        <p:spPr>
          <a:xfrm rot="0">
            <a:off x="3429000" y="19050"/>
            <a:ext cx="41148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algn="ctr" eaLnBrk="1" hangingPunct="1" latinLnBrk="1" lvl="0"/>
            <a:endParaRPr altLang="en-US" sz="1200" lang="zh-CN">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206" name=""/>
        <p:cNvGrpSpPr/>
        <p:nvPr/>
      </p:nvGrpSpPr>
      <p:grpSpPr>
        <a:xfrm>
          <a:off x="0" y="0"/>
          <a:ext cx="0" cy="0"/>
          <a:chOff x="0" y="0"/>
          <a:chExt cx="0" cy="0"/>
        </a:xfrm>
      </p:grpSpPr>
      <p:sp>
        <p:nvSpPr>
          <p:cNvPr id="1048836" name="Vertical Title 1"/>
          <p:cNvSpPr>
            <a:spLocks noGrp="1"/>
          </p:cNvSpPr>
          <p:nvPr>
            <p:ph type="title" orient="vert"/>
          </p:nvPr>
        </p:nvSpPr>
        <p:spPr>
          <a:xfrm>
            <a:off x="6629400" y="609600"/>
            <a:ext cx="2057400" cy="5867400"/>
          </a:xfrm>
        </p:spPr>
        <p:txBody>
          <a:bodyPr anchor="b" vert="eaVert"/>
          <a:p>
            <a:r>
              <a:rPr lang="en-US" smtClean="0"/>
              <a:t>Click to edit Master title style</a:t>
            </a:r>
            <a:endParaRPr dirty="0" lang="en-US"/>
          </a:p>
        </p:txBody>
      </p:sp>
      <p:sp>
        <p:nvSpPr>
          <p:cNvPr id="1048837" name="Vertical Text Placeholder 2"/>
          <p:cNvSpPr>
            <a:spLocks noGrp="1"/>
          </p:cNvSpPr>
          <p:nvPr>
            <p:ph type="body" orient="vert" idx="1"/>
          </p:nvPr>
        </p:nvSpPr>
        <p:spPr>
          <a:xfrm>
            <a:off x="457200" y="609600"/>
            <a:ext cx="6019800" cy="5867400"/>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580" name=""/>
          <p:cNvSpPr/>
          <p:nvPr>
            <p:ph type="dt" sz="half" idx="2"/>
          </p:nvPr>
        </p:nvSpPr>
        <p:spPr>
          <a:xfrm rot="0">
            <a:off x="457200" y="19050"/>
            <a:ext cx="28956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eaLnBrk="1" hangingPunct="1" latinLnBrk="1" lvl="0"/>
            <a:endParaRPr altLang="en-US" sz="1200" lang="zh-CN">
              <a:solidFill>
                <a:srgbClr val="FFFFFF"/>
              </a:solidFill>
            </a:endParaRPr>
          </a:p>
        </p:txBody>
      </p:sp>
      <p:sp>
        <p:nvSpPr>
          <p:cNvPr id="1048582" name=""/>
          <p:cNvSpPr/>
          <p:nvPr>
            <p:ph type="sldNum" sz="quarter" idx="4"/>
          </p:nvPr>
        </p:nvSpPr>
        <p:spPr>
          <a:xfrm rot="0">
            <a:off x="7620000" y="19050"/>
            <a:ext cx="10668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eaLnBrk="1" hangingPunct="1" latinLnBrk="1" lvl="0"/>
            <a:fld id="{566ABCEB-ACFC-4714-9973-3DA970169C29}" type="slidenum">
              <a:rPr altLang="en-US" b="1" sz="1400" lang="zh-CN">
                <a:solidFill>
                  <a:srgbClr val="FFFFFF"/>
                </a:solidFill>
              </a:rPr>
              <a:pPr eaLnBrk="1" hangingPunct="1" latinLnBrk="1" lvl="0"/>
            </a:fld>
            <a:endParaRPr altLang="en-US" b="1" sz="1400" lang="zh-CN">
              <a:solidFill>
                <a:srgbClr val="FFFFFF"/>
              </a:solidFill>
            </a:endParaRPr>
          </a:p>
        </p:txBody>
      </p:sp>
      <p:sp>
        <p:nvSpPr>
          <p:cNvPr id="1048581" name=""/>
          <p:cNvSpPr/>
          <p:nvPr>
            <p:ph type="ftr" sz="quarter" idx="3"/>
          </p:nvPr>
        </p:nvSpPr>
        <p:spPr>
          <a:xfrm rot="0">
            <a:off x="3429000" y="19050"/>
            <a:ext cx="41148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algn="ctr" eaLnBrk="1" hangingPunct="1" latinLnBrk="1" lvl="0"/>
            <a:endParaRPr altLang="en-US" sz="1200" lang="zh-CN">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71" name=""/>
        <p:cNvGrpSpPr/>
        <p:nvPr/>
      </p:nvGrpSpPr>
      <p:grpSpPr>
        <a:xfrm>
          <a:off x="0" y="0"/>
          <a:ext cx="0" cy="0"/>
          <a:chOff x="0" y="0"/>
          <a:chExt cx="0" cy="0"/>
        </a:xfrm>
      </p:grpSpPr>
      <p:sp>
        <p:nvSpPr>
          <p:cNvPr id="1048599" name="Title 1"/>
          <p:cNvSpPr>
            <a:spLocks noGrp="1"/>
          </p:cNvSpPr>
          <p:nvPr>
            <p:ph type="title"/>
          </p:nvPr>
        </p:nvSpPr>
        <p:spPr/>
        <p:txBody>
          <a:bodyPr/>
          <a:p>
            <a:r>
              <a:rPr lang="en-US" smtClean="0"/>
              <a:t>Click to edit Master title style</a:t>
            </a:r>
            <a:endParaRPr lang="en-US"/>
          </a:p>
        </p:txBody>
      </p:sp>
      <p:sp>
        <p:nvSpPr>
          <p:cNvPr id="1048600"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0" name=""/>
          <p:cNvSpPr/>
          <p:nvPr>
            <p:ph type="dt" sz="half" idx="2"/>
          </p:nvPr>
        </p:nvSpPr>
        <p:spPr>
          <a:xfrm rot="0">
            <a:off x="457200" y="19050"/>
            <a:ext cx="28956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eaLnBrk="1" hangingPunct="1" latinLnBrk="1" lvl="0"/>
            <a:endParaRPr altLang="en-US" sz="1200" lang="zh-CN">
              <a:solidFill>
                <a:srgbClr val="FFFFFF"/>
              </a:solidFill>
            </a:endParaRPr>
          </a:p>
        </p:txBody>
      </p:sp>
      <p:sp>
        <p:nvSpPr>
          <p:cNvPr id="1048582" name=""/>
          <p:cNvSpPr/>
          <p:nvPr>
            <p:ph type="sldNum" sz="quarter" idx="4"/>
          </p:nvPr>
        </p:nvSpPr>
        <p:spPr>
          <a:xfrm rot="0">
            <a:off x="7620000" y="19050"/>
            <a:ext cx="10668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eaLnBrk="1" hangingPunct="1" latinLnBrk="1" lvl="0"/>
            <a:fld id="{566ABCEB-ACFC-4714-9973-3DA970169C29}" type="slidenum">
              <a:rPr altLang="en-US" b="1" sz="1400" lang="zh-CN">
                <a:solidFill>
                  <a:srgbClr val="FFFFFF"/>
                </a:solidFill>
              </a:rPr>
              <a:pPr eaLnBrk="1" hangingPunct="1" latinLnBrk="1" lvl="0"/>
            </a:fld>
            <a:endParaRPr altLang="en-US" b="1" sz="1400" lang="zh-CN">
              <a:solidFill>
                <a:srgbClr val="FFFFFF"/>
              </a:solidFill>
            </a:endParaRPr>
          </a:p>
        </p:txBody>
      </p:sp>
      <p:sp>
        <p:nvSpPr>
          <p:cNvPr id="1048581" name=""/>
          <p:cNvSpPr/>
          <p:nvPr>
            <p:ph type="ftr" sz="quarter" idx="3"/>
          </p:nvPr>
        </p:nvSpPr>
        <p:spPr>
          <a:xfrm rot="0">
            <a:off x="3429000" y="19050"/>
            <a:ext cx="41148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algn="ctr" eaLnBrk="1" hangingPunct="1" latinLnBrk="1" lvl="0"/>
            <a:endParaRPr altLang="en-US" sz="1200" lang="zh-CN">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dk2"/>
        </a:solidFill>
      </p:bgPr>
    </p:bg>
    <p:spTree>
      <p:nvGrpSpPr>
        <p:cNvPr id="196" name=""/>
        <p:cNvGrpSpPr/>
        <p:nvPr/>
      </p:nvGrpSpPr>
      <p:grpSpPr>
        <a:xfrm rot="0">
          <a:off x="0" y="0"/>
          <a:ext cx="0" cy="0"/>
          <a:chOff x="0" y="0"/>
          <a:chExt cx="0" cy="0"/>
        </a:xfrm>
      </p:grpSpPr>
      <p:sp>
        <p:nvSpPr>
          <p:cNvPr id="1048802" name=""/>
          <p:cNvSpPr/>
          <p:nvPr/>
        </p:nvSpPr>
        <p:spPr>
          <a:xfrm rot="0">
            <a:off x="0" y="220662"/>
            <a:ext cx="9144000" cy="228600"/>
          </a:xfrm>
          <a:prstGeom prst="rect"/>
          <a:solidFill>
            <a:srgbClr val="FFFFFF"/>
          </a:solid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algn="ctr" eaLnBrk="1" hangingPunct="1" latinLnBrk="1" lvl="0"/>
            <a:endParaRPr altLang="en-US" lang="zh-CN">
              <a:solidFill>
                <a:srgbClr val="FFFFFF"/>
              </a:solidFill>
            </a:endParaRPr>
          </a:p>
        </p:txBody>
      </p:sp>
      <p:sp>
        <p:nvSpPr>
          <p:cNvPr id="1048803" name=""/>
          <p:cNvSpPr/>
          <p:nvPr/>
        </p:nvSpPr>
        <p:spPr>
          <a:xfrm rot="0">
            <a:off x="0" y="0"/>
            <a:ext cx="9144000" cy="365125"/>
          </a:xfrm>
          <a:prstGeom prst="rect"/>
          <a:solidFill>
            <a:schemeClr val="accent1"/>
          </a:solid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algn="ctr" eaLnBrk="1" hangingPunct="1" latinLnBrk="1" lvl="0"/>
            <a:endParaRPr altLang="en-US" lang="zh-CN">
              <a:solidFill>
                <a:srgbClr val="FFFFFF"/>
              </a:solidFill>
            </a:endParaRPr>
          </a:p>
        </p:txBody>
      </p:sp>
      <p:cxnSp>
        <p:nvCxnSpPr>
          <p:cNvPr id="3145729" name=""/>
          <p:cNvCxnSpPr>
            <a:cxnSpLocks/>
          </p:cNvCxnSpPr>
          <p:nvPr/>
        </p:nvCxnSpPr>
        <p:spPr>
          <a:xfrm rot="0">
            <a:off x="731837" y="4598987"/>
            <a:ext cx="7848600" cy="1587"/>
          </a:xfrm>
          <a:prstGeom prst="line"/>
          <a:noFill/>
          <a:ln w="19050" cap="flat" cmpd="sng">
            <a:solidFill>
              <a:schemeClr val="lt2">
                <a:alpha val="100000"/>
              </a:schemeClr>
            </a:solidFill>
            <a:prstDash val="solid"/>
            <a:miter/>
          </a:ln>
        </p:spPr>
      </p:cxnSp>
      <p:sp>
        <p:nvSpPr>
          <p:cNvPr id="1048806" name=""/>
          <p:cNvSpPr/>
          <p:nvPr>
            <p:ph type="dt" sz="half" idx="2"/>
          </p:nvPr>
        </p:nvSpPr>
        <p:spPr>
          <a:xfrm rot="0">
            <a:off x="457200" y="19050"/>
            <a:ext cx="28956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eaLnBrk="1" hangingPunct="1" latinLnBrk="1" lvl="0"/>
            <a:endParaRPr altLang="en-US" sz="1200" lang="zh-CN">
              <a:solidFill>
                <a:srgbClr val="FFFFFF"/>
              </a:solidFill>
            </a:endParaRPr>
          </a:p>
        </p:txBody>
      </p:sp>
      <p:sp>
        <p:nvSpPr>
          <p:cNvPr id="1048807" name=""/>
          <p:cNvSpPr/>
          <p:nvPr>
            <p:ph type="ftr" sz="quarter" idx="3"/>
          </p:nvPr>
        </p:nvSpPr>
        <p:spPr>
          <a:xfrm rot="0">
            <a:off x="3429000" y="19050"/>
            <a:ext cx="41148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algn="ctr" eaLnBrk="1" hangingPunct="1" latinLnBrk="1" lvl="0"/>
            <a:endParaRPr altLang="en-US" sz="1200" lang="zh-CN">
              <a:solidFill>
                <a:srgbClr val="FFFFFF"/>
              </a:solidFill>
            </a:endParaRPr>
          </a:p>
        </p:txBody>
      </p:sp>
      <p:sp>
        <p:nvSpPr>
          <p:cNvPr id="1048808" name=""/>
          <p:cNvSpPr/>
          <p:nvPr>
            <p:ph type="sldNum" sz="quarter" idx="4"/>
          </p:nvPr>
        </p:nvSpPr>
        <p:spPr>
          <a:xfrm rot="0">
            <a:off x="7620000" y="19050"/>
            <a:ext cx="10668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eaLnBrk="1" hangingPunct="1" latinLnBrk="1" lvl="0"/>
            <a:fld id="{566ABCEB-ACFC-4714-9973-3DA970169C29}" type="slidenum">
              <a:rPr altLang="en-US" b="1" sz="1400" lang="zh-CN">
                <a:solidFill>
                  <a:srgbClr val="FFFFFF"/>
                </a:solidFill>
              </a:rPr>
              <a:pPr eaLnBrk="1" hangingPunct="1" latinLnBrk="1" lvl="0"/>
            </a:fld>
            <a:endParaRPr altLang="en-US" b="1" sz="1400" lang="zh-CN">
              <a:solidFill>
                <a:srgbClr val="FFFFFF"/>
              </a:solidFill>
            </a:endParaRPr>
          </a:p>
        </p:txBody>
      </p:sp>
      <p:sp>
        <p:nvSpPr>
          <p:cNvPr id="1048810" name="Text Placeholder 2"/>
          <p:cNvSpPr>
            <a:spLocks noGrp="1"/>
          </p:cNvSpPr>
          <p:nvPr>
            <p:ph type="body" idx="1"/>
          </p:nvPr>
        </p:nvSpPr>
        <p:spPr>
          <a:xfrm>
            <a:off x="722313" y="4626864"/>
            <a:ext cx="7772400" cy="1500187"/>
          </a:xfrm>
        </p:spPr>
        <p:txBody>
          <a:bodyPr>
            <a:normAutofit/>
          </a:bodyPr>
          <a:lstStyle>
            <a:lvl1pPr indent="0" marL="0">
              <a:buNone/>
              <a:defRPr sz="2400">
                <a:solidFill>
                  <a:schemeClr val="tx2"/>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809" name="Title 1"/>
          <p:cNvSpPr>
            <a:spLocks noGrp="1"/>
          </p:cNvSpPr>
          <p:nvPr>
            <p:ph type="title"/>
          </p:nvPr>
        </p:nvSpPr>
        <p:spPr>
          <a:xfrm>
            <a:off x="722313" y="2362200"/>
            <a:ext cx="7772400" cy="2200275"/>
          </a:xfrm>
        </p:spPr>
        <p:txBody>
          <a:bodyPr anchor="b"/>
          <a:lstStyle>
            <a:lvl1pPr algn="l">
              <a:defRPr b="0" cap="all" sz="4800"/>
            </a:lvl1pPr>
          </a:lstStyle>
          <a:p>
            <a:r>
              <a:rPr lang="en-US" smtClean="0"/>
              <a:t>Click to edit Master title style</a:t>
            </a:r>
            <a:endParaRPr dirty="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205" name=""/>
        <p:cNvGrpSpPr/>
        <p:nvPr/>
      </p:nvGrpSpPr>
      <p:grpSpPr>
        <a:xfrm>
          <a:off x="0" y="0"/>
          <a:ext cx="0" cy="0"/>
          <a:chOff x="0" y="0"/>
          <a:chExt cx="0" cy="0"/>
        </a:xfrm>
      </p:grpSpPr>
      <p:sp>
        <p:nvSpPr>
          <p:cNvPr id="1048833" name="Title 1"/>
          <p:cNvSpPr>
            <a:spLocks noGrp="1"/>
          </p:cNvSpPr>
          <p:nvPr>
            <p:ph type="title"/>
          </p:nvPr>
        </p:nvSpPr>
        <p:spPr/>
        <p:txBody>
          <a:bodyPr/>
          <a:p>
            <a:r>
              <a:rPr lang="en-US" smtClean="0"/>
              <a:t>Click to edit Master title style</a:t>
            </a:r>
            <a:endParaRPr lang="en-US"/>
          </a:p>
        </p:txBody>
      </p:sp>
      <p:sp>
        <p:nvSpPr>
          <p:cNvPr id="1048834"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835"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580" name=""/>
          <p:cNvSpPr/>
          <p:nvPr>
            <p:ph type="dt" sz="half" idx="2"/>
          </p:nvPr>
        </p:nvSpPr>
        <p:spPr>
          <a:xfrm rot="0">
            <a:off x="457200" y="19050"/>
            <a:ext cx="28956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eaLnBrk="1" hangingPunct="1" latinLnBrk="1" lvl="0"/>
            <a:endParaRPr altLang="en-US" sz="1200" lang="zh-CN">
              <a:solidFill>
                <a:srgbClr val="FFFFFF"/>
              </a:solidFill>
            </a:endParaRPr>
          </a:p>
        </p:txBody>
      </p:sp>
      <p:sp>
        <p:nvSpPr>
          <p:cNvPr id="1048582" name=""/>
          <p:cNvSpPr/>
          <p:nvPr>
            <p:ph type="sldNum" sz="quarter" idx="4"/>
          </p:nvPr>
        </p:nvSpPr>
        <p:spPr>
          <a:xfrm rot="0">
            <a:off x="7620000" y="19050"/>
            <a:ext cx="10668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eaLnBrk="1" hangingPunct="1" latinLnBrk="1" lvl="0"/>
            <a:fld id="{566ABCEB-ACFC-4714-9973-3DA970169C29}" type="slidenum">
              <a:rPr altLang="en-US" b="1" sz="1400" lang="zh-CN">
                <a:solidFill>
                  <a:srgbClr val="FFFFFF"/>
                </a:solidFill>
              </a:rPr>
              <a:pPr eaLnBrk="1" hangingPunct="1" latinLnBrk="1" lvl="0"/>
            </a:fld>
            <a:endParaRPr altLang="en-US" b="1" sz="1400" lang="zh-CN">
              <a:solidFill>
                <a:srgbClr val="FFFFFF"/>
              </a:solidFill>
            </a:endParaRPr>
          </a:p>
        </p:txBody>
      </p:sp>
      <p:sp>
        <p:nvSpPr>
          <p:cNvPr id="1048581" name=""/>
          <p:cNvSpPr/>
          <p:nvPr>
            <p:ph type="ftr" sz="quarter" idx="3"/>
          </p:nvPr>
        </p:nvSpPr>
        <p:spPr>
          <a:xfrm rot="0">
            <a:off x="3429000" y="19050"/>
            <a:ext cx="41148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algn="ctr" eaLnBrk="1" hangingPunct="1" latinLnBrk="1" lvl="0"/>
            <a:endParaRPr altLang="en-US" sz="1200" lang="zh-CN">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02" name=""/>
        <p:cNvGrpSpPr/>
        <p:nvPr/>
      </p:nvGrpSpPr>
      <p:grpSpPr>
        <a:xfrm rot="0">
          <a:off x="0" y="0"/>
          <a:ext cx="0" cy="0"/>
          <a:chOff x="0" y="0"/>
          <a:chExt cx="0" cy="0"/>
        </a:xfrm>
      </p:grpSpPr>
      <p:sp>
        <p:nvSpPr>
          <p:cNvPr id="1048821" name=""/>
          <p:cNvSpPr/>
          <p:nvPr/>
        </p:nvSpPr>
        <p:spPr>
          <a:xfrm rot="0">
            <a:off x="0" y="220662"/>
            <a:ext cx="9144000" cy="228600"/>
          </a:xfrm>
          <a:prstGeom prst="rect"/>
          <a:solidFill>
            <a:srgbClr val="FFFFFF"/>
          </a:solid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algn="ctr" eaLnBrk="1" hangingPunct="1" latinLnBrk="1" lvl="0"/>
            <a:endParaRPr altLang="en-US" lang="zh-CN">
              <a:solidFill>
                <a:srgbClr val="FFFFFF"/>
              </a:solidFill>
            </a:endParaRPr>
          </a:p>
        </p:txBody>
      </p:sp>
      <p:sp>
        <p:nvSpPr>
          <p:cNvPr id="1048822" name=""/>
          <p:cNvSpPr/>
          <p:nvPr/>
        </p:nvSpPr>
        <p:spPr>
          <a:xfrm rot="0">
            <a:off x="0" y="0"/>
            <a:ext cx="9144000" cy="365125"/>
          </a:xfrm>
          <a:prstGeom prst="rect"/>
          <a:solidFill>
            <a:schemeClr val="accent1"/>
          </a:solid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algn="ctr" eaLnBrk="1" hangingPunct="1" latinLnBrk="1" lvl="0"/>
            <a:endParaRPr altLang="en-US" lang="zh-CN">
              <a:solidFill>
                <a:srgbClr val="FFFFFF"/>
              </a:solidFill>
            </a:endParaRPr>
          </a:p>
        </p:txBody>
      </p:sp>
      <p:cxnSp>
        <p:nvCxnSpPr>
          <p:cNvPr id="3145731" name=""/>
          <p:cNvCxnSpPr>
            <a:cxnSpLocks/>
          </p:cNvCxnSpPr>
          <p:nvPr/>
        </p:nvCxnSpPr>
        <p:spPr>
          <a:xfrm rot="5400000">
            <a:off x="2218531" y="4045744"/>
            <a:ext cx="4708525" cy="1587"/>
          </a:xfrm>
          <a:prstGeom prst="line"/>
          <a:noFill/>
          <a:ln w="19050" cap="flat" cmpd="sng">
            <a:solidFill>
              <a:schemeClr val="lt2">
                <a:alpha val="100000"/>
              </a:schemeClr>
            </a:solidFill>
            <a:prstDash val="solid"/>
            <a:miter/>
          </a:ln>
        </p:spPr>
      </p:cxnSp>
      <p:sp>
        <p:nvSpPr>
          <p:cNvPr id="1048825" name=""/>
          <p:cNvSpPr/>
          <p:nvPr>
            <p:ph type="dt" sz="half" idx="2"/>
          </p:nvPr>
        </p:nvSpPr>
        <p:spPr>
          <a:xfrm rot="0">
            <a:off x="457200" y="19050"/>
            <a:ext cx="28956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eaLnBrk="1" hangingPunct="1" latinLnBrk="1" lvl="0"/>
            <a:endParaRPr altLang="en-US" sz="1200" lang="zh-CN">
              <a:solidFill>
                <a:srgbClr val="FFFFFF"/>
              </a:solidFill>
            </a:endParaRPr>
          </a:p>
        </p:txBody>
      </p:sp>
      <p:sp>
        <p:nvSpPr>
          <p:cNvPr id="1048826" name=""/>
          <p:cNvSpPr/>
          <p:nvPr>
            <p:ph type="ftr" sz="quarter" idx="3"/>
          </p:nvPr>
        </p:nvSpPr>
        <p:spPr>
          <a:xfrm rot="0">
            <a:off x="3429000" y="19050"/>
            <a:ext cx="41148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algn="ctr" eaLnBrk="1" hangingPunct="1" latinLnBrk="1" lvl="0"/>
            <a:endParaRPr altLang="en-US" sz="1200" lang="zh-CN">
              <a:solidFill>
                <a:srgbClr val="FFFFFF"/>
              </a:solidFill>
            </a:endParaRPr>
          </a:p>
        </p:txBody>
      </p:sp>
      <p:sp>
        <p:nvSpPr>
          <p:cNvPr id="1048827" name=""/>
          <p:cNvSpPr/>
          <p:nvPr>
            <p:ph type="sldNum" sz="quarter" idx="4"/>
          </p:nvPr>
        </p:nvSpPr>
        <p:spPr>
          <a:xfrm rot="0">
            <a:off x="7620000" y="19050"/>
            <a:ext cx="10668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eaLnBrk="1" hangingPunct="1" latinLnBrk="1" lvl="0"/>
            <a:fld id="{566ABCEB-ACFC-4714-9973-3DA970169C29}" type="slidenum">
              <a:rPr altLang="en-US" b="1" sz="1400" lang="zh-CN">
                <a:solidFill>
                  <a:srgbClr val="FFFFFF"/>
                </a:solidFill>
              </a:rPr>
              <a:pPr eaLnBrk="1" hangingPunct="1" latinLnBrk="1" lvl="0"/>
            </a:fld>
            <a:endParaRPr altLang="en-US" b="1" sz="1400" lang="zh-CN">
              <a:solidFill>
                <a:srgbClr val="FFFFFF"/>
              </a:solidFill>
            </a:endParaRPr>
          </a:p>
        </p:txBody>
      </p:sp>
      <p:sp>
        <p:nvSpPr>
          <p:cNvPr id="1048832"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831"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a:srgbClr val="000000"/>
          </a:fontRef>
        </p:style>
        <p:txBody>
          <a:bodyPr anchor="ctr">
            <a:normAutofit/>
          </a:bodyPr>
          <a:lstStyle>
            <a:lvl1pPr algn="ctr" indent="0" marL="0">
              <a:buNone/>
              <a:defRPr b="0" dirty="0" sz="2000" kern="1200" lang="en-US" smtClean="0">
                <a:solidFill>
                  <a:schemeClr val="tx2"/>
                </a:solidFill>
                <a:latin typeface="+mn-lt"/>
                <a:ea typeface="+mn-ea"/>
                <a:cs typeface="+mn-cs"/>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830"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829"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a:srgbClr val="000000"/>
          </a:fontRef>
        </p:style>
        <p:txBody>
          <a:bodyPr anchor="ctr">
            <a:normAutofit/>
          </a:bodyPr>
          <a:lstStyle>
            <a:lvl1pPr algn="ctr" indent="0" marL="0">
              <a:buNone/>
              <a:defRPr b="0" sz="2000">
                <a:solidFill>
                  <a:schemeClr val="tx2"/>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828" name="Title 1"/>
          <p:cNvSpPr>
            <a:spLocks noGrp="1"/>
          </p:cNvSpPr>
          <p:nvPr>
            <p:ph type="title"/>
          </p:nvPr>
        </p:nvSpPr>
        <p:spPr/>
        <p:txBody>
          <a:bodyPr/>
          <a:p>
            <a:r>
              <a:rPr lang="en-US" smtClean="0"/>
              <a:t>Click to edit Master title style</a:t>
            </a:r>
            <a:endParaRPr dirty="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209" name=""/>
        <p:cNvGrpSpPr/>
        <p:nvPr/>
      </p:nvGrpSpPr>
      <p:grpSpPr>
        <a:xfrm>
          <a:off x="0" y="0"/>
          <a:ext cx="0" cy="0"/>
          <a:chOff x="0" y="0"/>
          <a:chExt cx="0" cy="0"/>
        </a:xfrm>
      </p:grpSpPr>
      <p:sp>
        <p:nvSpPr>
          <p:cNvPr id="1048843" name="Title 1"/>
          <p:cNvSpPr>
            <a:spLocks noGrp="1"/>
          </p:cNvSpPr>
          <p:nvPr>
            <p:ph type="title"/>
          </p:nvPr>
        </p:nvSpPr>
        <p:spPr/>
        <p:txBody>
          <a:bodyPr/>
          <a:p>
            <a:r>
              <a:rPr lang="en-US" smtClean="0"/>
              <a:t>Click to edit Master title style</a:t>
            </a:r>
            <a:endParaRPr lang="en-US"/>
          </a:p>
        </p:txBody>
      </p:sp>
      <p:sp>
        <p:nvSpPr>
          <p:cNvPr id="1048580" name=""/>
          <p:cNvSpPr/>
          <p:nvPr>
            <p:ph type="dt" sz="half" idx="2"/>
          </p:nvPr>
        </p:nvSpPr>
        <p:spPr>
          <a:xfrm rot="0">
            <a:off x="457200" y="19050"/>
            <a:ext cx="28956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eaLnBrk="1" hangingPunct="1" latinLnBrk="1" lvl="0"/>
            <a:endParaRPr altLang="en-US" sz="1200" lang="zh-CN">
              <a:solidFill>
                <a:srgbClr val="FFFFFF"/>
              </a:solidFill>
            </a:endParaRPr>
          </a:p>
        </p:txBody>
      </p:sp>
      <p:sp>
        <p:nvSpPr>
          <p:cNvPr id="1048582" name=""/>
          <p:cNvSpPr/>
          <p:nvPr>
            <p:ph type="sldNum" sz="quarter" idx="4"/>
          </p:nvPr>
        </p:nvSpPr>
        <p:spPr>
          <a:xfrm rot="0">
            <a:off x="7620000" y="19050"/>
            <a:ext cx="10668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eaLnBrk="1" hangingPunct="1" latinLnBrk="1" lvl="0"/>
            <a:fld id="{566ABCEB-ACFC-4714-9973-3DA970169C29}" type="slidenum">
              <a:rPr altLang="en-US" b="1" sz="1400" lang="zh-CN">
                <a:solidFill>
                  <a:srgbClr val="FFFFFF"/>
                </a:solidFill>
              </a:rPr>
              <a:pPr eaLnBrk="1" hangingPunct="1" latinLnBrk="1" lvl="0"/>
            </a:fld>
            <a:endParaRPr altLang="en-US" b="1" sz="1400" lang="zh-CN">
              <a:solidFill>
                <a:srgbClr val="FFFFFF"/>
              </a:solidFill>
            </a:endParaRPr>
          </a:p>
        </p:txBody>
      </p:sp>
      <p:sp>
        <p:nvSpPr>
          <p:cNvPr id="1048581" name=""/>
          <p:cNvSpPr/>
          <p:nvPr>
            <p:ph type="ftr" sz="quarter" idx="3"/>
          </p:nvPr>
        </p:nvSpPr>
        <p:spPr>
          <a:xfrm rot="0">
            <a:off x="3429000" y="19050"/>
            <a:ext cx="41148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algn="ctr" eaLnBrk="1" hangingPunct="1" latinLnBrk="1" lvl="0"/>
            <a:endParaRPr altLang="en-US" sz="1200" lang="zh-CN">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77" name=""/>
        <p:cNvGrpSpPr/>
        <p:nvPr/>
      </p:nvGrpSpPr>
      <p:grpSpPr>
        <a:xfrm>
          <a:off x="0" y="0"/>
          <a:ext cx="0" cy="0"/>
          <a:chOff x="0" y="0"/>
          <a:chExt cx="0" cy="0"/>
        </a:xfrm>
      </p:grpSpPr>
      <p:sp>
        <p:nvSpPr>
          <p:cNvPr id="1048580" name=""/>
          <p:cNvSpPr/>
          <p:nvPr>
            <p:ph type="dt" sz="half" idx="2"/>
          </p:nvPr>
        </p:nvSpPr>
        <p:spPr>
          <a:xfrm rot="0">
            <a:off x="457200" y="19050"/>
            <a:ext cx="28956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eaLnBrk="1" hangingPunct="1" latinLnBrk="1" lvl="0"/>
            <a:endParaRPr altLang="en-US" sz="1200" lang="zh-CN">
              <a:solidFill>
                <a:srgbClr val="FFFFFF"/>
              </a:solidFill>
            </a:endParaRPr>
          </a:p>
        </p:txBody>
      </p:sp>
      <p:sp>
        <p:nvSpPr>
          <p:cNvPr id="1048582" name=""/>
          <p:cNvSpPr/>
          <p:nvPr>
            <p:ph type="sldNum" sz="quarter" idx="4"/>
          </p:nvPr>
        </p:nvSpPr>
        <p:spPr>
          <a:xfrm rot="0">
            <a:off x="7620000" y="19050"/>
            <a:ext cx="10668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eaLnBrk="1" hangingPunct="1" latinLnBrk="1" lvl="0"/>
            <a:fld id="{566ABCEB-ACFC-4714-9973-3DA970169C29}" type="slidenum">
              <a:rPr altLang="en-US" b="1" sz="1400" lang="zh-CN">
                <a:solidFill>
                  <a:srgbClr val="FFFFFF"/>
                </a:solidFill>
              </a:rPr>
              <a:pPr eaLnBrk="1" hangingPunct="1" latinLnBrk="1" lvl="0"/>
            </a:fld>
            <a:endParaRPr altLang="en-US" b="1" sz="1400" lang="zh-CN">
              <a:solidFill>
                <a:srgbClr val="FFFFFF"/>
              </a:solidFill>
            </a:endParaRPr>
          </a:p>
        </p:txBody>
      </p:sp>
      <p:sp>
        <p:nvSpPr>
          <p:cNvPr id="1048581" name=""/>
          <p:cNvSpPr/>
          <p:nvPr>
            <p:ph type="ftr" sz="quarter" idx="3"/>
          </p:nvPr>
        </p:nvSpPr>
        <p:spPr>
          <a:xfrm rot="0">
            <a:off x="3429000" y="19050"/>
            <a:ext cx="41148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algn="ctr" eaLnBrk="1" hangingPunct="1" latinLnBrk="1" lvl="0"/>
            <a:endParaRPr altLang="en-US" sz="1200" lang="zh-CN">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99" name=""/>
        <p:cNvGrpSpPr/>
        <p:nvPr/>
      </p:nvGrpSpPr>
      <p:grpSpPr>
        <a:xfrm rot="0">
          <a:off x="0" y="0"/>
          <a:ext cx="0" cy="0"/>
          <a:chOff x="0" y="0"/>
          <a:chExt cx="0" cy="0"/>
        </a:xfrm>
      </p:grpSpPr>
      <p:sp>
        <p:nvSpPr>
          <p:cNvPr id="1048811" name=""/>
          <p:cNvSpPr/>
          <p:nvPr/>
        </p:nvSpPr>
        <p:spPr>
          <a:xfrm rot="0">
            <a:off x="0" y="220662"/>
            <a:ext cx="9144000" cy="228600"/>
          </a:xfrm>
          <a:prstGeom prst="rect"/>
          <a:solidFill>
            <a:srgbClr val="FFFFFF"/>
          </a:solid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algn="ctr" eaLnBrk="1" hangingPunct="1" latinLnBrk="1" lvl="0"/>
            <a:endParaRPr altLang="en-US" lang="zh-CN">
              <a:solidFill>
                <a:srgbClr val="FFFFFF"/>
              </a:solidFill>
            </a:endParaRPr>
          </a:p>
        </p:txBody>
      </p:sp>
      <p:sp>
        <p:nvSpPr>
          <p:cNvPr id="1048812" name=""/>
          <p:cNvSpPr/>
          <p:nvPr/>
        </p:nvSpPr>
        <p:spPr>
          <a:xfrm rot="0">
            <a:off x="0" y="0"/>
            <a:ext cx="9144000" cy="365125"/>
          </a:xfrm>
          <a:prstGeom prst="rect"/>
          <a:solidFill>
            <a:schemeClr val="accent1"/>
          </a:solid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algn="ctr" eaLnBrk="1" hangingPunct="1" latinLnBrk="1" lvl="0"/>
            <a:endParaRPr altLang="en-US" lang="zh-CN">
              <a:solidFill>
                <a:srgbClr val="FFFFFF"/>
              </a:solidFill>
            </a:endParaRPr>
          </a:p>
        </p:txBody>
      </p:sp>
      <p:cxnSp>
        <p:nvCxnSpPr>
          <p:cNvPr id="3145730" name=""/>
          <p:cNvCxnSpPr>
            <a:cxnSpLocks/>
          </p:cNvCxnSpPr>
          <p:nvPr/>
        </p:nvCxnSpPr>
        <p:spPr>
          <a:xfrm rot="5400000">
            <a:off x="-13494" y="3580606"/>
            <a:ext cx="5578475" cy="1587"/>
          </a:xfrm>
          <a:prstGeom prst="line"/>
          <a:noFill/>
          <a:ln w="19050" cap="flat" cmpd="sng">
            <a:solidFill>
              <a:schemeClr val="lt2">
                <a:alpha val="100000"/>
              </a:schemeClr>
            </a:solidFill>
            <a:prstDash val="solid"/>
            <a:miter/>
          </a:ln>
        </p:spPr>
      </p:cxnSp>
      <p:sp>
        <p:nvSpPr>
          <p:cNvPr id="1048815" name=""/>
          <p:cNvSpPr/>
          <p:nvPr>
            <p:ph type="dt" sz="half" idx="2"/>
          </p:nvPr>
        </p:nvSpPr>
        <p:spPr>
          <a:xfrm rot="0">
            <a:off x="457200" y="19050"/>
            <a:ext cx="28956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eaLnBrk="1" hangingPunct="1" latinLnBrk="1" lvl="0"/>
            <a:endParaRPr altLang="en-US" sz="1200" lang="zh-CN">
              <a:solidFill>
                <a:srgbClr val="FFFFFF"/>
              </a:solidFill>
            </a:endParaRPr>
          </a:p>
        </p:txBody>
      </p:sp>
      <p:sp>
        <p:nvSpPr>
          <p:cNvPr id="1048816" name=""/>
          <p:cNvSpPr/>
          <p:nvPr>
            <p:ph type="ftr" sz="quarter" idx="3"/>
          </p:nvPr>
        </p:nvSpPr>
        <p:spPr>
          <a:xfrm rot="0">
            <a:off x="3429000" y="19050"/>
            <a:ext cx="41148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algn="ctr" eaLnBrk="1" hangingPunct="1" latinLnBrk="1" lvl="0"/>
            <a:endParaRPr altLang="en-US" sz="1200" lang="zh-CN">
              <a:solidFill>
                <a:srgbClr val="FFFFFF"/>
              </a:solidFill>
            </a:endParaRPr>
          </a:p>
        </p:txBody>
      </p:sp>
      <p:sp>
        <p:nvSpPr>
          <p:cNvPr id="1048817" name=""/>
          <p:cNvSpPr/>
          <p:nvPr>
            <p:ph type="sldNum" sz="quarter" idx="4"/>
          </p:nvPr>
        </p:nvSpPr>
        <p:spPr>
          <a:xfrm rot="0">
            <a:off x="7620000" y="19050"/>
            <a:ext cx="10668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eaLnBrk="1" hangingPunct="1" latinLnBrk="1" lvl="0"/>
            <a:fld id="{566ABCEB-ACFC-4714-9973-3DA970169C29}" type="slidenum">
              <a:rPr altLang="en-US" b="1" sz="1400" lang="zh-CN">
                <a:solidFill>
                  <a:srgbClr val="FFFFFF"/>
                </a:solidFill>
              </a:rPr>
              <a:pPr eaLnBrk="1" hangingPunct="1" latinLnBrk="1" lvl="0"/>
            </a:fld>
            <a:endParaRPr altLang="en-US" b="1" sz="1400" lang="zh-CN">
              <a:solidFill>
                <a:srgbClr val="FFFFFF"/>
              </a:solidFill>
            </a:endParaRPr>
          </a:p>
        </p:txBody>
      </p:sp>
      <p:sp>
        <p:nvSpPr>
          <p:cNvPr id="1048820" name="Text Placeholder 3"/>
          <p:cNvSpPr>
            <a:spLocks noGrp="1"/>
          </p:cNvSpPr>
          <p:nvPr>
            <p:ph type="body" sz="half" idx="2"/>
          </p:nvPr>
        </p:nvSpPr>
        <p:spPr>
          <a:xfrm>
            <a:off x="457201" y="2130552"/>
            <a:ext cx="2139696" cy="4243615"/>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819"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818" name="Title 1"/>
          <p:cNvSpPr>
            <a:spLocks noGrp="1"/>
          </p:cNvSpPr>
          <p:nvPr>
            <p:ph type="title"/>
          </p:nvPr>
        </p:nvSpPr>
        <p:spPr>
          <a:xfrm>
            <a:off x="457200" y="792080"/>
            <a:ext cx="2139696" cy="1261872"/>
          </a:xfrm>
        </p:spPr>
        <p:txBody>
          <a:bodyPr anchor="b">
            <a:noAutofit/>
          </a:bodyPr>
          <a:lstStyle>
            <a:lvl1pPr algn="l">
              <a:defRPr b="0" sz="2400"/>
            </a:lvl1pPr>
          </a:lstStyle>
          <a:p>
            <a:r>
              <a:rPr lang="en-US" smtClean="0"/>
              <a:t>Click to edit Master title style</a:t>
            </a:r>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208" name=""/>
        <p:cNvGrpSpPr/>
        <p:nvPr/>
      </p:nvGrpSpPr>
      <p:grpSpPr>
        <a:xfrm>
          <a:off x="0" y="0"/>
          <a:ext cx="0" cy="0"/>
          <a:chOff x="0" y="0"/>
          <a:chExt cx="0" cy="0"/>
        </a:xfrm>
      </p:grpSpPr>
      <p:sp>
        <p:nvSpPr>
          <p:cNvPr id="1048840" name="Title 1"/>
          <p:cNvSpPr>
            <a:spLocks noGrp="1"/>
          </p:cNvSpPr>
          <p:nvPr>
            <p:ph type="title"/>
          </p:nvPr>
        </p:nvSpPr>
        <p:spPr>
          <a:xfrm>
            <a:off x="457200" y="792480"/>
            <a:ext cx="2142680" cy="1264920"/>
          </a:xfrm>
        </p:spPr>
        <p:txBody>
          <a:bodyPr anchor="b"/>
          <a:lstStyle>
            <a:lvl1pPr algn="l">
              <a:defRPr b="0" sz="2400"/>
            </a:lvl1pPr>
          </a:lstStyle>
          <a:p>
            <a:r>
              <a:rPr lang="en-US" smtClean="0"/>
              <a:t>Click to edit Master title style</a:t>
            </a:r>
            <a:endParaRPr dirty="0" lang="en-US"/>
          </a:p>
        </p:txBody>
      </p:sp>
      <p:sp>
        <p:nvSpPr>
          <p:cNvPr id="1048841"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algn="t" blurRad="50800" dir="5400000" dist="12700" rotWithShape="0">
              <a:prstClr val="black">
                <a:alpha val="59000"/>
              </a:prstClr>
            </a:outerShdw>
          </a:effectLst>
        </p:spPr>
        <p:txBody>
          <a:bodyPr anchor="t" anchorCtr="0" bIns="45720" compatLnSpc="1" lIns="91440" numCol="1" rIns="91440" rtlCol="0" tIns="45720" vert="horz" wrap="square">
            <a:prstTxWarp prst="textNoShape"/>
            <a:normAutofit/>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algn="l" defTabSz="914400" eaLnBrk="0" fontAlgn="base" hangingPunct="0" indent="0" latinLnBrk="0" lvl="0" marL="0" marR="0" rtl="0">
              <a:lnSpc>
                <a:spcPct val="100000"/>
              </a:lnSpc>
              <a:spcBef>
                <a:spcPct val="20000"/>
              </a:spcBef>
              <a:spcAft>
                <a:spcPct val="0"/>
              </a:spcAft>
              <a:buClr>
                <a:schemeClr val="accent1"/>
              </a:buClr>
              <a:buSzPct val="85000"/>
              <a:buFont typeface="Arial" panose="020B0604020202020204" pitchFamily="34" charset="0"/>
              <a:buNone/>
            </a:pPr>
            <a:r>
              <a:rPr baseline="0" b="0" cap="none" sz="3200" i="0" kern="1200" kumimoji="0" lang="en-US" noProof="0" normalizeH="0" spc="0" strike="noStrike" u="none" smtClean="0">
                <a:ln>
                  <a:noFill/>
                </a:ln>
                <a:solidFill>
                  <a:schemeClr val="tx1"/>
                </a:solidFill>
                <a:effectLst/>
                <a:uLnTx/>
                <a:uFillTx/>
                <a:latin typeface="+mn-lt"/>
                <a:ea typeface="+mn-ea"/>
                <a:cs typeface="+mn-cs"/>
              </a:rPr>
              <a:t>Click icon to add picture</a:t>
            </a:r>
            <a:endParaRPr baseline="0" b="0" cap="none" dirty="0" sz="3200" i="0" kern="1200" kumimoji="0" lang="en-US" noProof="0" normalizeH="0" spc="0" strike="noStrike" u="none">
              <a:ln>
                <a:noFill/>
              </a:ln>
              <a:solidFill>
                <a:schemeClr val="tx1"/>
              </a:solidFill>
              <a:effectLst/>
              <a:uLnTx/>
              <a:uFillTx/>
              <a:latin typeface="+mn-lt"/>
              <a:ea typeface="+mn-ea"/>
              <a:cs typeface="+mn-cs"/>
            </a:endParaRPr>
          </a:p>
        </p:txBody>
      </p:sp>
      <p:sp>
        <p:nvSpPr>
          <p:cNvPr id="1048842" name="Text Placeholder 3"/>
          <p:cNvSpPr>
            <a:spLocks noGrp="1"/>
          </p:cNvSpPr>
          <p:nvPr>
            <p:ph type="body" sz="half" idx="2"/>
          </p:nvPr>
        </p:nvSpPr>
        <p:spPr>
          <a:xfrm>
            <a:off x="457200" y="2133600"/>
            <a:ext cx="2139696" cy="4242816"/>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580" name=""/>
          <p:cNvSpPr/>
          <p:nvPr>
            <p:ph type="dt" sz="half" idx="2"/>
          </p:nvPr>
        </p:nvSpPr>
        <p:spPr>
          <a:xfrm rot="0">
            <a:off x="457200" y="19050"/>
            <a:ext cx="28956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eaLnBrk="1" hangingPunct="1" latinLnBrk="1" lvl="0"/>
            <a:endParaRPr altLang="en-US" sz="1200" lang="zh-CN">
              <a:solidFill>
                <a:srgbClr val="FFFFFF"/>
              </a:solidFill>
            </a:endParaRPr>
          </a:p>
        </p:txBody>
      </p:sp>
      <p:sp>
        <p:nvSpPr>
          <p:cNvPr id="1048582" name=""/>
          <p:cNvSpPr/>
          <p:nvPr>
            <p:ph type="sldNum" sz="quarter" idx="4"/>
          </p:nvPr>
        </p:nvSpPr>
        <p:spPr>
          <a:xfrm rot="0">
            <a:off x="7620000" y="19050"/>
            <a:ext cx="10668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eaLnBrk="1" hangingPunct="1" latinLnBrk="1" lvl="0"/>
            <a:fld id="{566ABCEB-ACFC-4714-9973-3DA970169C29}" type="slidenum">
              <a:rPr altLang="en-US" b="1" sz="1400" lang="zh-CN">
                <a:solidFill>
                  <a:srgbClr val="FFFFFF"/>
                </a:solidFill>
              </a:rPr>
              <a:pPr eaLnBrk="1" hangingPunct="1" latinLnBrk="1" lvl="0"/>
            </a:fld>
            <a:endParaRPr altLang="en-US" b="1" sz="1400" lang="zh-CN">
              <a:solidFill>
                <a:srgbClr val="FFFFFF"/>
              </a:solidFill>
            </a:endParaRPr>
          </a:p>
        </p:txBody>
      </p:sp>
      <p:sp>
        <p:nvSpPr>
          <p:cNvPr id="1048581" name=""/>
          <p:cNvSpPr/>
          <p:nvPr>
            <p:ph type="ftr" sz="quarter" idx="3"/>
          </p:nvPr>
        </p:nvSpPr>
        <p:spPr>
          <a:xfrm rot="0">
            <a:off x="3429000" y="19050"/>
            <a:ext cx="41148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algn="ctr" eaLnBrk="1" hangingPunct="1" latinLnBrk="1" lvl="0"/>
            <a:endParaRPr altLang="en-US" sz="1200" lang="zh-CN">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63" name=""/>
        <p:cNvGrpSpPr/>
        <p:nvPr/>
      </p:nvGrpSpPr>
      <p:grpSpPr>
        <a:xfrm rot="0">
          <a:off x="0" y="0"/>
          <a:ext cx="0" cy="0"/>
          <a:chOff x="0" y="0"/>
          <a:chExt cx="0" cy="0"/>
        </a:xfrm>
      </p:grpSpPr>
      <p:sp>
        <p:nvSpPr>
          <p:cNvPr id="1048576" name=""/>
          <p:cNvSpPr/>
          <p:nvPr/>
        </p:nvSpPr>
        <p:spPr>
          <a:xfrm rot="0">
            <a:off x="0" y="220662"/>
            <a:ext cx="9144000" cy="228600"/>
          </a:xfrm>
          <a:prstGeom prst="rect"/>
          <a:solidFill>
            <a:srgbClr val="FFFFFF"/>
          </a:solid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algn="ctr" eaLnBrk="1" hangingPunct="1" latinLnBrk="1" lvl="0"/>
            <a:endParaRPr altLang="en-US" lang="zh-CN">
              <a:solidFill>
                <a:srgbClr val="FFFFFF"/>
              </a:solidFill>
            </a:endParaRPr>
          </a:p>
        </p:txBody>
      </p:sp>
      <p:sp>
        <p:nvSpPr>
          <p:cNvPr id="1048577" name=""/>
          <p:cNvSpPr/>
          <p:nvPr>
            <p:ph type="title" sz="full" idx="0"/>
          </p:nvPr>
        </p:nvSpPr>
        <p:spPr>
          <a:xfrm rot="0">
            <a:off x="457200" y="533400"/>
            <a:ext cx="8229600" cy="990600"/>
          </a:xfrm>
          <a:prstGeom prst="rect"/>
          <a:noFill/>
          <a:ln>
            <a:noFill/>
          </a:ln>
        </p:spPr>
        <p:txBody>
          <a:bodyPr anchor="ctr" bIns="45720" lIns="91440" rIns="91440" tIns="45720"/>
          <a:p>
            <a:pPr lvl="0"/>
            <a:r>
              <a:rPr altLang="en-US" lang="zh-CN"/>
              <a:t>Click to edit Master title style</a:t>
            </a:r>
          </a:p>
        </p:txBody>
      </p:sp>
      <p:sp>
        <p:nvSpPr>
          <p:cNvPr id="1048578" name=""/>
          <p:cNvSpPr/>
          <p:nvPr>
            <p:ph type="body" sz="full" idx="1"/>
          </p:nvPr>
        </p:nvSpPr>
        <p:spPr>
          <a:xfrm rot="0">
            <a:off x="457200" y="1600200"/>
            <a:ext cx="8229600" cy="4876800"/>
          </a:xfrm>
          <a:prstGeom prst="rect"/>
          <a:noFill/>
          <a:ln>
            <a:noFill/>
          </a:ln>
        </p:spPr>
        <p:txBody>
          <a:bodyPr bIns="45720" lIns="91440" rIns="91440" tIns="45720"/>
          <a:p>
            <a:pPr lvl="0"/>
            <a:r>
              <a:rPr altLang="en-US" lang="zh-CN"/>
              <a:t>Click to edit Master text styles</a:t>
            </a:r>
          </a:p>
          <a:p>
            <a:pPr lvl="1"/>
            <a:r>
              <a:rPr altLang="en-US" lang="zh-CN"/>
              <a:t>Second level</a:t>
            </a:r>
          </a:p>
          <a:p>
            <a:pPr lvl="2"/>
            <a:r>
              <a:rPr altLang="en-US" lang="zh-CN"/>
              <a:t>Third level</a:t>
            </a:r>
          </a:p>
          <a:p>
            <a:pPr lvl="3"/>
            <a:r>
              <a:rPr altLang="en-US" lang="zh-CN"/>
              <a:t>Fourth level</a:t>
            </a:r>
          </a:p>
          <a:p>
            <a:pPr lvl="4"/>
            <a:r>
              <a:rPr altLang="en-US" lang="zh-CN"/>
              <a:t>Fifth level</a:t>
            </a:r>
          </a:p>
        </p:txBody>
      </p:sp>
      <p:sp>
        <p:nvSpPr>
          <p:cNvPr id="1048579" name=""/>
          <p:cNvSpPr/>
          <p:nvPr/>
        </p:nvSpPr>
        <p:spPr>
          <a:xfrm rot="0">
            <a:off x="0" y="0"/>
            <a:ext cx="9144000" cy="365125"/>
          </a:xfrm>
          <a:prstGeom prst="rect"/>
          <a:solidFill>
            <a:schemeClr val="accent1"/>
          </a:solid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algn="ctr" eaLnBrk="1" hangingPunct="1" latinLnBrk="1" lvl="0"/>
            <a:endParaRPr altLang="en-US" lang="zh-CN">
              <a:solidFill>
                <a:srgbClr val="FFFFFF"/>
              </a:solidFill>
            </a:endParaRPr>
          </a:p>
        </p:txBody>
      </p:sp>
      <p:sp>
        <p:nvSpPr>
          <p:cNvPr id="1048580" name=""/>
          <p:cNvSpPr/>
          <p:nvPr>
            <p:ph type="dt" sz="half" idx="2"/>
          </p:nvPr>
        </p:nvSpPr>
        <p:spPr>
          <a:xfrm rot="0">
            <a:off x="457200" y="19050"/>
            <a:ext cx="28956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eaLnBrk="1" hangingPunct="1" latinLnBrk="1" lvl="0"/>
            <a:endParaRPr altLang="en-US" sz="1200" lang="zh-CN">
              <a:solidFill>
                <a:srgbClr val="FFFFFF"/>
              </a:solidFill>
            </a:endParaRPr>
          </a:p>
        </p:txBody>
      </p:sp>
      <p:sp>
        <p:nvSpPr>
          <p:cNvPr id="1048581" name=""/>
          <p:cNvSpPr/>
          <p:nvPr>
            <p:ph type="ftr" sz="quarter" idx="3"/>
          </p:nvPr>
        </p:nvSpPr>
        <p:spPr>
          <a:xfrm rot="0">
            <a:off x="3429000" y="19050"/>
            <a:ext cx="41148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algn="ctr" eaLnBrk="1" hangingPunct="1" latinLnBrk="1" lvl="0"/>
            <a:endParaRPr altLang="en-US" sz="1200" lang="zh-CN">
              <a:solidFill>
                <a:srgbClr val="FFFFFF"/>
              </a:solidFill>
            </a:endParaRPr>
          </a:p>
        </p:txBody>
      </p:sp>
      <p:sp>
        <p:nvSpPr>
          <p:cNvPr id="1048582" name=""/>
          <p:cNvSpPr/>
          <p:nvPr>
            <p:ph type="sldNum" sz="quarter" idx="4"/>
          </p:nvPr>
        </p:nvSpPr>
        <p:spPr>
          <a:xfrm rot="0">
            <a:off x="7620000" y="19050"/>
            <a:ext cx="1066800" cy="328612"/>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Arial" pitchFamily="34" charset="0"/>
                <a:sym typeface="Arial" pitchFamily="34" charset="0"/>
              </a:defRPr>
            </a:lvl5pPr>
          </a:lstStyle>
          <a:p>
            <a:pPr eaLnBrk="1" hangingPunct="1" latinLnBrk="1" lvl="0"/>
            <a:fld id="{566ABCEB-ACFC-4714-9973-3DA970169C29}" type="slidenum">
              <a:rPr altLang="en-US" b="1" sz="1400" lang="zh-CN">
                <a:solidFill>
                  <a:srgbClr val="FFFFFF"/>
                </a:solidFill>
              </a:rPr>
              <a:pPr eaLnBrk="1" hangingPunct="1" latinLnBrk="1" lvl="0"/>
            </a:fld>
            <a:endParaRPr altLang="en-US" b="1" sz="1400" lang="zh-CN">
              <a:solidFill>
                <a:srgbClr val="FFFFFF"/>
              </a:solidFill>
            </a:endParaRPr>
          </a:p>
        </p:txBody>
      </p:sp>
    </p:spTree>
  </p:cSld>
  <p:clrMap accent1="accent1" accent2="accent2" accent3="accent3" accent4="accent4" accent5="accent5" accent6="accent6" bg1="lt1" bg2="dk2" tx1="dk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sldNum="0"/>
  <p:txStyles>
    <p:titleStyle>
      <a:lvl1pPr algn="l" eaLnBrk="0" fontAlgn="base" hangingPunct="0" rtl="0">
        <a:spcBef>
          <a:spcPct val="0"/>
        </a:spcBef>
        <a:spcAft>
          <a:spcPct val="0"/>
        </a:spcAft>
        <a:defRPr sz="4000" kern="1200" spc="-100">
          <a:solidFill>
            <a:schemeClr val="tx2"/>
          </a:solidFill>
          <a:latin typeface="+mj-lt"/>
          <a:ea typeface="+mj-ea"/>
          <a:cs typeface="+mj-cs"/>
        </a:defRPr>
      </a:lvl1pPr>
      <a:lvl2pPr algn="l" eaLnBrk="0" fontAlgn="base" hangingPunct="0" rtl="0">
        <a:spcBef>
          <a:spcPct val="0"/>
        </a:spcBef>
        <a:spcAft>
          <a:spcPct val="0"/>
        </a:spcAft>
        <a:defRPr sz="4000">
          <a:solidFill>
            <a:schemeClr val="tx2"/>
          </a:solidFill>
          <a:latin typeface="Arial" panose="020B0604020202020204" pitchFamily="34" charset="0"/>
        </a:defRPr>
      </a:lvl2pPr>
      <a:lvl3pPr algn="l" eaLnBrk="0" fontAlgn="base" hangingPunct="0" rtl="0">
        <a:spcBef>
          <a:spcPct val="0"/>
        </a:spcBef>
        <a:spcAft>
          <a:spcPct val="0"/>
        </a:spcAft>
        <a:defRPr sz="4000">
          <a:solidFill>
            <a:schemeClr val="tx2"/>
          </a:solidFill>
          <a:latin typeface="Arial" panose="020B0604020202020204" pitchFamily="34" charset="0"/>
        </a:defRPr>
      </a:lvl3pPr>
      <a:lvl4pPr algn="l" eaLnBrk="0" fontAlgn="base" hangingPunct="0" rtl="0">
        <a:spcBef>
          <a:spcPct val="0"/>
        </a:spcBef>
        <a:spcAft>
          <a:spcPct val="0"/>
        </a:spcAft>
        <a:defRPr sz="4000">
          <a:solidFill>
            <a:schemeClr val="tx2"/>
          </a:solidFill>
          <a:latin typeface="Arial" panose="020B0604020202020204" pitchFamily="34" charset="0"/>
        </a:defRPr>
      </a:lvl4pPr>
      <a:lvl5pPr algn="l" eaLnBrk="0" fontAlgn="base" hangingPunct="0" rtl="0">
        <a:spcBef>
          <a:spcPct val="0"/>
        </a:spcBef>
        <a:spcAft>
          <a:spcPct val="0"/>
        </a:spcAft>
        <a:defRPr sz="4000">
          <a:solidFill>
            <a:schemeClr val="tx2"/>
          </a:solidFill>
          <a:latin typeface="Arial" panose="020B0604020202020204" pitchFamily="34" charset="0"/>
        </a:defRPr>
      </a:lvl5pPr>
      <a:lvl6pPr algn="l" fontAlgn="base" marL="457200" rtl="0">
        <a:spcBef>
          <a:spcPct val="0"/>
        </a:spcBef>
        <a:spcAft>
          <a:spcPct val="0"/>
        </a:spcAft>
        <a:defRPr sz="4000">
          <a:solidFill>
            <a:schemeClr val="tx2"/>
          </a:solidFill>
          <a:latin typeface="Arial" panose="020B0604020202020204" pitchFamily="34" charset="0"/>
        </a:defRPr>
      </a:lvl6pPr>
      <a:lvl7pPr algn="l" fontAlgn="base" marL="914400" rtl="0">
        <a:spcBef>
          <a:spcPct val="0"/>
        </a:spcBef>
        <a:spcAft>
          <a:spcPct val="0"/>
        </a:spcAft>
        <a:defRPr sz="4000">
          <a:solidFill>
            <a:schemeClr val="tx2"/>
          </a:solidFill>
          <a:latin typeface="Arial" panose="020B0604020202020204" pitchFamily="34" charset="0"/>
        </a:defRPr>
      </a:lvl7pPr>
      <a:lvl8pPr algn="l" fontAlgn="base" marL="1371600" rtl="0">
        <a:spcBef>
          <a:spcPct val="0"/>
        </a:spcBef>
        <a:spcAft>
          <a:spcPct val="0"/>
        </a:spcAft>
        <a:defRPr sz="4000">
          <a:solidFill>
            <a:schemeClr val="tx2"/>
          </a:solidFill>
          <a:latin typeface="Arial" panose="020B0604020202020204" pitchFamily="34" charset="0"/>
        </a:defRPr>
      </a:lvl8pPr>
      <a:lvl9pPr algn="l" fontAlgn="base" marL="1828800" rtl="0">
        <a:spcBef>
          <a:spcPct val="0"/>
        </a:spcBef>
        <a:spcAft>
          <a:spcPct val="0"/>
        </a:spcAft>
        <a:defRPr sz="4000">
          <a:solidFill>
            <a:schemeClr val="tx2"/>
          </a:solidFill>
          <a:latin typeface="Arial" panose="020B0604020202020204" pitchFamily="34" charset="0"/>
        </a:defRPr>
      </a:lvl9pPr>
    </p:titleStyle>
    <p:bodyStyle>
      <a:lvl1pPr algn="l" eaLnBrk="0" fontAlgn="base" hangingPunct="0" indent="-182563" marL="182563" rtl="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algn="l" eaLnBrk="0" fontAlgn="base" hangingPunct="0" indent="-182563" marL="457200" rtl="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algn="l" eaLnBrk="0" fontAlgn="base" hangingPunct="0" indent="-182563" marL="730250" rtl="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algn="l" eaLnBrk="0" fontAlgn="base" hangingPunct="0" indent="-182563" marL="1004888" rtl="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algn="l" eaLnBrk="0" fontAlgn="base" hangingPunct="0" indent="-136525" marL="1187450" rtl="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algn="l" defTabSz="914400" eaLnBrk="1" hangingPunct="1" indent="-182880" latinLnBrk="0" marL="1371600" rtl="0">
        <a:spcBef>
          <a:spcPct val="20000"/>
        </a:spcBef>
        <a:buClr>
          <a:schemeClr val="accent1"/>
        </a:buClr>
        <a:buFont typeface="Arial" pitchFamily="34" charset="0"/>
        <a:buChar char="•"/>
        <a:defRPr sz="1300" kern="1200">
          <a:solidFill>
            <a:schemeClr val="tx1"/>
          </a:solidFill>
          <a:latin typeface="+mn-lt"/>
          <a:ea typeface="+mn-ea"/>
          <a:cs typeface="+mn-cs"/>
        </a:defRPr>
      </a:lvl6pPr>
      <a:lvl7pPr algn="l" defTabSz="914400" eaLnBrk="1" hangingPunct="1" indent="-182880" latinLnBrk="0" marL="1554480" rtl="0">
        <a:spcBef>
          <a:spcPct val="20000"/>
        </a:spcBef>
        <a:buClr>
          <a:schemeClr val="accent1"/>
        </a:buClr>
        <a:buFont typeface="Arial" pitchFamily="34" charset="0"/>
        <a:buChar char="•"/>
        <a:defRPr sz="1300" kern="1200">
          <a:solidFill>
            <a:schemeClr val="tx1"/>
          </a:solidFill>
          <a:latin typeface="+mn-lt"/>
          <a:ea typeface="+mn-ea"/>
          <a:cs typeface="+mn-cs"/>
        </a:defRPr>
      </a:lvl7pPr>
      <a:lvl8pPr algn="l" defTabSz="914400" eaLnBrk="1" hangingPunct="1" indent="-182880" latinLnBrk="0" marL="1737360" rtl="0">
        <a:spcBef>
          <a:spcPct val="20000"/>
        </a:spcBef>
        <a:buClr>
          <a:schemeClr val="accent1"/>
        </a:buClr>
        <a:buFont typeface="Arial" pitchFamily="34" charset="0"/>
        <a:buChar char="•"/>
        <a:defRPr sz="1300" kern="1200">
          <a:solidFill>
            <a:schemeClr val="tx1"/>
          </a:solidFill>
          <a:latin typeface="+mn-lt"/>
          <a:ea typeface="+mn-ea"/>
          <a:cs typeface="+mn-cs"/>
        </a:defRPr>
      </a:lvl8pPr>
      <a:lvl9pPr algn="l" defTabSz="914400" eaLnBrk="1" hangingPunct="1" indent="-182880" latinLnBrk="0" marL="1920240" rtl="0">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2.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Relationship Id="rId3"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 Id="rId3"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Relationship Id="rId3"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jpeg"/><Relationship Id="rId3" Type="http://schemas.openxmlformats.org/officeDocument/2006/relationships/slideLayout" Target="../slideLayouts/slideLayout2.xm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xml"/><Relationship Id="rId3"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xml"/><Relationship Id="rId3"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xml"/><Relationship Id="rId3"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xml"/><Relationship Id="rId3"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jpeg"/><Relationship Id="rId3" Type="http://schemas.openxmlformats.org/officeDocument/2006/relationships/slideLayout" Target="../slideLayouts/slideLayout7.xml"/><Relationship Id="rId4"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9.jpeg"/><Relationship Id="rId3" Type="http://schemas.openxmlformats.org/officeDocument/2006/relationships/slideLayout" Target="../slideLayouts/slideLayout7.xml"/><Relationship Id="rId4"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22.jpeg"/><Relationship Id="rId3" Type="http://schemas.openxmlformats.org/officeDocument/2006/relationships/slideLayout" Target="../slideLayouts/slideLayout7.xml"/><Relationship Id="rId4"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1">
  <p:cSld>
    <p:spTree>
      <p:nvGrpSpPr>
        <p:cNvPr id="67" name=""/>
        <p:cNvGrpSpPr/>
        <p:nvPr/>
      </p:nvGrpSpPr>
      <p:grpSpPr>
        <a:xfrm rot="0">
          <a:off x="0" y="0"/>
          <a:ext cx="0" cy="0"/>
          <a:chOff x="0" y="0"/>
          <a:chExt cx="0" cy="0"/>
        </a:xfrm>
      </p:grpSpPr>
      <p:sp>
        <p:nvSpPr>
          <p:cNvPr id="1048592" name=""/>
          <p:cNvSpPr/>
          <p:nvPr>
            <p:ph type="ctrTitle" sz="full" idx="0"/>
          </p:nvPr>
        </p:nvSpPr>
        <p:spPr>
          <a:xfrm rot="0">
            <a:off x="685800" y="1371600"/>
            <a:ext cx="7848600" cy="1927225"/>
          </a:xfrm>
          <a:prstGeom prst="rect"/>
          <a:noFill/>
          <a:ln>
            <a:noFill/>
          </a:ln>
        </p:spPr>
        <p:txBody>
          <a:bodyPr anchor="b" bIns="45720" lIns="91440" rIns="91440" tIns="45720"/>
          <a:lstStyle>
            <a:lvl1pPr algn="l">
              <a:defRPr sz="4000"/>
            </a:lvl1pPr>
          </a:lstStyle>
          <a:p>
            <a:pPr eaLnBrk="1" hangingPunct="1" latinLnBrk="1" lvl="0"/>
            <a:r>
              <a:rPr altLang="en-US" sz="5400" lang="zh-CN"/>
              <a:t>B</a:t>
            </a:r>
            <a:r>
              <a:rPr altLang="en-US" sz="5400" lang="zh-CN"/>
              <a:t>iliary Tract </a:t>
            </a:r>
            <a:r>
              <a:rPr altLang="en-US" sz="5400" lang="zh-CN"/>
              <a:t>D</a:t>
            </a:r>
            <a:r>
              <a:rPr altLang="en-US" sz="5400" lang="zh-CN"/>
              <a:t>isease</a:t>
            </a:r>
          </a:p>
        </p:txBody>
      </p:sp>
      <p:sp>
        <p:nvSpPr>
          <p:cNvPr id="1048593" name=""/>
          <p:cNvSpPr/>
          <p:nvPr>
            <p:ph type="subTitle" sz="full" idx="1"/>
          </p:nvPr>
        </p:nvSpPr>
        <p:spPr>
          <a:xfrm rot="0">
            <a:off x="715962" y="3500437"/>
            <a:ext cx="6400800" cy="1752600"/>
          </a:xfrm>
          <a:prstGeom prst="rect"/>
          <a:noFill/>
          <a:ln>
            <a:noFill/>
          </a:ln>
        </p:spPr>
        <p:txBody>
          <a:bodyPr anchor="t" bIns="45720" lIns="91440" rIns="91440" tIns="45720"/>
          <a:lstStyle>
            <a:lvl1pPr algn="ctr" marL="0">
              <a:buNone/>
              <a:defRPr sz="2400">
                <a:solidFill>
                  <a:schemeClr val="dk1"/>
                </a:solidFill>
              </a:defRPr>
            </a:lvl1pPr>
            <a:lvl2pPr algn="ctr" marL="274637">
              <a:buNone/>
            </a:lvl2pPr>
            <a:lvl3pPr algn="ctr" marL="547687">
              <a:buNone/>
            </a:lvl3pPr>
            <a:lvl4pPr algn="ctr" marL="822325">
              <a:buNone/>
            </a:lvl4pPr>
            <a:lvl5pPr algn="ctr" marL="1050925">
              <a:buNone/>
            </a:lvl5pPr>
          </a:lstStyle>
          <a:p>
            <a:pPr algn="l" eaLnBrk="1" hangingPunct="1" latinLnBrk="1" lvl="0"/>
            <a:r>
              <a:rPr altLang="en-US" lang="zh-CN">
                <a:solidFill>
                  <a:srgbClr val="57576E"/>
                </a:solidFill>
              </a:rPr>
              <a:t>EDNA KAMAU</a:t>
            </a:r>
          </a:p>
          <a:p>
            <a:pPr algn="l" eaLnBrk="1" hangingPunct="1" latinLnBrk="1" lvl="0"/>
            <a:r>
              <a:rPr altLang="en-US" lang="zh-CN">
                <a:solidFill>
                  <a:srgbClr val="57576E"/>
                </a:solidFill>
              </a:rPr>
              <a:t>GASTROENTEROLOGIST</a:t>
            </a:r>
          </a:p>
          <a:p>
            <a:pPr algn="l" eaLnBrk="1" hangingPunct="1" latinLnBrk="1" lvl="0"/>
            <a:endParaRPr altLang="en-US" sz="1600" i="1" lang="zh-CN">
              <a:solidFill>
                <a:srgbClr val="57576E"/>
              </a:solidFill>
            </a:endParaRPr>
          </a:p>
        </p:txBody>
      </p:sp>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showMasterSp="1">
  <p:cSld>
    <p:spTree>
      <p:nvGrpSpPr>
        <p:cNvPr id="95" name=""/>
        <p:cNvGrpSpPr/>
        <p:nvPr/>
      </p:nvGrpSpPr>
      <p:grpSpPr>
        <a:xfrm rot="0">
          <a:off x="0" y="0"/>
          <a:ext cx="0" cy="0"/>
          <a:chOff x="0" y="0"/>
          <a:chExt cx="0" cy="0"/>
        </a:xfrm>
      </p:grpSpPr>
      <p:sp>
        <p:nvSpPr>
          <p:cNvPr id="1048639"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lang="zh-CN"/>
              <a:t>Gallstones – </a:t>
            </a:r>
            <a:r>
              <a:rPr altLang="en-US" lang="zh-CN"/>
              <a:t>Diverse </a:t>
            </a:r>
            <a:r>
              <a:rPr altLang="en-US" lang="zh-CN"/>
              <a:t>symptoms</a:t>
            </a:r>
          </a:p>
        </p:txBody>
      </p:sp>
      <p:sp>
        <p:nvSpPr>
          <p:cNvPr id="1048640" name=""/>
          <p:cNvSpPr/>
          <p:nvPr>
            <p:ph sz="full" idx="1"/>
          </p:nvPr>
        </p:nvSpPr>
        <p:spPr>
          <a:xfrm rot="0">
            <a:off x="457200" y="1600200"/>
            <a:ext cx="8229600" cy="48768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latinLnBrk="1" lvl="0"/>
            <a:r>
              <a:rPr altLang="en-US" lang="zh-CN"/>
              <a:t>Abdominal pain</a:t>
            </a:r>
          </a:p>
          <a:p>
            <a:pPr eaLnBrk="1" hangingPunct="1" latinLnBrk="1" lvl="1"/>
            <a:r>
              <a:rPr altLang="en-US" lang="zh-CN"/>
              <a:t>Aching </a:t>
            </a:r>
            <a:r>
              <a:rPr altLang="en-US" lang="zh-CN"/>
              <a:t>or tightness, typically severe and located in the </a:t>
            </a:r>
            <a:r>
              <a:rPr altLang="en-US" lang="zh-CN"/>
              <a:t>epigastrium</a:t>
            </a:r>
          </a:p>
          <a:p>
            <a:pPr eaLnBrk="1" hangingPunct="1" latinLnBrk="1" lvl="1"/>
            <a:r>
              <a:rPr altLang="en-US" lang="zh-CN"/>
              <a:t>May </a:t>
            </a:r>
            <a:r>
              <a:rPr altLang="en-US" lang="zh-CN"/>
              <a:t>develop suddenly, last for 15 minutes to several hours, and then resolve </a:t>
            </a:r>
            <a:r>
              <a:rPr altLang="en-US" lang="zh-CN"/>
              <a:t>suddenly</a:t>
            </a:r>
          </a:p>
          <a:p>
            <a:pPr eaLnBrk="1" hangingPunct="1" latinLnBrk="1" lvl="0"/>
            <a:r>
              <a:rPr altLang="en-US" lang="zh-CN"/>
              <a:t>Referred pain – posterior </a:t>
            </a:r>
            <a:r>
              <a:rPr altLang="en-US" lang="zh-CN"/>
              <a:t>scapula or right shoulder </a:t>
            </a:r>
            <a:r>
              <a:rPr altLang="en-US" lang="zh-CN"/>
              <a:t>area</a:t>
            </a:r>
          </a:p>
          <a:p>
            <a:pPr eaLnBrk="1" hangingPunct="1" latinLnBrk="1" lvl="0"/>
            <a:r>
              <a:rPr altLang="en-US" lang="zh-CN"/>
              <a:t>Nausea </a:t>
            </a:r>
            <a:r>
              <a:rPr altLang="en-US" lang="zh-CN"/>
              <a:t>and </a:t>
            </a:r>
            <a:r>
              <a:rPr altLang="en-US" lang="zh-CN"/>
              <a:t>vomiting</a:t>
            </a:r>
          </a:p>
          <a:p>
            <a:pPr eaLnBrk="1" hangingPunct="1" latinLnBrk="1" lvl="0"/>
            <a:r>
              <a:rPr altLang="en-US" lang="zh-CN"/>
              <a:t>Jaundice </a:t>
            </a:r>
          </a:p>
          <a:p>
            <a:pPr eaLnBrk="1" hangingPunct="1" latinLnBrk="1" lvl="0"/>
            <a:r>
              <a:rPr altLang="en-US" lang="zh-CN"/>
              <a:t>Miscellaneous</a:t>
            </a:r>
            <a:r>
              <a:t>: </a:t>
            </a:r>
          </a:p>
          <a:p>
            <a:pPr eaLnBrk="1" hangingPunct="1" latinLnBrk="1" lvl="1"/>
            <a:r>
              <a:t>Fatty food intolerance</a:t>
            </a:r>
          </a:p>
          <a:p>
            <a:pPr eaLnBrk="1" hangingPunct="1" latinLnBrk="1" lvl="1"/>
            <a:r>
              <a:t>Gas</a:t>
            </a:r>
          </a:p>
          <a:p>
            <a:pPr eaLnBrk="1" hangingPunct="1" latinLnBrk="1" lvl="1"/>
            <a:r>
              <a:t>Bloating</a:t>
            </a:r>
          </a:p>
          <a:p>
            <a:pPr eaLnBrk="1" hangingPunct="1" latinLnBrk="1" lvl="1">
              <a:buNone/>
            </a:pPr>
            <a:endParaRPr sz="2800"/>
          </a:p>
          <a:p>
            <a:pPr eaLnBrk="1" hangingPunct="1" latinLnBrk="1" lvl="0"/>
          </a:p>
        </p:txBody>
      </p:sp>
    </p:spTree>
  </p:cSld>
  <p:clrMapOvr>
    <a:masterClrMapping/>
  </p:clrMapOvr>
  <p:timing/>
</p:sld>
</file>

<file path=ppt/slides/slide11.xml><?xml version="1.0" encoding="utf-8"?>
<p:sld xmlns:a="http://schemas.openxmlformats.org/drawingml/2006/main" xmlns:r="http://schemas.openxmlformats.org/officeDocument/2006/relationships" xmlns:p="http://schemas.openxmlformats.org/presentationml/2006/main" showMasterSp="1">
  <p:cSld>
    <p:spTree>
      <p:nvGrpSpPr>
        <p:cNvPr id="98" name=""/>
        <p:cNvGrpSpPr/>
        <p:nvPr/>
      </p:nvGrpSpPr>
      <p:grpSpPr>
        <a:xfrm rot="0">
          <a:off x="0" y="0"/>
          <a:ext cx="0" cy="0"/>
          <a:chOff x="0" y="0"/>
          <a:chExt cx="0" cy="0"/>
        </a:xfrm>
      </p:grpSpPr>
      <p:sp>
        <p:nvSpPr>
          <p:cNvPr id="1048644"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lang="zh-CN"/>
              <a:t>Complications of Gallstones</a:t>
            </a:r>
          </a:p>
        </p:txBody>
      </p:sp>
      <p:sp>
        <p:nvSpPr>
          <p:cNvPr id="1048645" name=""/>
          <p:cNvSpPr/>
          <p:nvPr>
            <p:ph sz="full" idx="1"/>
          </p:nvPr>
        </p:nvSpPr>
        <p:spPr>
          <a:xfrm rot="0">
            <a:off x="457200" y="1600200"/>
            <a:ext cx="8229600" cy="48768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latinLnBrk="1" lvl="0"/>
            <a:r>
              <a:rPr altLang="en-US" lang="zh-CN"/>
              <a:t>In the gallbladder</a:t>
            </a:r>
          </a:p>
          <a:p>
            <a:pPr eaLnBrk="1" hangingPunct="1" latinLnBrk="1" lvl="1"/>
            <a:r>
              <a:t>Biliary colic</a:t>
            </a:r>
          </a:p>
          <a:p>
            <a:pPr eaLnBrk="1" hangingPunct="1" latinLnBrk="1" lvl="1"/>
            <a:r>
              <a:t>Acute and chronic cholecystitis</a:t>
            </a:r>
          </a:p>
          <a:p>
            <a:pPr eaLnBrk="1" hangingPunct="1" latinLnBrk="1" lvl="1"/>
            <a:r>
              <a:t>Empyema</a:t>
            </a:r>
          </a:p>
          <a:p>
            <a:pPr eaLnBrk="1" hangingPunct="1" latinLnBrk="1" lvl="1"/>
            <a:r>
              <a:t>Mucocoele</a:t>
            </a:r>
          </a:p>
          <a:p>
            <a:pPr eaLnBrk="1" hangingPunct="1" latinLnBrk="1" lvl="1"/>
            <a:r>
              <a:t>Carcinoma</a:t>
            </a:r>
          </a:p>
          <a:p>
            <a:pPr eaLnBrk="1" hangingPunct="1" latinLnBrk="1" lvl="0"/>
            <a:r>
              <a:t>In the bile ducts</a:t>
            </a:r>
          </a:p>
          <a:p>
            <a:pPr eaLnBrk="1" hangingPunct="1" latinLnBrk="1" lvl="1"/>
            <a:r>
              <a:t>Obstructive jaundice</a:t>
            </a:r>
          </a:p>
          <a:p>
            <a:pPr eaLnBrk="1" hangingPunct="1" latinLnBrk="1" lvl="1"/>
            <a:r>
              <a:t>Pancreatitis</a:t>
            </a:r>
          </a:p>
          <a:p>
            <a:pPr eaLnBrk="1" hangingPunct="1" latinLnBrk="1" lvl="1"/>
            <a:r>
              <a:t>Cholangitis</a:t>
            </a:r>
          </a:p>
          <a:p>
            <a:pPr eaLnBrk="1" hangingPunct="1" latinLnBrk="1" lvl="0"/>
            <a:r>
              <a:t>In the Gut</a:t>
            </a:r>
          </a:p>
          <a:p>
            <a:pPr eaLnBrk="1" hangingPunct="1" latinLnBrk="1" lvl="1"/>
            <a:r>
              <a:t>Gallstone ileus</a:t>
            </a:r>
          </a:p>
        </p:txBody>
      </p:sp>
    </p:spTree>
  </p:cSld>
  <p:clrMapOvr>
    <a:masterClrMapping/>
  </p:clrMapOvr>
  <p:timing/>
</p:sld>
</file>

<file path=ppt/slides/slide12.xml><?xml version="1.0" encoding="utf-8"?>
<p:sld xmlns:a="http://schemas.openxmlformats.org/drawingml/2006/main" xmlns:r="http://schemas.openxmlformats.org/officeDocument/2006/relationships" xmlns:p="http://schemas.openxmlformats.org/presentationml/2006/main" showMasterSp="1">
  <p:cSld>
    <p:spTree>
      <p:nvGrpSpPr>
        <p:cNvPr id="101" name=""/>
        <p:cNvGrpSpPr/>
        <p:nvPr/>
      </p:nvGrpSpPr>
      <p:grpSpPr>
        <a:xfrm rot="0">
          <a:off x="0" y="0"/>
          <a:ext cx="0" cy="0"/>
          <a:chOff x="0" y="0"/>
          <a:chExt cx="0" cy="0"/>
        </a:xfrm>
      </p:grpSpPr>
      <p:sp>
        <p:nvSpPr>
          <p:cNvPr id="1048649"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lang="zh-CN"/>
              <a:t>Obstructive </a:t>
            </a:r>
            <a:r>
              <a:rPr altLang="en-US" lang="zh-CN"/>
              <a:t>Jaundice</a:t>
            </a:r>
          </a:p>
        </p:txBody>
      </p:sp>
      <p:sp>
        <p:nvSpPr>
          <p:cNvPr id="1048650" name=""/>
          <p:cNvSpPr/>
          <p:nvPr>
            <p:ph sz="full" idx="1"/>
          </p:nvPr>
        </p:nvSpPr>
        <p:spPr>
          <a:xfrm rot="0">
            <a:off x="457200" y="1600200"/>
            <a:ext cx="8229600" cy="48768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latinLnBrk="1" lvl="0"/>
            <a:r>
              <a:rPr altLang="en-US" lang="zh-CN"/>
              <a:t>Blockage of the biliary tree by gallstones</a:t>
            </a:r>
          </a:p>
          <a:p>
            <a:pPr eaLnBrk="1" hangingPunct="1" latinLnBrk="1" lvl="0"/>
            <a:r>
              <a:rPr altLang="en-US" lang="zh-CN"/>
              <a:t>Symptoms</a:t>
            </a:r>
          </a:p>
          <a:p>
            <a:pPr eaLnBrk="1" hangingPunct="1" latinLnBrk="1" lvl="1"/>
            <a:r>
              <a:t>Pain, Jaundice, dark urine, pale stools</a:t>
            </a:r>
          </a:p>
          <a:p>
            <a:pPr eaLnBrk="1" hangingPunct="1" latinLnBrk="1" lvl="0"/>
            <a:r>
              <a:t>Signs</a:t>
            </a:r>
          </a:p>
          <a:p>
            <a:pPr eaLnBrk="1" hangingPunct="1" latinLnBrk="1" lvl="1"/>
            <a:r>
              <a:t>Jaundice</a:t>
            </a:r>
          </a:p>
          <a:p>
            <a:pPr eaLnBrk="1" hangingPunct="1" latinLnBrk="1" lvl="0"/>
            <a:r>
              <a:t>Investigations</a:t>
            </a:r>
          </a:p>
          <a:p>
            <a:pPr eaLnBrk="1" hangingPunct="1" latinLnBrk="1" lvl="1"/>
            <a:r>
              <a:t>Bloods – U&amp;E, FBC, LFT, Amylase, CRP, Hepatitis screen, Coagulation screen</a:t>
            </a:r>
          </a:p>
          <a:p>
            <a:pPr eaLnBrk="1" hangingPunct="1" latinLnBrk="1" lvl="1"/>
            <a:r>
              <a:t>Ultrasound of abdomen</a:t>
            </a:r>
          </a:p>
          <a:p>
            <a:pPr eaLnBrk="1" hangingPunct="1" latinLnBrk="1" lvl="0"/>
            <a:r>
              <a:t>Treatment </a:t>
            </a:r>
          </a:p>
          <a:p>
            <a:pPr eaLnBrk="1" hangingPunct="1" latinLnBrk="1" lvl="1"/>
            <a:r>
              <a:t>Endoscopic Retrograde CholangioPancreatogram</a:t>
            </a:r>
          </a:p>
          <a:p>
            <a:pPr eaLnBrk="1" hangingPunct="1" latinLnBrk="1" lvl="0"/>
          </a:p>
        </p:txBody>
      </p:sp>
      <p:pic>
        <p:nvPicPr>
          <p:cNvPr id="2097156" name=""/>
          <p:cNvPicPr>
            <a:picLocks/>
          </p:cNvPicPr>
          <p:nvPr/>
        </p:nvPicPr>
        <p:blipFill>
          <a:blip xmlns:r="http://schemas.openxmlformats.org/officeDocument/2006/relationships" r:embed="rId1"/>
          <a:srcRect l="11884" t="23016" r="34692" b="4292"/>
          <a:stretch>
            <a:fillRect/>
          </a:stretch>
        </p:blipFill>
        <p:spPr>
          <a:xfrm rot="0">
            <a:off x="6011862" y="1989137"/>
            <a:ext cx="3024187" cy="2474912"/>
          </a:xfrm>
          <a:prstGeom prst="rect"/>
          <a:noFill/>
          <a:ln>
            <a:noFill/>
          </a:ln>
        </p:spPr>
      </p:pic>
    </p:spTree>
  </p:cSld>
  <p:clrMapOvr>
    <a:masterClrMapping/>
  </p:clrMapOvr>
  <p:timing/>
</p:sld>
</file>

<file path=ppt/slides/slide13.xml><?xml version="1.0" encoding="utf-8"?>
<p:sld xmlns:a="http://schemas.openxmlformats.org/drawingml/2006/main" xmlns:r="http://schemas.openxmlformats.org/officeDocument/2006/relationships" xmlns:p="http://schemas.openxmlformats.org/presentationml/2006/main" showMasterSp="1">
  <p:cSld>
    <p:spTree>
      <p:nvGrpSpPr>
        <p:cNvPr id="104" name=""/>
        <p:cNvGrpSpPr/>
        <p:nvPr/>
      </p:nvGrpSpPr>
      <p:grpSpPr>
        <a:xfrm rot="0">
          <a:off x="0" y="0"/>
          <a:ext cx="0" cy="0"/>
          <a:chOff x="0" y="0"/>
          <a:chExt cx="0" cy="0"/>
        </a:xfrm>
      </p:grpSpPr>
      <p:sp>
        <p:nvSpPr>
          <p:cNvPr id="1048654"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lang="zh-CN"/>
              <a:t>Ascending Cholangitis</a:t>
            </a:r>
          </a:p>
        </p:txBody>
      </p:sp>
      <p:sp>
        <p:nvSpPr>
          <p:cNvPr id="1048655" name=""/>
          <p:cNvSpPr/>
          <p:nvPr>
            <p:ph sz="full" idx="1"/>
          </p:nvPr>
        </p:nvSpPr>
        <p:spPr>
          <a:xfrm rot="0">
            <a:off x="457200" y="1600200"/>
            <a:ext cx="8229600" cy="48768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latinLnBrk="1" lvl="0">
              <a:lnSpc>
                <a:spcPct val="80000"/>
              </a:lnSpc>
            </a:pPr>
            <a:r>
              <a:rPr altLang="en-US" sz="2200" lang="zh-CN"/>
              <a:t>Obstruction of biliary tree with </a:t>
            </a:r>
            <a:r>
              <a:rPr altLang="en-US" sz="2200" lang="zh-CN"/>
              <a:t>b</a:t>
            </a:r>
            <a:r>
              <a:rPr altLang="en-US" sz="2200" lang="zh-CN"/>
              <a:t>ile duct infection</a:t>
            </a:r>
          </a:p>
          <a:p>
            <a:pPr eaLnBrk="1" hangingPunct="1" latinLnBrk="1" lvl="0">
              <a:lnSpc>
                <a:spcPct val="80000"/>
              </a:lnSpc>
            </a:pPr>
            <a:endParaRPr altLang="en-US" sz="2200" lang="zh-CN"/>
          </a:p>
          <a:p>
            <a:pPr eaLnBrk="1" hangingPunct="1" latinLnBrk="1" lvl="0">
              <a:lnSpc>
                <a:spcPct val="80000"/>
              </a:lnSpc>
            </a:pPr>
            <a:r>
              <a:rPr altLang="en-US" sz="2200" lang="zh-CN"/>
              <a:t>Symptoms</a:t>
            </a:r>
          </a:p>
          <a:p>
            <a:pPr eaLnBrk="1" hangingPunct="1" latinLnBrk="1" lvl="1">
              <a:lnSpc>
                <a:spcPct val="80000"/>
              </a:lnSpc>
            </a:pPr>
            <a:r>
              <a:rPr altLang="en-US" sz="1900" lang="zh-CN"/>
              <a:t>Unwell, pain, jaundice, dark urine, pale stools</a:t>
            </a:r>
          </a:p>
          <a:p>
            <a:pPr eaLnBrk="1" hangingPunct="1" latinLnBrk="1" lvl="1">
              <a:lnSpc>
                <a:spcPct val="80000"/>
              </a:lnSpc>
            </a:pPr>
            <a:r>
              <a:rPr altLang="en-US" sz="1900" lang="zh-CN"/>
              <a:t>Charcot </a:t>
            </a:r>
            <a:r>
              <a:rPr altLang="en-US" sz="1900" lang="zh-CN"/>
              <a:t>triad (ie, fever, right upper quadrant pain, jaundice) occurs in only 20-70% of cases</a:t>
            </a:r>
          </a:p>
          <a:p>
            <a:pPr eaLnBrk="1" hangingPunct="1" latinLnBrk="1" lvl="1">
              <a:lnSpc>
                <a:spcPct val="80000"/>
              </a:lnSpc>
            </a:pPr>
            <a:endParaRPr altLang="en-US" sz="1900" lang="zh-CN"/>
          </a:p>
          <a:p>
            <a:pPr eaLnBrk="1" hangingPunct="1" latinLnBrk="1" lvl="0">
              <a:lnSpc>
                <a:spcPct val="80000"/>
              </a:lnSpc>
            </a:pPr>
            <a:r>
              <a:rPr altLang="en-US" sz="2200" lang="zh-CN"/>
              <a:t>Signs</a:t>
            </a:r>
          </a:p>
          <a:p>
            <a:pPr eaLnBrk="1" hangingPunct="1" latinLnBrk="1" lvl="1">
              <a:lnSpc>
                <a:spcPct val="80000"/>
              </a:lnSpc>
            </a:pPr>
            <a:r>
              <a:rPr altLang="en-US" sz="1900" lang="zh-CN"/>
              <a:t>Sepsis (Fever, tachycardia, low BP), Jaundice. </a:t>
            </a:r>
          </a:p>
          <a:p>
            <a:pPr eaLnBrk="1" hangingPunct="1" latinLnBrk="1" lvl="0">
              <a:lnSpc>
                <a:spcPct val="80000"/>
              </a:lnSpc>
            </a:pPr>
            <a:r>
              <a:rPr altLang="en-US" sz="2200" lang="zh-CN"/>
              <a:t>Investigations</a:t>
            </a:r>
          </a:p>
          <a:p>
            <a:pPr eaLnBrk="1" hangingPunct="1" latinLnBrk="1" lvl="1">
              <a:lnSpc>
                <a:spcPct val="80000"/>
              </a:lnSpc>
            </a:pPr>
            <a:r>
              <a:rPr altLang="en-US" sz="1900" lang="zh-CN"/>
              <a:t>Bloods – U&amp;E, FBC, LFT, Amylase, </a:t>
            </a:r>
            <a:r>
              <a:rPr altLang="en-US" sz="1900" lang="zh-CN"/>
              <a:t>CRP, Coagulation screen</a:t>
            </a:r>
          </a:p>
          <a:p>
            <a:pPr eaLnBrk="1" hangingPunct="1" latinLnBrk="1" lvl="1">
              <a:lnSpc>
                <a:spcPct val="80000"/>
              </a:lnSpc>
            </a:pPr>
            <a:r>
              <a:rPr altLang="en-US" sz="1900" lang="zh-CN"/>
              <a:t>Ultrasound of abdomen</a:t>
            </a:r>
          </a:p>
          <a:p>
            <a:pPr eaLnBrk="1" hangingPunct="1" latinLnBrk="1" lvl="0">
              <a:lnSpc>
                <a:spcPct val="80000"/>
              </a:lnSpc>
            </a:pPr>
            <a:r>
              <a:rPr altLang="en-US" sz="2200" lang="zh-CN"/>
              <a:t>Treatment </a:t>
            </a:r>
          </a:p>
          <a:p>
            <a:pPr eaLnBrk="1" hangingPunct="1" latinLnBrk="1" lvl="1">
              <a:lnSpc>
                <a:spcPct val="80000"/>
              </a:lnSpc>
            </a:pPr>
            <a:r>
              <a:rPr altLang="en-US" sz="1900" lang="zh-CN"/>
              <a:t>Intravenous antibiotics</a:t>
            </a:r>
          </a:p>
          <a:p>
            <a:pPr eaLnBrk="1" hangingPunct="1" latinLnBrk="1" lvl="1">
              <a:lnSpc>
                <a:spcPct val="80000"/>
              </a:lnSpc>
            </a:pPr>
            <a:r>
              <a:rPr sz="1900"/>
              <a:t>Endoscopic Retrograde CholangioPancreatogram</a:t>
            </a:r>
          </a:p>
          <a:p>
            <a:pPr eaLnBrk="1" hangingPunct="1" latinLnBrk="1" lvl="0">
              <a:lnSpc>
                <a:spcPct val="80000"/>
              </a:lnSpc>
            </a:pPr>
            <a:endParaRPr sz="2200"/>
          </a:p>
        </p:txBody>
      </p:sp>
    </p:spTree>
  </p:cSld>
  <p:clrMapOvr>
    <a:masterClrMapping/>
  </p:clrMapOvr>
  <p:timing/>
</p:sld>
</file>

<file path=ppt/slides/slide14.xml><?xml version="1.0" encoding="utf-8"?>
<p:sld xmlns:a="http://schemas.openxmlformats.org/drawingml/2006/main" xmlns:r="http://schemas.openxmlformats.org/officeDocument/2006/relationships" xmlns:p="http://schemas.openxmlformats.org/presentationml/2006/main" showMasterSp="1">
  <p:cSld>
    <p:spTree>
      <p:nvGrpSpPr>
        <p:cNvPr id="107" name=""/>
        <p:cNvGrpSpPr/>
        <p:nvPr/>
      </p:nvGrpSpPr>
      <p:grpSpPr>
        <a:xfrm rot="0">
          <a:off x="0" y="0"/>
          <a:ext cx="0" cy="0"/>
          <a:chOff x="0" y="0"/>
          <a:chExt cx="0" cy="0"/>
        </a:xfrm>
      </p:grpSpPr>
      <p:sp>
        <p:nvSpPr>
          <p:cNvPr id="1048659"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lang="zh-CN"/>
              <a:t>Gallstone ileus</a:t>
            </a:r>
          </a:p>
        </p:txBody>
      </p:sp>
      <p:sp>
        <p:nvSpPr>
          <p:cNvPr id="1048660" name=""/>
          <p:cNvSpPr/>
          <p:nvPr>
            <p:ph sz="full" idx="1"/>
          </p:nvPr>
        </p:nvSpPr>
        <p:spPr>
          <a:xfrm rot="0">
            <a:off x="457200" y="1600200"/>
            <a:ext cx="8229600" cy="48768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latinLnBrk="1" lvl="0">
              <a:lnSpc>
                <a:spcPct val="90000"/>
              </a:lnSpc>
            </a:pPr>
            <a:r>
              <a:rPr altLang="en-US" sz="2200" lang="zh-CN"/>
              <a:t>Obstruction of the small bowel by a large gallstone</a:t>
            </a:r>
          </a:p>
          <a:p>
            <a:pPr eaLnBrk="1" hangingPunct="1" latinLnBrk="1" lvl="1">
              <a:lnSpc>
                <a:spcPct val="90000"/>
              </a:lnSpc>
            </a:pPr>
            <a:r>
              <a:rPr altLang="en-US" sz="1900" lang="zh-CN"/>
              <a:t>A stone ulcerates through the gallbladder into the duodenum and causes obstruction at the terminal ileum</a:t>
            </a:r>
          </a:p>
          <a:p>
            <a:pPr eaLnBrk="1" hangingPunct="1" latinLnBrk="1" lvl="0">
              <a:lnSpc>
                <a:spcPct val="90000"/>
              </a:lnSpc>
            </a:pPr>
            <a:endParaRPr altLang="en-US" sz="2200" lang="zh-CN"/>
          </a:p>
          <a:p>
            <a:pPr eaLnBrk="1" hangingPunct="1" latinLnBrk="1" lvl="0">
              <a:lnSpc>
                <a:spcPct val="90000"/>
              </a:lnSpc>
            </a:pPr>
            <a:r>
              <a:rPr altLang="en-US" sz="2200" lang="zh-CN"/>
              <a:t>Symptoms</a:t>
            </a:r>
          </a:p>
          <a:p>
            <a:pPr eaLnBrk="1" hangingPunct="1" latinLnBrk="1" lvl="1">
              <a:lnSpc>
                <a:spcPct val="90000"/>
              </a:lnSpc>
            </a:pPr>
            <a:r>
              <a:rPr altLang="en-US" sz="1900" lang="zh-CN"/>
              <a:t>Small bowel obstruction (vomiting, abdominal pain, distension, nil pr)</a:t>
            </a:r>
          </a:p>
          <a:p>
            <a:pPr eaLnBrk="1" hangingPunct="1" latinLnBrk="1" lvl="0">
              <a:lnSpc>
                <a:spcPct val="90000"/>
              </a:lnSpc>
            </a:pPr>
            <a:r>
              <a:rPr altLang="en-US" sz="2200" lang="zh-CN"/>
              <a:t>Signs</a:t>
            </a:r>
          </a:p>
          <a:p>
            <a:pPr eaLnBrk="1" hangingPunct="1" latinLnBrk="1" lvl="1">
              <a:lnSpc>
                <a:spcPct val="90000"/>
              </a:lnSpc>
            </a:pPr>
            <a:r>
              <a:rPr altLang="en-US" sz="1900" lang="zh-CN"/>
              <a:t>Abdominal distension, obstructive bowel sounds. </a:t>
            </a:r>
          </a:p>
          <a:p>
            <a:pPr eaLnBrk="1" hangingPunct="1" latinLnBrk="1" lvl="0">
              <a:lnSpc>
                <a:spcPct val="90000"/>
              </a:lnSpc>
            </a:pPr>
            <a:r>
              <a:rPr altLang="en-US" sz="2200" lang="zh-CN"/>
              <a:t>Investigations</a:t>
            </a:r>
          </a:p>
          <a:p>
            <a:pPr eaLnBrk="1" hangingPunct="1" latinLnBrk="1" lvl="1">
              <a:lnSpc>
                <a:spcPct val="90000"/>
              </a:lnSpc>
            </a:pPr>
            <a:r>
              <a:rPr altLang="en-US" sz="1900" lang="zh-CN"/>
              <a:t>Bloods – U&amp;E, FBC, LFT, Amylase, </a:t>
            </a:r>
            <a:r>
              <a:rPr altLang="en-US" sz="1900" lang="zh-CN"/>
              <a:t>CRP, Hepatitis screen, Coagulation screen</a:t>
            </a:r>
          </a:p>
          <a:p>
            <a:pPr eaLnBrk="1" hangingPunct="1" latinLnBrk="1" lvl="1">
              <a:lnSpc>
                <a:spcPct val="90000"/>
              </a:lnSpc>
            </a:pPr>
            <a:r>
              <a:rPr altLang="en-US" sz="1900" lang="zh-CN"/>
              <a:t>Plain film of abdomen – Air in CBD, small bowel fluid levels and stone</a:t>
            </a:r>
          </a:p>
          <a:p>
            <a:pPr eaLnBrk="1" hangingPunct="1" latinLnBrk="1" lvl="0">
              <a:lnSpc>
                <a:spcPct val="90000"/>
              </a:lnSpc>
            </a:pPr>
            <a:r>
              <a:rPr sz="2200"/>
              <a:t>Treatment </a:t>
            </a:r>
          </a:p>
          <a:p>
            <a:pPr eaLnBrk="1" hangingPunct="1" latinLnBrk="1" lvl="1">
              <a:lnSpc>
                <a:spcPct val="90000"/>
              </a:lnSpc>
            </a:pPr>
            <a:r>
              <a:rPr sz="1900"/>
              <a:t>Laparotomy and removal of stone from small bowel.</a:t>
            </a:r>
          </a:p>
          <a:p>
            <a:pPr eaLnBrk="1" hangingPunct="1" latinLnBrk="1" lvl="0">
              <a:lnSpc>
                <a:spcPct val="90000"/>
              </a:lnSpc>
            </a:pPr>
            <a:endParaRPr sz="2200"/>
          </a:p>
        </p:txBody>
      </p:sp>
    </p:spTree>
  </p:cSld>
  <p:clrMapOvr>
    <a:masterClrMapping/>
  </p:clrMapOvr>
  <p:timing/>
</p:sld>
</file>

<file path=ppt/slides/slide15.xml><?xml version="1.0" encoding="utf-8"?>
<p:sld xmlns:a="http://schemas.openxmlformats.org/drawingml/2006/main" xmlns:r="http://schemas.openxmlformats.org/officeDocument/2006/relationships" xmlns:p="http://schemas.openxmlformats.org/presentationml/2006/main" showMasterSp="1">
  <p:cSld>
    <p:spTree>
      <p:nvGrpSpPr>
        <p:cNvPr id="110" name=""/>
        <p:cNvGrpSpPr/>
        <p:nvPr/>
      </p:nvGrpSpPr>
      <p:grpSpPr>
        <a:xfrm rot="0">
          <a:off x="0" y="0"/>
          <a:ext cx="0" cy="0"/>
          <a:chOff x="0" y="0"/>
          <a:chExt cx="0" cy="0"/>
        </a:xfrm>
      </p:grpSpPr>
      <p:sp>
        <p:nvSpPr>
          <p:cNvPr id="1048664"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lvl="0"/>
            <a:r>
              <a:rPr altLang="en-US" lang="zh-CN"/>
              <a:t>Management of gallstones </a:t>
            </a:r>
          </a:p>
        </p:txBody>
      </p:sp>
      <p:sp>
        <p:nvSpPr>
          <p:cNvPr id="1048665" name=""/>
          <p:cNvSpPr/>
          <p:nvPr>
            <p:ph sz="full" idx="1"/>
          </p:nvPr>
        </p:nvSpPr>
        <p:spPr>
          <a:xfrm rot="0">
            <a:off x="457200" y="1600200"/>
            <a:ext cx="8229600" cy="48768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lvl="0"/>
            <a:r>
              <a:rPr altLang="en-US" b="1" lang="zh-CN"/>
              <a:t>DX: </a:t>
            </a:r>
            <a:r>
              <a:rPr altLang="en-US" lang="zh-CN"/>
              <a:t>Abdominal U/S, CT scan Abdomen </a:t>
            </a:r>
          </a:p>
          <a:p>
            <a:pPr lvl="0"/>
            <a:r>
              <a:rPr altLang="en-US" b="1" lang="zh-CN"/>
              <a:t>When to treat</a:t>
            </a:r>
          </a:p>
          <a:p>
            <a:pPr lvl="0">
              <a:buNone/>
            </a:pPr>
            <a:r>
              <a:t>Asymptomatic vs. symptomatic</a:t>
            </a:r>
          </a:p>
          <a:p>
            <a:pPr lvl="0">
              <a:buNone/>
            </a:pPr>
          </a:p>
          <a:p>
            <a:pPr lvl="0"/>
            <a:r>
              <a:rPr b="1"/>
              <a:t>How to treat</a:t>
            </a:r>
          </a:p>
          <a:p>
            <a:pPr lvl="0">
              <a:buNone/>
            </a:pPr>
            <a:r>
              <a:t>Surgery : open vs. laparascopic cholecystectomy</a:t>
            </a:r>
          </a:p>
          <a:p>
            <a:pPr lvl="0">
              <a:buNone/>
            </a:pPr>
            <a:r>
              <a:t>Medical therapy:</a:t>
            </a:r>
          </a:p>
          <a:p>
            <a:pPr lvl="0"/>
            <a:r>
              <a:t> </a:t>
            </a:r>
            <a:r>
              <a:t>   ursodeoxycholic acid to dissolve stones; very slow upto  years, very ill pts and surgically unfit</a:t>
            </a:r>
          </a:p>
          <a:p>
            <a:pPr lvl="0">
              <a:buNone/>
            </a:pPr>
            <a:r>
              <a:t>Chemical dissolution</a:t>
            </a:r>
          </a:p>
          <a:p>
            <a:pPr lvl="0"/>
            <a:r>
              <a:t>    On the stones. Experimental</a:t>
            </a:r>
          </a:p>
          <a:p>
            <a:pPr lvl="0">
              <a:buNone/>
            </a:pPr>
            <a:r>
              <a:t>Lithotripsy </a:t>
            </a:r>
          </a:p>
          <a:p>
            <a:pPr lvl="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1">
  <p:cSld>
    <p:spTree>
      <p:nvGrpSpPr>
        <p:cNvPr id="111" name=""/>
        <p:cNvGrpSpPr/>
        <p:nvPr/>
      </p:nvGrpSpPr>
      <p:grpSpPr>
        <a:xfrm rot="0">
          <a:off x="0" y="0"/>
          <a:ext cx="0" cy="0"/>
          <a:chOff x="0" y="0"/>
          <a:chExt cx="0" cy="0"/>
        </a:xfrm>
      </p:grpSpPr>
      <p:sp>
        <p:nvSpPr>
          <p:cNvPr id="1048666"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lang="zh-CN"/>
              <a:t>Acute </a:t>
            </a:r>
            <a:r>
              <a:rPr altLang="en-US" lang="zh-CN"/>
              <a:t>Acalculous Cholecystitis </a:t>
            </a:r>
          </a:p>
        </p:txBody>
      </p:sp>
      <p:sp>
        <p:nvSpPr>
          <p:cNvPr id="1048667" name=""/>
          <p:cNvSpPr/>
          <p:nvPr>
            <p:ph sz="full" idx="1"/>
          </p:nvPr>
        </p:nvSpPr>
        <p:spPr>
          <a:xfrm rot="0">
            <a:off x="457200" y="1600200"/>
            <a:ext cx="8229600" cy="48768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latinLnBrk="1" lvl="0"/>
            <a:r>
              <a:rPr altLang="en-US" sz="2800" lang="zh-CN"/>
              <a:t>Presence of an inflamed gallbladder in the absence of an obstructed cystic or common bile duct</a:t>
            </a:r>
          </a:p>
          <a:p>
            <a:pPr eaLnBrk="1" hangingPunct="1" latinLnBrk="1" lvl="0"/>
            <a:r>
              <a:rPr altLang="en-US" sz="2800" lang="zh-CN"/>
              <a:t>Typically occurs in the setting of a critically ill patient (eg, severe burns, multiple traumas, lengthy postoperative care, prolonged intensive care) </a:t>
            </a:r>
          </a:p>
          <a:p>
            <a:pPr eaLnBrk="1" hangingPunct="1" latinLnBrk="1" lvl="0"/>
            <a:r>
              <a:rPr altLang="en-US" sz="2800" lang="zh-CN"/>
              <a:t>Accounts for 5% of cholecystectomies</a:t>
            </a:r>
          </a:p>
          <a:p>
            <a:pPr eaLnBrk="1" hangingPunct="1" latinLnBrk="1" lvl="0"/>
            <a:r>
              <a:rPr altLang="en-US" sz="2800" lang="zh-CN"/>
              <a:t>Aetiology is thought to have ischemic basis, and gangrenous gallbladder may result</a:t>
            </a:r>
          </a:p>
          <a:p>
            <a:pPr eaLnBrk="1" hangingPunct="1" latinLnBrk="1" lvl="0"/>
            <a:r>
              <a:rPr altLang="en-US" sz="2800" lang="zh-CN"/>
              <a:t>Increased rate of complications and mortality</a:t>
            </a:r>
          </a:p>
        </p:txBody>
      </p:sp>
    </p:spTree>
  </p:cSld>
  <p:clrMapOvr>
    <a:masterClrMapping/>
  </p:clrMapOvr>
  <p:timing/>
</p:sld>
</file>

<file path=ppt/slides/slide17.xml><?xml version="1.0" encoding="utf-8"?>
<p:sld xmlns:a="http://schemas.openxmlformats.org/drawingml/2006/main" xmlns:r="http://schemas.openxmlformats.org/officeDocument/2006/relationships" xmlns:p="http://schemas.openxmlformats.org/presentationml/2006/main" showMasterSp="1">
  <p:cSld>
    <p:spTree>
      <p:nvGrpSpPr>
        <p:cNvPr id="114" name=""/>
        <p:cNvGrpSpPr/>
        <p:nvPr/>
      </p:nvGrpSpPr>
      <p:grpSpPr>
        <a:xfrm rot="0">
          <a:off x="0" y="0"/>
          <a:ext cx="0" cy="0"/>
          <a:chOff x="0" y="0"/>
          <a:chExt cx="0" cy="0"/>
        </a:xfrm>
      </p:grpSpPr>
      <p:sp>
        <p:nvSpPr>
          <p:cNvPr id="1048671"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lang="zh-CN"/>
              <a:t>Primary Sclerosing Cholangitis</a:t>
            </a:r>
          </a:p>
        </p:txBody>
      </p:sp>
      <p:sp>
        <p:nvSpPr>
          <p:cNvPr id="1048672" name=""/>
          <p:cNvSpPr/>
          <p:nvPr>
            <p:ph sz="full" idx="1"/>
          </p:nvPr>
        </p:nvSpPr>
        <p:spPr>
          <a:xfrm rot="0">
            <a:off x="457200" y="1600200"/>
            <a:ext cx="8229600" cy="48768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latinLnBrk="1" lvl="0">
              <a:lnSpc>
                <a:spcPct val="90000"/>
              </a:lnSpc>
            </a:pPr>
            <a:r>
              <a:rPr altLang="en-US" sz="2200" lang="zh-CN"/>
              <a:t>Chronic </a:t>
            </a:r>
            <a:r>
              <a:rPr altLang="en-US" sz="2200" lang="zh-CN"/>
              <a:t>cholestatic biliary disease characterized by </a:t>
            </a:r>
            <a:r>
              <a:rPr altLang="en-US" sz="2200" lang="zh-CN"/>
              <a:t>non-suppurative </a:t>
            </a:r>
            <a:r>
              <a:rPr altLang="en-US" sz="2200" lang="zh-CN"/>
              <a:t>inflammation and fibrosis of the biliary ductal </a:t>
            </a:r>
            <a:r>
              <a:rPr altLang="en-US" sz="2200" lang="zh-CN"/>
              <a:t>system</a:t>
            </a:r>
          </a:p>
          <a:p>
            <a:pPr eaLnBrk="1" hangingPunct="1" latinLnBrk="1" lvl="0">
              <a:lnSpc>
                <a:spcPct val="90000"/>
              </a:lnSpc>
            </a:pPr>
            <a:r>
              <a:rPr altLang="en-US" sz="2200" lang="zh-CN"/>
              <a:t>Cause </a:t>
            </a:r>
            <a:r>
              <a:rPr altLang="en-US" sz="2200" lang="zh-CN"/>
              <a:t>is unknown but is associated with autoimmune inflammatory diseases, such as chronic ulcerative colitis and Crohn </a:t>
            </a:r>
            <a:r>
              <a:rPr altLang="en-US" sz="2200" lang="zh-CN"/>
              <a:t>colitis, </a:t>
            </a:r>
            <a:r>
              <a:rPr altLang="en-US" sz="2200" lang="zh-CN"/>
              <a:t>and rare conditions, such as Riedel thyroiditis and retroperitoneal </a:t>
            </a:r>
            <a:r>
              <a:rPr altLang="en-US" sz="2200" lang="zh-CN"/>
              <a:t>fibrosis</a:t>
            </a:r>
          </a:p>
          <a:p>
            <a:pPr eaLnBrk="1" hangingPunct="1" latinLnBrk="1" lvl="0">
              <a:lnSpc>
                <a:spcPct val="90000"/>
              </a:lnSpc>
            </a:pPr>
            <a:r>
              <a:rPr altLang="en-US" sz="2200" lang="zh-CN"/>
              <a:t>Most </a:t>
            </a:r>
            <a:r>
              <a:rPr altLang="en-US" sz="2200" lang="zh-CN"/>
              <a:t>patients present with fatigue and pruritus and, occasionally, </a:t>
            </a:r>
            <a:r>
              <a:rPr altLang="en-US" sz="2200" lang="zh-CN"/>
              <a:t>jaundice</a:t>
            </a:r>
          </a:p>
          <a:p>
            <a:pPr eaLnBrk="1" hangingPunct="1" latinLnBrk="1" lvl="0">
              <a:lnSpc>
                <a:spcPct val="90000"/>
              </a:lnSpc>
            </a:pPr>
            <a:r>
              <a:rPr altLang="en-US" sz="2200" lang="zh-CN"/>
              <a:t>Natural </a:t>
            </a:r>
            <a:r>
              <a:rPr altLang="en-US" sz="2200" lang="zh-CN"/>
              <a:t>history is variable but involves progressive destruction of the bile ducts, leading to cirrhosis and liver </a:t>
            </a:r>
            <a:r>
              <a:rPr altLang="en-US" sz="2200" lang="zh-CN"/>
              <a:t>failure</a:t>
            </a:r>
          </a:p>
          <a:p>
            <a:pPr eaLnBrk="1" hangingPunct="1" latinLnBrk="1" lvl="0">
              <a:lnSpc>
                <a:spcPct val="90000"/>
              </a:lnSpc>
            </a:pPr>
            <a:r>
              <a:rPr altLang="en-US" sz="2200" lang="zh-CN"/>
              <a:t>C</a:t>
            </a:r>
            <a:r>
              <a:rPr altLang="en-US" sz="2200" lang="zh-CN"/>
              <a:t>linical </a:t>
            </a:r>
            <a:r>
              <a:rPr altLang="en-US" sz="2200" lang="zh-CN"/>
              <a:t>features of cholangitis (ie, fever, right upper quadrant pain, jaundice) are uncommon unless the biliary system has been instrumented.</a:t>
            </a:r>
          </a:p>
          <a:p>
            <a:pPr eaLnBrk="1" hangingPunct="1" latinLnBrk="1" lvl="0">
              <a:lnSpc>
                <a:spcPct val="90000"/>
              </a:lnSpc>
            </a:pPr>
            <a:endParaRPr altLang="en-US" sz="2200" lang="zh-CN"/>
          </a:p>
        </p:txBody>
      </p:sp>
    </p:spTree>
  </p:cSld>
  <p:clrMapOvr>
    <a:masterClrMapping/>
  </p:clrMapOvr>
  <p:timing/>
</p:sld>
</file>

<file path=ppt/slides/slide18.xml><?xml version="1.0" encoding="utf-8"?>
<p:sld xmlns:a="http://schemas.openxmlformats.org/drawingml/2006/main" xmlns:r="http://schemas.openxmlformats.org/officeDocument/2006/relationships" xmlns:p="http://schemas.openxmlformats.org/presentationml/2006/main" showMasterSp="1">
  <p:cSld>
    <p:spTree>
      <p:nvGrpSpPr>
        <p:cNvPr id="117" name=""/>
        <p:cNvGrpSpPr/>
        <p:nvPr/>
      </p:nvGrpSpPr>
      <p:grpSpPr>
        <a:xfrm rot="0">
          <a:off x="0" y="0"/>
          <a:ext cx="0" cy="0"/>
          <a:chOff x="0" y="0"/>
          <a:chExt cx="0" cy="0"/>
        </a:xfrm>
      </p:grpSpPr>
      <p:sp>
        <p:nvSpPr>
          <p:cNvPr id="1048676"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lang="zh-CN"/>
              <a:t>Primary Sclerosing Cholangitis</a:t>
            </a:r>
          </a:p>
        </p:txBody>
      </p:sp>
      <p:sp>
        <p:nvSpPr>
          <p:cNvPr id="1048677" name=""/>
          <p:cNvSpPr/>
          <p:nvPr>
            <p:ph sz="full" idx="1"/>
          </p:nvPr>
        </p:nvSpPr>
        <p:spPr>
          <a:xfrm rot="0">
            <a:off x="457200" y="1600200"/>
            <a:ext cx="8229600" cy="48768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indent="0" latinLnBrk="1" lvl="0" marL="0">
              <a:buNone/>
            </a:pPr>
            <a:r>
              <a:rPr altLang="en-US" b="1" sz="2200" lang="zh-CN"/>
              <a:t>Medical Care</a:t>
            </a:r>
          </a:p>
          <a:p>
            <a:pPr eaLnBrk="1" hangingPunct="1" indent="0" latinLnBrk="1" lvl="0" marL="0"/>
            <a:r>
              <a:rPr altLang="en-US" sz="2200" lang="zh-CN"/>
              <a:t>Chronic </a:t>
            </a:r>
            <a:r>
              <a:rPr altLang="en-US" sz="2200" lang="zh-CN"/>
              <a:t>progressive disease with no curative medical </a:t>
            </a:r>
            <a:r>
              <a:rPr altLang="en-US" sz="2200" lang="zh-CN"/>
              <a:t>therapy</a:t>
            </a:r>
          </a:p>
          <a:p>
            <a:pPr eaLnBrk="1" hangingPunct="1" indent="0" latinLnBrk="1" lvl="0" marL="0"/>
            <a:r>
              <a:rPr altLang="en-US" sz="2200" lang="zh-CN"/>
              <a:t>Goals </a:t>
            </a:r>
            <a:r>
              <a:rPr altLang="en-US" sz="2200" lang="zh-CN"/>
              <a:t>of medical management are to treat the symptoms and to prevent or treat the known </a:t>
            </a:r>
            <a:r>
              <a:rPr altLang="en-US" sz="2200" lang="zh-CN"/>
              <a:t>complications</a:t>
            </a:r>
          </a:p>
          <a:p>
            <a:pPr eaLnBrk="1" hangingPunct="1" indent="0" latinLnBrk="1" lvl="0" marL="0"/>
            <a:r>
              <a:rPr altLang="en-US" sz="2200" lang="zh-CN"/>
              <a:t>Liver </a:t>
            </a:r>
            <a:r>
              <a:rPr altLang="en-US" sz="2200" lang="zh-CN"/>
              <a:t>transplantation is the only effective therapy and is indicated in end-stage liver disease.</a:t>
            </a:r>
          </a:p>
          <a:p>
            <a:pPr eaLnBrk="1" hangingPunct="1" indent="0" latinLnBrk="1" lvl="0" marL="0">
              <a:buNone/>
            </a:pPr>
            <a:endParaRPr altLang="en-US" b="1" sz="2200" lang="zh-CN"/>
          </a:p>
          <a:p>
            <a:pPr eaLnBrk="1" hangingPunct="1" indent="0" latinLnBrk="1" lvl="0" marL="0">
              <a:buNone/>
            </a:pPr>
            <a:r>
              <a:rPr altLang="en-US" b="1" sz="2200" lang="zh-CN"/>
              <a:t>Surgical </a:t>
            </a:r>
            <a:r>
              <a:rPr altLang="en-US" b="1" sz="2200" lang="zh-CN"/>
              <a:t>Care</a:t>
            </a:r>
          </a:p>
          <a:p>
            <a:pPr eaLnBrk="1" hangingPunct="1" indent="0" latinLnBrk="1" lvl="0" marL="0"/>
            <a:r>
              <a:rPr altLang="en-US" sz="2200" lang="zh-CN"/>
              <a:t>Indications </a:t>
            </a:r>
            <a:r>
              <a:rPr altLang="en-US" sz="2200" lang="zh-CN"/>
              <a:t>for liver transplantation include variceal bleed or portal gastropathy, intractable ascites, recurrent cholangitis, progressive muscle wasting, and hepatic encephalopathy. </a:t>
            </a:r>
          </a:p>
          <a:p>
            <a:pPr eaLnBrk="1" hangingPunct="1" indent="0" latinLnBrk="1" lvl="0" marL="0"/>
            <a:r>
              <a:rPr altLang="en-US" sz="2200" lang="zh-CN"/>
              <a:t>Recurs </a:t>
            </a:r>
            <a:r>
              <a:rPr altLang="en-US" sz="2200" lang="zh-CN"/>
              <a:t>in 15-20% of patients after transplantation.</a:t>
            </a:r>
          </a:p>
          <a:p>
            <a:pPr eaLnBrk="1" hangingPunct="1" indent="0" latinLnBrk="1" lvl="0" marL="0"/>
            <a:endParaRPr altLang="en-US" sz="2200" lang="zh-CN"/>
          </a:p>
        </p:txBody>
      </p:sp>
    </p:spTree>
  </p:cSld>
  <p:clrMapOvr>
    <a:masterClrMapping/>
  </p:clrMapOvr>
  <p:timing/>
</p:sld>
</file>

<file path=ppt/slides/slide19.xml><?xml version="1.0" encoding="utf-8"?>
<p:sld xmlns:a="http://schemas.openxmlformats.org/drawingml/2006/main" xmlns:r="http://schemas.openxmlformats.org/officeDocument/2006/relationships" xmlns:p="http://schemas.openxmlformats.org/presentationml/2006/main" showMasterSp="1">
  <p:cSld>
    <p:spTree>
      <p:nvGrpSpPr>
        <p:cNvPr id="120" name=""/>
        <p:cNvGrpSpPr/>
        <p:nvPr/>
      </p:nvGrpSpPr>
      <p:grpSpPr>
        <a:xfrm rot="0">
          <a:off x="0" y="0"/>
          <a:ext cx="0" cy="0"/>
          <a:chOff x="0" y="0"/>
          <a:chExt cx="0" cy="0"/>
        </a:xfrm>
      </p:grpSpPr>
      <p:sp>
        <p:nvSpPr>
          <p:cNvPr id="1048681"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lang="zh-CN"/>
              <a:t>Primary </a:t>
            </a:r>
            <a:r>
              <a:rPr altLang="en-US" lang="zh-CN"/>
              <a:t>Biliary Cirrhosis </a:t>
            </a:r>
          </a:p>
        </p:txBody>
      </p:sp>
      <p:sp>
        <p:nvSpPr>
          <p:cNvPr id="1048682" name=""/>
          <p:cNvSpPr/>
          <p:nvPr>
            <p:ph sz="full" idx="1"/>
          </p:nvPr>
        </p:nvSpPr>
        <p:spPr>
          <a:xfrm rot="0">
            <a:off x="457200" y="1600200"/>
            <a:ext cx="8229600" cy="48768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latinLnBrk="1" lvl="0">
              <a:lnSpc>
                <a:spcPct val="90000"/>
              </a:lnSpc>
            </a:pPr>
            <a:r>
              <a:rPr altLang="en-US" sz="2200" lang="zh-CN"/>
              <a:t>Progressive </a:t>
            </a:r>
            <a:r>
              <a:rPr altLang="en-US" sz="2200" lang="zh-CN"/>
              <a:t>cholestatic biliary disease that presents with fatigue and itching or asymptomatic elevation of the alkaline phosphatase. </a:t>
            </a:r>
          </a:p>
          <a:p>
            <a:pPr eaLnBrk="1" hangingPunct="1" latinLnBrk="1" lvl="0">
              <a:lnSpc>
                <a:spcPct val="90000"/>
              </a:lnSpc>
            </a:pPr>
            <a:r>
              <a:rPr altLang="en-US" sz="2200" lang="zh-CN"/>
              <a:t>Jaundice </a:t>
            </a:r>
            <a:r>
              <a:rPr altLang="en-US" sz="2200" lang="zh-CN"/>
              <a:t>develops with progressive destruction of bile ductules that eventually leads to liver cirrhosis and hepatic failure. </a:t>
            </a:r>
          </a:p>
          <a:p>
            <a:pPr eaLnBrk="1" hangingPunct="1" latinLnBrk="1" lvl="0">
              <a:lnSpc>
                <a:spcPct val="90000"/>
              </a:lnSpc>
            </a:pPr>
            <a:r>
              <a:rPr altLang="en-US" sz="2200" lang="zh-CN"/>
              <a:t>Autoimmune </a:t>
            </a:r>
            <a:r>
              <a:rPr altLang="en-US" sz="2200" lang="zh-CN"/>
              <a:t>illness has a familial </a:t>
            </a:r>
            <a:r>
              <a:rPr altLang="en-US" sz="2200" lang="zh-CN"/>
              <a:t>predisposition</a:t>
            </a:r>
          </a:p>
          <a:p>
            <a:pPr eaLnBrk="1" hangingPunct="1" latinLnBrk="1" lvl="0">
              <a:lnSpc>
                <a:spcPct val="90000"/>
              </a:lnSpc>
            </a:pPr>
            <a:r>
              <a:rPr altLang="en-US" sz="2200" lang="zh-CN"/>
              <a:t>Antimitochondrial </a:t>
            </a:r>
            <a:r>
              <a:rPr altLang="en-US" sz="2200" lang="zh-CN"/>
              <a:t>antibodies (AMA) are present in 95% of </a:t>
            </a:r>
            <a:r>
              <a:rPr altLang="en-US" sz="2200" lang="zh-CN"/>
              <a:t>patients</a:t>
            </a:r>
          </a:p>
          <a:p>
            <a:pPr eaLnBrk="1" hangingPunct="1" latinLnBrk="1" lvl="0">
              <a:lnSpc>
                <a:spcPct val="90000"/>
              </a:lnSpc>
            </a:pPr>
            <a:r>
              <a:rPr altLang="en-US" sz="2200" lang="zh-CN"/>
              <a:t>Goals </a:t>
            </a:r>
            <a:r>
              <a:rPr altLang="en-US" sz="2200" lang="zh-CN"/>
              <a:t>of treatment are to slow the progression rate of the disease and to alleviate the symptoms (eg, pruritus, osteoporosis, sicca </a:t>
            </a:r>
            <a:r>
              <a:rPr altLang="en-US" sz="2200" lang="zh-CN"/>
              <a:t>syndrome)</a:t>
            </a:r>
          </a:p>
          <a:p>
            <a:pPr eaLnBrk="1" hangingPunct="1" latinLnBrk="1" lvl="0">
              <a:lnSpc>
                <a:spcPct val="90000"/>
              </a:lnSpc>
            </a:pPr>
            <a:r>
              <a:rPr altLang="en-US" sz="2200" lang="zh-CN"/>
              <a:t>Liver </a:t>
            </a:r>
            <a:r>
              <a:rPr altLang="en-US" sz="2200" lang="zh-CN"/>
              <a:t>transplantation appears to be the only life-saving procedure.</a:t>
            </a:r>
            <a:br/>
            <a:endParaRPr altLang="en-US" sz="2200" lang="zh-CN"/>
          </a:p>
        </p:txBody>
      </p:sp>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showMasterSp="1">
  <p:cSld>
    <p:spTree>
      <p:nvGrpSpPr>
        <p:cNvPr id="70" name=""/>
        <p:cNvGrpSpPr/>
        <p:nvPr/>
      </p:nvGrpSpPr>
      <p:grpSpPr>
        <a:xfrm rot="0">
          <a:off x="0" y="0"/>
          <a:ext cx="0" cy="0"/>
          <a:chOff x="0" y="0"/>
          <a:chExt cx="0" cy="0"/>
        </a:xfrm>
      </p:grpSpPr>
      <p:sp>
        <p:nvSpPr>
          <p:cNvPr id="1048597"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lang="zh-CN"/>
              <a:t>Overview</a:t>
            </a:r>
          </a:p>
        </p:txBody>
      </p:sp>
      <p:sp>
        <p:nvSpPr>
          <p:cNvPr id="1048598" name=""/>
          <p:cNvSpPr/>
          <p:nvPr>
            <p:ph sz="full" idx="1"/>
          </p:nvPr>
        </p:nvSpPr>
        <p:spPr>
          <a:xfrm rot="0">
            <a:off x="457200" y="1600200"/>
            <a:ext cx="8229600" cy="48768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latinLnBrk="1" lvl="0"/>
            <a:r>
              <a:rPr altLang="en-US" lang="zh-CN"/>
              <a:t>Gallstones</a:t>
            </a:r>
          </a:p>
          <a:p>
            <a:pPr eaLnBrk="1" hangingPunct="1" latinLnBrk="1" lvl="0"/>
            <a:endParaRPr altLang="en-US" lang="zh-CN"/>
          </a:p>
          <a:p>
            <a:pPr eaLnBrk="1" hangingPunct="1" latinLnBrk="1" lvl="0"/>
            <a:r>
              <a:rPr altLang="en-US" lang="zh-CN"/>
              <a:t>Biliary tract tumours</a:t>
            </a:r>
          </a:p>
          <a:p>
            <a:pPr eaLnBrk="1" hangingPunct="1" latinLnBrk="1" lvl="0"/>
            <a:endParaRPr altLang="en-US" lang="zh-CN"/>
          </a:p>
          <a:p>
            <a:pPr eaLnBrk="1" hangingPunct="1" latinLnBrk="1" lvl="0"/>
            <a:r>
              <a:rPr altLang="en-US" lang="zh-CN"/>
              <a:t>Other conditions</a:t>
            </a:r>
          </a:p>
          <a:p>
            <a:pPr eaLnBrk="1" hangingPunct="1" latinLnBrk="1" lvl="1"/>
            <a:r>
              <a:t>Acute acalculous cholecystitis</a:t>
            </a:r>
          </a:p>
          <a:p>
            <a:pPr eaLnBrk="1" hangingPunct="1" latinLnBrk="1" lvl="1"/>
            <a:r>
              <a:t>Primary Biliary Cirrhosis</a:t>
            </a:r>
          </a:p>
          <a:p>
            <a:pPr eaLnBrk="1" hangingPunct="1" latinLnBrk="1" lvl="1"/>
            <a:r>
              <a:t>Primary Sclerosing Cholangitis</a:t>
            </a:r>
          </a:p>
          <a:p>
            <a:pPr eaLnBrk="1" hangingPunct="1" latinLnBrk="1" lvl="1"/>
            <a:r>
              <a:t>Biliary tract cysts</a:t>
            </a:r>
          </a:p>
          <a:p>
            <a:pPr eaLnBrk="1" hangingPunct="1" latinLnBrk="1" lvl="0"/>
          </a:p>
          <a:p>
            <a:pPr eaLnBrk="1" hangingPunct="1" latinLnBrk="1" lvl="0"/>
            <a:r>
              <a:t>Biliary strictures</a:t>
            </a:r>
          </a:p>
          <a:p>
            <a:pPr eaLnBrk="1" hangingPunct="1" latinLnBrk="1" lvl="0"/>
          </a:p>
        </p:txBody>
      </p:sp>
    </p:spTree>
  </p:cSld>
  <p:clrMapOvr>
    <a:masterClrMapping/>
  </p:clrMapOvr>
  <p:timing/>
</p:sld>
</file>

<file path=ppt/slides/slide20.xml><?xml version="1.0" encoding="utf-8"?>
<p:sld xmlns:a="http://schemas.openxmlformats.org/drawingml/2006/main" xmlns:r="http://schemas.openxmlformats.org/officeDocument/2006/relationships" xmlns:p="http://schemas.openxmlformats.org/presentationml/2006/main" showMasterSp="1">
  <p:cSld>
    <p:spTree>
      <p:nvGrpSpPr>
        <p:cNvPr id="123" name=""/>
        <p:cNvGrpSpPr/>
        <p:nvPr/>
      </p:nvGrpSpPr>
      <p:grpSpPr>
        <a:xfrm rot="0">
          <a:off x="0" y="0"/>
          <a:ext cx="0" cy="0"/>
          <a:chOff x="0" y="0"/>
          <a:chExt cx="0" cy="0"/>
        </a:xfrm>
      </p:grpSpPr>
      <p:sp>
        <p:nvSpPr>
          <p:cNvPr id="1048686"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lang="zh-CN"/>
              <a:t>Biliary </a:t>
            </a:r>
            <a:r>
              <a:rPr altLang="en-US" lang="zh-CN"/>
              <a:t>Tract Cysts</a:t>
            </a:r>
          </a:p>
        </p:txBody>
      </p:sp>
      <p:sp>
        <p:nvSpPr>
          <p:cNvPr id="1048687" name=""/>
          <p:cNvSpPr/>
          <p:nvPr>
            <p:ph sz="full" idx="1"/>
          </p:nvPr>
        </p:nvSpPr>
        <p:spPr>
          <a:xfrm rot="0">
            <a:off x="457200" y="1600200"/>
            <a:ext cx="6346825" cy="48768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latinLnBrk="1" lvl="0"/>
            <a:r>
              <a:rPr altLang="en-US" lang="zh-CN"/>
              <a:t>Choledochal cysts</a:t>
            </a:r>
          </a:p>
          <a:p>
            <a:pPr eaLnBrk="1" hangingPunct="1" latinLnBrk="1" lvl="0"/>
            <a:r>
              <a:rPr altLang="en-US" lang="zh-CN"/>
              <a:t>Consist of cystic dilatations of the extra-hepatic biliary tree</a:t>
            </a:r>
          </a:p>
          <a:p>
            <a:pPr eaLnBrk="1" hangingPunct="1" latinLnBrk="1" lvl="0"/>
            <a:r>
              <a:rPr altLang="en-US" lang="zh-CN"/>
              <a:t>Uncommon abnormality</a:t>
            </a:r>
          </a:p>
          <a:p>
            <a:pPr eaLnBrk="1" hangingPunct="1" latinLnBrk="1" lvl="0"/>
            <a:r>
              <a:rPr altLang="en-US" lang="zh-CN"/>
              <a:t>50% present with combination of jaundice, abdominal pain, and an abdominal mass. </a:t>
            </a:r>
          </a:p>
          <a:p>
            <a:pPr eaLnBrk="1" hangingPunct="1" latinLnBrk="1" lvl="0"/>
            <a:r>
              <a:rPr altLang="en-US" lang="zh-CN"/>
              <a:t>? Due to anomalous union of the pancreatic and biliary ductal system. </a:t>
            </a:r>
          </a:p>
          <a:p>
            <a:pPr eaLnBrk="1" hangingPunct="1" latinLnBrk="1" lvl="0"/>
            <a:r>
              <a:rPr altLang="en-US" lang="zh-CN"/>
              <a:t>Classified into 5 types</a:t>
            </a:r>
          </a:p>
          <a:p>
            <a:pPr eaLnBrk="1" hangingPunct="1" latinLnBrk="1" lvl="0"/>
            <a:r>
              <a:rPr altLang="en-US" lang="zh-CN"/>
              <a:t>Treatment for choledochal cysts is surgical (excision of the cyst with construction).</a:t>
            </a:r>
          </a:p>
        </p:txBody>
      </p:sp>
      <p:pic>
        <p:nvPicPr>
          <p:cNvPr id="2097157" name=""/>
          <p:cNvPicPr>
            <a:picLocks/>
          </p:cNvPicPr>
          <p:nvPr/>
        </p:nvPicPr>
        <p:blipFill>
          <a:blip xmlns:r="http://schemas.openxmlformats.org/officeDocument/2006/relationships" r:embed="rId1"/>
          <a:srcRect l="8051" t="22249" r="45885" b="4660"/>
          <a:stretch>
            <a:fillRect/>
          </a:stretch>
        </p:blipFill>
        <p:spPr>
          <a:xfrm rot="0">
            <a:off x="6732587" y="908050"/>
            <a:ext cx="2224087" cy="2124075"/>
          </a:xfrm>
          <a:prstGeom prst="rect"/>
          <a:noFill/>
          <a:ln>
            <a:noFill/>
          </a:ln>
        </p:spPr>
      </p:pic>
      <p:pic>
        <p:nvPicPr>
          <p:cNvPr id="2097158" name=""/>
          <p:cNvPicPr>
            <a:picLocks/>
          </p:cNvPicPr>
          <p:nvPr/>
        </p:nvPicPr>
        <p:blipFill>
          <a:blip xmlns:r="http://schemas.openxmlformats.org/officeDocument/2006/relationships" r:embed="rId2"/>
          <a:srcRect l="10513" t="27264" r="50664" b="4713"/>
          <a:stretch>
            <a:fillRect/>
          </a:stretch>
        </p:blipFill>
        <p:spPr>
          <a:xfrm rot="0">
            <a:off x="6804025" y="3357562"/>
            <a:ext cx="2185987" cy="2303462"/>
          </a:xfrm>
          <a:prstGeom prst="rect"/>
          <a:noFill/>
          <a:ln>
            <a:noFill/>
          </a:ln>
        </p:spPr>
      </p:pic>
    </p:spTree>
  </p:cSld>
  <p:clrMapOvr>
    <a:masterClrMapping/>
  </p:clrMapOvr>
  <p:timing/>
</p:sld>
</file>

<file path=ppt/slides/slide21.xml><?xml version="1.0" encoding="utf-8"?>
<p:sld xmlns:a="http://schemas.openxmlformats.org/drawingml/2006/main" xmlns:r="http://schemas.openxmlformats.org/officeDocument/2006/relationships" xmlns:p="http://schemas.openxmlformats.org/presentationml/2006/main" showMasterSp="1">
  <p:cSld>
    <p:spTree>
      <p:nvGrpSpPr>
        <p:cNvPr id="126" name=""/>
        <p:cNvGrpSpPr/>
        <p:nvPr/>
      </p:nvGrpSpPr>
      <p:grpSpPr>
        <a:xfrm rot="0">
          <a:off x="0" y="0"/>
          <a:ext cx="0" cy="0"/>
          <a:chOff x="0" y="0"/>
          <a:chExt cx="0" cy="0"/>
        </a:xfrm>
      </p:grpSpPr>
      <p:sp>
        <p:nvSpPr>
          <p:cNvPr id="1048691" name=""/>
          <p:cNvSpPr/>
          <p:nvPr>
            <p:ph type="title" sz="full" idx="0"/>
          </p:nvPr>
        </p:nvSpPr>
        <p:spPr>
          <a:xfrm rot="0">
            <a:off x="457200" y="1412875"/>
            <a:ext cx="8229600" cy="2967037"/>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lang="zh-CN"/>
              <a:t>Biliary </a:t>
            </a:r>
            <a:r>
              <a:rPr altLang="en-US" lang="zh-CN"/>
              <a:t>Tract Tumours</a:t>
            </a:r>
            <a:br/>
            <a:r>
              <a:rPr altLang="en-US" lang="zh-CN"/>
              <a:t>	</a:t>
            </a:r>
            <a:r>
              <a:rPr altLang="en-US" sz="3200" lang="zh-CN"/>
              <a:t>Cholangiocarcinoma</a:t>
            </a:r>
            <a:br/>
            <a:r>
              <a:rPr altLang="en-US" sz="3200" lang="zh-CN"/>
              <a:t>	Cancer </a:t>
            </a:r>
            <a:r>
              <a:rPr altLang="en-US" sz="3200" lang="zh-CN"/>
              <a:t>of the Gall Bladder</a:t>
            </a:r>
          </a:p>
        </p:txBody>
      </p:sp>
      <p:sp>
        <p:nvSpPr>
          <p:cNvPr id="1048692" name=""/>
          <p:cNvSpPr/>
          <p:nvPr>
            <p:ph type="body" sz="full" idx="1"/>
          </p:nvPr>
        </p:nvSpPr>
        <p:spPr>
          <a:xfrm rot="0">
            <a:off x="892175" y="3863975"/>
            <a:ext cx="7359650" cy="8001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latinLnBrk="1" lvl="0"/>
            <a:endParaRPr altLang="en-US" lang="zh-CN"/>
          </a:p>
        </p:txBody>
      </p:sp>
    </p:spTree>
  </p:cSld>
  <p:clrMapOvr>
    <a:masterClrMapping/>
  </p:clrMapOvr>
  <p:transition xmlns:p14="http://schemas.microsoft.com/office/powerpoint/2010/main" spd="slow" advClick="1">
    <p:cut thruBlk="0"/>
  </p:transition>
  <p:timing/>
</p:sld>
</file>

<file path=ppt/slides/slide22.xml><?xml version="1.0" encoding="utf-8"?>
<p:sld xmlns:a="http://schemas.openxmlformats.org/drawingml/2006/main" xmlns:r="http://schemas.openxmlformats.org/officeDocument/2006/relationships" xmlns:p="http://schemas.openxmlformats.org/presentationml/2006/main" showMasterSp="1">
  <p:cSld>
    <p:spTree>
      <p:nvGrpSpPr>
        <p:cNvPr id="129" name=""/>
        <p:cNvGrpSpPr/>
        <p:nvPr/>
      </p:nvGrpSpPr>
      <p:grpSpPr>
        <a:xfrm rot="0">
          <a:off x="0" y="0"/>
          <a:ext cx="0" cy="0"/>
          <a:chOff x="0" y="0"/>
          <a:chExt cx="0" cy="0"/>
        </a:xfrm>
      </p:grpSpPr>
      <p:sp>
        <p:nvSpPr>
          <p:cNvPr id="1048696"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lang="zh-CN"/>
              <a:t>Biliary Tree Neoplasms</a:t>
            </a:r>
          </a:p>
        </p:txBody>
      </p:sp>
      <p:sp>
        <p:nvSpPr>
          <p:cNvPr id="1048697" name=""/>
          <p:cNvSpPr/>
          <p:nvPr>
            <p:ph sz="full" idx="1"/>
          </p:nvPr>
        </p:nvSpPr>
        <p:spPr>
          <a:xfrm rot="0">
            <a:off x="457200" y="1600200"/>
            <a:ext cx="8229600" cy="48768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latinLnBrk="1" lvl="0"/>
            <a:r>
              <a:rPr altLang="en-US" lang="zh-CN"/>
              <a:t>Clinical symptoms:</a:t>
            </a:r>
          </a:p>
          <a:p>
            <a:pPr eaLnBrk="1" hangingPunct="1" latinLnBrk="1" lvl="1"/>
            <a:r>
              <a:t>Weight loss (77%)</a:t>
            </a:r>
          </a:p>
          <a:p>
            <a:pPr eaLnBrk="1" hangingPunct="1" latinLnBrk="1" lvl="1"/>
            <a:r>
              <a:t>Nausea (60%)</a:t>
            </a:r>
          </a:p>
          <a:p>
            <a:pPr eaLnBrk="1" hangingPunct="1" latinLnBrk="1" lvl="1"/>
            <a:r>
              <a:t>Anorexia (56%)</a:t>
            </a:r>
          </a:p>
          <a:p>
            <a:pPr eaLnBrk="1" hangingPunct="1" latinLnBrk="1" lvl="1"/>
            <a:r>
              <a:t>Abdominal pain (56%)</a:t>
            </a:r>
          </a:p>
          <a:p>
            <a:pPr eaLnBrk="1" hangingPunct="1" latinLnBrk="1" lvl="1"/>
            <a:r>
              <a:t>Fatigue (63%)</a:t>
            </a:r>
          </a:p>
          <a:p>
            <a:pPr eaLnBrk="1" hangingPunct="1" latinLnBrk="1" lvl="1"/>
            <a:r>
              <a:t>Pruritus (51%)</a:t>
            </a:r>
          </a:p>
          <a:p>
            <a:pPr eaLnBrk="1" hangingPunct="1" latinLnBrk="1" lvl="0"/>
            <a:r>
              <a:t>Symptomatic patients usually have advanced disease, with spread to hilar lymph nodes before obstructive jaundice occurs</a:t>
            </a:r>
          </a:p>
          <a:p>
            <a:pPr eaLnBrk="1" hangingPunct="1" latinLnBrk="1" lvl="0"/>
            <a:r>
              <a:t>Associated with a poor prognosis. </a:t>
            </a:r>
          </a:p>
          <a:p>
            <a:pPr eaLnBrk="1" hangingPunct="1" latinLnBrk="1" lvl="0"/>
          </a:p>
        </p:txBody>
      </p:sp>
      <p:sp>
        <p:nvSpPr>
          <p:cNvPr id="1048698" name=""/>
          <p:cNvSpPr txBox="1"/>
          <p:nvPr/>
        </p:nvSpPr>
        <p:spPr>
          <a:xfrm rot="0">
            <a:off x="3924300" y="1628775"/>
            <a:ext cx="4700587" cy="4464050"/>
          </a:xfrm>
          <a:prstGeom prst="rect"/>
          <a:noFill/>
          <a:ln>
            <a:noFill/>
          </a:ln>
        </p:spPr>
        <p:txBody>
          <a:bodyPr bIns="45720" lIns="91440" rIns="91440" tIns="45720"/>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5pPr>
          </a:lstStyle>
          <a:p>
            <a:pPr eaLnBrk="1" hangingPunct="1" indent="274637" latinLnBrk="1" lvl="1">
              <a:spcBef>
                <a:spcPct val="20000"/>
              </a:spcBef>
              <a:buClr>
                <a:schemeClr val="accent1"/>
              </a:buClr>
              <a:buSzPct val="85000"/>
              <a:buChar char="•"/>
            </a:pPr>
            <a:endParaRPr altLang="en-US" sz="2000" lang="zh-CN"/>
          </a:p>
          <a:p>
            <a:pPr eaLnBrk="1" hangingPunct="1" indent="274637" latinLnBrk="1" lvl="1">
              <a:spcBef>
                <a:spcPct val="20000"/>
              </a:spcBef>
              <a:buClr>
                <a:schemeClr val="accent1"/>
              </a:buClr>
              <a:buSzPct val="85000"/>
              <a:buChar char="•"/>
            </a:pPr>
            <a:r>
              <a:rPr altLang="en-US" sz="2000" lang="zh-CN"/>
              <a:t>Fever (21%)</a:t>
            </a:r>
          </a:p>
          <a:p>
            <a:pPr eaLnBrk="1" hangingPunct="1" indent="274637" latinLnBrk="1" lvl="1">
              <a:spcBef>
                <a:spcPct val="20000"/>
              </a:spcBef>
              <a:buClr>
                <a:schemeClr val="accent1"/>
              </a:buClr>
              <a:buSzPct val="85000"/>
              <a:buChar char="•"/>
            </a:pPr>
            <a:r>
              <a:rPr altLang="en-US" sz="2000" lang="zh-CN"/>
              <a:t>Malaise (19%)</a:t>
            </a:r>
          </a:p>
          <a:p>
            <a:pPr eaLnBrk="1" hangingPunct="1" indent="274637" latinLnBrk="1" lvl="1">
              <a:spcBef>
                <a:spcPct val="20000"/>
              </a:spcBef>
              <a:buClr>
                <a:schemeClr val="accent1"/>
              </a:buClr>
              <a:buSzPct val="85000"/>
              <a:buChar char="•"/>
            </a:pPr>
            <a:r>
              <a:rPr altLang="en-US" sz="2000" lang="zh-CN"/>
              <a:t>Diarrheoa (19%)</a:t>
            </a:r>
          </a:p>
          <a:p>
            <a:pPr eaLnBrk="1" hangingPunct="1" indent="274637" latinLnBrk="1" lvl="1">
              <a:spcBef>
                <a:spcPct val="20000"/>
              </a:spcBef>
              <a:buClr>
                <a:schemeClr val="accent1"/>
              </a:buClr>
              <a:buSzPct val="85000"/>
              <a:buChar char="•"/>
            </a:pPr>
            <a:r>
              <a:rPr altLang="en-US" sz="2000" lang="zh-CN"/>
              <a:t>Constipation (16%)</a:t>
            </a:r>
          </a:p>
          <a:p>
            <a:pPr eaLnBrk="1" hangingPunct="1" indent="274637" latinLnBrk="1" lvl="1">
              <a:spcBef>
                <a:spcPct val="20000"/>
              </a:spcBef>
              <a:buClr>
                <a:schemeClr val="accent1"/>
              </a:buClr>
              <a:buSzPct val="85000"/>
              <a:buChar char="•"/>
            </a:pPr>
            <a:r>
              <a:rPr altLang="en-US" sz="2000" lang="zh-CN"/>
              <a:t>Abdominal fullness (16%). </a:t>
            </a:r>
          </a:p>
          <a:p>
            <a:pPr eaLnBrk="1" hangingPunct="1" indent="-182562" latinLnBrk="1" lvl="0" marL="182562">
              <a:spcBef>
                <a:spcPct val="20000"/>
              </a:spcBef>
              <a:buClr>
                <a:schemeClr val="accent1"/>
              </a:buClr>
              <a:buSzPct val="85000"/>
              <a:buChar char="•"/>
            </a:pPr>
            <a:endParaRPr sz="2400"/>
          </a:p>
        </p:txBody>
      </p:sp>
    </p:spTree>
  </p:cSld>
  <p:clrMapOvr>
    <a:masterClrMapping/>
  </p:clrMapOvr>
  <p:timing/>
</p:sld>
</file>

<file path=ppt/slides/slide23.xml><?xml version="1.0" encoding="utf-8"?>
<p:sld xmlns:a="http://schemas.openxmlformats.org/drawingml/2006/main" xmlns:r="http://schemas.openxmlformats.org/officeDocument/2006/relationships" xmlns:p="http://schemas.openxmlformats.org/presentationml/2006/main" showMasterSp="1">
  <p:cSld>
    <p:spTree>
      <p:nvGrpSpPr>
        <p:cNvPr id="132" name=""/>
        <p:cNvGrpSpPr/>
        <p:nvPr/>
      </p:nvGrpSpPr>
      <p:grpSpPr>
        <a:xfrm rot="0">
          <a:off x="0" y="0"/>
          <a:ext cx="0" cy="0"/>
          <a:chOff x="0" y="0"/>
          <a:chExt cx="0" cy="0"/>
        </a:xfrm>
      </p:grpSpPr>
      <p:sp>
        <p:nvSpPr>
          <p:cNvPr id="1048702"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lang="zh-CN"/>
              <a:t>Cholangiocarcinoma </a:t>
            </a:r>
          </a:p>
        </p:txBody>
      </p:sp>
      <p:sp>
        <p:nvSpPr>
          <p:cNvPr id="1048703" name=""/>
          <p:cNvSpPr/>
          <p:nvPr>
            <p:ph sz="full" idx="1"/>
          </p:nvPr>
        </p:nvSpPr>
        <p:spPr>
          <a:xfrm rot="0">
            <a:off x="457200" y="1600200"/>
            <a:ext cx="8229600" cy="48768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latinLnBrk="1" lvl="0"/>
            <a:r>
              <a:rPr altLang="en-US" lang="zh-CN"/>
              <a:t>Adenocarcinoma of the bile ducts</a:t>
            </a:r>
          </a:p>
          <a:p>
            <a:pPr eaLnBrk="1" hangingPunct="1" latinLnBrk="1" lvl="0"/>
            <a:r>
              <a:rPr altLang="en-US" lang="zh-CN"/>
              <a:t>May occur without associated risk factors</a:t>
            </a:r>
          </a:p>
          <a:p>
            <a:pPr eaLnBrk="1" hangingPunct="1" latinLnBrk="1" lvl="0"/>
            <a:r>
              <a:rPr altLang="en-US" lang="zh-CN"/>
              <a:t>Associated with chronic cholestatic liver disease such as:</a:t>
            </a:r>
          </a:p>
          <a:p>
            <a:pPr eaLnBrk="1" hangingPunct="1" latinLnBrk="1" lvl="1"/>
            <a:r>
              <a:t>Primary Sclerosing Cholangitis</a:t>
            </a:r>
          </a:p>
          <a:p>
            <a:pPr eaLnBrk="1" hangingPunct="1" latinLnBrk="1" lvl="1"/>
            <a:r>
              <a:t>Choledochal cysts</a:t>
            </a:r>
          </a:p>
          <a:p>
            <a:pPr eaLnBrk="1" hangingPunct="1" latinLnBrk="1" lvl="1"/>
            <a:r>
              <a:t>Asbestos.</a:t>
            </a:r>
          </a:p>
          <a:p>
            <a:pPr eaLnBrk="1" hangingPunct="1" latinLnBrk="1" lvl="0"/>
            <a:r>
              <a:t>Accounts for 25% of biliary tract cancers</a:t>
            </a:r>
          </a:p>
          <a:p>
            <a:pPr eaLnBrk="1" hangingPunct="1" latinLnBrk="1" lvl="0"/>
            <a:r>
              <a:t>Presentation:</a:t>
            </a:r>
          </a:p>
          <a:p>
            <a:pPr eaLnBrk="1" hangingPunct="1" latinLnBrk="1" lvl="1"/>
            <a:r>
              <a:t>Jaundice</a:t>
            </a:r>
          </a:p>
          <a:p>
            <a:pPr eaLnBrk="1" hangingPunct="1" latinLnBrk="1" lvl="1"/>
            <a:r>
              <a:t>Vague upper or right upper quadrant abdominal pain </a:t>
            </a:r>
          </a:p>
          <a:p>
            <a:pPr eaLnBrk="1" hangingPunct="1" latinLnBrk="1" lvl="1"/>
            <a:r>
              <a:t>Anorexia, weight loss</a:t>
            </a:r>
          </a:p>
          <a:p>
            <a:pPr eaLnBrk="1" hangingPunct="1" latinLnBrk="1" lvl="1"/>
            <a:r>
              <a:t>Pruritus.</a:t>
            </a:r>
          </a:p>
          <a:p>
            <a:pPr eaLnBrk="1" hangingPunct="1" latinLnBrk="1" lvl="0"/>
          </a:p>
        </p:txBody>
      </p:sp>
    </p:spTree>
  </p:cSld>
  <p:clrMapOvr>
    <a:masterClrMapping/>
  </p:clrMapOvr>
  <p:timing/>
</p:sld>
</file>

<file path=ppt/slides/slide24.xml><?xml version="1.0" encoding="utf-8"?>
<p:sld xmlns:a="http://schemas.openxmlformats.org/drawingml/2006/main" xmlns:r="http://schemas.openxmlformats.org/officeDocument/2006/relationships" xmlns:p="http://schemas.openxmlformats.org/presentationml/2006/main" showMasterSp="1">
  <p:cSld>
    <p:spTree>
      <p:nvGrpSpPr>
        <p:cNvPr id="135" name=""/>
        <p:cNvGrpSpPr/>
        <p:nvPr/>
      </p:nvGrpSpPr>
      <p:grpSpPr>
        <a:xfrm rot="0">
          <a:off x="0" y="0"/>
          <a:ext cx="0" cy="0"/>
          <a:chOff x="0" y="0"/>
          <a:chExt cx="0" cy="0"/>
        </a:xfrm>
      </p:grpSpPr>
      <p:sp>
        <p:nvSpPr>
          <p:cNvPr id="1048707"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lang="zh-CN"/>
              <a:t>Cholangiocarcinoma</a:t>
            </a:r>
          </a:p>
        </p:txBody>
      </p:sp>
      <p:sp>
        <p:nvSpPr>
          <p:cNvPr id="1048708" name=""/>
          <p:cNvSpPr/>
          <p:nvPr>
            <p:ph type="body" sz="full" idx="1"/>
          </p:nvPr>
        </p:nvSpPr>
        <p:spPr>
          <a:xfrm rot="0">
            <a:off x="457200" y="1600200"/>
            <a:ext cx="8229600" cy="48768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latinLnBrk="1" lvl="0"/>
            <a:r>
              <a:rPr altLang="en-US" lang="zh-CN"/>
              <a:t>Slow growing malignancy of biliary tract which tend to infiltrate locally and metastasize late.</a:t>
            </a:r>
          </a:p>
          <a:p>
            <a:pPr eaLnBrk="1" hangingPunct="1" latinLnBrk="1" lvl="0"/>
            <a:r>
              <a:rPr altLang="en-US" lang="zh-CN"/>
              <a:t>Gall Bladder cancer = 6,900/yr</a:t>
            </a:r>
          </a:p>
          <a:p>
            <a:pPr eaLnBrk="1" hangingPunct="1" latinLnBrk="1" lvl="0"/>
            <a:r>
              <a:rPr altLang="en-US" lang="zh-CN"/>
              <a:t>Bile duct cancer = 3,000/yr</a:t>
            </a:r>
          </a:p>
          <a:p>
            <a:pPr eaLnBrk="1" hangingPunct="1" latinLnBrk="1" lvl="0"/>
            <a:r>
              <a:rPr altLang="en-US" lang="zh-CN"/>
              <a:t>Hepatocellular Ca = 15,000/yr</a:t>
            </a:r>
          </a:p>
        </p:txBody>
      </p:sp>
      <p:pic>
        <p:nvPicPr>
          <p:cNvPr id="2097159" name=""/>
          <p:cNvPicPr>
            <a:picLocks/>
          </p:cNvPicPr>
          <p:nvPr/>
        </p:nvPicPr>
        <p:blipFill>
          <a:blip xmlns:r="http://schemas.openxmlformats.org/officeDocument/2006/relationships" r:embed="rId1"/>
          <a:srcRect l="0" t="0" r="0" b="0"/>
          <a:stretch>
            <a:fillRect/>
          </a:stretch>
        </p:blipFill>
        <p:spPr>
          <a:xfrm rot="21540000">
            <a:off x="5321300" y="3316287"/>
            <a:ext cx="3600450" cy="3298825"/>
          </a:xfrm>
          <a:prstGeom prst="rect"/>
          <a:noFill/>
          <a:ln>
            <a:noFill/>
          </a:ln>
        </p:spPr>
      </p:pic>
    </p:spTree>
  </p:cSld>
  <p:clrMapOvr>
    <a:masterClrMapping/>
  </p:clrMapOvr>
  <p:transition xmlns:p14="http://schemas.microsoft.com/office/powerpoint/2010/main" spd="slow" advClick="1">
    <p:cut thruBlk="0"/>
  </p:transition>
  <p:timing/>
</p:sld>
</file>

<file path=ppt/slides/slide25.xml><?xml version="1.0" encoding="utf-8"?>
<p:sld xmlns:a="http://schemas.openxmlformats.org/drawingml/2006/main" xmlns:r="http://schemas.openxmlformats.org/officeDocument/2006/relationships" xmlns:p="http://schemas.openxmlformats.org/presentationml/2006/main" showMasterSp="1">
  <p:cSld>
    <p:spTree>
      <p:nvGrpSpPr>
        <p:cNvPr id="138" name=""/>
        <p:cNvGrpSpPr/>
        <p:nvPr/>
      </p:nvGrpSpPr>
      <p:grpSpPr>
        <a:xfrm rot="0">
          <a:off x="0" y="0"/>
          <a:ext cx="0" cy="0"/>
          <a:chOff x="0" y="0"/>
          <a:chExt cx="0" cy="0"/>
        </a:xfrm>
      </p:grpSpPr>
      <p:sp>
        <p:nvSpPr>
          <p:cNvPr id="1048712"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sz="3900" lang="zh-CN"/>
              <a:t>Cholangiocarcinoma</a:t>
            </a:r>
            <a:br/>
            <a:r>
              <a:rPr sz="2900"/>
              <a:t>Diagnosis and Initial Workup</a:t>
            </a:r>
          </a:p>
        </p:txBody>
      </p:sp>
      <p:sp>
        <p:nvSpPr>
          <p:cNvPr id="1048713" name=""/>
          <p:cNvSpPr/>
          <p:nvPr>
            <p:ph type="body" sz="full" idx="1"/>
          </p:nvPr>
        </p:nvSpPr>
        <p:spPr>
          <a:xfrm rot="0">
            <a:off x="457200" y="1700212"/>
            <a:ext cx="8229600" cy="4776787"/>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latinLnBrk="1" lvl="0"/>
            <a:r>
              <a:rPr altLang="en-US" lang="zh-CN"/>
              <a:t>Jaundice</a:t>
            </a:r>
          </a:p>
          <a:p>
            <a:pPr eaLnBrk="1" hangingPunct="1" latinLnBrk="1" lvl="0"/>
            <a:r>
              <a:rPr altLang="en-US" lang="zh-CN"/>
              <a:t>Weight loss, anorexia, abdominal pain, fever</a:t>
            </a:r>
          </a:p>
          <a:p>
            <a:pPr eaLnBrk="1" hangingPunct="1" latinLnBrk="1" lvl="0"/>
            <a:endParaRPr altLang="en-US" lang="zh-CN"/>
          </a:p>
          <a:p>
            <a:pPr eaLnBrk="1" hangingPunct="1" latinLnBrk="1" lvl="0"/>
            <a:r>
              <a:rPr altLang="en-US" lang="zh-CN"/>
              <a:t>US – bile duct dilatation</a:t>
            </a:r>
          </a:p>
          <a:p>
            <a:pPr eaLnBrk="1" hangingPunct="1" latinLnBrk="1" lvl="0"/>
            <a:r>
              <a:rPr altLang="en-US" lang="zh-CN"/>
              <a:t>Quadruple phase CT</a:t>
            </a:r>
          </a:p>
          <a:p>
            <a:pPr eaLnBrk="1" hangingPunct="1" latinLnBrk="1" lvl="0"/>
            <a:r>
              <a:rPr altLang="en-US" lang="zh-CN"/>
              <a:t>MRCP/MRI</a:t>
            </a:r>
          </a:p>
          <a:p>
            <a:pPr eaLnBrk="1" hangingPunct="1" latinLnBrk="1" lvl="0"/>
            <a:r>
              <a:rPr altLang="en-US" lang="zh-CN"/>
              <a:t>ERCP with Stent and Brush Biopsy</a:t>
            </a:r>
          </a:p>
          <a:p>
            <a:pPr eaLnBrk="1" hangingPunct="1" latinLnBrk="1" lvl="0"/>
            <a:r>
              <a:rPr altLang="en-US" lang="zh-CN"/>
              <a:t>Percutaneous Cholangiogram with Internal Stent and Brush Biopsy</a:t>
            </a:r>
          </a:p>
          <a:p>
            <a:pPr eaLnBrk="1" hangingPunct="1" latinLnBrk="1" lvl="0"/>
            <a:endParaRPr altLang="en-US" lang="zh-CN"/>
          </a:p>
        </p:txBody>
      </p:sp>
      <p:pic>
        <p:nvPicPr>
          <p:cNvPr id="2097160" name=""/>
          <p:cNvPicPr>
            <a:picLocks/>
          </p:cNvPicPr>
          <p:nvPr/>
        </p:nvPicPr>
        <p:blipFill>
          <a:blip xmlns:r="http://schemas.openxmlformats.org/officeDocument/2006/relationships" r:embed="rId1"/>
          <a:srcRect l="0" t="0" r="0" b="0"/>
          <a:stretch>
            <a:fillRect/>
          </a:stretch>
        </p:blipFill>
        <p:spPr>
          <a:xfrm rot="0">
            <a:off x="6496050" y="2708275"/>
            <a:ext cx="2627312" cy="1971675"/>
          </a:xfrm>
          <a:prstGeom prst="rect"/>
          <a:noFill/>
          <a:ln>
            <a:noFill/>
          </a:ln>
        </p:spPr>
      </p:pic>
    </p:spTree>
  </p:cSld>
  <p:clrMapOvr>
    <a:masterClrMapping/>
  </p:clrMapOvr>
  <p:transition xmlns:p14="http://schemas.microsoft.com/office/powerpoint/2010/main" spd="slow" advClick="1">
    <p:cut thruBlk="0"/>
  </p:transition>
  <p:timing/>
</p:sld>
</file>

<file path=ppt/slides/slide26.xml><?xml version="1.0" encoding="utf-8"?>
<p:sld xmlns:a="http://schemas.openxmlformats.org/drawingml/2006/main" xmlns:r="http://schemas.openxmlformats.org/officeDocument/2006/relationships" xmlns:p="http://schemas.openxmlformats.org/presentationml/2006/main" showMasterSp="1">
  <p:cSld>
    <p:spTree>
      <p:nvGrpSpPr>
        <p:cNvPr id="141" name=""/>
        <p:cNvGrpSpPr/>
        <p:nvPr/>
      </p:nvGrpSpPr>
      <p:grpSpPr>
        <a:xfrm rot="0">
          <a:off x="0" y="0"/>
          <a:ext cx="0" cy="0"/>
          <a:chOff x="0" y="0"/>
          <a:chExt cx="0" cy="0"/>
        </a:xfrm>
      </p:grpSpPr>
      <p:pic>
        <p:nvPicPr>
          <p:cNvPr id="2097161" name=""/>
          <p:cNvPicPr>
            <a:picLocks/>
          </p:cNvPicPr>
          <p:nvPr/>
        </p:nvPicPr>
        <p:blipFill>
          <a:blip xmlns:r="http://schemas.openxmlformats.org/officeDocument/2006/relationships" r:embed="rId1"/>
          <a:srcRect l="0" t="0" r="0" b="0"/>
          <a:stretch>
            <a:fillRect/>
          </a:stretch>
        </p:blipFill>
        <p:spPr>
          <a:xfrm rot="0">
            <a:off x="1679575" y="1074737"/>
            <a:ext cx="5556250" cy="4708525"/>
          </a:xfrm>
          <a:prstGeom prst="rect"/>
          <a:noFill/>
          <a:ln>
            <a:noFill/>
          </a:ln>
        </p:spPr>
      </p:pic>
      <p:sp>
        <p:nvSpPr>
          <p:cNvPr id="1048717" name=""/>
          <p:cNvSpPr/>
          <p:nvPr/>
        </p:nvSpPr>
        <p:spPr>
          <a:xfrm rot="0">
            <a:off x="-1587" y="161925"/>
            <a:ext cx="8913812" cy="890587"/>
          </a:xfrm>
          <a:prstGeom prst="rect"/>
          <a:noFill/>
          <a:ln>
            <a:noFill/>
          </a:ln>
        </p:spPr>
        <p:txBody>
          <a:bodyPr anchor="ctr" bIns="0" lIns="0" rIns="0" tIns="0"/>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5pPr>
          </a:lstStyle>
          <a:p>
            <a:pPr eaLnBrk="1" hangingPunct="1" latinLnBrk="1" lvl="0"/>
            <a:r>
              <a:rPr altLang="en-US" sz="2400" lang="zh-CN"/>
              <a:t>MRCP: Cholangiocarcinoma at the Bifurcation</a:t>
            </a:r>
          </a:p>
        </p:txBody>
      </p:sp>
      <p:sp>
        <p:nvSpPr>
          <p:cNvPr id="1048718" name=""/>
          <p:cNvSpPr/>
          <p:nvPr/>
        </p:nvSpPr>
        <p:spPr>
          <a:xfrm rot="0">
            <a:off x="900112" y="6126162"/>
            <a:ext cx="7840662" cy="615950"/>
          </a:xfrm>
          <a:prstGeom prst="rect"/>
          <a:noFill/>
          <a:ln>
            <a:noFill/>
          </a:ln>
        </p:spPr>
        <p:txBody>
          <a:bodyPr anchor="ctr" bIns="0" lIns="0" rIns="0" tIns="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5pPr>
          </a:lstStyle>
          <a:p>
            <a:pPr eaLnBrk="1" hangingPunct="1" latinLnBrk="1" lvl="0"/>
            <a:r>
              <a:rPr altLang="en-US" sz="2000" lang="zh-CN"/>
              <a:t>Klatskin tumour = Cholangiocarcinoma of junction of right &amp; left hepatic ducts </a:t>
            </a:r>
          </a:p>
        </p:txBody>
      </p:sp>
    </p:spTree>
  </p:cSld>
  <p:clrMapOvr>
    <a:masterClrMapping/>
  </p:clrMapOvr>
  <p:transition xmlns:p14="http://schemas.microsoft.com/office/powerpoint/2010/main" spd="slow" advClick="1">
    <p:cut thruBlk="0"/>
  </p:transition>
  <p:timing/>
</p:sld>
</file>

<file path=ppt/slides/slide27.xml><?xml version="1.0" encoding="utf-8"?>
<p:sld xmlns:a="http://schemas.openxmlformats.org/drawingml/2006/main" xmlns:r="http://schemas.openxmlformats.org/officeDocument/2006/relationships" xmlns:p="http://schemas.openxmlformats.org/presentationml/2006/main" showMasterSp="1">
  <p:cSld>
    <p:spTree>
      <p:nvGrpSpPr>
        <p:cNvPr id="144" name=""/>
        <p:cNvGrpSpPr/>
        <p:nvPr/>
      </p:nvGrpSpPr>
      <p:grpSpPr>
        <a:xfrm rot="0">
          <a:off x="0" y="0"/>
          <a:ext cx="0" cy="0"/>
          <a:chOff x="0" y="0"/>
          <a:chExt cx="0" cy="0"/>
        </a:xfrm>
      </p:grpSpPr>
      <p:pic>
        <p:nvPicPr>
          <p:cNvPr id="2097162" name=""/>
          <p:cNvPicPr>
            <a:picLocks/>
          </p:cNvPicPr>
          <p:nvPr/>
        </p:nvPicPr>
        <p:blipFill>
          <a:blip xmlns:r="http://schemas.openxmlformats.org/officeDocument/2006/relationships" r:embed="rId1"/>
          <a:srcRect l="0" t="0" r="0" b="0"/>
          <a:stretch>
            <a:fillRect/>
          </a:stretch>
        </p:blipFill>
        <p:spPr>
          <a:xfrm rot="0">
            <a:off x="4716462" y="1554162"/>
            <a:ext cx="3975100" cy="4035425"/>
          </a:xfrm>
          <a:prstGeom prst="rect"/>
          <a:noFill/>
          <a:ln>
            <a:noFill/>
          </a:ln>
        </p:spPr>
      </p:pic>
      <p:sp>
        <p:nvSpPr>
          <p:cNvPr id="1048722" name=""/>
          <p:cNvSpPr/>
          <p:nvPr/>
        </p:nvSpPr>
        <p:spPr>
          <a:xfrm rot="0">
            <a:off x="2616200" y="539750"/>
            <a:ext cx="3611562" cy="368300"/>
          </a:xfrm>
          <a:prstGeom prst="rect"/>
          <a:noFill/>
          <a:ln>
            <a:noFill/>
          </a:ln>
        </p:spPr>
        <p:txBody>
          <a:bodyPr anchor="ctr" bIns="0" lIns="0" rIns="0" tIns="0" wrap="none">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5pPr>
          </a:lstStyle>
          <a:p>
            <a:pPr eaLnBrk="1" hangingPunct="1" latinLnBrk="1" lvl="0"/>
            <a:r>
              <a:rPr altLang="en-US" sz="2400" lang="zh-CN"/>
              <a:t>ERCP: Distal CBD Cancer</a:t>
            </a:r>
          </a:p>
        </p:txBody>
      </p:sp>
      <p:pic>
        <p:nvPicPr>
          <p:cNvPr id="2097163" name=""/>
          <p:cNvPicPr>
            <a:picLocks/>
          </p:cNvPicPr>
          <p:nvPr/>
        </p:nvPicPr>
        <p:blipFill>
          <a:blip xmlns:r="http://schemas.openxmlformats.org/officeDocument/2006/relationships" r:embed="rId2"/>
          <a:srcRect l="0" t="0" r="0" b="0"/>
          <a:stretch>
            <a:fillRect/>
          </a:stretch>
        </p:blipFill>
        <p:spPr>
          <a:xfrm rot="21540000">
            <a:off x="387350" y="1436687"/>
            <a:ext cx="3527425" cy="4273550"/>
          </a:xfrm>
          <a:prstGeom prst="rect"/>
          <a:noFill/>
          <a:ln>
            <a:noFill/>
          </a:ln>
        </p:spPr>
      </p:pic>
    </p:spTree>
  </p:cSld>
  <p:clrMapOvr>
    <a:masterClrMapping/>
  </p:clrMapOvr>
  <p:transition xmlns:p14="http://schemas.microsoft.com/office/powerpoint/2010/main" spd="slow" advClick="1">
    <p:cut thruBlk="0"/>
  </p:transition>
  <p:timing/>
</p:sld>
</file>

<file path=ppt/slides/slide28.xml><?xml version="1.0" encoding="utf-8"?>
<p:sld xmlns:a="http://schemas.openxmlformats.org/drawingml/2006/main" xmlns:r="http://schemas.openxmlformats.org/officeDocument/2006/relationships" xmlns:p="http://schemas.openxmlformats.org/presentationml/2006/main" showMasterSp="1">
  <p:cSld>
    <p:spTree>
      <p:nvGrpSpPr>
        <p:cNvPr id="147" name=""/>
        <p:cNvGrpSpPr/>
        <p:nvPr/>
      </p:nvGrpSpPr>
      <p:grpSpPr>
        <a:xfrm rot="0">
          <a:off x="0" y="0"/>
          <a:ext cx="0" cy="0"/>
          <a:chOff x="0" y="0"/>
          <a:chExt cx="0" cy="0"/>
        </a:xfrm>
      </p:grpSpPr>
      <p:sp>
        <p:nvSpPr>
          <p:cNvPr id="1048726"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sz="4300" lang="zh-CN"/>
              <a:t>Gallbladder Cancer</a:t>
            </a:r>
          </a:p>
        </p:txBody>
      </p:sp>
      <p:sp>
        <p:nvSpPr>
          <p:cNvPr id="1048727" name=""/>
          <p:cNvSpPr/>
          <p:nvPr>
            <p:ph type="body" sz="full" idx="1"/>
          </p:nvPr>
        </p:nvSpPr>
        <p:spPr>
          <a:xfrm rot="0">
            <a:off x="2700337" y="1725612"/>
            <a:ext cx="6264275" cy="4446587"/>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latinLnBrk="1" lvl="0"/>
            <a:r>
              <a:rPr altLang="en-US" sz="2800" lang="zh-CN"/>
              <a:t>6th </a:t>
            </a:r>
            <a:r>
              <a:t>decade</a:t>
            </a:r>
          </a:p>
          <a:p>
            <a:pPr eaLnBrk="1" hangingPunct="1" latinLnBrk="1" lvl="0"/>
            <a:r>
              <a:rPr sz="2800"/>
              <a:t>1:3, Male:Female</a:t>
            </a:r>
          </a:p>
          <a:p>
            <a:pPr eaLnBrk="1" hangingPunct="1" latinLnBrk="1" lvl="0"/>
            <a:r>
              <a:rPr sz="2800"/>
              <a:t>Highest prevalence in Israel, Mexico, Chile, Japan, and Native American women.</a:t>
            </a:r>
          </a:p>
          <a:p>
            <a:pPr eaLnBrk="1" hangingPunct="1" latinLnBrk="1" lvl="0"/>
            <a:r>
              <a:rPr sz="2800"/>
              <a:t>Risk Factors: Gallstones, porcelain gallbladder, polyps, chronic typhoid and some drugs</a:t>
            </a:r>
          </a:p>
        </p:txBody>
      </p:sp>
      <p:pic>
        <p:nvPicPr>
          <p:cNvPr id="2097164" name=""/>
          <p:cNvPicPr>
            <a:picLocks/>
          </p:cNvPicPr>
          <p:nvPr/>
        </p:nvPicPr>
        <p:blipFill>
          <a:blip xmlns:r="http://schemas.openxmlformats.org/officeDocument/2006/relationships" r:embed="rId1"/>
          <a:srcRect l="0" t="0" r="0" b="0"/>
          <a:stretch>
            <a:fillRect/>
          </a:stretch>
        </p:blipFill>
        <p:spPr>
          <a:xfrm rot="0">
            <a:off x="179387" y="1628775"/>
            <a:ext cx="2489200" cy="3960812"/>
          </a:xfrm>
          <a:prstGeom prst="rect"/>
          <a:noFill/>
          <a:ln>
            <a:noFill/>
          </a:ln>
        </p:spPr>
      </p:pic>
    </p:spTree>
  </p:cSld>
  <p:clrMapOvr>
    <a:masterClrMapping/>
  </p:clrMapOvr>
  <p:transition xmlns:p14="http://schemas.microsoft.com/office/powerpoint/2010/main" spd="slow" advClick="1">
    <p:cut thruBlk="0"/>
  </p:transition>
  <p:timing/>
</p:sld>
</file>

<file path=ppt/slides/slide29.xml><?xml version="1.0" encoding="utf-8"?>
<p:sld xmlns:a="http://schemas.openxmlformats.org/drawingml/2006/main" xmlns:r="http://schemas.openxmlformats.org/officeDocument/2006/relationships" xmlns:p="http://schemas.openxmlformats.org/presentationml/2006/main" showMasterSp="1">
  <p:cSld>
    <p:spTree>
      <p:nvGrpSpPr>
        <p:cNvPr id="150" name=""/>
        <p:cNvGrpSpPr/>
        <p:nvPr/>
      </p:nvGrpSpPr>
      <p:grpSpPr>
        <a:xfrm rot="0">
          <a:off x="0" y="0"/>
          <a:ext cx="0" cy="0"/>
          <a:chOff x="0" y="0"/>
          <a:chExt cx="0" cy="0"/>
        </a:xfrm>
      </p:grpSpPr>
      <p:sp>
        <p:nvSpPr>
          <p:cNvPr id="1048731"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lang="zh-CN"/>
              <a:t>Gallbladder </a:t>
            </a:r>
            <a:r>
              <a:rPr altLang="en-US" lang="zh-CN"/>
              <a:t>Cancer</a:t>
            </a:r>
          </a:p>
        </p:txBody>
      </p:sp>
      <p:sp>
        <p:nvSpPr>
          <p:cNvPr id="1048732" name=""/>
          <p:cNvSpPr/>
          <p:nvPr>
            <p:ph sz="full" idx="1"/>
          </p:nvPr>
        </p:nvSpPr>
        <p:spPr>
          <a:xfrm rot="0">
            <a:off x="457200" y="1600200"/>
            <a:ext cx="8229600" cy="48768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latinLnBrk="1" lvl="0"/>
            <a:r>
              <a:rPr altLang="en-US" lang="zh-CN"/>
              <a:t>Uncommon malignancy </a:t>
            </a:r>
          </a:p>
          <a:p>
            <a:pPr eaLnBrk="1" hangingPunct="1" latinLnBrk="1" lvl="0"/>
            <a:r>
              <a:rPr altLang="en-US" lang="zh-CN"/>
              <a:t>2.5 per 100,000 population</a:t>
            </a:r>
          </a:p>
          <a:p>
            <a:pPr eaLnBrk="1" hangingPunct="1" latinLnBrk="1" lvl="0"/>
            <a:r>
              <a:rPr altLang="en-US" lang="zh-CN"/>
              <a:t>Represents 54% of biliary tract cancers.</a:t>
            </a:r>
          </a:p>
          <a:p>
            <a:pPr eaLnBrk="1" hangingPunct="1" latinLnBrk="1" lvl="0"/>
          </a:p>
        </p:txBody>
      </p:sp>
      <p:pic>
        <p:nvPicPr>
          <p:cNvPr id="2097165" name=""/>
          <p:cNvPicPr>
            <a:picLocks/>
          </p:cNvPicPr>
          <p:nvPr/>
        </p:nvPicPr>
        <p:blipFill>
          <a:blip xmlns:r="http://schemas.openxmlformats.org/officeDocument/2006/relationships" r:embed="rId1"/>
          <a:srcRect l="0" t="0" r="0" b="0"/>
          <a:stretch>
            <a:fillRect/>
          </a:stretch>
        </p:blipFill>
        <p:spPr>
          <a:xfrm rot="0">
            <a:off x="2843212" y="2957512"/>
            <a:ext cx="5122862" cy="3856037"/>
          </a:xfrm>
          <a:prstGeom prst="rect"/>
          <a:noFill/>
          <a:ln>
            <a:noFill/>
          </a:ln>
        </p:spPr>
      </p:pic>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showMasterSp="1">
  <p:cSld>
    <p:spTree>
      <p:nvGrpSpPr>
        <p:cNvPr id="74" name=""/>
        <p:cNvGrpSpPr/>
        <p:nvPr/>
      </p:nvGrpSpPr>
      <p:grpSpPr>
        <a:xfrm rot="0">
          <a:off x="0" y="0"/>
          <a:ext cx="0" cy="0"/>
          <a:chOff x="0" y="0"/>
          <a:chExt cx="0" cy="0"/>
        </a:xfrm>
      </p:grpSpPr>
      <p:sp>
        <p:nvSpPr>
          <p:cNvPr id="1048604" name=""/>
          <p:cNvSpPr/>
          <p:nvPr>
            <p:ph type="title" sz="full" idx="0"/>
          </p:nvPr>
        </p:nvSpPr>
        <p:spPr>
          <a:xfrm rot="0">
            <a:off x="533400" y="457200"/>
            <a:ext cx="7391400" cy="8763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b="1" sz="3200" lang="zh-CN"/>
              <a:t>Biliary </a:t>
            </a:r>
            <a:r>
              <a:rPr altLang="en-US" b="1" sz="3200" lang="zh-CN"/>
              <a:t>Trac</a:t>
            </a:r>
            <a:r>
              <a:rPr altLang="en-US" b="1" sz="3200" lang="zh-CN"/>
              <a:t>t</a:t>
            </a:r>
          </a:p>
        </p:txBody>
      </p:sp>
      <p:sp>
        <p:nvSpPr>
          <p:cNvPr id="1048605" name=""/>
          <p:cNvSpPr/>
          <p:nvPr>
            <p:ph type="body" sz="full" idx="1"/>
          </p:nvPr>
        </p:nvSpPr>
        <p:spPr>
          <a:xfrm rot="0">
            <a:off x="457200" y="1295400"/>
            <a:ext cx="4267200" cy="4525962"/>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indent="0" latinLnBrk="1" lvl="0" marL="0">
              <a:spcBef>
                <a:spcPts val="625"/>
              </a:spcBef>
              <a:buFontTx/>
              <a:buNone/>
            </a:pPr>
            <a:r>
              <a:rPr altLang="en-US" lang="zh-CN"/>
              <a:t>P</a:t>
            </a:r>
            <a:r>
              <a:rPr altLang="en-US" lang="zh-CN"/>
              <a:t>art of</a:t>
            </a:r>
            <a:r>
              <a:rPr altLang="en-US" lang="zh-CN"/>
              <a:t> </a:t>
            </a:r>
            <a:r>
              <a:rPr altLang="en-US" lang="zh-CN"/>
              <a:t>the digestive system.</a:t>
            </a:r>
          </a:p>
          <a:p>
            <a:pPr eaLnBrk="1" hangingPunct="1" indent="0" latinLnBrk="1" lvl="0" marL="0">
              <a:spcBef>
                <a:spcPts val="625"/>
              </a:spcBef>
              <a:spcAft>
                <a:spcPct val="20000"/>
              </a:spcAft>
              <a:buFontTx/>
              <a:buNone/>
            </a:pPr>
            <a:r>
              <a:rPr altLang="en-US" lang="zh-CN"/>
              <a:t>M</a:t>
            </a:r>
            <a:r>
              <a:rPr altLang="en-US" lang="zh-CN"/>
              <a:t>ade</a:t>
            </a:r>
            <a:r>
              <a:rPr altLang="en-US" lang="zh-CN"/>
              <a:t> up of:</a:t>
            </a:r>
          </a:p>
          <a:p>
            <a:pPr eaLnBrk="1" hangingPunct="1" indent="0" latinLnBrk="1" lvl="0" marL="0">
              <a:spcBef>
                <a:spcPts val="625"/>
              </a:spcBef>
              <a:spcAft>
                <a:spcPct val="20000"/>
              </a:spcAft>
            </a:pPr>
            <a:r>
              <a:rPr altLang="en-US" lang="zh-CN"/>
              <a:t>Intra hepatic ducts</a:t>
            </a:r>
          </a:p>
          <a:p>
            <a:pPr eaLnBrk="1" hangingPunct="1" indent="0" latinLnBrk="1" lvl="0" marL="0">
              <a:spcBef>
                <a:spcPts val="625"/>
              </a:spcBef>
              <a:spcAft>
                <a:spcPct val="20000"/>
              </a:spcAft>
            </a:pPr>
            <a:r>
              <a:rPr altLang="en-US" lang="zh-CN"/>
              <a:t>Exta hepatic ducts</a:t>
            </a:r>
          </a:p>
          <a:p>
            <a:pPr eaLnBrk="1" hangingPunct="1" indent="0" latinLnBrk="1" lvl="0" marL="0">
              <a:spcBef>
                <a:spcPts val="625"/>
              </a:spcBef>
              <a:spcAft>
                <a:spcPct val="20000"/>
              </a:spcAft>
            </a:pPr>
            <a:r>
              <a:rPr altLang="en-US" lang="zh-CN"/>
              <a:t>Gallbladder</a:t>
            </a:r>
          </a:p>
          <a:p>
            <a:pPr eaLnBrk="1" hangingPunct="1" indent="0" latinLnBrk="1" lvl="0" marL="0">
              <a:spcBef>
                <a:spcPts val="625"/>
              </a:spcBef>
              <a:spcAft>
                <a:spcPct val="20000"/>
              </a:spcAft>
            </a:pPr>
            <a:r>
              <a:rPr altLang="en-US" lang="zh-CN"/>
              <a:t>Common </a:t>
            </a:r>
            <a:r>
              <a:rPr altLang="en-US" lang="zh-CN"/>
              <a:t>Bile </a:t>
            </a:r>
            <a:r>
              <a:rPr altLang="en-US" lang="zh-CN"/>
              <a:t>Duct</a:t>
            </a:r>
          </a:p>
          <a:p>
            <a:pPr eaLnBrk="1" hangingPunct="1" indent="0" latinLnBrk="1" lvl="0" marL="0">
              <a:spcBef>
                <a:spcPts val="625"/>
              </a:spcBef>
              <a:spcAft>
                <a:spcPct val="20000"/>
              </a:spcAft>
            </a:pPr>
            <a:endParaRPr altLang="en-US" lang="zh-CN"/>
          </a:p>
        </p:txBody>
      </p:sp>
      <p:pic>
        <p:nvPicPr>
          <p:cNvPr id="2097152" name=""/>
          <p:cNvPicPr>
            <a:picLocks/>
          </p:cNvPicPr>
          <p:nvPr/>
        </p:nvPicPr>
        <p:blipFill>
          <a:blip xmlns:r="http://schemas.openxmlformats.org/officeDocument/2006/relationships" r:embed="rId1"/>
          <a:srcRect l="0" t="0" r="0" b="0"/>
          <a:stretch>
            <a:fillRect/>
          </a:stretch>
        </p:blipFill>
        <p:spPr>
          <a:xfrm rot="0">
            <a:off x="4852987" y="990600"/>
            <a:ext cx="3957637" cy="4465637"/>
          </a:xfrm>
          <a:prstGeom prst="rect"/>
          <a:noFill/>
          <a:ln w="28575" cap="flat" cmpd="sng">
            <a:solidFill>
              <a:srgbClr val="0000FF">
                <a:alpha val="100000"/>
              </a:srgbClr>
            </a:solidFill>
            <a:prstDash val="solid"/>
            <a:miter/>
          </a:ln>
        </p:spPr>
      </p:pic>
    </p:spTree>
  </p:cSld>
  <p:clrMapOvr>
    <a:masterClrMapping/>
  </p:clrMapOvr>
  <p:timing/>
</p:sld>
</file>

<file path=ppt/slides/slide30.xml><?xml version="1.0" encoding="utf-8"?>
<p:sld xmlns:a="http://schemas.openxmlformats.org/drawingml/2006/main" xmlns:r="http://schemas.openxmlformats.org/officeDocument/2006/relationships" xmlns:p="http://schemas.openxmlformats.org/presentationml/2006/main" showMasterSp="1">
  <p:cSld>
    <p:spTree>
      <p:nvGrpSpPr>
        <p:cNvPr id="153" name=""/>
        <p:cNvGrpSpPr/>
        <p:nvPr/>
      </p:nvGrpSpPr>
      <p:grpSpPr>
        <a:xfrm rot="0">
          <a:off x="0" y="0"/>
          <a:ext cx="0" cy="0"/>
          <a:chOff x="0" y="0"/>
          <a:chExt cx="0" cy="0"/>
        </a:xfrm>
      </p:grpSpPr>
      <p:sp>
        <p:nvSpPr>
          <p:cNvPr id="1048736"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sz="3900" lang="zh-CN"/>
              <a:t>Gall Bladder Cancer</a:t>
            </a:r>
            <a:br/>
            <a:r>
              <a:rPr sz="2900"/>
              <a:t>Presentation </a:t>
            </a:r>
          </a:p>
        </p:txBody>
      </p:sp>
      <p:sp>
        <p:nvSpPr>
          <p:cNvPr id="1048737" name=""/>
          <p:cNvSpPr/>
          <p:nvPr>
            <p:ph type="body" sz="full" idx="1"/>
          </p:nvPr>
        </p:nvSpPr>
        <p:spPr>
          <a:xfrm rot="0">
            <a:off x="457200" y="1600200"/>
            <a:ext cx="8229600" cy="48768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latinLnBrk="1" lvl="0"/>
            <a:endParaRPr altLang="en-US" lang="zh-CN"/>
          </a:p>
          <a:p>
            <a:pPr eaLnBrk="1" hangingPunct="1" latinLnBrk="1" lvl="0"/>
            <a:r>
              <a:rPr altLang="en-US" lang="zh-CN"/>
              <a:t>RUQ pain, jaundice, weight loss:  CT</a:t>
            </a:r>
          </a:p>
          <a:p>
            <a:pPr eaLnBrk="1" hangingPunct="1" latinLnBrk="1" lvl="0"/>
            <a:r>
              <a:rPr altLang="en-US" lang="zh-CN"/>
              <a:t>Biopsy yields adenocarcinoma consistent with GB primary</a:t>
            </a:r>
          </a:p>
          <a:p>
            <a:pPr eaLnBrk="1" hangingPunct="1" latinLnBrk="1" lvl="0"/>
            <a:r>
              <a:rPr altLang="en-US" lang="zh-CN"/>
              <a:t>Biliary Decompression</a:t>
            </a:r>
          </a:p>
          <a:p>
            <a:pPr eaLnBrk="1" hangingPunct="1" latinLnBrk="1" lvl="0"/>
            <a:r>
              <a:rPr altLang="en-US" lang="zh-CN"/>
              <a:t>Chemo/Radiation </a:t>
            </a:r>
          </a:p>
          <a:p>
            <a:pPr eaLnBrk="1" hangingPunct="1" latinLnBrk="1" lvl="0"/>
            <a:r>
              <a:rPr altLang="en-US" lang="zh-CN"/>
              <a:t>Median survival </a:t>
            </a:r>
            <a:r>
              <a:rPr u="sng"/>
              <a:t>with</a:t>
            </a:r>
            <a:r>
              <a:t> chemoradiotherapy is 9 months.</a:t>
            </a:r>
          </a:p>
        </p:txBody>
      </p:sp>
    </p:spTree>
  </p:cSld>
  <p:clrMapOvr>
    <a:masterClrMapping/>
  </p:clrMapOvr>
  <p:transition xmlns:p14="http://schemas.microsoft.com/office/powerpoint/2010/main" spd="slow" advClick="1">
    <p:cut thruBlk="0"/>
  </p:transition>
  <p:timing/>
</p:sld>
</file>

<file path=ppt/slides/slide31.xml><?xml version="1.0" encoding="utf-8"?>
<p:sld xmlns:a="http://schemas.openxmlformats.org/drawingml/2006/main" xmlns:r="http://schemas.openxmlformats.org/officeDocument/2006/relationships" xmlns:p="http://schemas.openxmlformats.org/presentationml/2006/main" showMasterSp="1">
  <p:cSld>
    <p:spTree>
      <p:nvGrpSpPr>
        <p:cNvPr id="156" name=""/>
        <p:cNvGrpSpPr/>
        <p:nvPr/>
      </p:nvGrpSpPr>
      <p:grpSpPr>
        <a:xfrm rot="0">
          <a:off x="0" y="0"/>
          <a:ext cx="0" cy="0"/>
          <a:chOff x="0" y="0"/>
          <a:chExt cx="0" cy="0"/>
        </a:xfrm>
      </p:grpSpPr>
      <p:sp>
        <p:nvSpPr>
          <p:cNvPr id="1048741" name=""/>
          <p:cNvSpPr/>
          <p:nvPr>
            <p:ph type="title" sz="full" idx="0"/>
          </p:nvPr>
        </p:nvSpPr>
        <p:spPr>
          <a:xfrm rot="0">
            <a:off x="228600" y="228600"/>
            <a:ext cx="7391400" cy="8763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b="1" sz="3200" lang="zh-CN"/>
              <a:t>Biliary Stricture</a:t>
            </a:r>
          </a:p>
        </p:txBody>
      </p:sp>
      <p:sp>
        <p:nvSpPr>
          <p:cNvPr id="1048742" name=""/>
          <p:cNvSpPr/>
          <p:nvPr>
            <p:ph type="body" sz="full" idx="1"/>
          </p:nvPr>
        </p:nvSpPr>
        <p:spPr>
          <a:xfrm rot="0">
            <a:off x="211137" y="1371600"/>
            <a:ext cx="4721225" cy="4505325"/>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indent="0" latinLnBrk="1" lvl="0" marL="0">
              <a:spcBef>
                <a:spcPts val="675"/>
              </a:spcBef>
              <a:buFontTx/>
              <a:buNone/>
            </a:pPr>
            <a:r>
              <a:rPr altLang="en-US" sz="2200" lang="zh-CN"/>
              <a:t>Biliary stricture is an abnormal narrowing of the bile duct.</a:t>
            </a:r>
          </a:p>
          <a:p>
            <a:pPr eaLnBrk="1" hangingPunct="1" indent="0" latinLnBrk="1" lvl="0" marL="0">
              <a:spcBef>
                <a:spcPts val="675"/>
              </a:spcBef>
              <a:buFontTx/>
              <a:buNone/>
            </a:pPr>
            <a:r>
              <a:rPr altLang="en-US" sz="2200" lang="zh-CN"/>
              <a:t>Among biliary strictures:</a:t>
            </a:r>
          </a:p>
          <a:p>
            <a:pPr eaLnBrk="1" hangingPunct="1" indent="0" latinLnBrk="1" lvl="0" marL="0">
              <a:spcBef>
                <a:spcPts val="675"/>
              </a:spcBef>
            </a:pPr>
            <a:r>
              <a:rPr altLang="en-US" sz="2200" lang="zh-CN"/>
              <a:t>90% are malignant</a:t>
            </a:r>
          </a:p>
          <a:p>
            <a:pPr eaLnBrk="1" hangingPunct="1" indent="0" latinLnBrk="1" lvl="0" marL="0">
              <a:spcBef>
                <a:spcPts val="675"/>
              </a:spcBef>
            </a:pPr>
            <a:r>
              <a:rPr altLang="en-US" sz="2200" lang="zh-CN"/>
              <a:t>Pancreatic cancer is the most common malignant cause, followed by cancers of the gallbladder, bile duct, liver, and large intestine. </a:t>
            </a:r>
          </a:p>
        </p:txBody>
      </p:sp>
      <p:pic>
        <p:nvPicPr>
          <p:cNvPr id="2097166" name=""/>
          <p:cNvPicPr>
            <a:picLocks/>
          </p:cNvPicPr>
          <p:nvPr/>
        </p:nvPicPr>
        <p:blipFill>
          <a:blip xmlns:r="http://schemas.openxmlformats.org/officeDocument/2006/relationships" r:embed="rId1"/>
          <a:srcRect l="0" t="0" r="0" b="0"/>
          <a:stretch>
            <a:fillRect/>
          </a:stretch>
        </p:blipFill>
        <p:spPr>
          <a:xfrm rot="0">
            <a:off x="5181600" y="1371600"/>
            <a:ext cx="3733800" cy="2987675"/>
          </a:xfrm>
          <a:prstGeom prst="rect"/>
          <a:noFill/>
          <a:ln w="25400" cap="flat" cmpd="sng">
            <a:solidFill>
              <a:srgbClr val="0000FF">
                <a:alpha val="100000"/>
              </a:srgbClr>
            </a:solidFill>
            <a:prstDash val="solid"/>
            <a:miter/>
          </a:ln>
          <a:effectLst>
            <a:outerShdw algn="ctr" dir="2699999" dist="35921" kx="0" sx="100000" sy="100000">
              <a:schemeClr val="dk1">
                <a:alpha val="100000"/>
              </a:schemeClr>
            </a:outerShdw>
          </a:effectLst>
        </p:spPr>
      </p:pic>
    </p:spTree>
  </p:cSld>
  <p:clrMapOvr>
    <a:masterClrMapping/>
  </p:clrMapOvr>
  <p:timing/>
</p:sld>
</file>

<file path=ppt/slides/slide32.xml><?xml version="1.0" encoding="utf-8"?>
<p:sld xmlns:a="http://schemas.openxmlformats.org/drawingml/2006/main" xmlns:r="http://schemas.openxmlformats.org/officeDocument/2006/relationships" xmlns:p="http://schemas.openxmlformats.org/presentationml/2006/main" showMasterSp="1">
  <p:cSld>
    <p:spTree>
      <p:nvGrpSpPr>
        <p:cNvPr id="159" name=""/>
        <p:cNvGrpSpPr/>
        <p:nvPr/>
      </p:nvGrpSpPr>
      <p:grpSpPr>
        <a:xfrm rot="0">
          <a:off x="0" y="0"/>
          <a:ext cx="0" cy="0"/>
          <a:chOff x="0" y="0"/>
          <a:chExt cx="0" cy="0"/>
        </a:xfrm>
      </p:grpSpPr>
      <p:sp>
        <p:nvSpPr>
          <p:cNvPr id="1048746" name=""/>
          <p:cNvSpPr/>
          <p:nvPr>
            <p:ph type="title" sz="full" idx="0"/>
          </p:nvPr>
        </p:nvSpPr>
        <p:spPr>
          <a:xfrm rot="0">
            <a:off x="530225" y="488950"/>
            <a:ext cx="8153400" cy="8763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sz="3200" lang="zh-CN"/>
              <a:t>Biliary Stricture</a:t>
            </a:r>
            <a:r>
              <a:rPr altLang="en-US" sz="3200" lang="zh-CN"/>
              <a:t> –</a:t>
            </a:r>
            <a:r>
              <a:rPr altLang="en-US" sz="3200" lang="zh-CN"/>
              <a:t> Non Cancerous Cause</a:t>
            </a:r>
            <a:r>
              <a:rPr altLang="en-US" sz="3200" lang="zh-CN"/>
              <a:t>s</a:t>
            </a:r>
          </a:p>
        </p:txBody>
      </p:sp>
      <p:sp>
        <p:nvSpPr>
          <p:cNvPr id="1048747" name=""/>
          <p:cNvSpPr/>
          <p:nvPr>
            <p:ph type="body" sz="full" idx="1"/>
          </p:nvPr>
        </p:nvSpPr>
        <p:spPr>
          <a:xfrm rot="0">
            <a:off x="762000" y="1295400"/>
            <a:ext cx="7391400" cy="44196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indent="0" latinLnBrk="1" lvl="0" marL="0">
              <a:lnSpc>
                <a:spcPct val="90000"/>
              </a:lnSpc>
              <a:spcBef>
                <a:spcPts val="675"/>
              </a:spcBef>
              <a:buFontTx/>
              <a:buNone/>
            </a:pPr>
            <a:r>
              <a:rPr altLang="en-US" lang="zh-CN"/>
              <a:t>Noncancerous causes of bile duct stricture include:</a:t>
            </a:r>
          </a:p>
          <a:p>
            <a:pPr eaLnBrk="1" hangingPunct="1" indent="0" latinLnBrk="1" lvl="0" marL="0">
              <a:lnSpc>
                <a:spcPct val="90000"/>
              </a:lnSpc>
              <a:spcBef>
                <a:spcPts val="675"/>
              </a:spcBef>
            </a:pPr>
            <a:r>
              <a:rPr altLang="en-US" lang="zh-CN"/>
              <a:t>Injury </a:t>
            </a:r>
            <a:r>
              <a:rPr altLang="en-US" lang="zh-CN"/>
              <a:t>to the bile ducts during surgery for gallbladder removal (accounting for 80% of nonmalignant strictures)</a:t>
            </a:r>
          </a:p>
          <a:p>
            <a:pPr eaLnBrk="1" hangingPunct="1" indent="0" latinLnBrk="1" lvl="0" marL="0">
              <a:lnSpc>
                <a:spcPct val="90000"/>
              </a:lnSpc>
              <a:spcBef>
                <a:spcPts val="675"/>
              </a:spcBef>
            </a:pPr>
            <a:r>
              <a:rPr altLang="en-US" lang="zh-CN"/>
              <a:t>Pancreatitis (inflammation of the pancreas)</a:t>
            </a:r>
          </a:p>
          <a:p>
            <a:pPr eaLnBrk="1" hangingPunct="1" indent="0" latinLnBrk="1" lvl="0" marL="0">
              <a:lnSpc>
                <a:spcPct val="90000"/>
              </a:lnSpc>
              <a:spcBef>
                <a:spcPts val="675"/>
              </a:spcBef>
            </a:pPr>
            <a:r>
              <a:rPr altLang="en-US" lang="zh-CN"/>
              <a:t>Primary </a:t>
            </a:r>
            <a:r>
              <a:rPr altLang="en-US" lang="zh-CN"/>
              <a:t>sclerosing</a:t>
            </a:r>
            <a:r>
              <a:rPr altLang="en-US" lang="zh-CN"/>
              <a:t> cholangitis (an inflammation of the bile ducts that may cause pain, jaundice, itching, or other symptoms)</a:t>
            </a:r>
          </a:p>
          <a:p>
            <a:pPr eaLnBrk="1" hangingPunct="1" indent="0" latinLnBrk="1" lvl="0" marL="0">
              <a:lnSpc>
                <a:spcPct val="90000"/>
              </a:lnSpc>
              <a:spcBef>
                <a:spcPts val="675"/>
              </a:spcBef>
            </a:pPr>
            <a:r>
              <a:rPr altLang="en-US" lang="zh-CN"/>
              <a:t>Gallstones</a:t>
            </a:r>
          </a:p>
          <a:p>
            <a:pPr eaLnBrk="1" hangingPunct="1" indent="0" latinLnBrk="1" lvl="0" marL="0">
              <a:lnSpc>
                <a:spcPct val="90000"/>
              </a:lnSpc>
              <a:spcBef>
                <a:spcPts val="675"/>
              </a:spcBef>
            </a:pPr>
            <a:r>
              <a:rPr altLang="en-US" lang="zh-CN"/>
              <a:t>Radiation therapy</a:t>
            </a:r>
          </a:p>
          <a:p>
            <a:pPr eaLnBrk="1" hangingPunct="1" indent="0" latinLnBrk="1" lvl="0" marL="0">
              <a:lnSpc>
                <a:spcPct val="90000"/>
              </a:lnSpc>
              <a:spcBef>
                <a:spcPts val="675"/>
              </a:spcBef>
            </a:pPr>
            <a:r>
              <a:rPr altLang="en-US" lang="zh-CN"/>
              <a:t>Blunt trauma to the abdomen</a:t>
            </a:r>
          </a:p>
          <a:p>
            <a:pPr eaLnBrk="1" hangingPunct="1" indent="0" latinLnBrk="1" lvl="0" marL="0">
              <a:lnSpc>
                <a:spcPct val="70000"/>
              </a:lnSpc>
              <a:buFontTx/>
              <a:buNone/>
            </a:pPr>
            <a:endParaRPr altLang="en-US" lang="zh-CN"/>
          </a:p>
        </p:txBody>
      </p:sp>
    </p:spTree>
  </p:cSld>
  <p:clrMapOvr>
    <a:masterClrMapping/>
  </p:clrMapOvr>
  <p:timing/>
</p:sld>
</file>

<file path=ppt/slides/slide33.xml><?xml version="1.0" encoding="utf-8"?>
<p:sld xmlns:a="http://schemas.openxmlformats.org/drawingml/2006/main" xmlns:r="http://schemas.openxmlformats.org/officeDocument/2006/relationships" xmlns:p="http://schemas.openxmlformats.org/presentationml/2006/main" showMasterSp="1">
  <p:cSld>
    <p:spTree>
      <p:nvGrpSpPr>
        <p:cNvPr id="162" name=""/>
        <p:cNvGrpSpPr/>
        <p:nvPr/>
      </p:nvGrpSpPr>
      <p:grpSpPr>
        <a:xfrm rot="0">
          <a:off x="0" y="0"/>
          <a:ext cx="0" cy="0"/>
          <a:chOff x="0" y="0"/>
          <a:chExt cx="0" cy="0"/>
        </a:xfrm>
      </p:grpSpPr>
      <p:sp>
        <p:nvSpPr>
          <p:cNvPr id="1048751"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sz="3200" lang="zh-CN"/>
              <a:t>Biliary Stricture</a:t>
            </a:r>
            <a:r>
              <a:rPr altLang="en-US" sz="3200" lang="zh-CN"/>
              <a:t> – </a:t>
            </a:r>
            <a:r>
              <a:rPr altLang="en-US" sz="3200" lang="zh-CN"/>
              <a:t>Patient Symptoms</a:t>
            </a:r>
          </a:p>
        </p:txBody>
      </p:sp>
      <p:sp>
        <p:nvSpPr>
          <p:cNvPr id="1048752" name=""/>
          <p:cNvSpPr/>
          <p:nvPr>
            <p:ph type="body" sz="full" idx="1"/>
          </p:nvPr>
        </p:nvSpPr>
        <p:spPr>
          <a:xfrm rot="0">
            <a:off x="685800" y="1752600"/>
            <a:ext cx="7924800" cy="37338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indent="0" latinLnBrk="1" lvl="0" marL="0">
              <a:spcBef>
                <a:spcPts val="625"/>
              </a:spcBef>
              <a:buFontTx/>
              <a:buNone/>
            </a:pPr>
            <a:r>
              <a:rPr altLang="en-US" lang="zh-CN"/>
              <a:t>Patients with biliary strictures may present with:</a:t>
            </a:r>
          </a:p>
          <a:p>
            <a:pPr eaLnBrk="1" hangingPunct="1" indent="0" latinLnBrk="1" lvl="0" marL="0">
              <a:spcBef>
                <a:spcPts val="625"/>
              </a:spcBef>
            </a:pPr>
            <a:r>
              <a:rPr altLang="en-US" lang="zh-CN"/>
              <a:t>Jaundice (yellow skin color)</a:t>
            </a:r>
          </a:p>
          <a:p>
            <a:pPr eaLnBrk="1" hangingPunct="1" indent="0" latinLnBrk="1" lvl="0" marL="0">
              <a:spcBef>
                <a:spcPts val="625"/>
              </a:spcBef>
            </a:pPr>
            <a:r>
              <a:rPr altLang="en-US" lang="zh-CN"/>
              <a:t>Abdominal pain</a:t>
            </a:r>
          </a:p>
          <a:p>
            <a:pPr eaLnBrk="1" hangingPunct="1" indent="0" latinLnBrk="1" lvl="0" marL="0">
              <a:spcBef>
                <a:spcPts val="625"/>
              </a:spcBef>
            </a:pPr>
            <a:r>
              <a:rPr altLang="en-US" lang="zh-CN"/>
              <a:t>Fever </a:t>
            </a:r>
          </a:p>
          <a:p>
            <a:pPr eaLnBrk="1" hangingPunct="1" indent="0" latinLnBrk="1" lvl="0" marL="0">
              <a:spcBef>
                <a:spcPts val="625"/>
              </a:spcBef>
            </a:pPr>
            <a:r>
              <a:rPr altLang="en-US" lang="zh-CN"/>
              <a:t>Vomiting</a:t>
            </a:r>
          </a:p>
        </p:txBody>
      </p:sp>
    </p:spTree>
  </p:cSld>
  <p:clrMapOvr>
    <a:masterClrMapping/>
  </p:clrMapOvr>
  <p:timing/>
</p:sld>
</file>

<file path=ppt/slides/slide34.xml><?xml version="1.0" encoding="utf-8"?>
<p:sld xmlns:a="http://schemas.openxmlformats.org/drawingml/2006/main" xmlns:r="http://schemas.openxmlformats.org/officeDocument/2006/relationships" xmlns:p="http://schemas.openxmlformats.org/presentationml/2006/main" showMasterSp="1">
  <p:cSld>
    <p:spTree>
      <p:nvGrpSpPr>
        <p:cNvPr id="165" name=""/>
        <p:cNvGrpSpPr/>
        <p:nvPr/>
      </p:nvGrpSpPr>
      <p:grpSpPr>
        <a:xfrm rot="0">
          <a:off x="0" y="0"/>
          <a:ext cx="0" cy="0"/>
          <a:chOff x="0" y="0"/>
          <a:chExt cx="0" cy="0"/>
        </a:xfrm>
      </p:grpSpPr>
      <p:sp>
        <p:nvSpPr>
          <p:cNvPr id="1048756" name=""/>
          <p:cNvSpPr/>
          <p:nvPr>
            <p:ph type="title" sz="full" idx="0"/>
          </p:nvPr>
        </p:nvSpPr>
        <p:spPr>
          <a:xfrm rot="0">
            <a:off x="533400" y="381000"/>
            <a:ext cx="7391400" cy="8763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sz="3200" lang="zh-CN"/>
              <a:t>Biliary Stricture</a:t>
            </a:r>
            <a:r>
              <a:rPr altLang="en-US" sz="3200" lang="zh-CN"/>
              <a:t> –</a:t>
            </a:r>
            <a:r>
              <a:rPr altLang="en-US" sz="3200" lang="zh-CN"/>
              <a:t> Diagnostic Tests</a:t>
            </a:r>
          </a:p>
        </p:txBody>
      </p:sp>
      <p:sp>
        <p:nvSpPr>
          <p:cNvPr id="1048757" name=""/>
          <p:cNvSpPr/>
          <p:nvPr>
            <p:ph type="body" sz="full" idx="1"/>
          </p:nvPr>
        </p:nvSpPr>
        <p:spPr>
          <a:xfrm rot="0">
            <a:off x="457200" y="1200150"/>
            <a:ext cx="8229600" cy="4525962"/>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indent="-233362" latinLnBrk="1" lvl="0" marL="233362">
              <a:lnSpc>
                <a:spcPct val="90000"/>
              </a:lnSpc>
              <a:spcBef>
                <a:spcPct val="0"/>
              </a:spcBef>
              <a:spcAft>
                <a:spcPct val="15000"/>
              </a:spcAft>
              <a:buFontTx/>
              <a:buNone/>
            </a:pPr>
            <a:r>
              <a:rPr altLang="en-US" lang="zh-CN"/>
              <a:t>Common diagnostics for biliary stricture are:</a:t>
            </a:r>
          </a:p>
          <a:p>
            <a:pPr eaLnBrk="1" hangingPunct="1" indent="-233362" latinLnBrk="1" lvl="0" marL="233362">
              <a:lnSpc>
                <a:spcPct val="90000"/>
              </a:lnSpc>
              <a:spcBef>
                <a:spcPct val="0"/>
              </a:spcBef>
              <a:spcAft>
                <a:spcPct val="25000"/>
              </a:spcAft>
            </a:pPr>
            <a:r>
              <a:rPr altLang="en-US" lang="zh-CN"/>
              <a:t>Ultrasound</a:t>
            </a:r>
          </a:p>
          <a:p>
            <a:pPr eaLnBrk="1" hangingPunct="1" indent="-233362" latinLnBrk="1" lvl="0" marL="233362">
              <a:lnSpc>
                <a:spcPct val="90000"/>
              </a:lnSpc>
              <a:spcBef>
                <a:spcPct val="0"/>
              </a:spcBef>
              <a:spcAft>
                <a:spcPct val="25000"/>
              </a:spcAft>
            </a:pPr>
            <a:r>
              <a:rPr altLang="en-US" lang="zh-CN"/>
              <a:t>CT</a:t>
            </a:r>
          </a:p>
          <a:p>
            <a:pPr eaLnBrk="1" hangingPunct="1" indent="-233362" latinLnBrk="1" lvl="0" marL="233362">
              <a:lnSpc>
                <a:spcPct val="90000"/>
              </a:lnSpc>
              <a:spcBef>
                <a:spcPct val="0"/>
              </a:spcBef>
              <a:spcAft>
                <a:spcPct val="25000"/>
              </a:spcAft>
            </a:pPr>
            <a:r>
              <a:rPr altLang="en-US" lang="zh-CN"/>
              <a:t>MRI</a:t>
            </a:r>
          </a:p>
          <a:p>
            <a:pPr eaLnBrk="1" hangingPunct="1" indent="-233362" latinLnBrk="1" lvl="0" marL="233362">
              <a:lnSpc>
                <a:spcPct val="90000"/>
              </a:lnSpc>
              <a:spcBef>
                <a:spcPct val="0"/>
              </a:spcBef>
              <a:spcAft>
                <a:spcPct val="25000"/>
              </a:spcAft>
            </a:pPr>
            <a:r>
              <a:rPr altLang="en-US" lang="zh-CN"/>
              <a:t>Biopsy </a:t>
            </a:r>
          </a:p>
          <a:p>
            <a:pPr eaLnBrk="1" hangingPunct="1" indent="-233362" latinLnBrk="1" lvl="0" marL="233362">
              <a:lnSpc>
                <a:spcPct val="90000"/>
              </a:lnSpc>
              <a:spcBef>
                <a:spcPct val="0"/>
              </a:spcBef>
              <a:spcAft>
                <a:spcPct val="25000"/>
              </a:spcAft>
            </a:pPr>
            <a:r>
              <a:rPr altLang="en-US" lang="zh-CN"/>
              <a:t>Cholangiography </a:t>
            </a:r>
          </a:p>
          <a:p>
            <a:pPr eaLnBrk="1" hangingPunct="1" indent="-233362" latinLnBrk="1" lvl="0" marL="233362">
              <a:lnSpc>
                <a:spcPct val="90000"/>
              </a:lnSpc>
              <a:spcBef>
                <a:spcPct val="0"/>
              </a:spcBef>
              <a:spcAft>
                <a:spcPct val="25000"/>
              </a:spcAft>
              <a:buFontTx/>
              <a:buNone/>
            </a:pPr>
            <a:r>
              <a:rPr altLang="en-US" lang="zh-CN"/>
              <a:t>A cholangiogram is an X-ray of the bile ducts</a:t>
            </a:r>
          </a:p>
          <a:p>
            <a:pPr eaLnBrk="1" hangingPunct="1" latinLnBrk="1" lvl="1">
              <a:lnSpc>
                <a:spcPct val="90000"/>
              </a:lnSpc>
              <a:spcBef>
                <a:spcPct val="0"/>
              </a:spcBef>
              <a:spcAft>
                <a:spcPct val="25000"/>
              </a:spcAft>
            </a:pPr>
            <a:r>
              <a:rPr altLang="en-US" lang="zh-CN"/>
              <a:t>Can be performed:</a:t>
            </a:r>
          </a:p>
          <a:p>
            <a:pPr eaLnBrk="1" hangingPunct="1" latinLnBrk="1" lvl="2">
              <a:lnSpc>
                <a:spcPct val="90000"/>
              </a:lnSpc>
              <a:spcBef>
                <a:spcPct val="0"/>
              </a:spcBef>
              <a:spcAft>
                <a:spcPct val="25000"/>
              </a:spcAft>
            </a:pPr>
            <a:r>
              <a:rPr sz="2200"/>
              <a:t>Endoscopically </a:t>
            </a:r>
          </a:p>
          <a:p>
            <a:pPr eaLnBrk="1" hangingPunct="1" latinLnBrk="1" lvl="2">
              <a:lnSpc>
                <a:spcPct val="90000"/>
              </a:lnSpc>
              <a:spcBef>
                <a:spcPct val="0"/>
              </a:spcBef>
              <a:spcAft>
                <a:spcPct val="25000"/>
              </a:spcAft>
            </a:pPr>
            <a:r>
              <a:rPr sz="2200"/>
              <a:t>Percutaneously </a:t>
            </a:r>
          </a:p>
        </p:txBody>
      </p:sp>
    </p:spTree>
  </p:cSld>
  <p:clrMapOvr>
    <a:masterClrMapping/>
  </p:clrMapOvr>
  <p:timing/>
</p:sld>
</file>

<file path=ppt/slides/slide35.xml><?xml version="1.0" encoding="utf-8"?>
<p:sld xmlns:a="http://schemas.openxmlformats.org/drawingml/2006/main" xmlns:r="http://schemas.openxmlformats.org/officeDocument/2006/relationships" xmlns:p="http://schemas.openxmlformats.org/presentationml/2006/main" showMasterSp="1">
  <p:cSld>
    <p:spTree>
      <p:nvGrpSpPr>
        <p:cNvPr id="168" name=""/>
        <p:cNvGrpSpPr/>
        <p:nvPr/>
      </p:nvGrpSpPr>
      <p:grpSpPr>
        <a:xfrm rot="0">
          <a:off x="0" y="0"/>
          <a:ext cx="0" cy="0"/>
          <a:chOff x="0" y="0"/>
          <a:chExt cx="0" cy="0"/>
        </a:xfrm>
      </p:grpSpPr>
      <p:sp>
        <p:nvSpPr>
          <p:cNvPr id="1048761" name=""/>
          <p:cNvSpPr/>
          <p:nvPr>
            <p:ph type="title" sz="full" idx="0"/>
          </p:nvPr>
        </p:nvSpPr>
        <p:spPr>
          <a:xfrm rot="0">
            <a:off x="228600" y="381000"/>
            <a:ext cx="8915400" cy="762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b="1" sz="3200" lang="zh-CN"/>
              <a:t>Stent Placement -</a:t>
            </a:r>
            <a:r>
              <a:rPr altLang="en-US" b="1" sz="3200" lang="zh-CN"/>
              <a:t> </a:t>
            </a:r>
            <a:r>
              <a:rPr altLang="en-US" b="1" sz="3200" lang="zh-CN"/>
              <a:t>Endoscopic Approach</a:t>
            </a:r>
          </a:p>
        </p:txBody>
      </p:sp>
      <p:pic>
        <p:nvPicPr>
          <p:cNvPr id="2097167" name=""/>
          <p:cNvPicPr>
            <a:picLocks/>
          </p:cNvPicPr>
          <p:nvPr>
            <p:ph type="body" sz="full" idx="1"/>
          </p:nvPr>
        </p:nvPicPr>
        <p:blipFill>
          <a:blip xmlns:r="http://schemas.openxmlformats.org/officeDocument/2006/relationships" r:embed="rId1"/>
          <a:srcRect l="0" t="0" r="0" b="0"/>
          <a:stretch>
            <a:fillRect/>
          </a:stretch>
        </p:blipFill>
        <p:spPr>
          <a:xfrm rot="0">
            <a:off x="3886200" y="1143000"/>
            <a:ext cx="4978400" cy="3981450"/>
          </a:xfrm>
          <a:prstGeom prst="rect"/>
          <a:noFill/>
          <a:ln w="25400" cap="flat" cmpd="sng">
            <a:solidFill>
              <a:srgbClr val="0000FF">
                <a:alpha val="100000"/>
              </a:srgbClr>
            </a:solidFill>
            <a:prstDash val="solid"/>
            <a:miter/>
          </a:ln>
          <a:effectLst>
            <a:outerShdw algn="ctr" dir="2699999" dist="35921" kx="0" sx="100000" sy="100000">
              <a:schemeClr val="dk1">
                <a:alpha val="100000"/>
              </a:schemeClr>
            </a:outerShdw>
          </a:effectLst>
        </p:spPr>
      </p:pic>
      <p:sp>
        <p:nvSpPr>
          <p:cNvPr id="1048762" name=""/>
          <p:cNvSpPr txBox="1"/>
          <p:nvPr/>
        </p:nvSpPr>
        <p:spPr>
          <a:xfrm rot="0">
            <a:off x="381000" y="1828800"/>
            <a:ext cx="3379787" cy="2282825"/>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5pPr>
          </a:lstStyle>
          <a:p>
            <a:pPr eaLnBrk="1" hangingPunct="1" latinLnBrk="1" lvl="0"/>
            <a:r>
              <a:rPr altLang="en-US" sz="2400" lang="zh-CN">
                <a:ea typeface="ヒラギノ角ゴ Pro W3" pitchFamily="0" charset="1"/>
              </a:rPr>
              <a:t>The Endoscope is positioned in the duodenum at the opening of the bile duct.</a:t>
            </a:r>
          </a:p>
          <a:p>
            <a:pPr eaLnBrk="1" hangingPunct="1" latinLnBrk="1" lvl="0"/>
            <a:endParaRPr sz="2400">
              <a:solidFill>
                <a:srgbClr val="D5D5D5"/>
              </a:solidFill>
              <a:ea typeface="ヒラギノ角ゴ Pro W3" pitchFamily="0" charset="1"/>
            </a:endParaRPr>
          </a:p>
        </p:txBody>
      </p:sp>
    </p:spTree>
  </p:cSld>
  <p:clrMapOvr>
    <a:masterClrMapping/>
  </p:clrMapOvr>
  <p:timing/>
</p:sld>
</file>

<file path=ppt/slides/slide36.xml><?xml version="1.0" encoding="utf-8"?>
<p:sld xmlns:a="http://schemas.openxmlformats.org/drawingml/2006/main" xmlns:r="http://schemas.openxmlformats.org/officeDocument/2006/relationships" xmlns:p="http://schemas.openxmlformats.org/presentationml/2006/main" showMasterSp="1">
  <p:cSld>
    <p:spTree>
      <p:nvGrpSpPr>
        <p:cNvPr id="171" name=""/>
        <p:cNvGrpSpPr/>
        <p:nvPr/>
      </p:nvGrpSpPr>
      <p:grpSpPr>
        <a:xfrm rot="0">
          <a:off x="0" y="0"/>
          <a:ext cx="0" cy="0"/>
          <a:chOff x="0" y="0"/>
          <a:chExt cx="0" cy="0"/>
        </a:xfrm>
      </p:grpSpPr>
      <p:sp>
        <p:nvSpPr>
          <p:cNvPr id="1048766"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lang="zh-CN"/>
              <a:t>Summary</a:t>
            </a:r>
          </a:p>
        </p:txBody>
      </p:sp>
      <p:sp>
        <p:nvSpPr>
          <p:cNvPr id="1048767" name=""/>
          <p:cNvSpPr/>
          <p:nvPr>
            <p:ph sz="full" idx="1"/>
          </p:nvPr>
        </p:nvSpPr>
        <p:spPr>
          <a:xfrm rot="0">
            <a:off x="457200" y="1600200"/>
            <a:ext cx="8229600" cy="48768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latinLnBrk="1" lvl="0">
              <a:lnSpc>
                <a:spcPct val="90000"/>
              </a:lnSpc>
            </a:pPr>
            <a:r>
              <a:rPr altLang="en-US" sz="2200" lang="zh-CN"/>
              <a:t>Gallstones</a:t>
            </a:r>
          </a:p>
          <a:p>
            <a:pPr eaLnBrk="1" hangingPunct="1" latinLnBrk="1" lvl="1">
              <a:lnSpc>
                <a:spcPct val="90000"/>
              </a:lnSpc>
            </a:pPr>
            <a:r>
              <a:rPr altLang="en-US" sz="1900" lang="zh-CN"/>
              <a:t>In the gallbladder</a:t>
            </a:r>
          </a:p>
          <a:p>
            <a:pPr eaLnBrk="1" hangingPunct="1" latinLnBrk="1" lvl="2">
              <a:lnSpc>
                <a:spcPct val="90000"/>
              </a:lnSpc>
            </a:pPr>
            <a:r>
              <a:rPr altLang="en-US" sz="1700" lang="zh-CN"/>
              <a:t>Biliary colic</a:t>
            </a:r>
          </a:p>
          <a:p>
            <a:pPr eaLnBrk="1" hangingPunct="1" latinLnBrk="1" lvl="2">
              <a:lnSpc>
                <a:spcPct val="90000"/>
              </a:lnSpc>
            </a:pPr>
            <a:r>
              <a:rPr altLang="en-US" sz="1700" lang="zh-CN"/>
              <a:t>Acute and chronic cholecystitis</a:t>
            </a:r>
          </a:p>
          <a:p>
            <a:pPr eaLnBrk="1" hangingPunct="1" latinLnBrk="1" lvl="2">
              <a:lnSpc>
                <a:spcPct val="90000"/>
              </a:lnSpc>
            </a:pPr>
            <a:r>
              <a:rPr altLang="en-US" sz="1700" lang="zh-CN"/>
              <a:t>Empyema</a:t>
            </a:r>
          </a:p>
          <a:p>
            <a:pPr eaLnBrk="1" hangingPunct="1" latinLnBrk="1" lvl="2">
              <a:lnSpc>
                <a:spcPct val="90000"/>
              </a:lnSpc>
              <a:buNone/>
            </a:pPr>
            <a:endParaRPr altLang="en-US" sz="1700" lang="zh-CN"/>
          </a:p>
          <a:p>
            <a:pPr eaLnBrk="1" hangingPunct="1" latinLnBrk="1" lvl="1">
              <a:lnSpc>
                <a:spcPct val="90000"/>
              </a:lnSpc>
            </a:pPr>
            <a:endParaRPr altLang="en-US" sz="1900" lang="zh-CN"/>
          </a:p>
          <a:p>
            <a:pPr eaLnBrk="1" hangingPunct="1" latinLnBrk="1" lvl="0">
              <a:lnSpc>
                <a:spcPct val="90000"/>
              </a:lnSpc>
            </a:pPr>
            <a:r>
              <a:rPr altLang="en-US" sz="2200" lang="zh-CN">
                <a:solidFill>
                  <a:srgbClr val="5C697C"/>
                </a:solidFill>
              </a:rPr>
              <a:t>Biliary tract tumours</a:t>
            </a:r>
          </a:p>
          <a:p>
            <a:pPr eaLnBrk="1" hangingPunct="1" latinLnBrk="1" lvl="0">
              <a:lnSpc>
                <a:spcPct val="90000"/>
              </a:lnSpc>
            </a:pPr>
            <a:r>
              <a:rPr altLang="en-US" sz="2200" lang="zh-CN">
                <a:solidFill>
                  <a:srgbClr val="5C697C"/>
                </a:solidFill>
              </a:rPr>
              <a:t>Other conditions</a:t>
            </a:r>
          </a:p>
          <a:p>
            <a:pPr eaLnBrk="1" hangingPunct="1" latinLnBrk="1" lvl="1">
              <a:lnSpc>
                <a:spcPct val="90000"/>
              </a:lnSpc>
            </a:pPr>
            <a:r>
              <a:rPr altLang="en-US" sz="1900" lang="zh-CN">
                <a:solidFill>
                  <a:srgbClr val="5C697C"/>
                </a:solidFill>
              </a:rPr>
              <a:t>Acute </a:t>
            </a:r>
            <a:r>
              <a:rPr altLang="en-US" sz="1900" lang="zh-CN">
                <a:solidFill>
                  <a:srgbClr val="5C697C"/>
                </a:solidFill>
              </a:rPr>
              <a:t>acalculous </a:t>
            </a:r>
            <a:r>
              <a:rPr sz="1900">
                <a:solidFill>
                  <a:srgbClr val="5C697C"/>
                </a:solidFill>
              </a:rPr>
              <a:t>cholecystitis</a:t>
            </a:r>
          </a:p>
          <a:p>
            <a:pPr eaLnBrk="1" hangingPunct="1" latinLnBrk="1" lvl="1">
              <a:lnSpc>
                <a:spcPct val="90000"/>
              </a:lnSpc>
            </a:pPr>
            <a:r>
              <a:rPr sz="1900">
                <a:solidFill>
                  <a:srgbClr val="5C697C"/>
                </a:solidFill>
              </a:rPr>
              <a:t>Mirizzi’s syndrome</a:t>
            </a:r>
          </a:p>
          <a:p>
            <a:pPr eaLnBrk="1" hangingPunct="1" latinLnBrk="1" lvl="1">
              <a:lnSpc>
                <a:spcPct val="90000"/>
              </a:lnSpc>
            </a:pPr>
            <a:r>
              <a:rPr sz="1900">
                <a:solidFill>
                  <a:srgbClr val="5C697C"/>
                </a:solidFill>
              </a:rPr>
              <a:t>Primary Biliary Cirrhosis</a:t>
            </a:r>
          </a:p>
          <a:p>
            <a:pPr eaLnBrk="1" hangingPunct="1" latinLnBrk="1" lvl="1">
              <a:lnSpc>
                <a:spcPct val="90000"/>
              </a:lnSpc>
            </a:pPr>
            <a:r>
              <a:rPr sz="1900">
                <a:solidFill>
                  <a:srgbClr val="5C697C"/>
                </a:solidFill>
              </a:rPr>
              <a:t>Primary Sclerosing Cholangitis</a:t>
            </a:r>
          </a:p>
          <a:p>
            <a:pPr eaLnBrk="1" hangingPunct="1" latinLnBrk="1" lvl="1">
              <a:lnSpc>
                <a:spcPct val="90000"/>
              </a:lnSpc>
            </a:pPr>
            <a:r>
              <a:rPr sz="1900">
                <a:solidFill>
                  <a:srgbClr val="5C697C"/>
                </a:solidFill>
              </a:rPr>
              <a:t>Biliary tract cysts</a:t>
            </a:r>
          </a:p>
          <a:p>
            <a:pPr eaLnBrk="1" hangingPunct="1" latinLnBrk="1" lvl="0">
              <a:lnSpc>
                <a:spcPct val="90000"/>
              </a:lnSpc>
            </a:pPr>
            <a:r>
              <a:rPr sz="2200">
                <a:solidFill>
                  <a:srgbClr val="5C697C"/>
                </a:solidFill>
              </a:rPr>
              <a:t>Biliary strictures</a:t>
            </a:r>
          </a:p>
          <a:p>
            <a:pPr eaLnBrk="1" hangingPunct="1" latinLnBrk="1" lvl="0">
              <a:lnSpc>
                <a:spcPct val="90000"/>
              </a:lnSpc>
            </a:pPr>
            <a:endParaRPr sz="2200"/>
          </a:p>
        </p:txBody>
      </p:sp>
      <p:sp>
        <p:nvSpPr>
          <p:cNvPr id="1048768" name=""/>
          <p:cNvSpPr txBox="1"/>
          <p:nvPr/>
        </p:nvSpPr>
        <p:spPr>
          <a:xfrm rot="0">
            <a:off x="4211637" y="1752600"/>
            <a:ext cx="4627562" cy="2438400"/>
          </a:xfrm>
          <a:prstGeom prst="rect"/>
          <a:noFill/>
          <a:ln>
            <a:noFill/>
          </a:ln>
        </p:spPr>
        <p:txBody>
          <a:bodyPr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indent="274637" latinLnBrk="1" lvl="1"/>
            <a:r>
              <a:rPr altLang="en-US" sz="1900" lang="zh-CN">
                <a:ea typeface="Arial" pitchFamily="34" charset="0"/>
              </a:rPr>
              <a:t>In the bile ducts</a:t>
            </a:r>
          </a:p>
          <a:p>
            <a:pPr eaLnBrk="1" hangingPunct="1" indent="-182562" latinLnBrk="1" lvl="2" marL="730250"/>
            <a:r>
              <a:rPr sz="1700">
                <a:ea typeface="Arial" pitchFamily="34" charset="0"/>
              </a:rPr>
              <a:t>Obstructive jaundice</a:t>
            </a:r>
          </a:p>
          <a:p>
            <a:pPr eaLnBrk="1" hangingPunct="1" indent="-182562" latinLnBrk="1" lvl="2" marL="730250"/>
            <a:r>
              <a:rPr sz="1700">
                <a:ea typeface="Arial" pitchFamily="34" charset="0"/>
              </a:rPr>
              <a:t>Pancreatitis</a:t>
            </a:r>
          </a:p>
          <a:p>
            <a:pPr eaLnBrk="1" hangingPunct="1" indent="-182562" latinLnBrk="1" lvl="2" marL="730250"/>
            <a:r>
              <a:rPr sz="1700">
                <a:ea typeface="Arial" pitchFamily="34" charset="0"/>
              </a:rPr>
              <a:t>Cholangitis</a:t>
            </a:r>
          </a:p>
          <a:p>
            <a:pPr eaLnBrk="1" hangingPunct="1" indent="274637" latinLnBrk="1" lvl="1"/>
            <a:r>
              <a:rPr sz="1900">
                <a:ea typeface="Arial" pitchFamily="34" charset="0"/>
              </a:rPr>
              <a:t>In the Gut</a:t>
            </a:r>
          </a:p>
          <a:p>
            <a:pPr eaLnBrk="1" hangingPunct="1" indent="-182562" latinLnBrk="1" lvl="2" marL="730250"/>
            <a:r>
              <a:rPr sz="1700">
                <a:ea typeface="Arial" pitchFamily="34" charset="0"/>
              </a:rPr>
              <a:t>Gallstone ileus</a:t>
            </a:r>
          </a:p>
          <a:p>
            <a:pPr eaLnBrk="1" hangingPunct="1" indent="274637" latinLnBrk="1" lvl="1"/>
            <a:endParaRPr sz="1800">
              <a:ea typeface="Arial" pitchFamily="34" charset="0"/>
            </a:endParaRPr>
          </a:p>
          <a:p>
            <a:pPr eaLnBrk="1" hangingPunct="1" indent="-182562" latinLnBrk="1" lvl="0" marL="182562"/>
            <a:endParaRPr>
              <a:ea typeface="Arial" pitchFamily="34" charset="0"/>
            </a:endParaRPr>
          </a:p>
        </p:txBody>
      </p:sp>
    </p:spTree>
  </p:cSld>
  <p:clrMapOvr>
    <a:masterClrMapping/>
  </p:clrMapOvr>
  <p:timing/>
</p:sld>
</file>

<file path=ppt/slides/slide37.xml><?xml version="1.0" encoding="utf-8"?>
<p:sld xmlns:a="http://schemas.openxmlformats.org/drawingml/2006/main" xmlns:r="http://schemas.openxmlformats.org/officeDocument/2006/relationships" xmlns:p="http://schemas.openxmlformats.org/presentationml/2006/main" showMasterSp="1">
  <p:cSld>
    <p:spTree>
      <p:nvGrpSpPr>
        <p:cNvPr id="174" name=""/>
        <p:cNvGrpSpPr/>
        <p:nvPr/>
      </p:nvGrpSpPr>
      <p:grpSpPr>
        <a:xfrm rot="0">
          <a:off x="0" y="0"/>
          <a:ext cx="0" cy="0"/>
          <a:chOff x="0" y="0"/>
          <a:chExt cx="0" cy="0"/>
        </a:xfrm>
      </p:grpSpPr>
      <p:sp>
        <p:nvSpPr>
          <p:cNvPr id="1048772"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lvl="0"/>
            <a:r>
              <a:rPr altLang="en-US" sz="3600" lang="zh-CN"/>
              <a:t>HEPATOCELLULAR CANCER (HCC)</a:t>
            </a:r>
          </a:p>
        </p:txBody>
      </p:sp>
      <p:sp>
        <p:nvSpPr>
          <p:cNvPr id="1048773" name=""/>
          <p:cNvSpPr/>
          <p:nvPr>
            <p:ph sz="full" idx="1"/>
          </p:nvPr>
        </p:nvSpPr>
        <p:spPr>
          <a:xfrm rot="0">
            <a:off x="627062" y="2006600"/>
            <a:ext cx="6910387" cy="353695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lvl="0"/>
            <a:r>
              <a:rPr altLang="en-US" lang="zh-CN"/>
              <a:t>General points to remember</a:t>
            </a:r>
          </a:p>
          <a:p>
            <a:pPr lvl="1"/>
            <a:r>
              <a:t>Increasing incidence</a:t>
            </a:r>
          </a:p>
          <a:p>
            <a:pPr lvl="1"/>
            <a:r>
              <a:t>Prognosis improving with screening, early diagnosis, more therapies for Hep B and C, more therapies for the cancer itself</a:t>
            </a:r>
          </a:p>
          <a:p>
            <a:pPr lvl="1"/>
            <a:r>
              <a:t>Can be diagnosed without biopsy</a:t>
            </a:r>
          </a:p>
          <a:p>
            <a:pPr lvl="1"/>
            <a:r>
              <a:t>Can be cured by transplant, surgery or in some cases local ablation</a:t>
            </a:r>
          </a:p>
          <a:p>
            <a:pPr lvl="1"/>
            <a:r>
              <a:t>Some patients can live several years without treatment</a:t>
            </a:r>
          </a:p>
          <a:p>
            <a:pPr lvl="2"/>
            <a:r>
              <a:t>Need to get sense of natural history</a:t>
            </a:r>
          </a:p>
          <a:p>
            <a:pPr lvl="2"/>
            <a:r>
              <a:t>Increasing understanding of different biology of the cancer in different patients</a:t>
            </a:r>
          </a:p>
          <a:p>
            <a:pPr lvl="1"/>
            <a:r>
              <a:t>Importance of multidisciplinary team including GI, surgery (transplant and liver surgeons), interventional radiology, medical and radiation oncology, support systems (navigators, nutrition, social work)</a:t>
            </a:r>
          </a:p>
          <a:p>
            <a:pPr lvl="1"/>
          </a:p>
          <a:p>
            <a:pPr lvl="1"/>
          </a:p>
        </p:txBody>
      </p:sp>
    </p:spTree>
  </p:cSld>
  <p:clrMapOvr>
    <a:masterClrMapping/>
  </p:clrMapOvr>
  <p:timing/>
</p:sld>
</file>

<file path=ppt/slides/slide38.xml><?xml version="1.0" encoding="utf-8"?>
<p:sld xmlns:a="http://schemas.openxmlformats.org/drawingml/2006/main" xmlns:r="http://schemas.openxmlformats.org/officeDocument/2006/relationships" xmlns:p="http://schemas.openxmlformats.org/presentationml/2006/main" showMasterSp="1">
  <p:cSld>
    <p:spTree>
      <p:nvGrpSpPr>
        <p:cNvPr id="175" name=""/>
        <p:cNvGrpSpPr/>
        <p:nvPr/>
      </p:nvGrpSpPr>
      <p:grpSpPr>
        <a:xfrm rot="0">
          <a:off x="0" y="0"/>
          <a:ext cx="0" cy="0"/>
          <a:chOff x="0" y="0"/>
          <a:chExt cx="0" cy="0"/>
        </a:xfrm>
      </p:grpSpPr>
      <p:sp>
        <p:nvSpPr>
          <p:cNvPr id="1048774"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r>
              <a:rPr altLang="en-US" lang="zh-CN"/>
              <a:t>General Stats</a:t>
            </a:r>
          </a:p>
        </p:txBody>
      </p:sp>
      <p:sp>
        <p:nvSpPr>
          <p:cNvPr id="1048775" name=""/>
          <p:cNvSpPr/>
          <p:nvPr>
            <p:ph sz="full" idx="1"/>
          </p:nvPr>
        </p:nvSpPr>
        <p:spPr>
          <a:xfrm rot="0">
            <a:off x="179387" y="1341437"/>
            <a:ext cx="8280400" cy="4967287"/>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lvl="0">
              <a:lnSpc>
                <a:spcPct val="87000"/>
              </a:lnSpc>
              <a:buClr>
                <a:srgbClr val="FAFAF1"/>
              </a:buClr>
              <a:buFont typeface="Wingdings 3" pitchFamily="18" charset="2"/>
              <a:buChar char=""/>
            </a:pPr>
            <a:r>
              <a:rPr altLang="en-US" sz="1900" lang="zh-CN"/>
              <a:t>5</a:t>
            </a:r>
            <a:r>
              <a:rPr altLang="en-US" baseline="30000" sz="1900" lang="zh-CN"/>
              <a:t>th</a:t>
            </a:r>
            <a:r>
              <a:rPr altLang="en-US" sz="1900" lang="zh-CN"/>
              <a:t> most common cancer worldwide</a:t>
            </a:r>
          </a:p>
          <a:p>
            <a:pPr lvl="1">
              <a:lnSpc>
                <a:spcPct val="87000"/>
              </a:lnSpc>
              <a:buClr>
                <a:srgbClr val="FAFAF1"/>
              </a:buClr>
              <a:buFont typeface="Wingdings 3" pitchFamily="18" charset="2"/>
              <a:buChar char=""/>
            </a:pPr>
            <a:r>
              <a:rPr altLang="en-US" sz="1700" lang="zh-CN"/>
              <a:t>Approx. 500,000 per year</a:t>
            </a:r>
          </a:p>
          <a:p>
            <a:pPr lvl="1">
              <a:lnSpc>
                <a:spcPct val="87000"/>
              </a:lnSpc>
              <a:buClr>
                <a:srgbClr val="FAFAF1"/>
              </a:buClr>
              <a:buFont typeface="Wingdings 3" pitchFamily="18" charset="2"/>
              <a:buChar char=""/>
            </a:pPr>
            <a:r>
              <a:rPr altLang="en-US" sz="1700" lang="zh-CN"/>
              <a:t>3</a:t>
            </a:r>
            <a:r>
              <a:rPr altLang="en-US" baseline="30000" sz="1700" lang="zh-CN"/>
              <a:t>rd</a:t>
            </a:r>
            <a:r>
              <a:rPr altLang="en-US" sz="1700" lang="zh-CN"/>
              <a:t> most common cause of cancer </a:t>
            </a:r>
            <a:r>
              <a:rPr altLang="en-US" sz="1700" lang="zh-CN"/>
              <a:t>death</a:t>
            </a:r>
          </a:p>
          <a:p>
            <a:pPr lvl="1">
              <a:lnSpc>
                <a:spcPct val="87000"/>
              </a:lnSpc>
              <a:buClr>
                <a:srgbClr val="FAFAF1"/>
              </a:buClr>
              <a:buFont typeface="Wingdings 3" pitchFamily="18" charset="2"/>
              <a:buChar char=""/>
            </a:pPr>
            <a:endParaRPr altLang="en-US" sz="1700" lang="zh-CN"/>
          </a:p>
          <a:p>
            <a:pPr lvl="0">
              <a:lnSpc>
                <a:spcPct val="87000"/>
              </a:lnSpc>
              <a:buClr>
                <a:srgbClr val="FAFAF1"/>
              </a:buClr>
              <a:buFont typeface="Wingdings 3" pitchFamily="18" charset="2"/>
              <a:buChar char=""/>
            </a:pPr>
            <a:r>
              <a:rPr altLang="en-US" sz="1900" lang="zh-CN"/>
              <a:t>Asia and Africa due to HBV </a:t>
            </a:r>
            <a:r>
              <a:rPr altLang="en-US" sz="1900" lang="zh-CN"/>
              <a:t>endemic</a:t>
            </a:r>
          </a:p>
          <a:p>
            <a:pPr lvl="0">
              <a:lnSpc>
                <a:spcPct val="87000"/>
              </a:lnSpc>
              <a:buClr>
                <a:srgbClr val="FAFAF1"/>
              </a:buClr>
              <a:buFont typeface="Wingdings 3" pitchFamily="18" charset="2"/>
              <a:buChar char=""/>
            </a:pPr>
            <a:endParaRPr altLang="en-US" sz="1900" lang="zh-CN"/>
          </a:p>
          <a:p>
            <a:pPr lvl="0">
              <a:lnSpc>
                <a:spcPct val="87000"/>
              </a:lnSpc>
              <a:buClr>
                <a:srgbClr val="FAFAF1"/>
              </a:buClr>
              <a:buFont typeface="Wingdings 3" pitchFamily="18" charset="2"/>
              <a:buChar char=""/>
            </a:pPr>
            <a:r>
              <a:rPr altLang="en-US" sz="1900" lang="zh-CN"/>
              <a:t>Increased incidence in HIV but mainly attributable to HCV and ETOH </a:t>
            </a:r>
            <a:r>
              <a:rPr altLang="en-US" sz="1900" lang="zh-CN"/>
              <a:t> </a:t>
            </a:r>
          </a:p>
          <a:p>
            <a:pPr lvl="0">
              <a:lnSpc>
                <a:spcPct val="87000"/>
              </a:lnSpc>
              <a:buClr>
                <a:srgbClr val="FAFAF1"/>
              </a:buClr>
              <a:buFont typeface="Wingdings 3" pitchFamily="18" charset="2"/>
              <a:buChar char=""/>
            </a:pPr>
            <a:endParaRPr altLang="en-US" sz="1900" lang="zh-CN"/>
          </a:p>
          <a:p>
            <a:pPr lvl="0">
              <a:lnSpc>
                <a:spcPct val="87000"/>
              </a:lnSpc>
              <a:buClr>
                <a:srgbClr val="FAFAF1"/>
              </a:buClr>
              <a:buFont typeface="Wingdings 3" pitchFamily="18" charset="2"/>
              <a:buChar char=""/>
            </a:pPr>
            <a:r>
              <a:rPr altLang="en-US" sz="1900" lang="zh-CN"/>
              <a:t>HCV can also cause </a:t>
            </a:r>
            <a:r>
              <a:rPr sz="1900"/>
              <a:t>lymphoma</a:t>
            </a:r>
          </a:p>
          <a:p>
            <a:pPr lvl="0">
              <a:lnSpc>
                <a:spcPct val="87000"/>
              </a:lnSpc>
              <a:buClr>
                <a:srgbClr val="FAFAF1"/>
              </a:buClr>
              <a:buFont typeface="Wingdings 3" pitchFamily="18" charset="2"/>
              <a:buChar char=""/>
            </a:pPr>
            <a:endParaRPr sz="1900"/>
          </a:p>
          <a:p>
            <a:pPr lvl="0">
              <a:lnSpc>
                <a:spcPct val="87000"/>
              </a:lnSpc>
              <a:buClr>
                <a:srgbClr val="FAFAF1"/>
              </a:buClr>
              <a:buFont typeface="Wingdings 3" pitchFamily="18" charset="2"/>
              <a:buChar char=""/>
            </a:pPr>
            <a:r>
              <a:rPr sz="1900"/>
              <a:t>Hep B vaccine reducing rate of HCC in </a:t>
            </a:r>
            <a:r>
              <a:rPr sz="1900"/>
              <a:t>Asia</a:t>
            </a:r>
          </a:p>
          <a:p>
            <a:pPr lvl="0">
              <a:lnSpc>
                <a:spcPct val="87000"/>
              </a:lnSpc>
              <a:buClr>
                <a:srgbClr val="FAFAF1"/>
              </a:buClr>
              <a:buFont typeface="Wingdings 3" pitchFamily="18" charset="2"/>
              <a:buChar char=""/>
            </a:pPr>
            <a:endParaRPr sz="1900"/>
          </a:p>
          <a:p>
            <a:pPr lvl="0">
              <a:lnSpc>
                <a:spcPct val="87000"/>
              </a:lnSpc>
              <a:buClr>
                <a:srgbClr val="FAFAF1"/>
              </a:buClr>
              <a:buFont typeface="Wingdings 3" pitchFamily="18" charset="2"/>
              <a:buChar char=""/>
            </a:pPr>
            <a:r>
              <a:rPr sz="1900"/>
              <a:t>Hep B treatment also reducing rate of </a:t>
            </a:r>
            <a:r>
              <a:rPr sz="1900"/>
              <a:t>cancer</a:t>
            </a:r>
          </a:p>
          <a:p>
            <a:pPr lvl="0">
              <a:lnSpc>
                <a:spcPct val="87000"/>
              </a:lnSpc>
              <a:buClr>
                <a:srgbClr val="FAFAF1"/>
              </a:buClr>
              <a:buFont typeface="Wingdings 3" pitchFamily="18" charset="2"/>
              <a:buChar char=""/>
            </a:pPr>
            <a:endParaRPr sz="1900"/>
          </a:p>
          <a:p>
            <a:pPr lvl="0">
              <a:lnSpc>
                <a:spcPct val="87000"/>
              </a:lnSpc>
              <a:buClr>
                <a:srgbClr val="FAFAF1"/>
              </a:buClr>
              <a:buFont typeface="Wingdings 3" pitchFamily="18" charset="2"/>
              <a:buChar char=""/>
            </a:pPr>
            <a:r>
              <a:rPr sz="1900"/>
              <a:t>Rise in US also fueled by steatohepatitis which is an increasing cause of HCC</a:t>
            </a:r>
          </a:p>
          <a:p>
            <a:pPr lvl="0">
              <a:lnSpc>
                <a:spcPct val="87000"/>
              </a:lnSpc>
              <a:buClr>
                <a:srgbClr val="FAFAF1"/>
              </a:buClr>
              <a:buFont typeface="Wingdings 3" pitchFamily="18" charset="2"/>
              <a:buChar char=""/>
            </a:pPr>
            <a:endParaRPr sz="1900"/>
          </a:p>
          <a:p>
            <a:pPr lvl="0">
              <a:lnSpc>
                <a:spcPct val="87000"/>
              </a:lnSpc>
              <a:buClr>
                <a:srgbClr val="FAFAF1"/>
              </a:buClr>
              <a:buFont typeface="Wingdings 3" pitchFamily="18" charset="2"/>
              <a:buChar char=""/>
            </a:pPr>
            <a:endParaRPr sz="1900"/>
          </a:p>
        </p:txBody>
      </p:sp>
    </p:spTree>
  </p:cSld>
  <p:clrMapOvr>
    <a:masterClrMapping/>
  </p:clrMapOvr>
  <p:timing/>
</p:sld>
</file>

<file path=ppt/slides/slide39.xml><?xml version="1.0" encoding="utf-8"?>
<p:sld xmlns:a="http://schemas.openxmlformats.org/drawingml/2006/main" xmlns:r="http://schemas.openxmlformats.org/officeDocument/2006/relationships" xmlns:p="http://schemas.openxmlformats.org/presentationml/2006/main" showMasterSp="1">
  <p:cSld>
    <p:spTree>
      <p:nvGrpSpPr>
        <p:cNvPr id="176" name=""/>
        <p:cNvGrpSpPr/>
        <p:nvPr/>
      </p:nvGrpSpPr>
      <p:grpSpPr>
        <a:xfrm rot="0">
          <a:off x="0" y="0"/>
          <a:ext cx="0" cy="0"/>
          <a:chOff x="0" y="0"/>
          <a:chExt cx="0" cy="0"/>
        </a:xfrm>
      </p:grpSpPr>
      <p:pic>
        <p:nvPicPr>
          <p:cNvPr id="2097168" name=""/>
          <p:cNvPicPr>
            <a:picLocks/>
          </p:cNvPicPr>
          <p:nvPr/>
        </p:nvPicPr>
        <p:blipFill>
          <a:blip xmlns:r="http://schemas.openxmlformats.org/officeDocument/2006/relationships" r:embed="rId1"/>
          <a:srcRect l="0" t="0" r="0" b="0"/>
          <a:stretch>
            <a:fillRect/>
          </a:stretch>
        </p:blipFill>
        <p:spPr>
          <a:xfrm rot="0">
            <a:off x="6634162" y="6381750"/>
            <a:ext cx="1922462" cy="323850"/>
          </a:xfrm>
          <a:prstGeom prst="rect"/>
          <a:noFill/>
          <a:ln>
            <a:noFill/>
          </a:ln>
        </p:spPr>
      </p:pic>
      <p:sp>
        <p:nvSpPr>
          <p:cNvPr id="1048776" name=""/>
          <p:cNvSpPr txBox="1"/>
          <p:nvPr/>
        </p:nvSpPr>
        <p:spPr>
          <a:xfrm rot="0">
            <a:off x="1533525" y="5337175"/>
            <a:ext cx="6061075" cy="120650"/>
          </a:xfrm>
          <a:prstGeom prst="rect"/>
          <a:noFill/>
          <a:ln>
            <a:noFill/>
          </a:ln>
        </p:spPr>
        <p:txBody>
          <a:bodyPr bIns="0" lIns="0" rIns="0" tIns="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5pPr>
          </a:lstStyle>
          <a:p>
            <a:pPr lvl="0">
              <a:lnSpc>
                <a:spcPct val="97000"/>
              </a:lnSpc>
              <a:buClr>
                <a:srgbClr val="FFFFFF"/>
              </a:buClr>
              <a:buSzPct val="45000"/>
              <a:buFontTx/>
              <a:buNone/>
            </a:pPr>
            <a:r>
              <a:rPr altLang="en-US" b="1" sz="800" lang="zh-CN">
                <a:solidFill>
                  <a:srgbClr val="FFFFFF"/>
                </a:solidFill>
              </a:rPr>
              <a:t>El-Serag HB. N Engl J Med 2011;365:1118-1127</a:t>
            </a:r>
          </a:p>
        </p:txBody>
      </p:sp>
      <p:pic>
        <p:nvPicPr>
          <p:cNvPr id="2097169" name=""/>
          <p:cNvPicPr>
            <a:picLocks/>
          </p:cNvPicPr>
          <p:nvPr/>
        </p:nvPicPr>
        <p:blipFill>
          <a:blip xmlns:r="http://schemas.openxmlformats.org/officeDocument/2006/relationships" r:embed="rId2"/>
          <a:srcRect l="0" t="0" r="0" b="0"/>
          <a:stretch>
            <a:fillRect/>
          </a:stretch>
        </p:blipFill>
        <p:spPr>
          <a:xfrm rot="0">
            <a:off x="247650" y="771525"/>
            <a:ext cx="8632825" cy="5148262"/>
          </a:xfrm>
          <a:prstGeom prst="rect"/>
          <a:noFill/>
          <a:ln>
            <a:noFill/>
          </a:ln>
        </p:spPr>
      </p:pic>
    </p:spTree>
  </p:cSld>
  <p:clrMapOvr>
    <a:masterClrMapping/>
  </p:clrMapOvr>
  <p:transition xmlns:p14="http://schemas.microsoft.com/office/powerpoint/2010/main" spd="med" advClick="1">
    <p:cut thruBlk="0"/>
  </p:transition>
  <p:timing/>
</p:sld>
</file>

<file path=ppt/slides/slide4.xml><?xml version="1.0" encoding="utf-8"?>
<p:sld xmlns:a="http://schemas.openxmlformats.org/drawingml/2006/main" xmlns:r="http://schemas.openxmlformats.org/officeDocument/2006/relationships" xmlns:p="http://schemas.openxmlformats.org/presentationml/2006/main" showMasterSp="1">
  <p:cSld>
    <p:spTree>
      <p:nvGrpSpPr>
        <p:cNvPr id="77" name=""/>
        <p:cNvGrpSpPr/>
        <p:nvPr/>
      </p:nvGrpSpPr>
      <p:grpSpPr>
        <a:xfrm rot="0">
          <a:off x="0" y="0"/>
          <a:ext cx="0" cy="0"/>
          <a:chOff x="0" y="0"/>
          <a:chExt cx="0" cy="0"/>
        </a:xfrm>
      </p:grpSpPr>
      <p:sp>
        <p:nvSpPr>
          <p:cNvPr id="1048609" name=""/>
          <p:cNvSpPr/>
          <p:nvPr>
            <p:ph type="title" sz="full" idx="0"/>
          </p:nvPr>
        </p:nvSpPr>
        <p:spPr>
          <a:xfrm rot="0">
            <a:off x="457200" y="304800"/>
            <a:ext cx="7391400" cy="8763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b="1" sz="3200" lang="zh-CN"/>
              <a:t>The Gallbladder</a:t>
            </a:r>
          </a:p>
        </p:txBody>
      </p:sp>
      <p:sp>
        <p:nvSpPr>
          <p:cNvPr id="1048610" name=""/>
          <p:cNvSpPr/>
          <p:nvPr>
            <p:ph type="body" sz="full" idx="1"/>
          </p:nvPr>
        </p:nvSpPr>
        <p:spPr>
          <a:xfrm rot="0">
            <a:off x="228600" y="1066800"/>
            <a:ext cx="8807450" cy="5241925"/>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indent="0" latinLnBrk="1" lvl="0" marL="0">
              <a:spcBef>
                <a:spcPts val="625"/>
              </a:spcBef>
              <a:spcAft>
                <a:spcPct val="30000"/>
              </a:spcAft>
              <a:buFontTx/>
              <a:buNone/>
            </a:pPr>
            <a:r>
              <a:rPr altLang="en-US" sz="1900" lang="zh-CN"/>
              <a:t>The gallbladder concentrates and stores bile.</a:t>
            </a:r>
          </a:p>
          <a:p>
            <a:pPr eaLnBrk="1" hangingPunct="1" indent="0" latinLnBrk="1" lvl="0" marL="0">
              <a:spcBef>
                <a:spcPts val="625"/>
              </a:spcBef>
              <a:spcAft>
                <a:spcPct val="15000"/>
              </a:spcAft>
              <a:buFontTx/>
              <a:buNone/>
            </a:pPr>
            <a:r>
              <a:rPr altLang="en-US" sz="1900" lang="zh-CN"/>
              <a:t>Bile:</a:t>
            </a:r>
          </a:p>
          <a:p>
            <a:pPr eaLnBrk="1" hangingPunct="1" indent="0" latinLnBrk="1" lvl="0" marL="0">
              <a:spcBef>
                <a:spcPts val="625"/>
              </a:spcBef>
            </a:pPr>
            <a:r>
              <a:rPr altLang="en-US" sz="1900" lang="zh-CN"/>
              <a:t>S</a:t>
            </a:r>
            <a:r>
              <a:rPr altLang="en-US" sz="1900" lang="zh-CN"/>
              <a:t>ecreted</a:t>
            </a:r>
            <a:r>
              <a:rPr altLang="en-US" sz="1900" lang="zh-CN"/>
              <a:t> </a:t>
            </a:r>
            <a:r>
              <a:rPr altLang="en-US" sz="1900" lang="zh-CN"/>
              <a:t>by the liver </a:t>
            </a:r>
          </a:p>
          <a:p>
            <a:pPr eaLnBrk="1" hangingPunct="1" indent="0" latinLnBrk="1" lvl="0" marL="0">
              <a:spcBef>
                <a:spcPts val="625"/>
              </a:spcBef>
              <a:buNone/>
            </a:pPr>
            <a:endParaRPr altLang="en-US" sz="1900" lang="zh-CN"/>
          </a:p>
          <a:p>
            <a:pPr eaLnBrk="1" hangingPunct="1" indent="0" latinLnBrk="1" lvl="0" marL="0">
              <a:spcBef>
                <a:spcPts val="625"/>
              </a:spcBef>
            </a:pPr>
            <a:r>
              <a:rPr altLang="en-US" sz="1900" lang="zh-CN"/>
              <a:t>Contains cholesterol, bile pigments and phospholipids</a:t>
            </a:r>
          </a:p>
          <a:p>
            <a:pPr eaLnBrk="1" hangingPunct="1" indent="0" latinLnBrk="1" lvl="0" marL="0">
              <a:spcBef>
                <a:spcPts val="625"/>
              </a:spcBef>
            </a:pPr>
            <a:endParaRPr altLang="en-US" sz="1900" lang="zh-CN"/>
          </a:p>
          <a:p>
            <a:pPr eaLnBrk="1" hangingPunct="1" indent="0" latinLnBrk="1" lvl="0" marL="0">
              <a:spcBef>
                <a:spcPts val="625"/>
              </a:spcBef>
            </a:pPr>
            <a:r>
              <a:rPr altLang="en-US" sz="1900" lang="zh-CN"/>
              <a:t>Flows from the liver, through the hepatic ducts, into the </a:t>
            </a:r>
            <a:r>
              <a:rPr altLang="en-US" sz="1900" lang="zh-CN"/>
              <a:t>gallbladder</a:t>
            </a:r>
          </a:p>
          <a:p>
            <a:pPr eaLnBrk="1" hangingPunct="1" indent="0" latinLnBrk="1" lvl="0" marL="0">
              <a:spcBef>
                <a:spcPts val="625"/>
              </a:spcBef>
            </a:pPr>
            <a:endParaRPr altLang="en-US" sz="1900" lang="zh-CN"/>
          </a:p>
          <a:p>
            <a:pPr eaLnBrk="1" hangingPunct="1" indent="0" latinLnBrk="1" lvl="0" marL="0">
              <a:spcBef>
                <a:spcPts val="625"/>
              </a:spcBef>
            </a:pPr>
            <a:r>
              <a:rPr altLang="en-US" sz="1900" lang="zh-CN"/>
              <a:t>Exits the gallbladder via the cystic </a:t>
            </a:r>
            <a:r>
              <a:rPr altLang="en-US" sz="1900" lang="zh-CN"/>
              <a:t>duct</a:t>
            </a:r>
          </a:p>
          <a:p>
            <a:pPr eaLnBrk="1" hangingPunct="1" indent="0" latinLnBrk="1" lvl="0" marL="0">
              <a:spcBef>
                <a:spcPts val="625"/>
              </a:spcBef>
            </a:pPr>
            <a:endParaRPr altLang="en-US" sz="1900" lang="zh-CN"/>
          </a:p>
          <a:p>
            <a:pPr eaLnBrk="1" hangingPunct="1" indent="0" latinLnBrk="1" lvl="0" marL="0">
              <a:spcBef>
                <a:spcPts val="625"/>
              </a:spcBef>
            </a:pPr>
            <a:r>
              <a:rPr altLang="en-US" sz="1900" lang="zh-CN"/>
              <a:t>Flows from the cystic duct into the common bile duct, into the small </a:t>
            </a:r>
            <a:r>
              <a:rPr altLang="en-US" sz="1900" lang="zh-CN"/>
              <a:t>intestine</a:t>
            </a:r>
          </a:p>
          <a:p>
            <a:pPr eaLnBrk="1" hangingPunct="1" indent="0" latinLnBrk="1" lvl="0" marL="0">
              <a:spcBef>
                <a:spcPts val="625"/>
              </a:spcBef>
            </a:pPr>
            <a:endParaRPr altLang="en-US" sz="1900" lang="zh-CN"/>
          </a:p>
          <a:p>
            <a:pPr eaLnBrk="1" hangingPunct="1" indent="0" latinLnBrk="1" lvl="0" marL="0">
              <a:spcBef>
                <a:spcPts val="625"/>
              </a:spcBef>
            </a:pPr>
            <a:r>
              <a:rPr altLang="en-US" sz="1900" lang="zh-CN"/>
              <a:t>In the small intestine, </a:t>
            </a:r>
            <a:r>
              <a:rPr altLang="en-US" sz="1900" lang="zh-CN"/>
              <a:t>bile </a:t>
            </a:r>
            <a:r>
              <a:rPr altLang="en-US" sz="1900" lang="zh-CN"/>
              <a:t>aids </a:t>
            </a:r>
            <a:r>
              <a:rPr altLang="en-US" sz="1900" lang="zh-CN"/>
              <a:t>in </a:t>
            </a:r>
            <a:r>
              <a:rPr altLang="en-US" sz="1900" lang="zh-CN"/>
              <a:t>digestion by </a:t>
            </a:r>
            <a:r>
              <a:rPr altLang="en-US" sz="1900" lang="zh-CN"/>
              <a:t>breaking down fatty foods and </a:t>
            </a:r>
            <a:br/>
            <a:r>
              <a:rPr altLang="en-US" sz="1900" lang="zh-CN"/>
              <a:t>fat-soluble vitamins</a:t>
            </a:r>
          </a:p>
        </p:txBody>
      </p:sp>
    </p:spTree>
  </p:cSld>
  <p:clrMapOvr>
    <a:masterClrMapping/>
  </p:clrMapOvr>
  <p:timing/>
</p:sld>
</file>

<file path=ppt/slides/slide40.xml><?xml version="1.0" encoding="utf-8"?>
<p:sld xmlns:a="http://schemas.openxmlformats.org/drawingml/2006/main" xmlns:r="http://schemas.openxmlformats.org/officeDocument/2006/relationships" xmlns:p="http://schemas.openxmlformats.org/presentationml/2006/main" showMasterSp="1">
  <p:cSld>
    <p:spTree>
      <p:nvGrpSpPr>
        <p:cNvPr id="180" name=""/>
        <p:cNvGrpSpPr/>
        <p:nvPr/>
      </p:nvGrpSpPr>
      <p:grpSpPr>
        <a:xfrm rot="0">
          <a:off x="0" y="0"/>
          <a:ext cx="0" cy="0"/>
          <a:chOff x="0" y="0"/>
          <a:chExt cx="0" cy="0"/>
        </a:xfrm>
      </p:grpSpPr>
      <p:sp>
        <p:nvSpPr>
          <p:cNvPr id="1048779" name=""/>
          <p:cNvSpPr txBox="1"/>
          <p:nvPr/>
        </p:nvSpPr>
        <p:spPr>
          <a:xfrm rot="0">
            <a:off x="1389062" y="1143000"/>
            <a:ext cx="6367462" cy="325437"/>
          </a:xfrm>
          <a:prstGeom prst="rect"/>
          <a:noFill/>
          <a:ln>
            <a:noFill/>
          </a:ln>
        </p:spPr>
        <p:txBody>
          <a:bodyPr bIns="0" lIns="0" rIns="0" tIns="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5pPr>
          </a:lstStyle>
          <a:p>
            <a:pPr algn="ctr" lvl="0">
              <a:lnSpc>
                <a:spcPct val="97000"/>
              </a:lnSpc>
              <a:buClr>
                <a:srgbClr val="FFFFFF"/>
              </a:buClr>
              <a:buSzPct val="45000"/>
              <a:buFontTx/>
              <a:buNone/>
            </a:pPr>
            <a:r>
              <a:rPr altLang="en-US" b="1" sz="1000" lang="zh-CN">
                <a:solidFill>
                  <a:srgbClr val="FFFFFF"/>
                </a:solidFill>
              </a:rPr>
              <a:t>Age-Adjusted Incidence and 5-Year Survival Rates for Patients with Hepatocellular Carcinoma in the United States, 1973–2007.</a:t>
            </a:r>
          </a:p>
        </p:txBody>
      </p:sp>
      <p:pic>
        <p:nvPicPr>
          <p:cNvPr id="2097170" name=""/>
          <p:cNvPicPr>
            <a:picLocks/>
          </p:cNvPicPr>
          <p:nvPr/>
        </p:nvPicPr>
        <p:blipFill>
          <a:blip xmlns:r="http://schemas.openxmlformats.org/officeDocument/2006/relationships" r:embed="rId1"/>
          <a:srcRect l="0" t="0" r="0" b="0"/>
          <a:stretch>
            <a:fillRect/>
          </a:stretch>
        </p:blipFill>
        <p:spPr>
          <a:xfrm rot="0">
            <a:off x="6948487" y="6511925"/>
            <a:ext cx="1922462" cy="323850"/>
          </a:xfrm>
          <a:prstGeom prst="rect"/>
          <a:noFill/>
          <a:ln>
            <a:noFill/>
          </a:ln>
        </p:spPr>
      </p:pic>
      <p:sp>
        <p:nvSpPr>
          <p:cNvPr id="1048780" name=""/>
          <p:cNvSpPr txBox="1"/>
          <p:nvPr/>
        </p:nvSpPr>
        <p:spPr>
          <a:xfrm rot="0">
            <a:off x="1533525" y="5337175"/>
            <a:ext cx="6061075" cy="120650"/>
          </a:xfrm>
          <a:prstGeom prst="rect"/>
          <a:noFill/>
          <a:ln>
            <a:noFill/>
          </a:ln>
        </p:spPr>
        <p:txBody>
          <a:bodyPr bIns="0" lIns="0" rIns="0" tIns="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5pPr>
          </a:lstStyle>
          <a:p>
            <a:pPr lvl="0">
              <a:lnSpc>
                <a:spcPct val="97000"/>
              </a:lnSpc>
              <a:buClr>
                <a:srgbClr val="FFFFFF"/>
              </a:buClr>
              <a:buSzPct val="45000"/>
              <a:buFontTx/>
              <a:buNone/>
            </a:pPr>
            <a:r>
              <a:rPr altLang="en-US" b="1" sz="800" lang="zh-CN">
                <a:solidFill>
                  <a:srgbClr val="FFFFFF"/>
                </a:solidFill>
              </a:rPr>
              <a:t>El-Serag HB. N Engl J Med 2011;365:1118-1127</a:t>
            </a:r>
          </a:p>
        </p:txBody>
      </p:sp>
      <p:pic>
        <p:nvPicPr>
          <p:cNvPr id="2097171" name=""/>
          <p:cNvPicPr>
            <a:picLocks/>
          </p:cNvPicPr>
          <p:nvPr/>
        </p:nvPicPr>
        <p:blipFill>
          <a:blip xmlns:r="http://schemas.openxmlformats.org/officeDocument/2006/relationships" r:embed="rId2"/>
          <a:srcRect l="0" t="0" r="0" b="0"/>
          <a:stretch>
            <a:fillRect/>
          </a:stretch>
        </p:blipFill>
        <p:spPr>
          <a:xfrm rot="0">
            <a:off x="15875" y="638175"/>
            <a:ext cx="9261475" cy="4699000"/>
          </a:xfrm>
          <a:prstGeom prst="rect"/>
          <a:noFill/>
          <a:ln>
            <a:noFill/>
          </a:ln>
        </p:spPr>
      </p:pic>
    </p:spTree>
  </p:cSld>
  <p:clrMapOvr>
    <a:masterClrMapping/>
  </p:clrMapOvr>
  <p:transition xmlns:p14="http://schemas.microsoft.com/office/powerpoint/2010/main" spd="med" advClick="1">
    <p:cut thruBlk="0"/>
  </p:transition>
  <p:timing/>
</p:sld>
</file>

<file path=ppt/slides/slide41.xml><?xml version="1.0" encoding="utf-8"?>
<p:sld xmlns:a="http://schemas.openxmlformats.org/drawingml/2006/main" xmlns:r="http://schemas.openxmlformats.org/officeDocument/2006/relationships" xmlns:p="http://schemas.openxmlformats.org/presentationml/2006/main" showMasterSp="1">
  <p:cSld>
    <p:spTree>
      <p:nvGrpSpPr>
        <p:cNvPr id="183" name=""/>
        <p:cNvGrpSpPr/>
        <p:nvPr/>
      </p:nvGrpSpPr>
      <p:grpSpPr>
        <a:xfrm rot="0">
          <a:off x="0" y="0"/>
          <a:ext cx="0" cy="0"/>
          <a:chOff x="0" y="0"/>
          <a:chExt cx="0" cy="0"/>
        </a:xfrm>
      </p:grpSpPr>
      <p:sp>
        <p:nvSpPr>
          <p:cNvPr id="1048783"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lvl="0"/>
            <a:r>
              <a:rPr altLang="en-US" sz="3000" lang="zh-CN"/>
              <a:t>Etiology </a:t>
            </a:r>
            <a:br/>
            <a:endParaRPr altLang="en-US" sz="3000" lang="zh-CN"/>
          </a:p>
        </p:txBody>
      </p:sp>
      <p:sp>
        <p:nvSpPr>
          <p:cNvPr id="1048784" name=""/>
          <p:cNvSpPr/>
          <p:nvPr>
            <p:ph sz="full" idx="1"/>
          </p:nvPr>
        </p:nvSpPr>
        <p:spPr>
          <a:xfrm rot="0">
            <a:off x="827087" y="1125537"/>
            <a:ext cx="7489825" cy="511175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lvl="0">
              <a:lnSpc>
                <a:spcPct val="80000"/>
              </a:lnSpc>
              <a:buClr>
                <a:srgbClr val="FAFAF1"/>
              </a:buClr>
              <a:buFont typeface="Wingdings 3" pitchFamily="18" charset="2"/>
              <a:buChar char=""/>
            </a:pPr>
            <a:r>
              <a:rPr altLang="en-US" sz="2100" lang="zh-CN"/>
              <a:t>Hepatitis B, C	</a:t>
            </a:r>
          </a:p>
          <a:p>
            <a:pPr lvl="1">
              <a:lnSpc>
                <a:spcPct val="80000"/>
              </a:lnSpc>
              <a:buClr>
                <a:srgbClr val="FAFAF1"/>
              </a:buClr>
              <a:buFont typeface="Wingdings 3" pitchFamily="18" charset="2"/>
              <a:buChar char=""/>
            </a:pPr>
            <a:r>
              <a:rPr altLang="en-US" sz="1800" lang="zh-CN"/>
              <a:t>Can get without cirrhosis in Hep </a:t>
            </a:r>
            <a:r>
              <a:rPr altLang="en-US" sz="1800" lang="zh-CN"/>
              <a:t>B</a:t>
            </a:r>
          </a:p>
          <a:p>
            <a:pPr lvl="1">
              <a:lnSpc>
                <a:spcPct val="80000"/>
              </a:lnSpc>
              <a:buClr>
                <a:srgbClr val="FAFAF1"/>
              </a:buClr>
              <a:buFont typeface="Wingdings 3" pitchFamily="18" charset="2"/>
              <a:buChar char=""/>
            </a:pPr>
            <a:endParaRPr altLang="en-US" sz="1800" lang="zh-CN"/>
          </a:p>
          <a:p>
            <a:pPr lvl="0">
              <a:lnSpc>
                <a:spcPct val="80000"/>
              </a:lnSpc>
              <a:buClr>
                <a:srgbClr val="FAFAF1"/>
              </a:buClr>
              <a:buFont typeface="Wingdings 3" pitchFamily="18" charset="2"/>
              <a:buChar char=""/>
            </a:pPr>
            <a:r>
              <a:rPr altLang="en-US" sz="2100" lang="zh-CN"/>
              <a:t>Alcoholism</a:t>
            </a:r>
          </a:p>
          <a:p>
            <a:pPr lvl="0">
              <a:lnSpc>
                <a:spcPct val="80000"/>
              </a:lnSpc>
              <a:buClr>
                <a:srgbClr val="FAFAF1"/>
              </a:buClr>
              <a:buFont typeface="Wingdings 3" pitchFamily="18" charset="2"/>
              <a:buChar char=""/>
            </a:pPr>
            <a:endParaRPr altLang="en-US" sz="2100" lang="zh-CN"/>
          </a:p>
          <a:p>
            <a:pPr lvl="0">
              <a:lnSpc>
                <a:spcPct val="90000"/>
              </a:lnSpc>
              <a:buClr>
                <a:srgbClr val="FAFAF1"/>
              </a:buClr>
              <a:buFont typeface="Wingdings 3" pitchFamily="18" charset="2"/>
              <a:buChar char=""/>
            </a:pPr>
            <a:r>
              <a:rPr altLang="en-US" sz="2100" lang="zh-CN"/>
              <a:t>Association with high body mass, steatohepatitis, diabetes</a:t>
            </a:r>
          </a:p>
          <a:p>
            <a:pPr lvl="1">
              <a:lnSpc>
                <a:spcPct val="90000"/>
              </a:lnSpc>
              <a:buClr>
                <a:srgbClr val="FAFAF1"/>
              </a:buClr>
              <a:buFont typeface="Wingdings 3" pitchFamily="18" charset="2"/>
              <a:buChar char=""/>
            </a:pPr>
            <a:r>
              <a:rPr altLang="en-US" sz="1800" lang="zh-CN"/>
              <a:t>Statins and coffee drinking reduces </a:t>
            </a:r>
            <a:r>
              <a:rPr altLang="en-US" sz="1800" lang="zh-CN"/>
              <a:t>risk</a:t>
            </a:r>
          </a:p>
          <a:p>
            <a:pPr lvl="1">
              <a:lnSpc>
                <a:spcPct val="90000"/>
              </a:lnSpc>
              <a:buClr>
                <a:srgbClr val="FAFAF1"/>
              </a:buClr>
              <a:buFont typeface="Wingdings 3" pitchFamily="18" charset="2"/>
              <a:buChar char=""/>
            </a:pPr>
            <a:endParaRPr altLang="en-US" sz="2100" lang="zh-CN"/>
          </a:p>
          <a:p>
            <a:pPr lvl="0">
              <a:lnSpc>
                <a:spcPct val="80000"/>
              </a:lnSpc>
              <a:buClr>
                <a:srgbClr val="FAFAF1"/>
              </a:buClr>
              <a:buFont typeface="Wingdings 3" pitchFamily="18" charset="2"/>
              <a:buChar char=""/>
            </a:pPr>
            <a:r>
              <a:rPr altLang="en-US" sz="2100" lang="zh-CN"/>
              <a:t>Hemachromatosis, Porphyria Cutanea Tarda (some types), auto-immune </a:t>
            </a:r>
            <a:r>
              <a:rPr altLang="en-US" sz="2100" lang="zh-CN"/>
              <a:t>hepatitis</a:t>
            </a:r>
          </a:p>
          <a:p>
            <a:pPr lvl="0">
              <a:lnSpc>
                <a:spcPct val="80000"/>
              </a:lnSpc>
              <a:buClr>
                <a:srgbClr val="FAFAF1"/>
              </a:buClr>
              <a:buFont typeface="Wingdings 3" pitchFamily="18" charset="2"/>
              <a:buChar char=""/>
            </a:pPr>
            <a:endParaRPr altLang="en-US" sz="2100" lang="zh-CN"/>
          </a:p>
          <a:p>
            <a:pPr lvl="0">
              <a:lnSpc>
                <a:spcPct val="80000"/>
              </a:lnSpc>
              <a:buClr>
                <a:srgbClr val="FAFAF1"/>
              </a:buClr>
              <a:buFont typeface="Wingdings 3" pitchFamily="18" charset="2"/>
              <a:buChar char=""/>
            </a:pPr>
            <a:r>
              <a:rPr altLang="en-US" sz="2100" lang="zh-CN"/>
              <a:t>Wilson’s disease, </a:t>
            </a:r>
            <a:r>
              <a:rPr altLang="en-US" sz="2100" lang="zh-CN">
                <a:ea typeface="Arial" pitchFamily="34" charset="0"/>
              </a:rPr>
              <a:t>α1 anti-trypsin </a:t>
            </a:r>
            <a:r>
              <a:rPr altLang="en-US" sz="2100" lang="zh-CN">
                <a:ea typeface="Arial" pitchFamily="34" charset="0"/>
              </a:rPr>
              <a:t>deficiency</a:t>
            </a:r>
          </a:p>
          <a:p>
            <a:pPr lvl="0">
              <a:lnSpc>
                <a:spcPct val="80000"/>
              </a:lnSpc>
              <a:buClr>
                <a:srgbClr val="FAFAF1"/>
              </a:buClr>
              <a:buFont typeface="Wingdings 3" pitchFamily="18" charset="2"/>
              <a:buChar char=""/>
            </a:pPr>
            <a:endParaRPr sz="2100">
              <a:ea typeface="Arial" pitchFamily="34" charset="0"/>
            </a:endParaRPr>
          </a:p>
          <a:p>
            <a:pPr lvl="0">
              <a:lnSpc>
                <a:spcPct val="80000"/>
              </a:lnSpc>
              <a:buClr>
                <a:srgbClr val="FAFAF1"/>
              </a:buClr>
              <a:buFont typeface="Wingdings 3" pitchFamily="18" charset="2"/>
              <a:buChar char=""/>
            </a:pPr>
            <a:r>
              <a:rPr sz="2100"/>
              <a:t>Aflatoxin</a:t>
            </a:r>
          </a:p>
          <a:p>
            <a:pPr lvl="0">
              <a:lnSpc>
                <a:spcPct val="80000"/>
              </a:lnSpc>
              <a:buClr>
                <a:srgbClr val="FAFAF1"/>
              </a:buClr>
              <a:buFont typeface="Wingdings 3" pitchFamily="18" charset="2"/>
              <a:buChar char=""/>
            </a:pPr>
            <a:endParaRPr sz="2100"/>
          </a:p>
          <a:p>
            <a:pPr lvl="0">
              <a:lnSpc>
                <a:spcPct val="80000"/>
              </a:lnSpc>
              <a:buClr>
                <a:srgbClr val="FAFAF1"/>
              </a:buClr>
              <a:buFont typeface="Wingdings 3" pitchFamily="18" charset="2"/>
              <a:buChar char=""/>
            </a:pPr>
            <a:r>
              <a:rPr sz="2100"/>
              <a:t>Common theme is persistent inflammation in liver</a:t>
            </a:r>
          </a:p>
        </p:txBody>
      </p:sp>
    </p:spTree>
  </p:cSld>
  <p:clrMapOvr>
    <a:masterClrMapping/>
  </p:clrMapOvr>
  <p:timing/>
</p:sld>
</file>

<file path=ppt/slides/slide42.xml><?xml version="1.0" encoding="utf-8"?>
<p:sld xmlns:a="http://schemas.openxmlformats.org/drawingml/2006/main" xmlns:r="http://schemas.openxmlformats.org/officeDocument/2006/relationships" xmlns:p="http://schemas.openxmlformats.org/presentationml/2006/main" showMasterSp="1">
  <p:cSld>
    <p:spTree>
      <p:nvGrpSpPr>
        <p:cNvPr id="184" name=""/>
        <p:cNvGrpSpPr/>
        <p:nvPr/>
      </p:nvGrpSpPr>
      <p:grpSpPr>
        <a:xfrm rot="0">
          <a:off x="0" y="0"/>
          <a:ext cx="0" cy="0"/>
          <a:chOff x="0" y="0"/>
          <a:chExt cx="0" cy="0"/>
        </a:xfrm>
      </p:grpSpPr>
      <p:sp>
        <p:nvSpPr>
          <p:cNvPr id="1048785" name=""/>
          <p:cNvSpPr/>
          <p:nvPr>
            <p:ph type="title" sz="full" idx="0"/>
          </p:nvPr>
        </p:nvSpPr>
        <p:spPr>
          <a:xfrm rot="0">
            <a:off x="1670050" y="260350"/>
            <a:ext cx="5826125" cy="1095375"/>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r>
              <a:rPr altLang="en-US" lang="zh-CN"/>
              <a:t>General</a:t>
            </a:r>
          </a:p>
        </p:txBody>
      </p:sp>
      <p:sp>
        <p:nvSpPr>
          <p:cNvPr id="1048786" name=""/>
          <p:cNvSpPr/>
          <p:nvPr>
            <p:ph sz="full" idx="1"/>
          </p:nvPr>
        </p:nvSpPr>
        <p:spPr>
          <a:xfrm rot="0">
            <a:off x="107950" y="1355725"/>
            <a:ext cx="8424862" cy="51689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lvl="0">
              <a:lnSpc>
                <a:spcPct val="87000"/>
              </a:lnSpc>
              <a:buClr>
                <a:srgbClr val="FAFAF1"/>
              </a:buClr>
              <a:buFont typeface="Wingdings 3" pitchFamily="18" charset="2"/>
              <a:buChar char=""/>
            </a:pPr>
            <a:r>
              <a:rPr altLang="en-US" lang="zh-CN"/>
              <a:t>Old criteria: AFP &gt; than 400 in right context with liver lesion accepted as </a:t>
            </a:r>
            <a:r>
              <a:rPr altLang="en-US" lang="zh-CN"/>
              <a:t>diagnostic</a:t>
            </a:r>
          </a:p>
          <a:p>
            <a:pPr lvl="0">
              <a:lnSpc>
                <a:spcPct val="87000"/>
              </a:lnSpc>
              <a:buClr>
                <a:srgbClr val="FAFAF1"/>
              </a:buClr>
              <a:buFont typeface="Wingdings 3" pitchFamily="18" charset="2"/>
              <a:buChar char=""/>
            </a:pPr>
            <a:endParaRPr altLang="en-US" lang="zh-CN"/>
          </a:p>
          <a:p>
            <a:pPr lvl="0">
              <a:lnSpc>
                <a:spcPct val="87000"/>
              </a:lnSpc>
              <a:buClr>
                <a:srgbClr val="FAFAF1"/>
              </a:buClr>
              <a:buFont typeface="Wingdings 3" pitchFamily="18" charset="2"/>
              <a:buChar char=""/>
            </a:pPr>
            <a:r>
              <a:rPr altLang="en-US" lang="zh-CN"/>
              <a:t>New Criteria: Arterial enhancing lesion with early washout (MR or CT); size 2cm or greater</a:t>
            </a:r>
          </a:p>
          <a:p>
            <a:pPr lvl="1">
              <a:lnSpc>
                <a:spcPct val="87000"/>
              </a:lnSpc>
              <a:buClr>
                <a:srgbClr val="FAFAF1"/>
              </a:buClr>
              <a:buFont typeface="Wingdings 3" pitchFamily="18" charset="2"/>
              <a:buChar char=""/>
            </a:pPr>
            <a:r>
              <a:rPr altLang="en-US" sz="2400" lang="zh-CN"/>
              <a:t>Need well done triple phase MRI or CT to get the early arterial enhancement and the delayed wash out (tumor very dependent on arterial supply while rest of liver can be fed by portal vein</a:t>
            </a:r>
            <a:r>
              <a:rPr altLang="en-US" sz="2400" lang="zh-CN"/>
              <a:t>)</a:t>
            </a:r>
          </a:p>
          <a:p>
            <a:pPr lvl="1">
              <a:lnSpc>
                <a:spcPct val="87000"/>
              </a:lnSpc>
              <a:buClr>
                <a:srgbClr val="FAFAF1"/>
              </a:buClr>
              <a:buFont typeface="Wingdings 3" pitchFamily="18" charset="2"/>
              <a:buChar char=""/>
            </a:pPr>
            <a:endParaRPr sz="2400"/>
          </a:p>
          <a:p>
            <a:pPr lvl="0">
              <a:lnSpc>
                <a:spcPct val="87000"/>
              </a:lnSpc>
              <a:buClr>
                <a:srgbClr val="FAFAF1"/>
              </a:buClr>
              <a:buFont typeface="Wingdings 3" pitchFamily="18" charset="2"/>
              <a:buChar char=""/>
            </a:pPr>
            <a:r>
              <a:t>If biopsy done useful to biopsy uninvolved liver to determine if cirrhosis is present</a:t>
            </a:r>
          </a:p>
          <a:p>
            <a:pPr lvl="1">
              <a:lnSpc>
                <a:spcPct val="87000"/>
              </a:lnSpc>
              <a:buClr>
                <a:srgbClr val="FAFAF1"/>
              </a:buClr>
              <a:buFont typeface="Wingdings 3" pitchFamily="18" charset="2"/>
              <a:buChar char=""/>
            </a:pPr>
            <a:r>
              <a:rPr sz="2400"/>
              <a:t>Approx. 2.7 % rate of tumor seeding</a:t>
            </a:r>
          </a:p>
        </p:txBody>
      </p:sp>
    </p:spTree>
  </p:cSld>
  <p:clrMapOvr>
    <a:masterClrMapping/>
  </p:clrMapOvr>
  <p:timing/>
</p:sld>
</file>

<file path=ppt/slides/slide43.xml><?xml version="1.0" encoding="utf-8"?>
<p:sld xmlns:a="http://schemas.openxmlformats.org/drawingml/2006/main" xmlns:r="http://schemas.openxmlformats.org/officeDocument/2006/relationships" xmlns:p="http://schemas.openxmlformats.org/presentationml/2006/main" showMasterSp="1">
  <p:cSld>
    <p:spTree>
      <p:nvGrpSpPr>
        <p:cNvPr id="185" name=""/>
        <p:cNvGrpSpPr/>
        <p:nvPr/>
      </p:nvGrpSpPr>
      <p:grpSpPr>
        <a:xfrm rot="0">
          <a:off x="0" y="0"/>
          <a:ext cx="0" cy="0"/>
          <a:chOff x="0" y="0"/>
          <a:chExt cx="0" cy="0"/>
        </a:xfrm>
      </p:grpSpPr>
      <p:sp>
        <p:nvSpPr>
          <p:cNvPr id="1048787" name=""/>
          <p:cNvSpPr/>
          <p:nvPr>
            <p:ph type="title" sz="full" idx="0"/>
          </p:nvPr>
        </p:nvSpPr>
        <p:spPr>
          <a:xfrm rot="0">
            <a:off x="1428750" y="260350"/>
            <a:ext cx="6169025" cy="85725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r>
              <a:rPr altLang="en-US" lang="zh-CN"/>
              <a:t>Types</a:t>
            </a:r>
          </a:p>
        </p:txBody>
      </p:sp>
      <p:sp>
        <p:nvSpPr>
          <p:cNvPr id="1048788" name=""/>
          <p:cNvSpPr/>
          <p:nvPr>
            <p:ph sz="full" idx="1"/>
          </p:nvPr>
        </p:nvSpPr>
        <p:spPr>
          <a:xfrm rot="0">
            <a:off x="0" y="1117600"/>
            <a:ext cx="8243887" cy="57404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lvl="0">
              <a:buClr>
                <a:srgbClr val="FAFAF1"/>
              </a:buClr>
              <a:buFont typeface="Wingdings 3" pitchFamily="18" charset="2"/>
              <a:buChar char=""/>
            </a:pPr>
            <a:r>
              <a:rPr altLang="en-US" sz="2000" lang="zh-CN" u="sng"/>
              <a:t>HEPATOCELLULAR CARCINOMA</a:t>
            </a:r>
            <a:r>
              <a:rPr altLang="en-US" sz="2000" lang="zh-CN"/>
              <a:t>: </a:t>
            </a:r>
            <a:r>
              <a:rPr altLang="en-US" sz="2000" lang="zh-CN"/>
              <a:t>invasive, males 4-8 to 1 over females, &lt;20% resectable; 90% have cirrhosis; 80% AFP +; mean age 55; molecular subsets being identified </a:t>
            </a:r>
          </a:p>
          <a:p>
            <a:pPr lvl="0">
              <a:buClr>
                <a:srgbClr val="FAFAF1"/>
              </a:buClr>
              <a:buFont typeface="Wingdings 3" pitchFamily="18" charset="2"/>
              <a:buChar char=""/>
            </a:pPr>
            <a:endParaRPr altLang="en-US" sz="2000" lang="zh-CN"/>
          </a:p>
          <a:p>
            <a:pPr lvl="0">
              <a:buClr>
                <a:srgbClr val="FAFAF1"/>
              </a:buClr>
              <a:buFont typeface="Wingdings 3" pitchFamily="18" charset="2"/>
              <a:buChar char=""/>
            </a:pPr>
            <a:r>
              <a:rPr altLang="en-US" sz="2000" lang="zh-CN"/>
              <a:t>Those with HBV less likely to have cirrhosis than those with HCV (although 70-80% do have cirrhosis)</a:t>
            </a:r>
          </a:p>
          <a:p>
            <a:pPr lvl="1">
              <a:buClr>
                <a:srgbClr val="FAFAF1"/>
              </a:buClr>
              <a:buFont typeface="Wingdings 3" pitchFamily="18" charset="2"/>
              <a:buChar char=""/>
            </a:pPr>
            <a:r>
              <a:rPr altLang="en-US" lang="zh-CN"/>
              <a:t>Concurrent risks for HBV: high viral load, HCV or delta virus co-infection, ETOH, tobacco, early childhood infection)</a:t>
            </a:r>
          </a:p>
          <a:p>
            <a:pPr lvl="1">
              <a:buClr>
                <a:srgbClr val="FAFAF1"/>
              </a:buClr>
              <a:buFont typeface="Wingdings 3" pitchFamily="18" charset="2"/>
              <a:buChar char=""/>
            </a:pPr>
            <a:r>
              <a:rPr altLang="en-US" lang="zh-CN"/>
              <a:t>Concurrent risk factors among HCV patients include increased age, male sex, HIV or HBV co-infection, probably diabetes and obesity </a:t>
            </a:r>
          </a:p>
          <a:p>
            <a:pPr lvl="1">
              <a:buClr>
                <a:srgbClr val="FAFAF1"/>
              </a:buClr>
              <a:buFont typeface="Wingdings 3" pitchFamily="18" charset="2"/>
              <a:buChar char=""/>
            </a:pPr>
            <a:endParaRPr altLang="en-US" lang="zh-CN"/>
          </a:p>
          <a:p>
            <a:pPr lvl="0">
              <a:buClr>
                <a:srgbClr val="FAFAF1"/>
              </a:buClr>
              <a:buFont typeface="Wingdings 3" pitchFamily="18" charset="2"/>
              <a:buChar char=""/>
            </a:pPr>
            <a:r>
              <a:rPr altLang="en-US" sz="2000" lang="zh-CN" u="sng"/>
              <a:t>FIBROLAMELLAR VARIANT</a:t>
            </a:r>
            <a:r>
              <a:rPr altLang="en-US" sz="2000" lang="zh-CN"/>
              <a:t>: </a:t>
            </a:r>
            <a:r>
              <a:rPr sz="2000"/>
              <a:t>circumscribed; Male:female 1:1; cirrhosis, HBV+, AFP+ only about 5%; 50-70% resectable; mean age </a:t>
            </a:r>
            <a:r>
              <a:rPr sz="2000"/>
              <a:t>25</a:t>
            </a:r>
          </a:p>
          <a:p>
            <a:pPr lvl="0">
              <a:buClr>
                <a:srgbClr val="FAFAF1"/>
              </a:buClr>
              <a:buFont typeface="Wingdings 3" pitchFamily="18" charset="2"/>
              <a:buChar char=""/>
            </a:pPr>
            <a:r>
              <a:rPr sz="2000"/>
              <a:t> </a:t>
            </a:r>
          </a:p>
        </p:txBody>
      </p:sp>
    </p:spTree>
  </p:cSld>
  <p:clrMapOvr>
    <a:masterClrMapping/>
  </p:clrMapOvr>
  <p:timing/>
</p:sld>
</file>

<file path=ppt/slides/slide44.xml><?xml version="1.0" encoding="utf-8"?>
<p:sld xmlns:a="http://schemas.openxmlformats.org/drawingml/2006/main" xmlns:r="http://schemas.openxmlformats.org/officeDocument/2006/relationships" xmlns:p="http://schemas.openxmlformats.org/presentationml/2006/main" showMasterSp="1">
  <p:cSld>
    <p:spTree>
      <p:nvGrpSpPr>
        <p:cNvPr id="186" name=""/>
        <p:cNvGrpSpPr/>
        <p:nvPr/>
      </p:nvGrpSpPr>
      <p:grpSpPr>
        <a:xfrm rot="0">
          <a:off x="0" y="0"/>
          <a:ext cx="0" cy="0"/>
          <a:chOff x="0" y="0"/>
          <a:chExt cx="0" cy="0"/>
        </a:xfrm>
      </p:grpSpPr>
      <p:sp>
        <p:nvSpPr>
          <p:cNvPr id="1048789"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r>
              <a:rPr altLang="en-US" lang="zh-CN"/>
              <a:t>Clinical features</a:t>
            </a:r>
          </a:p>
        </p:txBody>
      </p:sp>
      <p:sp>
        <p:nvSpPr>
          <p:cNvPr id="1048790" name=""/>
          <p:cNvSpPr/>
          <p:nvPr>
            <p:ph sz="full" idx="1"/>
          </p:nvPr>
        </p:nvSpPr>
        <p:spPr>
          <a:xfrm rot="0">
            <a:off x="423862" y="1412875"/>
            <a:ext cx="7775575" cy="4824412"/>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lvl="0"/>
            <a:r>
              <a:rPr altLang="en-US" sz="2100" lang="zh-CN"/>
              <a:t>Bruit approx. 25</a:t>
            </a:r>
            <a:r>
              <a:rPr altLang="en-US" sz="2100" lang="zh-CN"/>
              <a:t>%</a:t>
            </a:r>
          </a:p>
          <a:p>
            <a:pPr lvl="0">
              <a:buNone/>
            </a:pPr>
            <a:endParaRPr altLang="en-US" sz="2100" lang="zh-CN"/>
          </a:p>
          <a:p>
            <a:pPr lvl="0"/>
            <a:r>
              <a:rPr altLang="en-US" sz="2100" lang="zh-CN"/>
              <a:t>Right upper quad pain, mass and wt loss; Tumor fever can </a:t>
            </a:r>
            <a:r>
              <a:rPr altLang="en-US" sz="2100" lang="zh-CN"/>
              <a:t>occur</a:t>
            </a:r>
          </a:p>
          <a:p>
            <a:pPr lvl="0">
              <a:buNone/>
            </a:pPr>
            <a:endParaRPr altLang="en-US" sz="2100" lang="zh-CN"/>
          </a:p>
          <a:p>
            <a:pPr lvl="0"/>
            <a:r>
              <a:rPr altLang="en-US" sz="2100" lang="zh-CN"/>
              <a:t>Liver failure symptoms as presentation also: mainly due to replacement of already reduced liver </a:t>
            </a:r>
            <a:r>
              <a:rPr altLang="en-US" sz="2100" lang="zh-CN"/>
              <a:t>parenchyma</a:t>
            </a:r>
          </a:p>
          <a:p>
            <a:pPr lvl="0">
              <a:buNone/>
            </a:pPr>
            <a:endParaRPr altLang="en-US" sz="2100" lang="zh-CN"/>
          </a:p>
          <a:p>
            <a:pPr lvl="0"/>
            <a:r>
              <a:rPr altLang="en-US" sz="2100" lang="zh-CN"/>
              <a:t>Propensity for vascular invasion and this can contribute to liver failure</a:t>
            </a:r>
          </a:p>
          <a:p>
            <a:pPr lvl="0">
              <a:buFontTx/>
              <a:buNone/>
            </a:pPr>
            <a:endParaRPr altLang="en-US" sz="2100" lang="zh-CN"/>
          </a:p>
        </p:txBody>
      </p:sp>
    </p:spTree>
  </p:cSld>
  <p:clrMapOvr>
    <a:masterClrMapping/>
  </p:clrMapOvr>
  <p:timing/>
</p:sld>
</file>

<file path=ppt/slides/slide45.xml><?xml version="1.0" encoding="utf-8"?>
<p:sld xmlns:a="http://schemas.openxmlformats.org/drawingml/2006/main" xmlns:r="http://schemas.openxmlformats.org/officeDocument/2006/relationships" xmlns:p="http://schemas.openxmlformats.org/presentationml/2006/main" showMasterSp="1">
  <p:cSld>
    <p:spTree>
      <p:nvGrpSpPr>
        <p:cNvPr id="187" name=""/>
        <p:cNvGrpSpPr/>
        <p:nvPr/>
      </p:nvGrpSpPr>
      <p:grpSpPr>
        <a:xfrm rot="0">
          <a:off x="0" y="0"/>
          <a:ext cx="0" cy="0"/>
          <a:chOff x="0" y="0"/>
          <a:chExt cx="0" cy="0"/>
        </a:xfrm>
      </p:grpSpPr>
      <p:sp>
        <p:nvSpPr>
          <p:cNvPr id="1048791"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r>
              <a:rPr altLang="en-US" lang="zh-CN"/>
              <a:t>Clinical features</a:t>
            </a:r>
          </a:p>
        </p:txBody>
      </p:sp>
      <p:sp>
        <p:nvSpPr>
          <p:cNvPr id="1048792" name=""/>
          <p:cNvSpPr/>
          <p:nvPr>
            <p:ph sz="full" idx="1"/>
          </p:nvPr>
        </p:nvSpPr>
        <p:spPr>
          <a:xfrm rot="0">
            <a:off x="250825" y="1524000"/>
            <a:ext cx="8893175" cy="4784725"/>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lvl="0">
              <a:lnSpc>
                <a:spcPct val="77000"/>
              </a:lnSpc>
              <a:buClr>
                <a:srgbClr val="FAFAF1"/>
              </a:buClr>
              <a:buFont typeface="Wingdings 3" pitchFamily="18" charset="2"/>
              <a:buChar char=""/>
            </a:pPr>
            <a:r>
              <a:rPr altLang="en-US" sz="2100" lang="zh-CN"/>
              <a:t>GI bleeding: if from varices this has poor prognosis: In one study 25% of HCC deaths were due to variceal </a:t>
            </a:r>
            <a:r>
              <a:rPr altLang="en-US" sz="2100" lang="zh-CN"/>
              <a:t>hemorrhage</a:t>
            </a:r>
          </a:p>
          <a:p>
            <a:pPr lvl="0">
              <a:lnSpc>
                <a:spcPct val="77000"/>
              </a:lnSpc>
              <a:buClr>
                <a:srgbClr val="FAFAF1"/>
              </a:buClr>
              <a:buFont typeface="Wingdings 3" pitchFamily="18" charset="2"/>
              <a:buChar char=""/>
            </a:pPr>
            <a:endParaRPr altLang="en-US" sz="2100" lang="zh-CN"/>
          </a:p>
          <a:p>
            <a:pPr lvl="0">
              <a:lnSpc>
                <a:spcPct val="77000"/>
              </a:lnSpc>
              <a:buClr>
                <a:srgbClr val="FAFAF1"/>
              </a:buClr>
              <a:buFont typeface="Wingdings 3" pitchFamily="18" charset="2"/>
              <a:buChar char=""/>
            </a:pPr>
            <a:r>
              <a:rPr altLang="en-US" sz="2100" lang="zh-CN"/>
              <a:t>Tumor rupture can occur at presentation (2-5%) and these can be rescued surgically or through embolization (see series in JCO</a:t>
            </a:r>
            <a:r>
              <a:rPr altLang="en-US" sz="2100" lang="zh-CN"/>
              <a:t>)</a:t>
            </a:r>
          </a:p>
          <a:p>
            <a:pPr lvl="0">
              <a:lnSpc>
                <a:spcPct val="77000"/>
              </a:lnSpc>
              <a:buClr>
                <a:srgbClr val="FAFAF1"/>
              </a:buClr>
              <a:buFont typeface="Wingdings 3" pitchFamily="18" charset="2"/>
              <a:buChar char=""/>
            </a:pPr>
            <a:endParaRPr altLang="en-US" sz="2100" lang="zh-CN"/>
          </a:p>
          <a:p>
            <a:pPr lvl="0">
              <a:lnSpc>
                <a:spcPct val="77000"/>
              </a:lnSpc>
              <a:buClr>
                <a:srgbClr val="FAFAF1"/>
              </a:buClr>
              <a:buFont typeface="Wingdings 3" pitchFamily="18" charset="2"/>
              <a:buChar char=""/>
            </a:pPr>
            <a:r>
              <a:rPr altLang="en-US" sz="2100" lang="zh-CN"/>
              <a:t>If jaundice is from biliary obstruction by tumor this has better prognosis than from liver </a:t>
            </a:r>
            <a:r>
              <a:rPr altLang="en-US" sz="2100" lang="zh-CN"/>
              <a:t>failure</a:t>
            </a:r>
          </a:p>
          <a:p>
            <a:pPr lvl="0">
              <a:lnSpc>
                <a:spcPct val="77000"/>
              </a:lnSpc>
              <a:buClr>
                <a:srgbClr val="FAFAF1"/>
              </a:buClr>
              <a:buFont typeface="Wingdings 3" pitchFamily="18" charset="2"/>
              <a:buChar char=""/>
            </a:pPr>
            <a:endParaRPr altLang="en-US" sz="2100" lang="zh-CN"/>
          </a:p>
          <a:p>
            <a:pPr lvl="0">
              <a:lnSpc>
                <a:spcPct val="77000"/>
              </a:lnSpc>
              <a:buClr>
                <a:srgbClr val="FAFAF1"/>
              </a:buClr>
              <a:buFont typeface="Wingdings 3" pitchFamily="18" charset="2"/>
              <a:buChar char=""/>
            </a:pPr>
            <a:r>
              <a:rPr altLang="en-US" sz="2100" lang="zh-CN"/>
              <a:t>Hypoglycemia, erythrocytosis, hypercalcemia, PCT, hypertrophic osteoarthropathy, virilization </a:t>
            </a:r>
          </a:p>
        </p:txBody>
      </p:sp>
    </p:spTree>
  </p:cSld>
  <p:clrMapOvr>
    <a:masterClrMapping/>
  </p:clrMapOvr>
  <p:timing/>
</p:sld>
</file>

<file path=ppt/slides/slide46.xml><?xml version="1.0" encoding="utf-8"?>
<p:sld xmlns:a="http://schemas.openxmlformats.org/drawingml/2006/main" xmlns:r="http://schemas.openxmlformats.org/officeDocument/2006/relationships" xmlns:p="http://schemas.openxmlformats.org/presentationml/2006/main" showMasterSp="1">
  <p:cSld>
    <p:spTree>
      <p:nvGrpSpPr>
        <p:cNvPr id="188" name=""/>
        <p:cNvGrpSpPr/>
        <p:nvPr/>
      </p:nvGrpSpPr>
      <p:grpSpPr>
        <a:xfrm rot="0">
          <a:off x="0" y="0"/>
          <a:ext cx="0" cy="0"/>
          <a:chOff x="0" y="0"/>
          <a:chExt cx="0" cy="0"/>
        </a:xfrm>
      </p:grpSpPr>
      <p:sp>
        <p:nvSpPr>
          <p:cNvPr id="1048793"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r>
              <a:rPr altLang="en-US" lang="zh-CN"/>
              <a:t>Clinical features</a:t>
            </a:r>
          </a:p>
        </p:txBody>
      </p:sp>
      <p:sp>
        <p:nvSpPr>
          <p:cNvPr id="1048794" name=""/>
          <p:cNvSpPr/>
          <p:nvPr>
            <p:ph sz="full" idx="1"/>
          </p:nvPr>
        </p:nvSpPr>
        <p:spPr>
          <a:xfrm rot="0">
            <a:off x="457200" y="1600200"/>
            <a:ext cx="8229600" cy="48768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lvl="0">
              <a:lnSpc>
                <a:spcPct val="80000"/>
              </a:lnSpc>
            </a:pPr>
            <a:r>
              <a:rPr altLang="en-US" lang="zh-CN"/>
              <a:t>Mets: lung, peritoneum, adrenal gland, </a:t>
            </a:r>
            <a:r>
              <a:rPr altLang="en-US" lang="zh-CN"/>
              <a:t>bone</a:t>
            </a:r>
          </a:p>
          <a:p>
            <a:pPr lvl="0">
              <a:lnSpc>
                <a:spcPct val="80000"/>
              </a:lnSpc>
              <a:buNone/>
            </a:pPr>
            <a:endParaRPr altLang="en-US" lang="zh-CN"/>
          </a:p>
          <a:p>
            <a:pPr lvl="0">
              <a:lnSpc>
                <a:spcPct val="80000"/>
              </a:lnSpc>
            </a:pPr>
            <a:r>
              <a:rPr altLang="en-US" lang="zh-CN"/>
              <a:t>Triple phase MRI or CT best overall </a:t>
            </a:r>
            <a:r>
              <a:rPr altLang="en-US" lang="zh-CN"/>
              <a:t>test</a:t>
            </a:r>
          </a:p>
          <a:p>
            <a:pPr lvl="0">
              <a:lnSpc>
                <a:spcPct val="80000"/>
              </a:lnSpc>
              <a:buNone/>
            </a:pPr>
            <a:endParaRPr altLang="en-US" lang="zh-CN"/>
          </a:p>
          <a:p>
            <a:pPr lvl="0">
              <a:lnSpc>
                <a:spcPct val="80000"/>
              </a:lnSpc>
            </a:pPr>
            <a:r>
              <a:rPr altLang="en-US" lang="zh-CN"/>
              <a:t>Be aware of vascular invasion and </a:t>
            </a:r>
            <a:r>
              <a:rPr altLang="en-US" lang="zh-CN"/>
              <a:t>multicentricity</a:t>
            </a:r>
          </a:p>
          <a:p>
            <a:pPr lvl="0">
              <a:lnSpc>
                <a:spcPct val="80000"/>
              </a:lnSpc>
              <a:buNone/>
            </a:pPr>
            <a:endParaRPr altLang="en-US" lang="zh-CN"/>
          </a:p>
          <a:p>
            <a:pPr lvl="0">
              <a:lnSpc>
                <a:spcPct val="80000"/>
              </a:lnSpc>
            </a:pPr>
            <a:r>
              <a:rPr altLang="en-US" lang="zh-CN"/>
              <a:t>Importance of staging liver function: Child’s classification A-C </a:t>
            </a:r>
          </a:p>
        </p:txBody>
      </p:sp>
    </p:spTree>
  </p:cSld>
  <p:clrMapOvr>
    <a:masterClrMapping/>
  </p:clrMapOvr>
  <p:timing/>
</p:sld>
</file>

<file path=ppt/slides/slide47.xml><?xml version="1.0" encoding="utf-8"?>
<p:sld xmlns:a="http://schemas.openxmlformats.org/drawingml/2006/main" xmlns:r="http://schemas.openxmlformats.org/officeDocument/2006/relationships" xmlns:p="http://schemas.openxmlformats.org/presentationml/2006/main" showMasterSp="1">
  <p:cSld>
    <p:spTree>
      <p:nvGrpSpPr>
        <p:cNvPr id="189" name=""/>
        <p:cNvGrpSpPr/>
        <p:nvPr/>
      </p:nvGrpSpPr>
      <p:grpSpPr>
        <a:xfrm rot="0">
          <a:off x="0" y="0"/>
          <a:ext cx="0" cy="0"/>
          <a:chOff x="0" y="0"/>
          <a:chExt cx="0" cy="0"/>
        </a:xfrm>
      </p:grpSpPr>
      <p:pic>
        <p:nvPicPr>
          <p:cNvPr id="2097172" name=""/>
          <p:cNvPicPr>
            <a:picLocks/>
          </p:cNvPicPr>
          <p:nvPr/>
        </p:nvPicPr>
        <p:blipFill>
          <a:blip xmlns:r="http://schemas.openxmlformats.org/officeDocument/2006/relationships" r:embed="rId1"/>
          <a:srcRect l="14063" t="18750" r="11719" b="28105"/>
          <a:stretch>
            <a:fillRect/>
          </a:stretch>
        </p:blipFill>
        <p:spPr>
          <a:xfrm rot="0">
            <a:off x="-142875" y="1125537"/>
            <a:ext cx="9264650" cy="4975225"/>
          </a:xfrm>
          <a:prstGeom prst="rect"/>
          <a:noFill/>
          <a:ln>
            <a:noFill/>
          </a:ln>
        </p:spPr>
      </p:pic>
    </p:spTree>
  </p:cSld>
  <p:clrMapOvr>
    <a:masterClrMapping/>
  </p:clrMapOvr>
  <p:timing/>
</p:sld>
</file>

<file path=ppt/slides/slide48.xml><?xml version="1.0" encoding="utf-8"?>
<p:sld xmlns:a="http://schemas.openxmlformats.org/drawingml/2006/main" xmlns:r="http://schemas.openxmlformats.org/officeDocument/2006/relationships" xmlns:p="http://schemas.openxmlformats.org/presentationml/2006/main" showMasterSp="1">
  <p:cSld>
    <p:spTree>
      <p:nvGrpSpPr>
        <p:cNvPr id="190" name=""/>
        <p:cNvGrpSpPr/>
        <p:nvPr/>
      </p:nvGrpSpPr>
      <p:grpSpPr>
        <a:xfrm rot="0">
          <a:off x="0" y="0"/>
          <a:ext cx="0" cy="0"/>
          <a:chOff x="0" y="0"/>
          <a:chExt cx="0" cy="0"/>
        </a:xfrm>
      </p:grpSpPr>
      <p:pic>
        <p:nvPicPr>
          <p:cNvPr id="2097173" name=""/>
          <p:cNvPicPr>
            <a:picLocks/>
          </p:cNvPicPr>
          <p:nvPr/>
        </p:nvPicPr>
        <p:blipFill>
          <a:blip xmlns:r="http://schemas.openxmlformats.org/officeDocument/2006/relationships" r:embed="rId1"/>
          <a:srcRect l="14063" t="19792" r="11719" b="35793"/>
          <a:stretch>
            <a:fillRect/>
          </a:stretch>
        </p:blipFill>
        <p:spPr>
          <a:xfrm rot="0">
            <a:off x="-107950" y="1125537"/>
            <a:ext cx="9251950" cy="4418012"/>
          </a:xfrm>
          <a:prstGeom prst="rect"/>
          <a:noFill/>
          <a:ln>
            <a:noFill/>
          </a:ln>
        </p:spPr>
      </p:pic>
    </p:spTree>
  </p:cSld>
  <p:clrMapOvr>
    <a:masterClrMapping/>
  </p:clrMapOvr>
  <p:timing/>
</p:sld>
</file>

<file path=ppt/slides/slide49.xml><?xml version="1.0" encoding="utf-8"?>
<p:sld xmlns:a="http://schemas.openxmlformats.org/drawingml/2006/main" xmlns:r="http://schemas.openxmlformats.org/officeDocument/2006/relationships" xmlns:p="http://schemas.openxmlformats.org/presentationml/2006/main" showMasterSp="1">
  <p:cSld>
    <p:spTree>
      <p:nvGrpSpPr>
        <p:cNvPr id="191" name=""/>
        <p:cNvGrpSpPr/>
        <p:nvPr/>
      </p:nvGrpSpPr>
      <p:grpSpPr>
        <a:xfrm rot="0">
          <a:off x="0" y="0"/>
          <a:ext cx="0" cy="0"/>
          <a:chOff x="0" y="0"/>
          <a:chExt cx="0" cy="0"/>
        </a:xfrm>
      </p:grpSpPr>
      <p:sp>
        <p:nvSpPr>
          <p:cNvPr id="1048795" name=""/>
          <p:cNvSpPr txBox="1"/>
          <p:nvPr/>
        </p:nvSpPr>
        <p:spPr>
          <a:xfrm rot="0">
            <a:off x="428625" y="415925"/>
            <a:ext cx="6365875" cy="477837"/>
          </a:xfrm>
          <a:prstGeom prst="rect"/>
          <a:noFill/>
          <a:ln>
            <a:noFill/>
          </a:ln>
        </p:spPr>
        <p:txBody>
          <a:bodyPr bIns="0" lIns="0" rIns="0" tIns="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5pPr>
          </a:lstStyle>
          <a:p>
            <a:pPr algn="ctr" lvl="0">
              <a:lnSpc>
                <a:spcPct val="97000"/>
              </a:lnSpc>
              <a:buClr>
                <a:srgbClr val="FFFFFF"/>
              </a:buClr>
              <a:buSzPct val="45000"/>
              <a:buFontTx/>
              <a:buNone/>
            </a:pPr>
            <a:r>
              <a:rPr altLang="en-US" b="1" sz="1600" lang="zh-CN"/>
              <a:t>MRI Studies Showing the Effects of Hepatocellular Carcinoma at Different Stages of the Disease</a:t>
            </a:r>
            <a:r>
              <a:rPr b="1" sz="1600">
                <a:solidFill>
                  <a:srgbClr val="FFFFFF"/>
                </a:solidFill>
              </a:rPr>
              <a:t>.</a:t>
            </a:r>
          </a:p>
        </p:txBody>
      </p:sp>
      <p:pic>
        <p:nvPicPr>
          <p:cNvPr id="2097174" name=""/>
          <p:cNvPicPr>
            <a:picLocks/>
          </p:cNvPicPr>
          <p:nvPr/>
        </p:nvPicPr>
        <p:blipFill>
          <a:blip xmlns:r="http://schemas.openxmlformats.org/officeDocument/2006/relationships" r:embed="rId1"/>
          <a:srcRect l="0" t="0" r="0" b="0"/>
          <a:stretch>
            <a:fillRect/>
          </a:stretch>
        </p:blipFill>
        <p:spPr>
          <a:xfrm rot="0">
            <a:off x="6794500" y="6499225"/>
            <a:ext cx="1922462" cy="323850"/>
          </a:xfrm>
          <a:prstGeom prst="rect"/>
          <a:noFill/>
          <a:ln>
            <a:noFill/>
          </a:ln>
        </p:spPr>
      </p:pic>
      <p:pic>
        <p:nvPicPr>
          <p:cNvPr id="2097175" name=""/>
          <p:cNvPicPr>
            <a:picLocks/>
          </p:cNvPicPr>
          <p:nvPr/>
        </p:nvPicPr>
        <p:blipFill>
          <a:blip xmlns:r="http://schemas.openxmlformats.org/officeDocument/2006/relationships" r:embed="rId2"/>
          <a:srcRect l="0" t="0" r="0" b="0"/>
          <a:stretch>
            <a:fillRect/>
          </a:stretch>
        </p:blipFill>
        <p:spPr>
          <a:xfrm rot="0">
            <a:off x="107950" y="1577975"/>
            <a:ext cx="7354887" cy="4486275"/>
          </a:xfrm>
          <a:prstGeom prst="rect"/>
          <a:noFill/>
          <a:ln>
            <a:noFill/>
          </a:ln>
        </p:spPr>
      </p:pic>
      <p:sp>
        <p:nvSpPr>
          <p:cNvPr id="1048796" name=""/>
          <p:cNvSpPr txBox="1"/>
          <p:nvPr/>
        </p:nvSpPr>
        <p:spPr>
          <a:xfrm rot="0">
            <a:off x="63500" y="974725"/>
            <a:ext cx="7443787" cy="338137"/>
          </a:xfrm>
          <a:prstGeom prst="rect"/>
          <a:noFill/>
          <a:ln>
            <a:noFill/>
          </a:ln>
        </p:spPr>
        <p:txBody>
          <a:bodyPr bIns="45720" lIns="91440" rIns="91440" tIns="45720" wrap="none">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5pPr>
          </a:lstStyle>
          <a:p>
            <a:pPr lvl="0"/>
            <a:r>
              <a:rPr altLang="en-US" sz="1600" lang="zh-CN"/>
              <a:t>A: Very early stage (one lesion 1.7cm), B: early stage (2 lesions 2.4 and 1.2 cm)</a:t>
            </a:r>
          </a:p>
        </p:txBody>
      </p:sp>
      <p:sp>
        <p:nvSpPr>
          <p:cNvPr id="1048797" name=""/>
          <p:cNvSpPr txBox="1"/>
          <p:nvPr/>
        </p:nvSpPr>
        <p:spPr>
          <a:xfrm rot="0">
            <a:off x="109537" y="6121400"/>
            <a:ext cx="5832475" cy="584200"/>
          </a:xfrm>
          <a:prstGeom prst="rect"/>
          <a:noFill/>
          <a:ln>
            <a:noFill/>
          </a:ln>
        </p:spPr>
        <p:txBody>
          <a:bodyPr bIns="45720" lIns="91440" rIns="91440" tIns="45720">
            <a:spAutoFit/>
          </a:bodyPr>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34" charset="0"/>
                <a:ea typeface="Arial" pitchFamily="34" charset="0"/>
                <a:sym typeface="Arial" pitchFamily="34" charset="0"/>
              </a:defRPr>
            </a:lvl5pPr>
          </a:lstStyle>
          <a:p>
            <a:pPr lvl="0"/>
            <a:r>
              <a:rPr altLang="en-US" b="1" sz="1600" lang="zh-CN"/>
              <a:t>C: Intermediate stage (multiple lesions, Childs B), </a:t>
            </a:r>
          </a:p>
          <a:p>
            <a:pPr lvl="0"/>
            <a:r>
              <a:rPr altLang="en-US" b="1" sz="1600" lang="zh-CN"/>
              <a:t>D: Advanced (large mass </a:t>
            </a:r>
            <a:r>
              <a:rPr sz="1600"/>
              <a:t>and ascites)</a:t>
            </a:r>
          </a:p>
        </p:txBody>
      </p:sp>
    </p:spTree>
  </p:cSld>
  <p:clrMapOvr>
    <a:masterClrMapping/>
  </p:clrMapOvr>
  <p:transition xmlns:p14="http://schemas.microsoft.com/office/powerpoint/2010/main" spd="med" advClick="1">
    <p:cut thruBlk="0"/>
  </p:transition>
  <p:timing/>
</p:sld>
</file>

<file path=ppt/slides/slide5.xml><?xml version="1.0" encoding="utf-8"?>
<p:sld xmlns:a="http://schemas.openxmlformats.org/drawingml/2006/main" xmlns:r="http://schemas.openxmlformats.org/officeDocument/2006/relationships" xmlns:p="http://schemas.openxmlformats.org/presentationml/2006/main" showMasterSp="1">
  <p:cSld>
    <p:spTree>
      <p:nvGrpSpPr>
        <p:cNvPr id="80" name=""/>
        <p:cNvGrpSpPr/>
        <p:nvPr/>
      </p:nvGrpSpPr>
      <p:grpSpPr>
        <a:xfrm rot="0">
          <a:off x="0" y="0"/>
          <a:ext cx="0" cy="0"/>
          <a:chOff x="0" y="0"/>
          <a:chExt cx="0" cy="0"/>
        </a:xfrm>
      </p:grpSpPr>
      <p:sp>
        <p:nvSpPr>
          <p:cNvPr id="1048614"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lang="zh-CN"/>
              <a:t>Gallstones – Pathophysiology</a:t>
            </a:r>
          </a:p>
        </p:txBody>
      </p:sp>
      <p:sp>
        <p:nvSpPr>
          <p:cNvPr id="1048615" name=""/>
          <p:cNvSpPr/>
          <p:nvPr>
            <p:ph sz="full" idx="1"/>
          </p:nvPr>
        </p:nvSpPr>
        <p:spPr>
          <a:xfrm rot="0">
            <a:off x="457200" y="1600200"/>
            <a:ext cx="8229600" cy="48768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latinLnBrk="1" lvl="0"/>
            <a:r>
              <a:rPr altLang="en-US" lang="zh-CN"/>
              <a:t>If ratio of cholesterol, phospholipids, and bile salts altered, cholesterol crystals may form </a:t>
            </a:r>
          </a:p>
          <a:p>
            <a:pPr eaLnBrk="1" hangingPunct="1" latinLnBrk="1" lvl="0">
              <a:buNone/>
            </a:pPr>
            <a:endParaRPr altLang="en-US" lang="zh-CN"/>
          </a:p>
          <a:p>
            <a:pPr eaLnBrk="1" hangingPunct="1" latinLnBrk="1" lvl="0"/>
            <a:r>
              <a:t>Gallstone formation involves a variety of factors:</a:t>
            </a:r>
          </a:p>
          <a:p>
            <a:pPr eaLnBrk="1" hangingPunct="1" latinLnBrk="1" lvl="1"/>
            <a:r>
              <a:t>Cholesterol supersaturation</a:t>
            </a:r>
          </a:p>
          <a:p>
            <a:pPr eaLnBrk="1" hangingPunct="1" latinLnBrk="1" lvl="1"/>
            <a:r>
              <a:t>Mucin hypersecretion by the gallbladder mucosa creates a viscoelastic gel that fosters nucleation. </a:t>
            </a:r>
          </a:p>
          <a:p>
            <a:pPr eaLnBrk="1" hangingPunct="1" latinLnBrk="1" lvl="1"/>
            <a:r>
              <a:t>Bile stasis</a:t>
            </a:r>
          </a:p>
          <a:p>
            <a:pPr eaLnBrk="1" hangingPunct="1" latinLnBrk="1" lvl="2"/>
            <a:r>
              <a:t>Occurs in diabetes, pregnancy, oral contraceptive use, and prolonged fasting in critically ill patients on total parenteral nutrition.</a:t>
            </a:r>
          </a:p>
          <a:p>
            <a:pPr eaLnBrk="1" hangingPunct="1" latinLnBrk="1" lvl="0"/>
          </a:p>
        </p:txBody>
      </p:sp>
    </p:spTree>
  </p:cSld>
  <p:clrMapOvr>
    <a:masterClrMapping/>
  </p:clrMapOvr>
  <p:timing/>
</p:sld>
</file>

<file path=ppt/slides/slide50.xml><?xml version="1.0" encoding="utf-8"?>
<p:sld xmlns:a="http://schemas.openxmlformats.org/drawingml/2006/main" xmlns:r="http://schemas.openxmlformats.org/officeDocument/2006/relationships" xmlns:p="http://schemas.openxmlformats.org/presentationml/2006/main" showMasterSp="1">
  <p:cSld>
    <p:spTree>
      <p:nvGrpSpPr>
        <p:cNvPr id="194" name=""/>
        <p:cNvGrpSpPr/>
        <p:nvPr/>
      </p:nvGrpSpPr>
      <p:grpSpPr>
        <a:xfrm rot="0">
          <a:off x="0" y="0"/>
          <a:ext cx="0" cy="0"/>
          <a:chOff x="0" y="0"/>
          <a:chExt cx="0" cy="0"/>
        </a:xfrm>
      </p:grpSpPr>
      <p:pic>
        <p:nvPicPr>
          <p:cNvPr id="2097176" name=""/>
          <p:cNvPicPr>
            <a:picLocks/>
          </p:cNvPicPr>
          <p:nvPr/>
        </p:nvPicPr>
        <p:blipFill>
          <a:blip xmlns:r="http://schemas.openxmlformats.org/officeDocument/2006/relationships" r:embed="rId1"/>
          <a:srcRect l="0" t="0" r="0" b="0"/>
          <a:stretch>
            <a:fillRect/>
          </a:stretch>
        </p:blipFill>
        <p:spPr>
          <a:xfrm rot="0">
            <a:off x="85725" y="1052512"/>
            <a:ext cx="9032875" cy="5405437"/>
          </a:xfrm>
          <a:prstGeom prst="rect"/>
          <a:noFill/>
          <a:ln>
            <a:noFill/>
          </a:ln>
        </p:spPr>
      </p:pic>
    </p:spTree>
  </p:cSld>
  <p:clrMapOvr>
    <a:masterClrMapping/>
  </p:clrMapOvr>
  <p:timing/>
</p:sld>
</file>

<file path=ppt/slides/slide51.xml><?xml version="1.0" encoding="utf-8"?>
<p:sld xmlns:a="http://schemas.openxmlformats.org/drawingml/2006/main" xmlns:r="http://schemas.openxmlformats.org/officeDocument/2006/relationships" xmlns:p="http://schemas.openxmlformats.org/presentationml/2006/main" showMasterSp="1">
  <p:cSld>
    <p:spTree>
      <p:nvGrpSpPr>
        <p:cNvPr id="195" name=""/>
        <p:cNvGrpSpPr/>
        <p:nvPr/>
      </p:nvGrpSpPr>
      <p:grpSpPr>
        <a:xfrm rot="0">
          <a:off x="0" y="0"/>
          <a:ext cx="0" cy="0"/>
          <a:chOff x="0" y="0"/>
          <a:chExt cx="0" cy="0"/>
        </a:xfrm>
      </p:grpSpPr>
      <p:sp>
        <p:nvSpPr>
          <p:cNvPr id="1048800"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r>
              <a:rPr altLang="en-US" lang="zh-CN"/>
              <a:t>Therapy</a:t>
            </a:r>
          </a:p>
        </p:txBody>
      </p:sp>
      <p:sp>
        <p:nvSpPr>
          <p:cNvPr id="1048801" name=""/>
          <p:cNvSpPr/>
          <p:nvPr>
            <p:ph sz="full" idx="1"/>
          </p:nvPr>
        </p:nvSpPr>
        <p:spPr>
          <a:xfrm rot="0">
            <a:off x="457200" y="1600200"/>
            <a:ext cx="8229600" cy="48768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lvl="0">
              <a:buClr>
                <a:srgbClr val="FAFAF1"/>
              </a:buClr>
              <a:buFont typeface="Wingdings 3" pitchFamily="18" charset="2"/>
              <a:buChar char=""/>
            </a:pPr>
            <a:r>
              <a:rPr altLang="en-US" sz="2100" lang="zh-CN"/>
              <a:t>Curative modalities first</a:t>
            </a:r>
          </a:p>
          <a:p>
            <a:pPr lvl="1">
              <a:buClr>
                <a:srgbClr val="FAFAF1"/>
              </a:buClr>
              <a:buFont typeface="Wingdings 3" pitchFamily="18" charset="2"/>
              <a:buChar char=""/>
            </a:pPr>
            <a:r>
              <a:rPr altLang="en-US" sz="1800" lang="zh-CN"/>
              <a:t>Resection, Transplant, Possibly RFA in early stage </a:t>
            </a:r>
            <a:r>
              <a:rPr altLang="en-US" sz="1800" lang="zh-CN"/>
              <a:t>lesions</a:t>
            </a:r>
          </a:p>
          <a:p>
            <a:pPr lvl="1">
              <a:buClr>
                <a:srgbClr val="FAFAF1"/>
              </a:buClr>
              <a:buFont typeface="Wingdings 3" pitchFamily="18" charset="2"/>
              <a:buChar char=""/>
            </a:pPr>
            <a:endParaRPr altLang="en-US" sz="1800" lang="zh-CN"/>
          </a:p>
          <a:p>
            <a:pPr lvl="0">
              <a:buClr>
                <a:srgbClr val="FAFAF1"/>
              </a:buClr>
              <a:buFont typeface="Wingdings 3" pitchFamily="18" charset="2"/>
              <a:buChar char=""/>
            </a:pPr>
            <a:r>
              <a:rPr altLang="en-US" sz="2100" lang="zh-CN"/>
              <a:t>Modalities that extend overall survival second</a:t>
            </a:r>
          </a:p>
          <a:p>
            <a:pPr lvl="1">
              <a:buClr>
                <a:srgbClr val="FAFAF1"/>
              </a:buClr>
              <a:buFont typeface="Wingdings 3" pitchFamily="18" charset="2"/>
              <a:buChar char=""/>
            </a:pPr>
            <a:r>
              <a:rPr sz="1800"/>
              <a:t>RFA or chemoembolization (intermediate stage)</a:t>
            </a:r>
          </a:p>
          <a:p>
            <a:pPr lvl="1">
              <a:buClr>
                <a:srgbClr val="FAFAF1"/>
              </a:buClr>
              <a:buFont typeface="Wingdings 3" pitchFamily="18" charset="2"/>
              <a:buChar char=""/>
            </a:pPr>
            <a:r>
              <a:rPr sz="1800"/>
              <a:t>Sorafenib (advanced stage but preserved liver function: trials mostly Child’s A some B</a:t>
            </a:r>
            <a:r>
              <a:rPr sz="1800"/>
              <a:t>)</a:t>
            </a:r>
          </a:p>
          <a:p>
            <a:pPr lvl="1">
              <a:buClr>
                <a:srgbClr val="FAFAF1"/>
              </a:buClr>
              <a:buFont typeface="Wingdings 3" pitchFamily="18" charset="2"/>
              <a:buChar char=""/>
            </a:pPr>
            <a:endParaRPr sz="1800"/>
          </a:p>
          <a:p>
            <a:pPr lvl="0">
              <a:buClr>
                <a:srgbClr val="FAFAF1"/>
              </a:buClr>
              <a:buFont typeface="Wingdings 3" pitchFamily="18" charset="2"/>
              <a:buChar char=""/>
            </a:pPr>
            <a:r>
              <a:rPr sz="2100"/>
              <a:t>Terminal Stage no evidence of survival benefit</a:t>
            </a:r>
          </a:p>
          <a:p>
            <a:pPr lvl="1">
              <a:buClr>
                <a:srgbClr val="FAFAF1"/>
              </a:buClr>
              <a:buFont typeface="Wingdings 3" pitchFamily="18" charset="2"/>
              <a:buChar char=""/>
            </a:pPr>
            <a:r>
              <a:rPr sz="1800"/>
              <a:t>Do no harm  </a:t>
            </a:r>
          </a:p>
        </p:txBody>
      </p:sp>
    </p:spTree>
  </p:cSld>
  <p:clrMapOvr>
    <a:masterClrMapping/>
  </p:clrMapOvr>
  <p:timing/>
</p:sld>
</file>

<file path=ppt/slides/slide6.xml><?xml version="1.0" encoding="utf-8"?>
<p:sld xmlns:a="http://schemas.openxmlformats.org/drawingml/2006/main" xmlns:r="http://schemas.openxmlformats.org/officeDocument/2006/relationships" xmlns:p="http://schemas.openxmlformats.org/presentationml/2006/main" showMasterSp="1">
  <p:cSld>
    <p:spTree>
      <p:nvGrpSpPr>
        <p:cNvPr id="83" name=""/>
        <p:cNvGrpSpPr/>
        <p:nvPr/>
      </p:nvGrpSpPr>
      <p:grpSpPr>
        <a:xfrm rot="0">
          <a:off x="0" y="0"/>
          <a:ext cx="0" cy="0"/>
          <a:chOff x="0" y="0"/>
          <a:chExt cx="0" cy="0"/>
        </a:xfrm>
      </p:grpSpPr>
      <p:sp>
        <p:nvSpPr>
          <p:cNvPr id="1048619"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lang="zh-CN"/>
              <a:t>Gallstones – Frequency</a:t>
            </a:r>
          </a:p>
        </p:txBody>
      </p:sp>
      <p:sp>
        <p:nvSpPr>
          <p:cNvPr id="1048620" name=""/>
          <p:cNvSpPr/>
          <p:nvPr>
            <p:ph sz="full" idx="1"/>
          </p:nvPr>
        </p:nvSpPr>
        <p:spPr>
          <a:xfrm rot="0">
            <a:off x="457200" y="1600200"/>
            <a:ext cx="8229600" cy="48768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latinLnBrk="1" lvl="0"/>
            <a:r>
              <a:rPr altLang="en-US" lang="zh-CN"/>
              <a:t>Gallstone disease is one of the most common and costly of all digestive diseases</a:t>
            </a:r>
          </a:p>
          <a:p>
            <a:pPr eaLnBrk="1" hangingPunct="1" latinLnBrk="1" lvl="0">
              <a:buNone/>
            </a:pPr>
            <a:endParaRPr altLang="en-US" lang="zh-CN"/>
          </a:p>
          <a:p>
            <a:pPr eaLnBrk="1" hangingPunct="1" latinLnBrk="1" lvl="0"/>
            <a:r>
              <a:rPr altLang="en-US" lang="zh-CN"/>
              <a:t>9% of those &gt; 60 years</a:t>
            </a:r>
          </a:p>
          <a:p>
            <a:pPr eaLnBrk="1" hangingPunct="1" latinLnBrk="1" lvl="0">
              <a:buNone/>
            </a:pPr>
            <a:endParaRPr altLang="en-US" lang="zh-CN"/>
          </a:p>
          <a:p>
            <a:pPr eaLnBrk="1" hangingPunct="1" latinLnBrk="1" lvl="0"/>
            <a:r>
              <a:rPr altLang="en-US" lang="zh-CN"/>
              <a:t>In USA, 6.3 million men and 14.2 million women aged 20-74 years have gallbladder disease</a:t>
            </a:r>
          </a:p>
          <a:p>
            <a:pPr eaLnBrk="1" hangingPunct="1" latinLnBrk="1" lvl="0">
              <a:buNone/>
            </a:pPr>
            <a:endParaRPr altLang="en-US" lang="zh-CN"/>
          </a:p>
          <a:p>
            <a:pPr eaLnBrk="1" hangingPunct="1" latinLnBrk="1" lvl="0"/>
            <a:r>
              <a:rPr altLang="en-US" lang="zh-CN"/>
              <a:t>Incidence of gallstones is 1 million new cases per year</a:t>
            </a:r>
          </a:p>
          <a:p>
            <a:pPr eaLnBrk="1" hangingPunct="1" latinLnBrk="1" lvl="0">
              <a:buNone/>
            </a:pPr>
            <a:endParaRPr altLang="en-US" lang="zh-CN"/>
          </a:p>
          <a:p>
            <a:pPr eaLnBrk="1" hangingPunct="1" latinLnBrk="1" lvl="0"/>
            <a:r>
              <a:rPr altLang="en-US" lang="zh-CN"/>
              <a:t>Prevalence is 20 million cases in USA</a:t>
            </a:r>
          </a:p>
        </p:txBody>
      </p:sp>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showMasterSp="1">
  <p:cSld>
    <p:spTree>
      <p:nvGrpSpPr>
        <p:cNvPr id="86" name=""/>
        <p:cNvGrpSpPr/>
        <p:nvPr/>
      </p:nvGrpSpPr>
      <p:grpSpPr>
        <a:xfrm rot="0">
          <a:off x="0" y="0"/>
          <a:ext cx="0" cy="0"/>
          <a:chOff x="0" y="0"/>
          <a:chExt cx="0" cy="0"/>
        </a:xfrm>
      </p:grpSpPr>
      <p:sp>
        <p:nvSpPr>
          <p:cNvPr id="1048624"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lang="zh-CN"/>
              <a:t>Gallstones</a:t>
            </a:r>
          </a:p>
        </p:txBody>
      </p:sp>
      <p:sp>
        <p:nvSpPr>
          <p:cNvPr id="1048625" name=""/>
          <p:cNvSpPr/>
          <p:nvPr>
            <p:ph sz="full" idx="1"/>
          </p:nvPr>
        </p:nvSpPr>
        <p:spPr>
          <a:xfrm rot="0">
            <a:off x="457200" y="1581150"/>
            <a:ext cx="8229600" cy="489585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indent="0" latinLnBrk="1" lvl="0" marL="0">
              <a:buNone/>
            </a:pPr>
            <a:endParaRPr altLang="en-US" b="1" lang="zh-CN"/>
          </a:p>
          <a:p>
            <a:pPr eaLnBrk="1" hangingPunct="1" indent="0" latinLnBrk="1" lvl="0" marL="0">
              <a:buNone/>
            </a:pPr>
            <a:r>
              <a:rPr altLang="en-US" b="1" lang="zh-CN"/>
              <a:t>Sex</a:t>
            </a:r>
          </a:p>
          <a:p>
            <a:pPr eaLnBrk="1" hangingPunct="1" indent="0" latinLnBrk="1" lvl="0" marL="0"/>
            <a:r>
              <a:rPr altLang="en-US" lang="zh-CN"/>
              <a:t>Higher </a:t>
            </a:r>
            <a:r>
              <a:rPr altLang="en-US" lang="zh-CN"/>
              <a:t>among females than males (lifetime risk of 35% vs 20%, respectively</a:t>
            </a:r>
            <a:r>
              <a:rPr altLang="en-US" lang="zh-CN"/>
              <a:t>)</a:t>
            </a:r>
          </a:p>
          <a:p>
            <a:pPr eaLnBrk="1" hangingPunct="1" latinLnBrk="1" lvl="1"/>
            <a:r>
              <a:rPr altLang="en-US" lang="zh-CN"/>
              <a:t>Due </a:t>
            </a:r>
            <a:r>
              <a:rPr altLang="en-US" lang="zh-CN"/>
              <a:t>to endogenous sex </a:t>
            </a:r>
            <a:r>
              <a:rPr altLang="en-US" lang="zh-CN"/>
              <a:t>hormones (enhance </a:t>
            </a:r>
            <a:r>
              <a:rPr altLang="en-US" lang="zh-CN"/>
              <a:t>cholesterol secretion and increase bile cholesterol </a:t>
            </a:r>
            <a:r>
              <a:rPr altLang="en-US" lang="zh-CN"/>
              <a:t>saturation)</a:t>
            </a:r>
          </a:p>
          <a:p>
            <a:pPr eaLnBrk="1" hangingPunct="1" latinLnBrk="1" lvl="1"/>
            <a:r>
              <a:rPr altLang="en-US" lang="zh-CN"/>
              <a:t>Progesterone may </a:t>
            </a:r>
            <a:r>
              <a:rPr altLang="en-US" lang="zh-CN"/>
              <a:t>contribute by relaxing smooth muscle and impairing gallbladder emptying.</a:t>
            </a:r>
          </a:p>
          <a:p>
            <a:pPr eaLnBrk="1" hangingPunct="1" indent="0" latinLnBrk="1" lvl="0" marL="0">
              <a:buNone/>
            </a:pPr>
            <a:endParaRPr altLang="en-US" b="1" lang="zh-CN"/>
          </a:p>
          <a:p>
            <a:pPr eaLnBrk="1" hangingPunct="1" indent="0" latinLnBrk="1" lvl="0" marL="0">
              <a:buNone/>
            </a:pPr>
            <a:r>
              <a:rPr altLang="en-US" b="1" lang="zh-CN"/>
              <a:t>Age</a:t>
            </a:r>
          </a:p>
          <a:p>
            <a:pPr eaLnBrk="1" hangingPunct="1" indent="0" latinLnBrk="1" lvl="0" marL="0"/>
            <a:r>
              <a:rPr altLang="en-US" lang="zh-CN"/>
              <a:t>Increased age is associated with lithogenic bile </a:t>
            </a:r>
            <a:r>
              <a:rPr altLang="en-US" lang="zh-CN"/>
              <a:t>and increased </a:t>
            </a:r>
            <a:r>
              <a:rPr altLang="en-US" lang="zh-CN"/>
              <a:t>rate of </a:t>
            </a:r>
            <a:r>
              <a:rPr altLang="en-US" lang="zh-CN"/>
              <a:t>gallstones</a:t>
            </a:r>
          </a:p>
          <a:p>
            <a:pPr eaLnBrk="1" hangingPunct="1" indent="0" latinLnBrk="1" lvl="0" marL="0"/>
          </a:p>
        </p:txBody>
      </p:sp>
      <p:pic>
        <p:nvPicPr>
          <p:cNvPr id="2097153" name=""/>
          <p:cNvPicPr>
            <a:picLocks/>
          </p:cNvPicPr>
          <p:nvPr/>
        </p:nvPicPr>
        <p:blipFill>
          <a:blip xmlns:r="http://schemas.openxmlformats.org/officeDocument/2006/relationships" r:embed="rId1"/>
          <a:srcRect l="41911" t="42198" r="42885" b="34729"/>
          <a:stretch>
            <a:fillRect/>
          </a:stretch>
        </p:blipFill>
        <p:spPr>
          <a:xfrm rot="0">
            <a:off x="5867400" y="333375"/>
            <a:ext cx="2357437" cy="2152650"/>
          </a:xfrm>
          <a:prstGeom prst="rect"/>
          <a:noFill/>
          <a:ln>
            <a:noFill/>
          </a:ln>
        </p:spPr>
      </p:pic>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showMasterSp="1">
  <p:cSld>
    <p:spTree>
      <p:nvGrpSpPr>
        <p:cNvPr id="89" name=""/>
        <p:cNvGrpSpPr/>
        <p:nvPr/>
      </p:nvGrpSpPr>
      <p:grpSpPr>
        <a:xfrm rot="0">
          <a:off x="0" y="0"/>
          <a:ext cx="0" cy="0"/>
          <a:chOff x="0" y="0"/>
          <a:chExt cx="0" cy="0"/>
        </a:xfrm>
      </p:grpSpPr>
      <p:sp>
        <p:nvSpPr>
          <p:cNvPr id="1048629"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lang="zh-CN"/>
              <a:t>Gallstones – Types </a:t>
            </a:r>
          </a:p>
        </p:txBody>
      </p:sp>
      <p:sp>
        <p:nvSpPr>
          <p:cNvPr id="1048630" name=""/>
          <p:cNvSpPr/>
          <p:nvPr>
            <p:ph sz="full" idx="1"/>
          </p:nvPr>
        </p:nvSpPr>
        <p:spPr>
          <a:xfrm rot="0">
            <a:off x="457200" y="1600200"/>
            <a:ext cx="8229600" cy="48768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latinLnBrk="1" lvl="0"/>
            <a:r>
              <a:rPr altLang="en-US" lang="zh-CN"/>
              <a:t>Two main types:</a:t>
            </a:r>
          </a:p>
          <a:p>
            <a:pPr eaLnBrk="1" hangingPunct="1" latinLnBrk="1" lvl="1"/>
            <a:r>
              <a:t>Cholesterol stones (85%): </a:t>
            </a:r>
          </a:p>
          <a:p>
            <a:pPr eaLnBrk="1" hangingPunct="1" latinLnBrk="1" lvl="1">
              <a:buNone/>
            </a:pPr>
            <a:r>
              <a:t>2 subtypes—pure (90-100% cholesterol) or mixed (50-90% cholesterol). </a:t>
            </a:r>
          </a:p>
          <a:p>
            <a:pPr eaLnBrk="1" hangingPunct="1" latinLnBrk="1" lvl="2"/>
            <a:r>
              <a:t>Pure stones often are solitary, whitish, and larger than 2.5 cm in diameter. </a:t>
            </a:r>
          </a:p>
          <a:p>
            <a:pPr eaLnBrk="1" hangingPunct="1" latinLnBrk="1" lvl="2"/>
            <a:r>
              <a:t>Mixed stones usually are smaller, multiple in number, and occur in various shapes and colors. </a:t>
            </a:r>
          </a:p>
          <a:p>
            <a:pPr eaLnBrk="1" hangingPunct="1" latinLnBrk="1" lvl="1"/>
            <a:r>
              <a:t>Pigment stones (15%) occur in 2 subtypes—brown and black. </a:t>
            </a:r>
          </a:p>
          <a:p>
            <a:pPr eaLnBrk="1" hangingPunct="1" latinLnBrk="1" lvl="2"/>
            <a:r>
              <a:t>Brown stones are made up of calcium bilirubinate and calcium-soaps. Bacteria involved in formation via secretion of beta glucuronidase and phospholipase </a:t>
            </a:r>
          </a:p>
          <a:p>
            <a:pPr eaLnBrk="1" hangingPunct="1" latinLnBrk="1" lvl="2"/>
            <a:r>
              <a:t>Black stones result when excess bilirubin enters the bile and polymerizes into calcium bilirubinate (patients with chronic hemolysis)</a:t>
            </a:r>
          </a:p>
          <a:p>
            <a:pPr eaLnBrk="1" hangingPunct="1" latinLnBrk="1" lvl="0"/>
          </a:p>
        </p:txBody>
      </p:sp>
      <p:pic>
        <p:nvPicPr>
          <p:cNvPr id="2097154" name=""/>
          <p:cNvPicPr>
            <a:picLocks/>
          </p:cNvPicPr>
          <p:nvPr/>
        </p:nvPicPr>
        <p:blipFill>
          <a:blip xmlns:r="http://schemas.openxmlformats.org/officeDocument/2006/relationships" r:embed="rId1"/>
          <a:srcRect l="41692" t="42773" r="42769" b="40596"/>
          <a:stretch>
            <a:fillRect/>
          </a:stretch>
        </p:blipFill>
        <p:spPr>
          <a:xfrm rot="0">
            <a:off x="6024562" y="1052512"/>
            <a:ext cx="1895475" cy="1219200"/>
          </a:xfrm>
          <a:prstGeom prst="rect"/>
          <a:noFill/>
          <a:ln>
            <a:noFill/>
          </a:ln>
        </p:spPr>
      </p:pic>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showMasterSp="1">
  <p:cSld>
    <p:spTree>
      <p:nvGrpSpPr>
        <p:cNvPr id="92" name=""/>
        <p:cNvGrpSpPr/>
        <p:nvPr/>
      </p:nvGrpSpPr>
      <p:grpSpPr>
        <a:xfrm rot="0">
          <a:off x="0" y="0"/>
          <a:ext cx="0" cy="0"/>
          <a:chOff x="0" y="0"/>
          <a:chExt cx="0" cy="0"/>
        </a:xfrm>
      </p:grpSpPr>
      <p:sp>
        <p:nvSpPr>
          <p:cNvPr id="1048634" name=""/>
          <p:cNvSpPr/>
          <p:nvPr>
            <p:ph type="title" sz="full" idx="0"/>
          </p:nvPr>
        </p:nvSpPr>
        <p:spPr>
          <a:xfrm rot="0">
            <a:off x="457200" y="533400"/>
            <a:ext cx="8229600" cy="9906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0" sz="4000" i="0">
                <a:solidFill>
                  <a:schemeClr val="lt2"/>
                </a:solidFill>
                <a:latin typeface="Arial" pitchFamily="34" charset="0"/>
                <a:sym typeface="Arial" pitchFamily="34" charset="0"/>
              </a:defRPr>
            </a:lvl1pPr>
          </a:lstStyle>
          <a:p>
            <a:pPr eaLnBrk="1" hangingPunct="1" latinLnBrk="1" lvl="0"/>
            <a:r>
              <a:rPr altLang="en-US" lang="zh-CN"/>
              <a:t>Gallstones – Natural History</a:t>
            </a:r>
          </a:p>
        </p:txBody>
      </p:sp>
      <p:sp>
        <p:nvSpPr>
          <p:cNvPr id="1048635" name=""/>
          <p:cNvSpPr/>
          <p:nvPr>
            <p:ph sz="full" idx="1"/>
          </p:nvPr>
        </p:nvSpPr>
        <p:spPr>
          <a:xfrm rot="0">
            <a:off x="2001837" y="1600200"/>
            <a:ext cx="6684962" cy="4876800"/>
          </a:xfrm>
          <a:prstGeom prst="rect"/>
          <a:noFill/>
          <a:ln>
            <a:noFill/>
          </a:ln>
        </p:spPr>
        <p:txBody>
          <a:bodyPr anchor="t" bIns="45720" lIns="91440" rIns="91440" tIns="45720"/>
          <a:lstStyle>
            <a:lvl1pPr algn="l" fontAlgn="base" indent="-182562" latinLnBrk="1" marL="182562" rtl="0">
              <a:lnSpc>
                <a:spcPct val="100000"/>
              </a:lnSpc>
              <a:spcBef>
                <a:spcPct val="20000"/>
              </a:spcBef>
              <a:spcAft>
                <a:spcPct val="0"/>
              </a:spcAft>
              <a:buClr>
                <a:schemeClr val="accent1"/>
              </a:buClr>
              <a:buSzPct val="85000"/>
              <a:buFont typeface="Arial" pitchFamily="34" charset="0"/>
              <a:buChar char="•"/>
              <a:defRPr baseline="0" b="0" sz="2400" i="0">
                <a:solidFill>
                  <a:schemeClr val="dk1"/>
                </a:solidFill>
                <a:latin typeface="Arial" pitchFamily="34" charset="0"/>
                <a:sym typeface="Arial" pitchFamily="34" charset="0"/>
              </a:defRPr>
            </a:lvl1pPr>
            <a:lvl2pPr algn="l" fontAlgn="base" indent="-182563" latinLnBrk="1" marL="457200" rtl="0">
              <a:lnSpc>
                <a:spcPct val="100000"/>
              </a:lnSpc>
              <a:spcBef>
                <a:spcPct val="20000"/>
              </a:spcBef>
              <a:spcAft>
                <a:spcPct val="0"/>
              </a:spcAft>
              <a:buSzPct val="85000"/>
              <a:buFont typeface="Arial" pitchFamily="34" charset="0"/>
              <a:buChar char="•"/>
              <a:defRPr baseline="0" b="0" sz="2000" i="0">
                <a:solidFill>
                  <a:schemeClr val="dk1"/>
                </a:solidFill>
                <a:latin typeface="Arial" pitchFamily="34" charset="0"/>
                <a:sym typeface="Arial" pitchFamily="34" charset="0"/>
              </a:defRPr>
            </a:lvl2pPr>
            <a:lvl3pPr algn="l" fontAlgn="base" indent="-182563" latinLnBrk="1" marL="730250" rtl="0">
              <a:lnSpc>
                <a:spcPct val="100000"/>
              </a:lnSpc>
              <a:spcBef>
                <a:spcPct val="20000"/>
              </a:spcBef>
              <a:spcAft>
                <a:spcPct val="0"/>
              </a:spcAft>
              <a:buSzPct val="90000"/>
              <a:buFont typeface="Arial" pitchFamily="34" charset="0"/>
              <a:buChar char="•"/>
              <a:defRPr baseline="0" b="0" sz="1800" i="0">
                <a:solidFill>
                  <a:schemeClr val="dk1"/>
                </a:solidFill>
                <a:latin typeface="Arial" pitchFamily="34" charset="0"/>
                <a:sym typeface="Arial" pitchFamily="34" charset="0"/>
              </a:defRPr>
            </a:lvl3pPr>
            <a:lvl4pPr algn="l" fontAlgn="base" indent="-182562" latinLnBrk="1" marL="1004887" rtl="0">
              <a:lnSpc>
                <a:spcPct val="100000"/>
              </a:lnSpc>
              <a:spcBef>
                <a:spcPct val="20000"/>
              </a:spcBef>
              <a:spcAft>
                <a:spcPct val="0"/>
              </a:spcAft>
              <a:buSzPct val="100000"/>
              <a:buFont typeface="Arial" pitchFamily="34" charset="0"/>
              <a:buChar char="•"/>
              <a:defRPr baseline="0" b="0" sz="1600" i="0">
                <a:solidFill>
                  <a:schemeClr val="dk1"/>
                </a:solidFill>
                <a:latin typeface="Arial" pitchFamily="34" charset="0"/>
                <a:sym typeface="Arial" pitchFamily="34" charset="0"/>
              </a:defRPr>
            </a:lvl4pPr>
            <a:lvl5pPr algn="l" fontAlgn="base" indent="-136525" latinLnBrk="1" marL="1187450" rtl="0">
              <a:lnSpc>
                <a:spcPct val="100000"/>
              </a:lnSpc>
              <a:spcBef>
                <a:spcPct val="20000"/>
              </a:spcBef>
              <a:spcAft>
                <a:spcPct val="0"/>
              </a:spcAft>
              <a:buSzPct val="100000"/>
              <a:buFont typeface="Arial" pitchFamily="34" charset="0"/>
              <a:buChar char="•"/>
              <a:defRPr baseline="0" b="0" sz="1400" i="0">
                <a:solidFill>
                  <a:schemeClr val="dk1"/>
                </a:solidFill>
                <a:latin typeface="Arial" pitchFamily="34" charset="0"/>
                <a:sym typeface="Arial" pitchFamily="34" charset="0"/>
              </a:defRPr>
            </a:lvl5pPr>
          </a:lstStyle>
          <a:p>
            <a:pPr eaLnBrk="1" hangingPunct="1" latinLnBrk="1" lvl="0"/>
            <a:r>
              <a:rPr altLang="en-US" sz="2800" lang="zh-CN"/>
              <a:t>80% of patients, gallstones are clinically silent</a:t>
            </a:r>
          </a:p>
          <a:p>
            <a:pPr eaLnBrk="1" hangingPunct="1" latinLnBrk="1" lvl="0"/>
            <a:r>
              <a:rPr altLang="en-US" sz="2800" lang="zh-CN"/>
              <a:t>20% of patients develop symptoms over 15-20 years</a:t>
            </a:r>
          </a:p>
          <a:p>
            <a:pPr eaLnBrk="1" hangingPunct="1" latinLnBrk="1" lvl="0"/>
            <a:r>
              <a:rPr altLang="en-US" sz="2800" lang="zh-CN"/>
              <a:t>About 1% per year</a:t>
            </a:r>
          </a:p>
          <a:p>
            <a:pPr eaLnBrk="1" hangingPunct="1" latinLnBrk="1" lvl="0"/>
            <a:r>
              <a:rPr altLang="en-US" sz="2800" lang="zh-CN"/>
              <a:t>Almost all become symptomatic before complications develop</a:t>
            </a:r>
          </a:p>
          <a:p>
            <a:pPr eaLnBrk="1" hangingPunct="1" latinLnBrk="1" lvl="0"/>
            <a:r>
              <a:rPr altLang="en-US" sz="2800" lang="zh-CN"/>
              <a:t>Biliary-type pain due to obstruction of the bile duct lumen</a:t>
            </a:r>
          </a:p>
        </p:txBody>
      </p:sp>
      <p:pic>
        <p:nvPicPr>
          <p:cNvPr id="2097155" name=""/>
          <p:cNvPicPr>
            <a:picLocks/>
          </p:cNvPicPr>
          <p:nvPr/>
        </p:nvPicPr>
        <p:blipFill>
          <a:blip xmlns:r="http://schemas.openxmlformats.org/officeDocument/2006/relationships" r:embed="rId1"/>
          <a:srcRect l="43565" t="28963" r="42078" b="19144"/>
          <a:stretch>
            <a:fillRect/>
          </a:stretch>
        </p:blipFill>
        <p:spPr>
          <a:xfrm rot="0">
            <a:off x="250825" y="1628775"/>
            <a:ext cx="1751012" cy="3805237"/>
          </a:xfrm>
          <a:prstGeom prst="rect"/>
          <a:noFill/>
          <a:ln>
            <a:noFill/>
          </a:ln>
        </p:spPr>
      </p:pic>
    </p:spTree>
  </p:cSld>
  <p:clrMapOvr>
    <a:masterClrMapping/>
  </p:clrMapOvr>
  <p:timing/>
</p:sld>
</file>

<file path=ppt/theme/theme1.xml><?xml version="1.0" encoding="utf-8"?>
<a:theme xmlns:a="http://schemas.openxmlformats.org/drawingml/2006/main" name="Office 主题">
  <a:themeElements>
    <a:clrScheme name="Default Color Scheme">
      <a:dk1>
        <a:srgbClr val="292934"/>
      </a:dk1>
      <a:lt1>
        <a:srgbClr val="FFFFFF"/>
      </a:lt1>
      <a:dk2>
        <a:srgbClr val="F3F2DC"/>
      </a:dk2>
      <a:lt2>
        <a:srgbClr val="D2533C"/>
      </a:lt2>
      <a:accent1>
        <a:srgbClr val="93A299"/>
      </a:accent1>
      <a:accent2>
        <a:srgbClr val="AD8F67"/>
      </a:accent2>
      <a:accent3>
        <a:srgbClr val="FFFFFF"/>
      </a:accent3>
      <a:accent4>
        <a:srgbClr val="292934"/>
      </a:accent4>
      <a:accent5>
        <a:srgbClr val="000000"/>
      </a:accent5>
      <a:accent6>
        <a:srgbClr val="000000"/>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292934"/>
        </a:dk1>
        <a:lt1>
          <a:srgbClr val="FFFFFF"/>
        </a:lt1>
        <a:dk2>
          <a:srgbClr val="F3F2DC"/>
        </a:dk2>
        <a:lt2>
          <a:srgbClr val="D2533C"/>
        </a:lt2>
        <a:accent1>
          <a:srgbClr val="93A299"/>
        </a:accent1>
        <a:accent2>
          <a:srgbClr val="AD8F67"/>
        </a:accent2>
        <a:accent3>
          <a:srgbClr val="FFFFFF"/>
        </a:accent3>
        <a:accent4>
          <a:srgbClr val="292934"/>
        </a:accent4>
        <a:accent5>
          <a:srgbClr val="000000"/>
        </a:accent5>
        <a:accent6>
          <a:srgbClr val="000000"/>
        </a:accent6>
        <a:hlink>
          <a:srgbClr val="0000FF"/>
        </a:hlink>
        <a:folHlink>
          <a:srgbClr val="800080"/>
        </a:folHlink>
      </a:clrScheme>
    </a:extraClrScheme>
  </a:extraClrSchemeLst>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terms="http://purl.org/dc/terms/" xmlns:xsi="http://www.w3.org/2001/XMLSchema-instance">
  <dcterms:created xsi:type="dcterms:W3CDTF">2016-08-09T09:21:57Z</dcterms:created>
  <dcterms:modified xsi:type="dcterms:W3CDTF">2016-08-09T09:21:57Z</dcterms:modified>
</cp:coreProperties>
</file>