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72" r:id="rId4"/>
    <p:sldId id="274" r:id="rId5"/>
    <p:sldId id="273" r:id="rId6"/>
    <p:sldId id="275" r:id="rId7"/>
    <p:sldId id="298" r:id="rId8"/>
    <p:sldId id="299" r:id="rId9"/>
    <p:sldId id="301" r:id="rId10"/>
    <p:sldId id="300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335" r:id="rId34"/>
    <p:sldId id="336" r:id="rId35"/>
    <p:sldId id="337" r:id="rId36"/>
    <p:sldId id="338" r:id="rId37"/>
    <p:sldId id="339" r:id="rId38"/>
    <p:sldId id="340" r:id="rId39"/>
    <p:sldId id="341" r:id="rId40"/>
    <p:sldId id="342" r:id="rId41"/>
    <p:sldId id="343" r:id="rId42"/>
    <p:sldId id="344" r:id="rId43"/>
    <p:sldId id="345" r:id="rId44"/>
    <p:sldId id="346" r:id="rId45"/>
    <p:sldId id="347" r:id="rId46"/>
    <p:sldId id="348" r:id="rId47"/>
    <p:sldId id="349" r:id="rId48"/>
    <p:sldId id="350" r:id="rId49"/>
    <p:sldId id="351" r:id="rId50"/>
    <p:sldId id="352" r:id="rId51"/>
    <p:sldId id="353" r:id="rId52"/>
    <p:sldId id="354" r:id="rId53"/>
    <p:sldId id="276" r:id="rId54"/>
    <p:sldId id="277" r:id="rId55"/>
    <p:sldId id="278" r:id="rId56"/>
    <p:sldId id="279" r:id="rId57"/>
    <p:sldId id="280" r:id="rId58"/>
    <p:sldId id="281" r:id="rId59"/>
    <p:sldId id="282" r:id="rId60"/>
    <p:sldId id="260" r:id="rId61"/>
    <p:sldId id="271" r:id="rId62"/>
    <p:sldId id="283" r:id="rId63"/>
    <p:sldId id="292" r:id="rId64"/>
    <p:sldId id="293" r:id="rId65"/>
    <p:sldId id="284" r:id="rId66"/>
    <p:sldId id="294" r:id="rId67"/>
    <p:sldId id="285" r:id="rId68"/>
    <p:sldId id="286" r:id="rId69"/>
    <p:sldId id="287" r:id="rId70"/>
    <p:sldId id="295" r:id="rId71"/>
    <p:sldId id="289" r:id="rId72"/>
    <p:sldId id="290" r:id="rId73"/>
    <p:sldId id="296" r:id="rId74"/>
    <p:sldId id="297" r:id="rId75"/>
    <p:sldId id="291" r:id="rId76"/>
    <p:sldId id="261" r:id="rId77"/>
    <p:sldId id="270" r:id="rId78"/>
    <p:sldId id="302" r:id="rId79"/>
    <p:sldId id="303" r:id="rId80"/>
    <p:sldId id="304" r:id="rId81"/>
    <p:sldId id="305" r:id="rId82"/>
    <p:sldId id="306" r:id="rId83"/>
    <p:sldId id="307" r:id="rId84"/>
    <p:sldId id="308" r:id="rId85"/>
    <p:sldId id="309" r:id="rId86"/>
    <p:sldId id="310" r:id="rId87"/>
    <p:sldId id="311" r:id="rId88"/>
    <p:sldId id="312" r:id="rId89"/>
    <p:sldId id="262" r:id="rId90"/>
    <p:sldId id="269" r:id="rId91"/>
    <p:sldId id="263" r:id="rId92"/>
    <p:sldId id="268" r:id="rId93"/>
    <p:sldId id="264" r:id="rId94"/>
    <p:sldId id="265" r:id="rId95"/>
    <p:sldId id="266" r:id="rId96"/>
    <p:sldId id="267" r:id="rId9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0" autoAdjust="0"/>
    <p:restoredTop sz="94660"/>
  </p:normalViewPr>
  <p:slideViewPr>
    <p:cSldViewPr snapToGrid="0">
      <p:cViewPr varScale="1">
        <p:scale>
          <a:sx n="71" d="100"/>
          <a:sy n="71" d="100"/>
        </p:scale>
        <p:origin x="4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F46430-E8AD-4A83-8343-2CFBFE6BC633}" type="doc">
      <dgm:prSet loTypeId="urn:microsoft.com/office/officeart/2005/8/layout/hierarchy3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931B7F-E2F0-4A6E-A86C-31F0B85B163D}">
      <dgm:prSet phldrT="[Text]"/>
      <dgm:spPr/>
      <dgm:t>
        <a:bodyPr/>
        <a:lstStyle/>
        <a:p>
          <a:r>
            <a:rPr lang="en-US" dirty="0" smtClean="0">
              <a:latin typeface="AR CENA" panose="02000000000000000000" pitchFamily="2" charset="0"/>
            </a:rPr>
            <a:t>NON - ESOPHAGEAL</a:t>
          </a:r>
          <a:endParaRPr lang="en-US" dirty="0">
            <a:latin typeface="AR CENA" panose="02000000000000000000" pitchFamily="2" charset="0"/>
          </a:endParaRPr>
        </a:p>
      </dgm:t>
    </dgm:pt>
    <dgm:pt modelId="{7D8649B2-BCD4-4FF4-8A64-5742FDCA8FA2}" type="parTrans" cxnId="{CAC2D5F5-3857-48C4-BF44-69B10295C983}">
      <dgm:prSet/>
      <dgm:spPr/>
      <dgm:t>
        <a:bodyPr/>
        <a:lstStyle/>
        <a:p>
          <a:endParaRPr lang="en-US"/>
        </a:p>
      </dgm:t>
    </dgm:pt>
    <dgm:pt modelId="{28F32E05-6112-4D4B-953E-4AEF26FA4481}" type="sibTrans" cxnId="{CAC2D5F5-3857-48C4-BF44-69B10295C983}">
      <dgm:prSet/>
      <dgm:spPr/>
      <dgm:t>
        <a:bodyPr/>
        <a:lstStyle/>
        <a:p>
          <a:endParaRPr lang="en-US"/>
        </a:p>
      </dgm:t>
    </dgm:pt>
    <dgm:pt modelId="{E1775CF9-83F6-4970-B35C-842C8F8B2A53}">
      <dgm:prSet phldrT="[Text]"/>
      <dgm:spPr/>
      <dgm:t>
        <a:bodyPr/>
        <a:lstStyle/>
        <a:p>
          <a:r>
            <a:rPr lang="en-US" b="1" dirty="0" smtClean="0">
              <a:latin typeface="AR CENA" panose="02000000000000000000" pitchFamily="2" charset="0"/>
            </a:rPr>
            <a:t>RESPIRATORY</a:t>
          </a:r>
        </a:p>
        <a:p>
          <a:r>
            <a:rPr lang="en-US" dirty="0" smtClean="0">
              <a:latin typeface="AR CENA" panose="02000000000000000000" pitchFamily="2" charset="0"/>
            </a:rPr>
            <a:t>Chronic cough</a:t>
          </a:r>
        </a:p>
        <a:p>
          <a:r>
            <a:rPr lang="en-US" dirty="0" smtClean="0">
              <a:latin typeface="AR CENA" panose="02000000000000000000" pitchFamily="2" charset="0"/>
            </a:rPr>
            <a:t>Asthmatic symptoms: wheezing</a:t>
          </a:r>
        </a:p>
        <a:p>
          <a:r>
            <a:rPr lang="en-US" dirty="0" smtClean="0">
              <a:latin typeface="AR CENA" panose="02000000000000000000" pitchFamily="2" charset="0"/>
            </a:rPr>
            <a:t>Aspiration pneumonia</a:t>
          </a:r>
        </a:p>
      </dgm:t>
    </dgm:pt>
    <dgm:pt modelId="{7C313617-E97C-469F-90A7-DB2BDC6F951D}" type="parTrans" cxnId="{5E5322D9-0E44-493E-BB85-C0F62456FF6C}">
      <dgm:prSet/>
      <dgm:spPr/>
      <dgm:t>
        <a:bodyPr/>
        <a:lstStyle/>
        <a:p>
          <a:endParaRPr lang="en-US">
            <a:latin typeface="AR CENA" panose="02000000000000000000" pitchFamily="2" charset="0"/>
          </a:endParaRPr>
        </a:p>
      </dgm:t>
    </dgm:pt>
    <dgm:pt modelId="{2CFA8138-936B-4276-AA1C-9E002FD10186}" type="sibTrans" cxnId="{5E5322D9-0E44-493E-BB85-C0F62456FF6C}">
      <dgm:prSet/>
      <dgm:spPr/>
      <dgm:t>
        <a:bodyPr/>
        <a:lstStyle/>
        <a:p>
          <a:endParaRPr lang="en-US"/>
        </a:p>
      </dgm:t>
    </dgm:pt>
    <dgm:pt modelId="{B201D9BC-A684-4512-A84A-A51EA48B34B4}">
      <dgm:prSet phldrT="[Text]"/>
      <dgm:spPr/>
      <dgm:t>
        <a:bodyPr/>
        <a:lstStyle/>
        <a:p>
          <a:r>
            <a:rPr lang="en-US" b="1" dirty="0" smtClean="0">
              <a:latin typeface="AR CENA" panose="02000000000000000000" pitchFamily="2" charset="0"/>
            </a:rPr>
            <a:t>NON – RESPIRATORY</a:t>
          </a:r>
        </a:p>
        <a:p>
          <a:r>
            <a:rPr lang="en-US" dirty="0" smtClean="0">
              <a:latin typeface="AR CENA" panose="02000000000000000000" pitchFamily="2" charset="0"/>
            </a:rPr>
            <a:t>Sore throat</a:t>
          </a:r>
        </a:p>
        <a:p>
          <a:r>
            <a:rPr lang="en-US" dirty="0" smtClean="0">
              <a:latin typeface="AR CENA" panose="02000000000000000000" pitchFamily="2" charset="0"/>
            </a:rPr>
            <a:t>Hoarseness and clearing of throat</a:t>
          </a:r>
        </a:p>
        <a:p>
          <a:r>
            <a:rPr lang="en-US" dirty="0" smtClean="0">
              <a:latin typeface="AR CENA" panose="02000000000000000000" pitchFamily="2" charset="0"/>
            </a:rPr>
            <a:t>Dental caries </a:t>
          </a:r>
        </a:p>
        <a:p>
          <a:r>
            <a:rPr lang="en-US" dirty="0" smtClean="0">
              <a:latin typeface="AR CENA" panose="02000000000000000000" pitchFamily="2" charset="0"/>
            </a:rPr>
            <a:t>Otitis media</a:t>
          </a:r>
          <a:endParaRPr lang="en-US" dirty="0">
            <a:latin typeface="AR CENA" panose="02000000000000000000" pitchFamily="2" charset="0"/>
          </a:endParaRPr>
        </a:p>
      </dgm:t>
    </dgm:pt>
    <dgm:pt modelId="{E327856B-F0AE-4782-9D6B-DA4C2A18DFB2}" type="parTrans" cxnId="{BD3BD4AD-D6A1-4092-865F-261259E51C66}">
      <dgm:prSet/>
      <dgm:spPr/>
      <dgm:t>
        <a:bodyPr/>
        <a:lstStyle/>
        <a:p>
          <a:endParaRPr lang="en-US">
            <a:latin typeface="AR CENA" panose="02000000000000000000" pitchFamily="2" charset="0"/>
          </a:endParaRPr>
        </a:p>
      </dgm:t>
    </dgm:pt>
    <dgm:pt modelId="{B954592B-61FD-45E2-8799-E0518917C98F}" type="sibTrans" cxnId="{BD3BD4AD-D6A1-4092-865F-261259E51C66}">
      <dgm:prSet/>
      <dgm:spPr/>
      <dgm:t>
        <a:bodyPr/>
        <a:lstStyle/>
        <a:p>
          <a:endParaRPr lang="en-US"/>
        </a:p>
      </dgm:t>
    </dgm:pt>
    <dgm:pt modelId="{0FE95F1E-49D7-4BD6-B92C-1720B178936D}">
      <dgm:prSet phldrT="[Text]"/>
      <dgm:spPr/>
      <dgm:t>
        <a:bodyPr/>
        <a:lstStyle/>
        <a:p>
          <a:r>
            <a:rPr lang="en-US" dirty="0" smtClean="0">
              <a:latin typeface="AR CENA" panose="02000000000000000000" pitchFamily="2" charset="0"/>
            </a:rPr>
            <a:t>ESOPHAGEAL</a:t>
          </a:r>
          <a:endParaRPr lang="en-US" dirty="0">
            <a:latin typeface="AR CENA" panose="02000000000000000000" pitchFamily="2" charset="0"/>
          </a:endParaRPr>
        </a:p>
      </dgm:t>
    </dgm:pt>
    <dgm:pt modelId="{AB8ED247-65A7-42D8-BE16-9980E968C725}" type="parTrans" cxnId="{AC370D50-C2FC-4BC3-9A36-0BE33D2B514B}">
      <dgm:prSet/>
      <dgm:spPr/>
      <dgm:t>
        <a:bodyPr/>
        <a:lstStyle/>
        <a:p>
          <a:endParaRPr lang="en-US"/>
        </a:p>
      </dgm:t>
    </dgm:pt>
    <dgm:pt modelId="{5DD51D85-7AAC-4C6E-BC3A-E05135235374}" type="sibTrans" cxnId="{AC370D50-C2FC-4BC3-9A36-0BE33D2B514B}">
      <dgm:prSet/>
      <dgm:spPr/>
      <dgm:t>
        <a:bodyPr/>
        <a:lstStyle/>
        <a:p>
          <a:endParaRPr lang="en-US"/>
        </a:p>
      </dgm:t>
    </dgm:pt>
    <dgm:pt modelId="{29F462D7-7653-4AA7-B7E2-3C5ABBA135F6}">
      <dgm:prSet phldrT="[Text]"/>
      <dgm:spPr/>
      <dgm:t>
        <a:bodyPr/>
        <a:lstStyle/>
        <a:p>
          <a:r>
            <a:rPr lang="en-US" b="1" dirty="0" smtClean="0">
              <a:latin typeface="AR CENA" panose="02000000000000000000" pitchFamily="2" charset="0"/>
            </a:rPr>
            <a:t>TYPICAL</a:t>
          </a:r>
        </a:p>
        <a:p>
          <a:r>
            <a:rPr lang="en-US" b="0" dirty="0" err="1" smtClean="0">
              <a:latin typeface="AR CENA" panose="02000000000000000000" pitchFamily="2" charset="0"/>
            </a:rPr>
            <a:t>Pyrosis</a:t>
          </a:r>
          <a:endParaRPr lang="en-US" b="0" dirty="0" smtClean="0">
            <a:latin typeface="AR CENA" panose="02000000000000000000" pitchFamily="2" charset="0"/>
          </a:endParaRPr>
        </a:p>
        <a:p>
          <a:r>
            <a:rPr lang="en-US" b="0" dirty="0" smtClean="0">
              <a:latin typeface="AR CENA" panose="02000000000000000000" pitchFamily="2" charset="0"/>
            </a:rPr>
            <a:t>Acid regurgitation</a:t>
          </a:r>
          <a:endParaRPr lang="en-US" b="0" dirty="0">
            <a:latin typeface="AR CENA" panose="02000000000000000000" pitchFamily="2" charset="0"/>
          </a:endParaRPr>
        </a:p>
      </dgm:t>
    </dgm:pt>
    <dgm:pt modelId="{4E5A267D-80C0-4723-B423-93C5A0F3FCF8}" type="parTrans" cxnId="{332FF4B3-C7D3-435D-A97F-BC725EE1036E}">
      <dgm:prSet/>
      <dgm:spPr/>
      <dgm:t>
        <a:bodyPr/>
        <a:lstStyle/>
        <a:p>
          <a:endParaRPr lang="en-US">
            <a:latin typeface="AR CENA" panose="02000000000000000000" pitchFamily="2" charset="0"/>
          </a:endParaRPr>
        </a:p>
      </dgm:t>
    </dgm:pt>
    <dgm:pt modelId="{4D5D5946-0E6F-4ABB-9100-CA1F7354DCB8}" type="sibTrans" cxnId="{332FF4B3-C7D3-435D-A97F-BC725EE1036E}">
      <dgm:prSet/>
      <dgm:spPr/>
      <dgm:t>
        <a:bodyPr/>
        <a:lstStyle/>
        <a:p>
          <a:endParaRPr lang="en-US"/>
        </a:p>
      </dgm:t>
    </dgm:pt>
    <dgm:pt modelId="{8C1CAEF8-4650-41ED-849E-AC4856535655}">
      <dgm:prSet phldrT="[Text]"/>
      <dgm:spPr/>
      <dgm:t>
        <a:bodyPr/>
        <a:lstStyle/>
        <a:p>
          <a:r>
            <a:rPr lang="en-US" b="1" dirty="0" smtClean="0">
              <a:latin typeface="AR CENA" panose="02000000000000000000" pitchFamily="2" charset="0"/>
            </a:rPr>
            <a:t>ATYPICAL</a:t>
          </a:r>
        </a:p>
        <a:p>
          <a:r>
            <a:rPr lang="en-US" b="0" dirty="0" smtClean="0">
              <a:latin typeface="AR CENA" panose="02000000000000000000" pitchFamily="2" charset="0"/>
            </a:rPr>
            <a:t>Chest pain</a:t>
          </a:r>
        </a:p>
        <a:p>
          <a:r>
            <a:rPr lang="en-US" b="0" dirty="0" smtClean="0">
              <a:latin typeface="AR CENA" panose="02000000000000000000" pitchFamily="2" charset="0"/>
            </a:rPr>
            <a:t>Dysphagia (late)</a:t>
          </a:r>
        </a:p>
        <a:p>
          <a:r>
            <a:rPr lang="en-US" b="0" dirty="0" smtClean="0">
              <a:latin typeface="AR CENA" panose="02000000000000000000" pitchFamily="2" charset="0"/>
            </a:rPr>
            <a:t>Odynophagia (rare)</a:t>
          </a:r>
          <a:endParaRPr lang="en-US" b="0" dirty="0">
            <a:latin typeface="AR CENA" panose="02000000000000000000" pitchFamily="2" charset="0"/>
          </a:endParaRPr>
        </a:p>
      </dgm:t>
    </dgm:pt>
    <dgm:pt modelId="{CC2E8BEF-FA24-4C5D-A735-3A8FBDE429CA}" type="parTrans" cxnId="{A31812A4-FD44-4A87-BE51-52D27AE251CB}">
      <dgm:prSet/>
      <dgm:spPr/>
      <dgm:t>
        <a:bodyPr/>
        <a:lstStyle/>
        <a:p>
          <a:endParaRPr lang="en-US">
            <a:latin typeface="AR CENA" panose="02000000000000000000" pitchFamily="2" charset="0"/>
          </a:endParaRPr>
        </a:p>
      </dgm:t>
    </dgm:pt>
    <dgm:pt modelId="{0E0A3684-7635-43BB-AC4E-D84FFD6D745E}" type="sibTrans" cxnId="{A31812A4-FD44-4A87-BE51-52D27AE251CB}">
      <dgm:prSet/>
      <dgm:spPr/>
      <dgm:t>
        <a:bodyPr/>
        <a:lstStyle/>
        <a:p>
          <a:endParaRPr lang="en-US"/>
        </a:p>
      </dgm:t>
    </dgm:pt>
    <dgm:pt modelId="{0737CD1B-820B-4CC6-8452-E0AD46057309}" type="pres">
      <dgm:prSet presAssocID="{5BF46430-E8AD-4A83-8343-2CFBFE6BC63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5F671C1-6CCA-45AC-B45B-4790FC3BBDC7}" type="pres">
      <dgm:prSet presAssocID="{E7931B7F-E2F0-4A6E-A86C-31F0B85B163D}" presName="root" presStyleCnt="0"/>
      <dgm:spPr/>
    </dgm:pt>
    <dgm:pt modelId="{D2505CBE-48BB-4381-AE38-D83F0257A037}" type="pres">
      <dgm:prSet presAssocID="{E7931B7F-E2F0-4A6E-A86C-31F0B85B163D}" presName="rootComposite" presStyleCnt="0"/>
      <dgm:spPr/>
    </dgm:pt>
    <dgm:pt modelId="{4ADF5747-1227-4359-A608-9BFE691A262F}" type="pres">
      <dgm:prSet presAssocID="{E7931B7F-E2F0-4A6E-A86C-31F0B85B163D}" presName="rootText" presStyleLbl="node1" presStyleIdx="0" presStyleCnt="2" custScaleX="131121" custScaleY="59801"/>
      <dgm:spPr/>
      <dgm:t>
        <a:bodyPr/>
        <a:lstStyle/>
        <a:p>
          <a:endParaRPr lang="en-US"/>
        </a:p>
      </dgm:t>
    </dgm:pt>
    <dgm:pt modelId="{455763A0-94CB-4538-A78F-4762F80E036E}" type="pres">
      <dgm:prSet presAssocID="{E7931B7F-E2F0-4A6E-A86C-31F0B85B163D}" presName="rootConnector" presStyleLbl="node1" presStyleIdx="0" presStyleCnt="2"/>
      <dgm:spPr/>
      <dgm:t>
        <a:bodyPr/>
        <a:lstStyle/>
        <a:p>
          <a:endParaRPr lang="en-US"/>
        </a:p>
      </dgm:t>
    </dgm:pt>
    <dgm:pt modelId="{CD618104-34C6-47BD-A5AA-3F2A2C56088E}" type="pres">
      <dgm:prSet presAssocID="{E7931B7F-E2F0-4A6E-A86C-31F0B85B163D}" presName="childShape" presStyleCnt="0"/>
      <dgm:spPr/>
    </dgm:pt>
    <dgm:pt modelId="{408C6A5F-4581-43E6-9E24-C9210916F12D}" type="pres">
      <dgm:prSet presAssocID="{7C313617-E97C-469F-90A7-DB2BDC6F951D}" presName="Name13" presStyleLbl="parChTrans1D2" presStyleIdx="0" presStyleCnt="4"/>
      <dgm:spPr/>
      <dgm:t>
        <a:bodyPr/>
        <a:lstStyle/>
        <a:p>
          <a:endParaRPr lang="en-US"/>
        </a:p>
      </dgm:t>
    </dgm:pt>
    <dgm:pt modelId="{7CE3628B-06AA-4FC0-AC40-6B20FE0431CD}" type="pres">
      <dgm:prSet presAssocID="{E1775CF9-83F6-4970-B35C-842C8F8B2A53}" presName="childText" presStyleLbl="bgAcc1" presStyleIdx="0" presStyleCnt="4" custScaleX="140887" custLinFactNeighborY="-138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370D12-10C4-4284-82ED-2431C717A3B8}" type="pres">
      <dgm:prSet presAssocID="{E327856B-F0AE-4782-9D6B-DA4C2A18DFB2}" presName="Name13" presStyleLbl="parChTrans1D2" presStyleIdx="1" presStyleCnt="4"/>
      <dgm:spPr/>
      <dgm:t>
        <a:bodyPr/>
        <a:lstStyle/>
        <a:p>
          <a:endParaRPr lang="en-US"/>
        </a:p>
      </dgm:t>
    </dgm:pt>
    <dgm:pt modelId="{251EEBA4-5C35-49F4-A49A-B2821A103627}" type="pres">
      <dgm:prSet presAssocID="{B201D9BC-A684-4512-A84A-A51EA48B34B4}" presName="childText" presStyleLbl="bgAcc1" presStyleIdx="1" presStyleCnt="4" custScaleX="142516" custScaleY="1370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810F4A-026C-4E3B-83EF-89DDE035F116}" type="pres">
      <dgm:prSet presAssocID="{0FE95F1E-49D7-4BD6-B92C-1720B178936D}" presName="root" presStyleCnt="0"/>
      <dgm:spPr/>
    </dgm:pt>
    <dgm:pt modelId="{5468EA8D-0DB5-487F-BFE0-95E779271307}" type="pres">
      <dgm:prSet presAssocID="{0FE95F1E-49D7-4BD6-B92C-1720B178936D}" presName="rootComposite" presStyleCnt="0"/>
      <dgm:spPr/>
    </dgm:pt>
    <dgm:pt modelId="{E35FAD82-0C4A-4059-A49A-B841EA77ACC7}" type="pres">
      <dgm:prSet presAssocID="{0FE95F1E-49D7-4BD6-B92C-1720B178936D}" presName="rootText" presStyleLbl="node1" presStyleIdx="1" presStyleCnt="2" custScaleX="134658" custScaleY="55642"/>
      <dgm:spPr/>
      <dgm:t>
        <a:bodyPr/>
        <a:lstStyle/>
        <a:p>
          <a:endParaRPr lang="en-US"/>
        </a:p>
      </dgm:t>
    </dgm:pt>
    <dgm:pt modelId="{2B61F9FB-BDEF-4EFB-866D-6C3E68759EDE}" type="pres">
      <dgm:prSet presAssocID="{0FE95F1E-49D7-4BD6-B92C-1720B178936D}" presName="rootConnector" presStyleLbl="node1" presStyleIdx="1" presStyleCnt="2"/>
      <dgm:spPr/>
      <dgm:t>
        <a:bodyPr/>
        <a:lstStyle/>
        <a:p>
          <a:endParaRPr lang="en-US"/>
        </a:p>
      </dgm:t>
    </dgm:pt>
    <dgm:pt modelId="{C4D70AAF-B692-408F-860F-DB1AE998D855}" type="pres">
      <dgm:prSet presAssocID="{0FE95F1E-49D7-4BD6-B92C-1720B178936D}" presName="childShape" presStyleCnt="0"/>
      <dgm:spPr/>
    </dgm:pt>
    <dgm:pt modelId="{319266AA-6EA6-44E6-BFB7-788E8D115E06}" type="pres">
      <dgm:prSet presAssocID="{4E5A267D-80C0-4723-B423-93C5A0F3FCF8}" presName="Name13" presStyleLbl="parChTrans1D2" presStyleIdx="2" presStyleCnt="4"/>
      <dgm:spPr/>
      <dgm:t>
        <a:bodyPr/>
        <a:lstStyle/>
        <a:p>
          <a:endParaRPr lang="en-US"/>
        </a:p>
      </dgm:t>
    </dgm:pt>
    <dgm:pt modelId="{059A24A6-0030-43D9-9677-F808ADF513DD}" type="pres">
      <dgm:prSet presAssocID="{29F462D7-7653-4AA7-B7E2-3C5ABBA135F6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F12CED-5EE5-46B0-B2E9-BE0DC3F21A11}" type="pres">
      <dgm:prSet presAssocID="{CC2E8BEF-FA24-4C5D-A735-3A8FBDE429CA}" presName="Name13" presStyleLbl="parChTrans1D2" presStyleIdx="3" presStyleCnt="4"/>
      <dgm:spPr/>
      <dgm:t>
        <a:bodyPr/>
        <a:lstStyle/>
        <a:p>
          <a:endParaRPr lang="en-US"/>
        </a:p>
      </dgm:t>
    </dgm:pt>
    <dgm:pt modelId="{115E4906-841A-4BA7-97E1-7E9589C796E7}" type="pres">
      <dgm:prSet presAssocID="{8C1CAEF8-4650-41ED-849E-AC4856535655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DFBE23-3D88-4DCF-8D22-984F6030CA0D}" type="presOf" srcId="{E1775CF9-83F6-4970-B35C-842C8F8B2A53}" destId="{7CE3628B-06AA-4FC0-AC40-6B20FE0431CD}" srcOrd="0" destOrd="0" presId="urn:microsoft.com/office/officeart/2005/8/layout/hierarchy3"/>
    <dgm:cxn modelId="{60F4B474-7C0C-4CEA-8896-790019A65D4F}" type="presOf" srcId="{E7931B7F-E2F0-4A6E-A86C-31F0B85B163D}" destId="{4ADF5747-1227-4359-A608-9BFE691A262F}" srcOrd="0" destOrd="0" presId="urn:microsoft.com/office/officeart/2005/8/layout/hierarchy3"/>
    <dgm:cxn modelId="{9DFF2D22-10C6-44C3-B2D4-42C7747E5564}" type="presOf" srcId="{B201D9BC-A684-4512-A84A-A51EA48B34B4}" destId="{251EEBA4-5C35-49F4-A49A-B2821A103627}" srcOrd="0" destOrd="0" presId="urn:microsoft.com/office/officeart/2005/8/layout/hierarchy3"/>
    <dgm:cxn modelId="{CAC2D5F5-3857-48C4-BF44-69B10295C983}" srcId="{5BF46430-E8AD-4A83-8343-2CFBFE6BC633}" destId="{E7931B7F-E2F0-4A6E-A86C-31F0B85B163D}" srcOrd="0" destOrd="0" parTransId="{7D8649B2-BCD4-4FF4-8A64-5742FDCA8FA2}" sibTransId="{28F32E05-6112-4D4B-953E-4AEF26FA4481}"/>
    <dgm:cxn modelId="{AC370D50-C2FC-4BC3-9A36-0BE33D2B514B}" srcId="{5BF46430-E8AD-4A83-8343-2CFBFE6BC633}" destId="{0FE95F1E-49D7-4BD6-B92C-1720B178936D}" srcOrd="1" destOrd="0" parTransId="{AB8ED247-65A7-42D8-BE16-9980E968C725}" sibTransId="{5DD51D85-7AAC-4C6E-BC3A-E05135235374}"/>
    <dgm:cxn modelId="{BD3BD4AD-D6A1-4092-865F-261259E51C66}" srcId="{E7931B7F-E2F0-4A6E-A86C-31F0B85B163D}" destId="{B201D9BC-A684-4512-A84A-A51EA48B34B4}" srcOrd="1" destOrd="0" parTransId="{E327856B-F0AE-4782-9D6B-DA4C2A18DFB2}" sibTransId="{B954592B-61FD-45E2-8799-E0518917C98F}"/>
    <dgm:cxn modelId="{B3BC061C-3166-439F-A8F7-7F9E6D73580F}" type="presOf" srcId="{E7931B7F-E2F0-4A6E-A86C-31F0B85B163D}" destId="{455763A0-94CB-4538-A78F-4762F80E036E}" srcOrd="1" destOrd="0" presId="urn:microsoft.com/office/officeart/2005/8/layout/hierarchy3"/>
    <dgm:cxn modelId="{D0A003EE-501C-4B9C-B675-58F98A0043C5}" type="presOf" srcId="{29F462D7-7653-4AA7-B7E2-3C5ABBA135F6}" destId="{059A24A6-0030-43D9-9677-F808ADF513DD}" srcOrd="0" destOrd="0" presId="urn:microsoft.com/office/officeart/2005/8/layout/hierarchy3"/>
    <dgm:cxn modelId="{93167006-1755-442F-B76C-3867540B13CA}" type="presOf" srcId="{0FE95F1E-49D7-4BD6-B92C-1720B178936D}" destId="{2B61F9FB-BDEF-4EFB-866D-6C3E68759EDE}" srcOrd="1" destOrd="0" presId="urn:microsoft.com/office/officeart/2005/8/layout/hierarchy3"/>
    <dgm:cxn modelId="{5E5322D9-0E44-493E-BB85-C0F62456FF6C}" srcId="{E7931B7F-E2F0-4A6E-A86C-31F0B85B163D}" destId="{E1775CF9-83F6-4970-B35C-842C8F8B2A53}" srcOrd="0" destOrd="0" parTransId="{7C313617-E97C-469F-90A7-DB2BDC6F951D}" sibTransId="{2CFA8138-936B-4276-AA1C-9E002FD10186}"/>
    <dgm:cxn modelId="{332FF4B3-C7D3-435D-A97F-BC725EE1036E}" srcId="{0FE95F1E-49D7-4BD6-B92C-1720B178936D}" destId="{29F462D7-7653-4AA7-B7E2-3C5ABBA135F6}" srcOrd="0" destOrd="0" parTransId="{4E5A267D-80C0-4723-B423-93C5A0F3FCF8}" sibTransId="{4D5D5946-0E6F-4ABB-9100-CA1F7354DCB8}"/>
    <dgm:cxn modelId="{2269FEB3-4E89-44E3-AD5B-5D419EE2C30D}" type="presOf" srcId="{0FE95F1E-49D7-4BD6-B92C-1720B178936D}" destId="{E35FAD82-0C4A-4059-A49A-B841EA77ACC7}" srcOrd="0" destOrd="0" presId="urn:microsoft.com/office/officeart/2005/8/layout/hierarchy3"/>
    <dgm:cxn modelId="{EB458207-0051-4960-B716-534F09923482}" type="presOf" srcId="{5BF46430-E8AD-4A83-8343-2CFBFE6BC633}" destId="{0737CD1B-820B-4CC6-8452-E0AD46057309}" srcOrd="0" destOrd="0" presId="urn:microsoft.com/office/officeart/2005/8/layout/hierarchy3"/>
    <dgm:cxn modelId="{A31812A4-FD44-4A87-BE51-52D27AE251CB}" srcId="{0FE95F1E-49D7-4BD6-B92C-1720B178936D}" destId="{8C1CAEF8-4650-41ED-849E-AC4856535655}" srcOrd="1" destOrd="0" parTransId="{CC2E8BEF-FA24-4C5D-A735-3A8FBDE429CA}" sibTransId="{0E0A3684-7635-43BB-AC4E-D84FFD6D745E}"/>
    <dgm:cxn modelId="{AAA12F20-DA66-4784-B26D-164934BE68EB}" type="presOf" srcId="{CC2E8BEF-FA24-4C5D-A735-3A8FBDE429CA}" destId="{D2F12CED-5EE5-46B0-B2E9-BE0DC3F21A11}" srcOrd="0" destOrd="0" presId="urn:microsoft.com/office/officeart/2005/8/layout/hierarchy3"/>
    <dgm:cxn modelId="{FF41B449-D698-49CE-87E4-4F34630CB527}" type="presOf" srcId="{7C313617-E97C-469F-90A7-DB2BDC6F951D}" destId="{408C6A5F-4581-43E6-9E24-C9210916F12D}" srcOrd="0" destOrd="0" presId="urn:microsoft.com/office/officeart/2005/8/layout/hierarchy3"/>
    <dgm:cxn modelId="{4AA917AE-6668-4550-9EC7-402D1078236A}" type="presOf" srcId="{4E5A267D-80C0-4723-B423-93C5A0F3FCF8}" destId="{319266AA-6EA6-44E6-BFB7-788E8D115E06}" srcOrd="0" destOrd="0" presId="urn:microsoft.com/office/officeart/2005/8/layout/hierarchy3"/>
    <dgm:cxn modelId="{9A00A3B5-17E8-47E7-8C06-AAD63F9593A4}" type="presOf" srcId="{E327856B-F0AE-4782-9D6B-DA4C2A18DFB2}" destId="{EA370D12-10C4-4284-82ED-2431C717A3B8}" srcOrd="0" destOrd="0" presId="urn:microsoft.com/office/officeart/2005/8/layout/hierarchy3"/>
    <dgm:cxn modelId="{9F7704C9-4207-451B-B4D3-BCDDF5D02D72}" type="presOf" srcId="{8C1CAEF8-4650-41ED-849E-AC4856535655}" destId="{115E4906-841A-4BA7-97E1-7E9589C796E7}" srcOrd="0" destOrd="0" presId="urn:microsoft.com/office/officeart/2005/8/layout/hierarchy3"/>
    <dgm:cxn modelId="{28B9F240-F9F9-4C9F-9079-DB151574D8BC}" type="presParOf" srcId="{0737CD1B-820B-4CC6-8452-E0AD46057309}" destId="{B5F671C1-6CCA-45AC-B45B-4790FC3BBDC7}" srcOrd="0" destOrd="0" presId="urn:microsoft.com/office/officeart/2005/8/layout/hierarchy3"/>
    <dgm:cxn modelId="{26D93122-EFEF-4E09-B3E5-36667EC22E43}" type="presParOf" srcId="{B5F671C1-6CCA-45AC-B45B-4790FC3BBDC7}" destId="{D2505CBE-48BB-4381-AE38-D83F0257A037}" srcOrd="0" destOrd="0" presId="urn:microsoft.com/office/officeart/2005/8/layout/hierarchy3"/>
    <dgm:cxn modelId="{46FA6779-5CDC-4644-9B16-788E7425A890}" type="presParOf" srcId="{D2505CBE-48BB-4381-AE38-D83F0257A037}" destId="{4ADF5747-1227-4359-A608-9BFE691A262F}" srcOrd="0" destOrd="0" presId="urn:microsoft.com/office/officeart/2005/8/layout/hierarchy3"/>
    <dgm:cxn modelId="{6D63BB77-CD9F-4364-BE29-1B5034B8CE3E}" type="presParOf" srcId="{D2505CBE-48BB-4381-AE38-D83F0257A037}" destId="{455763A0-94CB-4538-A78F-4762F80E036E}" srcOrd="1" destOrd="0" presId="urn:microsoft.com/office/officeart/2005/8/layout/hierarchy3"/>
    <dgm:cxn modelId="{CF684C14-00C7-4882-89FA-13BE117BC62B}" type="presParOf" srcId="{B5F671C1-6CCA-45AC-B45B-4790FC3BBDC7}" destId="{CD618104-34C6-47BD-A5AA-3F2A2C56088E}" srcOrd="1" destOrd="0" presId="urn:microsoft.com/office/officeart/2005/8/layout/hierarchy3"/>
    <dgm:cxn modelId="{5C899E87-39F7-4650-8B2D-48F82F89CCFA}" type="presParOf" srcId="{CD618104-34C6-47BD-A5AA-3F2A2C56088E}" destId="{408C6A5F-4581-43E6-9E24-C9210916F12D}" srcOrd="0" destOrd="0" presId="urn:microsoft.com/office/officeart/2005/8/layout/hierarchy3"/>
    <dgm:cxn modelId="{07B0B40A-D60F-4785-83EE-7CDADB466E80}" type="presParOf" srcId="{CD618104-34C6-47BD-A5AA-3F2A2C56088E}" destId="{7CE3628B-06AA-4FC0-AC40-6B20FE0431CD}" srcOrd="1" destOrd="0" presId="urn:microsoft.com/office/officeart/2005/8/layout/hierarchy3"/>
    <dgm:cxn modelId="{E1D3A8A4-2D03-459B-B6A7-4FCDB3AAF6A0}" type="presParOf" srcId="{CD618104-34C6-47BD-A5AA-3F2A2C56088E}" destId="{EA370D12-10C4-4284-82ED-2431C717A3B8}" srcOrd="2" destOrd="0" presId="urn:microsoft.com/office/officeart/2005/8/layout/hierarchy3"/>
    <dgm:cxn modelId="{ADF8F0BF-53CE-4EBD-8CE7-E44AF44B1B7E}" type="presParOf" srcId="{CD618104-34C6-47BD-A5AA-3F2A2C56088E}" destId="{251EEBA4-5C35-49F4-A49A-B2821A103627}" srcOrd="3" destOrd="0" presId="urn:microsoft.com/office/officeart/2005/8/layout/hierarchy3"/>
    <dgm:cxn modelId="{1C61F6BC-EB25-4C88-ADC1-799C02883311}" type="presParOf" srcId="{0737CD1B-820B-4CC6-8452-E0AD46057309}" destId="{71810F4A-026C-4E3B-83EF-89DDE035F116}" srcOrd="1" destOrd="0" presId="urn:microsoft.com/office/officeart/2005/8/layout/hierarchy3"/>
    <dgm:cxn modelId="{9E96EF83-4020-4CEF-B23B-3D27D1EEFA98}" type="presParOf" srcId="{71810F4A-026C-4E3B-83EF-89DDE035F116}" destId="{5468EA8D-0DB5-487F-BFE0-95E779271307}" srcOrd="0" destOrd="0" presId="urn:microsoft.com/office/officeart/2005/8/layout/hierarchy3"/>
    <dgm:cxn modelId="{0485558B-FDDA-4BE4-9229-501224107F09}" type="presParOf" srcId="{5468EA8D-0DB5-487F-BFE0-95E779271307}" destId="{E35FAD82-0C4A-4059-A49A-B841EA77ACC7}" srcOrd="0" destOrd="0" presId="urn:microsoft.com/office/officeart/2005/8/layout/hierarchy3"/>
    <dgm:cxn modelId="{91C58F9E-E8A6-486F-B0C6-D5FF1C2BF428}" type="presParOf" srcId="{5468EA8D-0DB5-487F-BFE0-95E779271307}" destId="{2B61F9FB-BDEF-4EFB-866D-6C3E68759EDE}" srcOrd="1" destOrd="0" presId="urn:microsoft.com/office/officeart/2005/8/layout/hierarchy3"/>
    <dgm:cxn modelId="{C59B87F5-7BC5-427D-AF5B-864781AEC5A4}" type="presParOf" srcId="{71810F4A-026C-4E3B-83EF-89DDE035F116}" destId="{C4D70AAF-B692-408F-860F-DB1AE998D855}" srcOrd="1" destOrd="0" presId="urn:microsoft.com/office/officeart/2005/8/layout/hierarchy3"/>
    <dgm:cxn modelId="{E6F997ED-DF31-4480-8002-A0ED0678F281}" type="presParOf" srcId="{C4D70AAF-B692-408F-860F-DB1AE998D855}" destId="{319266AA-6EA6-44E6-BFB7-788E8D115E06}" srcOrd="0" destOrd="0" presId="urn:microsoft.com/office/officeart/2005/8/layout/hierarchy3"/>
    <dgm:cxn modelId="{59B6A065-1212-4A10-B9B8-EA946E637D43}" type="presParOf" srcId="{C4D70AAF-B692-408F-860F-DB1AE998D855}" destId="{059A24A6-0030-43D9-9677-F808ADF513DD}" srcOrd="1" destOrd="0" presId="urn:microsoft.com/office/officeart/2005/8/layout/hierarchy3"/>
    <dgm:cxn modelId="{0E0C8DEC-291C-48FF-918F-F8E4B5CECABB}" type="presParOf" srcId="{C4D70AAF-B692-408F-860F-DB1AE998D855}" destId="{D2F12CED-5EE5-46B0-B2E9-BE0DC3F21A11}" srcOrd="2" destOrd="0" presId="urn:microsoft.com/office/officeart/2005/8/layout/hierarchy3"/>
    <dgm:cxn modelId="{C60EDF8C-DA0D-4D86-AA63-069B9E3D9B3F}" type="presParOf" srcId="{C4D70AAF-B692-408F-860F-DB1AE998D855}" destId="{115E4906-841A-4BA7-97E1-7E9589C796E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DF5747-1227-4359-A608-9BFE691A262F}">
      <dsp:nvSpPr>
        <dsp:cNvPr id="0" name=""/>
        <dsp:cNvSpPr/>
      </dsp:nvSpPr>
      <dsp:spPr>
        <a:xfrm>
          <a:off x="1984771" y="1615"/>
          <a:ext cx="3707753" cy="8455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latin typeface="AR CENA" panose="02000000000000000000" pitchFamily="2" charset="0"/>
            </a:rPr>
            <a:t>NON - ESOPHAGEAL</a:t>
          </a:r>
          <a:endParaRPr lang="en-US" sz="3800" kern="1200" dirty="0">
            <a:latin typeface="AR CENA" panose="02000000000000000000" pitchFamily="2" charset="0"/>
          </a:endParaRPr>
        </a:p>
      </dsp:txBody>
      <dsp:txXfrm>
        <a:off x="2009535" y="26379"/>
        <a:ext cx="3658225" cy="795978"/>
      </dsp:txXfrm>
    </dsp:sp>
    <dsp:sp modelId="{408C6A5F-4581-43E6-9E24-C9210916F12D}">
      <dsp:nvSpPr>
        <dsp:cNvPr id="0" name=""/>
        <dsp:cNvSpPr/>
      </dsp:nvSpPr>
      <dsp:spPr>
        <a:xfrm>
          <a:off x="2355546" y="847121"/>
          <a:ext cx="370775" cy="865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5272"/>
              </a:lnTo>
              <a:lnTo>
                <a:pt x="370775" y="8652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E3628B-06AA-4FC0-AC40-6B20FE0431CD}">
      <dsp:nvSpPr>
        <dsp:cNvPr id="0" name=""/>
        <dsp:cNvSpPr/>
      </dsp:nvSpPr>
      <dsp:spPr>
        <a:xfrm>
          <a:off x="2726321" y="1005460"/>
          <a:ext cx="3187128" cy="14138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AR CENA" panose="02000000000000000000" pitchFamily="2" charset="0"/>
            </a:rPr>
            <a:t>RESPIRATORY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AR CENA" panose="02000000000000000000" pitchFamily="2" charset="0"/>
            </a:rPr>
            <a:t>Chronic cough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AR CENA" panose="02000000000000000000" pitchFamily="2" charset="0"/>
            </a:rPr>
            <a:t>Asthmatic symptoms: wheezing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AR CENA" panose="02000000000000000000" pitchFamily="2" charset="0"/>
            </a:rPr>
            <a:t>Aspiration pneumonia</a:t>
          </a:r>
        </a:p>
      </dsp:txBody>
      <dsp:txXfrm>
        <a:off x="2767732" y="1046871"/>
        <a:ext cx="3104306" cy="1331045"/>
      </dsp:txXfrm>
    </dsp:sp>
    <dsp:sp modelId="{EA370D12-10C4-4284-82ED-2431C717A3B8}">
      <dsp:nvSpPr>
        <dsp:cNvPr id="0" name=""/>
        <dsp:cNvSpPr/>
      </dsp:nvSpPr>
      <dsp:spPr>
        <a:xfrm>
          <a:off x="2355546" y="847121"/>
          <a:ext cx="370775" cy="3089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9653"/>
              </a:lnTo>
              <a:lnTo>
                <a:pt x="370775" y="30896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1EEBA4-5C35-49F4-A49A-B2821A103627}">
      <dsp:nvSpPr>
        <dsp:cNvPr id="0" name=""/>
        <dsp:cNvSpPr/>
      </dsp:nvSpPr>
      <dsp:spPr>
        <a:xfrm>
          <a:off x="2726321" y="2967922"/>
          <a:ext cx="3223979" cy="19377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AR CENA" panose="02000000000000000000" pitchFamily="2" charset="0"/>
            </a:rPr>
            <a:t>NON – RESPIRATORY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AR CENA" panose="02000000000000000000" pitchFamily="2" charset="0"/>
            </a:rPr>
            <a:t>Sore throat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AR CENA" panose="02000000000000000000" pitchFamily="2" charset="0"/>
            </a:rPr>
            <a:t>Hoarseness and clearing of throat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AR CENA" panose="02000000000000000000" pitchFamily="2" charset="0"/>
            </a:rPr>
            <a:t>Dental caries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AR CENA" panose="02000000000000000000" pitchFamily="2" charset="0"/>
            </a:rPr>
            <a:t>Otitis media</a:t>
          </a:r>
          <a:endParaRPr lang="en-US" sz="1700" kern="1200" dirty="0">
            <a:latin typeface="AR CENA" panose="02000000000000000000" pitchFamily="2" charset="0"/>
          </a:endParaRPr>
        </a:p>
      </dsp:txBody>
      <dsp:txXfrm>
        <a:off x="2783074" y="3024675"/>
        <a:ext cx="3110473" cy="1824198"/>
      </dsp:txXfrm>
    </dsp:sp>
    <dsp:sp modelId="{E35FAD82-0C4A-4059-A49A-B841EA77ACC7}">
      <dsp:nvSpPr>
        <dsp:cNvPr id="0" name=""/>
        <dsp:cNvSpPr/>
      </dsp:nvSpPr>
      <dsp:spPr>
        <a:xfrm>
          <a:off x="6399458" y="1615"/>
          <a:ext cx="3807770" cy="786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latin typeface="AR CENA" panose="02000000000000000000" pitchFamily="2" charset="0"/>
            </a:rPr>
            <a:t>ESOPHAGEAL</a:t>
          </a:r>
          <a:endParaRPr lang="en-US" sz="3800" kern="1200" dirty="0">
            <a:latin typeface="AR CENA" panose="02000000000000000000" pitchFamily="2" charset="0"/>
          </a:endParaRPr>
        </a:p>
      </dsp:txBody>
      <dsp:txXfrm>
        <a:off x="6422500" y="24657"/>
        <a:ext cx="3761686" cy="740619"/>
      </dsp:txXfrm>
    </dsp:sp>
    <dsp:sp modelId="{319266AA-6EA6-44E6-BFB7-788E8D115E06}">
      <dsp:nvSpPr>
        <dsp:cNvPr id="0" name=""/>
        <dsp:cNvSpPr/>
      </dsp:nvSpPr>
      <dsp:spPr>
        <a:xfrm>
          <a:off x="6780235" y="788319"/>
          <a:ext cx="380777" cy="1060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0400"/>
              </a:lnTo>
              <a:lnTo>
                <a:pt x="380777" y="10604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9A24A6-0030-43D9-9677-F808ADF513DD}">
      <dsp:nvSpPr>
        <dsp:cNvPr id="0" name=""/>
        <dsp:cNvSpPr/>
      </dsp:nvSpPr>
      <dsp:spPr>
        <a:xfrm>
          <a:off x="7161012" y="1141786"/>
          <a:ext cx="2262187" cy="14138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AR CENA" panose="02000000000000000000" pitchFamily="2" charset="0"/>
            </a:rPr>
            <a:t>TYPICAL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err="1" smtClean="0">
              <a:latin typeface="AR CENA" panose="02000000000000000000" pitchFamily="2" charset="0"/>
            </a:rPr>
            <a:t>Pyrosis</a:t>
          </a:r>
          <a:endParaRPr lang="en-US" sz="1700" b="0" kern="1200" dirty="0" smtClean="0">
            <a:latin typeface="AR CENA" panose="02000000000000000000" pitchFamily="2" charset="0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>
              <a:latin typeface="AR CENA" panose="02000000000000000000" pitchFamily="2" charset="0"/>
            </a:rPr>
            <a:t>Acid regurgitation</a:t>
          </a:r>
          <a:endParaRPr lang="en-US" sz="1700" b="0" kern="1200" dirty="0">
            <a:latin typeface="AR CENA" panose="02000000000000000000" pitchFamily="2" charset="0"/>
          </a:endParaRPr>
        </a:p>
      </dsp:txBody>
      <dsp:txXfrm>
        <a:off x="7202423" y="1183197"/>
        <a:ext cx="2179365" cy="1331045"/>
      </dsp:txXfrm>
    </dsp:sp>
    <dsp:sp modelId="{D2F12CED-5EE5-46B0-B2E9-BE0DC3F21A11}">
      <dsp:nvSpPr>
        <dsp:cNvPr id="0" name=""/>
        <dsp:cNvSpPr/>
      </dsp:nvSpPr>
      <dsp:spPr>
        <a:xfrm>
          <a:off x="6780235" y="788319"/>
          <a:ext cx="380777" cy="2827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7734"/>
              </a:lnTo>
              <a:lnTo>
                <a:pt x="380777" y="28277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5E4906-841A-4BA7-97E1-7E9589C796E7}">
      <dsp:nvSpPr>
        <dsp:cNvPr id="0" name=""/>
        <dsp:cNvSpPr/>
      </dsp:nvSpPr>
      <dsp:spPr>
        <a:xfrm>
          <a:off x="7161012" y="2909120"/>
          <a:ext cx="2262187" cy="14138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AR CENA" panose="02000000000000000000" pitchFamily="2" charset="0"/>
            </a:rPr>
            <a:t>ATYPICAL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>
              <a:latin typeface="AR CENA" panose="02000000000000000000" pitchFamily="2" charset="0"/>
            </a:rPr>
            <a:t>Chest pain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>
              <a:latin typeface="AR CENA" panose="02000000000000000000" pitchFamily="2" charset="0"/>
            </a:rPr>
            <a:t>Dysphagia (late)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>
              <a:latin typeface="AR CENA" panose="02000000000000000000" pitchFamily="2" charset="0"/>
            </a:rPr>
            <a:t>Odynophagia (rare)</a:t>
          </a:r>
          <a:endParaRPr lang="en-US" sz="1700" b="0" kern="1200" dirty="0">
            <a:latin typeface="AR CENA" panose="02000000000000000000" pitchFamily="2" charset="0"/>
          </a:endParaRPr>
        </a:p>
      </dsp:txBody>
      <dsp:txXfrm>
        <a:off x="7202423" y="2950531"/>
        <a:ext cx="2179365" cy="13310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812800" y="1219200"/>
            <a:ext cx="105664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 sz="1800">
              <a:latin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641601" y="3962400"/>
            <a:ext cx="86825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1800">
              <a:latin typeface="Arial" charset="0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1" y="1524000"/>
            <a:ext cx="10164233" cy="1752600"/>
          </a:xfrm>
        </p:spPr>
        <p:txBody>
          <a:bodyPr/>
          <a:lstStyle>
            <a:lvl1pPr algn="ctr">
              <a:defRPr sz="6000" b="0">
                <a:latin typeface="Algerian" panose="04020705040A02060702" pitchFamily="82" charset="0"/>
              </a:defRPr>
            </a:lvl1pPr>
          </a:lstStyle>
          <a:p>
            <a:r>
              <a:rPr lang="en-US" altLang="en-US" dirty="0" smtClean="0"/>
              <a:t>Click to edit Master title style</a:t>
            </a:r>
            <a:endParaRPr lang="en-US" alt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3962400"/>
            <a:ext cx="8737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4000" b="1">
                <a:latin typeface="Algerian" panose="04020705040A02060702" pitchFamily="82" charset="0"/>
              </a:defRPr>
            </a:lvl1pPr>
          </a:lstStyle>
          <a:p>
            <a:r>
              <a:rPr lang="en-US" altLang="en-US" dirty="0" smtClean="0"/>
              <a:t>Click to edit Master subtitle style</a:t>
            </a:r>
            <a:endParaRPr lang="en-US" alt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F19E66-E441-4B57-ACA1-394236C7A2C9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FBF56-AC96-4377-BBEF-5F3E9A9BF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08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19E66-E441-4B57-ACA1-394236C7A2C9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1FBF56-AC96-4377-BBEF-5F3E9A9BF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852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19E66-E441-4B57-ACA1-394236C7A2C9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1FBF56-AC96-4377-BBEF-5F3E9A9BF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0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5000" b="0" i="0">
                <a:latin typeface="Algerian" panose="04020705040A02060702" pitchFamily="8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12192000" cy="4530725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AR CENA" panose="02000000000000000000" pitchFamily="2" charset="0"/>
              </a:defRPr>
            </a:lvl1pPr>
            <a:lvl2pPr>
              <a:defRPr sz="2400">
                <a:solidFill>
                  <a:schemeClr val="accent2"/>
                </a:solidFill>
                <a:latin typeface="AR CENA" panose="02000000000000000000" pitchFamily="2" charset="0"/>
              </a:defRPr>
            </a:lvl2pPr>
            <a:lvl3pPr>
              <a:defRPr sz="2400">
                <a:solidFill>
                  <a:schemeClr val="accent1"/>
                </a:solidFill>
                <a:latin typeface="AR CENA" panose="02000000000000000000" pitchFamily="2" charset="0"/>
              </a:defRPr>
            </a:lvl3pPr>
            <a:lvl4pPr>
              <a:defRPr sz="2400">
                <a:solidFill>
                  <a:schemeClr val="accent2"/>
                </a:solidFill>
                <a:latin typeface="AR CENA" panose="02000000000000000000" pitchFamily="2" charset="0"/>
              </a:defRPr>
            </a:lvl4pPr>
            <a:lvl5pPr>
              <a:defRPr sz="2400">
                <a:solidFill>
                  <a:schemeClr val="accent1"/>
                </a:solidFill>
                <a:latin typeface="AR CENA" panose="02000000000000000000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19E66-E441-4B57-ACA1-394236C7A2C9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1FBF56-AC96-4377-BBEF-5F3E9A9BF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34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ctr">
              <a:defRPr sz="4000" b="0" cap="all">
                <a:latin typeface="Algerian" panose="04020705040A02060702" pitchFamily="8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 algn="ctr">
              <a:buNone/>
              <a:defRPr sz="2000">
                <a:latin typeface="Algerian" panose="04020705040A02060702" pitchFamily="82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19E66-E441-4B57-ACA1-394236C7A2C9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1FBF56-AC96-4377-BBEF-5F3E9A9BF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34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19E66-E441-4B57-ACA1-394236C7A2C9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1FBF56-AC96-4377-BBEF-5F3E9A9BF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16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19E66-E441-4B57-ACA1-394236C7A2C9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1FBF56-AC96-4377-BBEF-5F3E9A9BF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58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19E66-E441-4B57-ACA1-394236C7A2C9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1FBF56-AC96-4377-BBEF-5F3E9A9BF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58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19E66-E441-4B57-ACA1-394236C7A2C9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1FBF56-AC96-4377-BBEF-5F3E9A9BF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35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19E66-E441-4B57-ACA1-394236C7A2C9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1FBF56-AC96-4377-BBEF-5F3E9A9BF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11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19E66-E441-4B57-ACA1-394236C7A2C9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1FBF56-AC96-4377-BBEF-5F3E9A9BF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01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fld id="{B8F19E66-E441-4B57-ACA1-394236C7A2C9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anose="02020404030301010803" pitchFamily="18" charset="0"/>
              </a:defRPr>
            </a:lvl1pPr>
          </a:lstStyle>
          <a:p>
            <a:fld id="{341FBF56-AC96-4377-BBEF-5F3E9A9BFFBB}" type="slidenum">
              <a:rPr lang="en-US" smtClean="0"/>
              <a:t>‹#›</a:t>
            </a:fld>
            <a:endParaRPr lang="en-US"/>
          </a:p>
        </p:txBody>
      </p:sp>
      <p:sp>
        <p:nvSpPr>
          <p:cNvPr id="22535" name="Freeform 7"/>
          <p:cNvSpPr>
            <a:spLocks noChangeArrowheads="1"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 sz="1800">
              <a:latin typeface="Arial" charset="0"/>
            </a:endParaRPr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028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http://www.nlm.nih.gov/medlineplus/ency/images/ency/fullsize/18145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271" y="1237129"/>
            <a:ext cx="11066929" cy="2725271"/>
          </a:xfrm>
        </p:spPr>
        <p:txBody>
          <a:bodyPr/>
          <a:lstStyle/>
          <a:p>
            <a:r>
              <a:rPr lang="en-US" sz="7200" dirty="0" smtClean="0"/>
              <a:t>ALIMENTARY TRACT AND PANCREATIC DISEASE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1600" y="3962399"/>
            <a:ext cx="8737600" cy="2599765"/>
          </a:xfrm>
        </p:spPr>
        <p:txBody>
          <a:bodyPr>
            <a:noAutofit/>
          </a:bodyPr>
          <a:lstStyle/>
          <a:p>
            <a:pPr algn="ctr"/>
            <a:r>
              <a:rPr lang="en-US" sz="8000" b="0" dirty="0" smtClean="0"/>
              <a:t>COMPILED BY EFFIE NAILA</a:t>
            </a:r>
            <a:endParaRPr lang="en-US" sz="8000" b="0" dirty="0"/>
          </a:p>
        </p:txBody>
      </p:sp>
    </p:spTree>
    <p:extLst>
      <p:ext uri="{BB962C8B-B14F-4D97-AF65-F5344CB8AC3E}">
        <p14:creationId xmlns:p14="http://schemas.microsoft.com/office/powerpoint/2010/main" val="378576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Lab investigations:</a:t>
            </a:r>
          </a:p>
          <a:p>
            <a:pPr lvl="1"/>
            <a:r>
              <a:rPr lang="en-US" sz="4400" dirty="0" smtClean="0"/>
              <a:t>CBC, LFTs, RBS, U/E/Cs</a:t>
            </a:r>
          </a:p>
          <a:p>
            <a:pPr lvl="1"/>
            <a:r>
              <a:rPr lang="en-US" sz="4400" dirty="0" smtClean="0"/>
              <a:t>Amylase, albumin, calcium, protein </a:t>
            </a:r>
            <a:r>
              <a:rPr lang="en-US" sz="4400" dirty="0" err="1" smtClean="0"/>
              <a:t>Elp</a:t>
            </a:r>
            <a:r>
              <a:rPr lang="en-US" sz="4400" dirty="0" smtClean="0"/>
              <a:t>, TSH</a:t>
            </a:r>
          </a:p>
          <a:p>
            <a:pPr lvl="1"/>
            <a:r>
              <a:rPr lang="en-US" sz="4400" dirty="0" smtClean="0"/>
              <a:t>Helicobacter serology</a:t>
            </a:r>
          </a:p>
        </p:txBody>
      </p:sp>
    </p:spTree>
    <p:extLst>
      <p:ext uri="{BB962C8B-B14F-4D97-AF65-F5344CB8AC3E}">
        <p14:creationId xmlns:p14="http://schemas.microsoft.com/office/powerpoint/2010/main" val="3731407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GI BLEEDING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00201"/>
            <a:ext cx="5573486" cy="4530725"/>
          </a:xfrm>
        </p:spPr>
        <p:txBody>
          <a:bodyPr/>
          <a:lstStyle/>
          <a:p>
            <a:r>
              <a:rPr lang="en-US" sz="3600" dirty="0" smtClean="0"/>
              <a:t>Can be divided into 2 clinical syndromes:</a:t>
            </a:r>
          </a:p>
          <a:p>
            <a:pPr lvl="1"/>
            <a:r>
              <a:rPr lang="en-US" sz="3600" dirty="0" smtClean="0"/>
              <a:t>Upper GI bleed (Pharynx </a:t>
            </a:r>
            <a:r>
              <a:rPr lang="en-US" sz="3600" dirty="0" smtClean="0">
                <a:sym typeface="Wingdings" panose="05000000000000000000" pitchFamily="2" charset="2"/>
              </a:rPr>
              <a:t> ligament of </a:t>
            </a:r>
            <a:r>
              <a:rPr lang="en-US" sz="3600" dirty="0" err="1" smtClean="0">
                <a:sym typeface="Wingdings" panose="05000000000000000000" pitchFamily="2" charset="2"/>
              </a:rPr>
              <a:t>Treitz</a:t>
            </a:r>
            <a:r>
              <a:rPr lang="en-US" sz="3600" dirty="0" smtClean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sz="3600" dirty="0" smtClean="0">
                <a:sym typeface="Wingdings" panose="05000000000000000000" pitchFamily="2" charset="2"/>
              </a:rPr>
              <a:t>Lower GI bleed (ligament of </a:t>
            </a:r>
            <a:r>
              <a:rPr lang="en-US" sz="3600" dirty="0" err="1" smtClean="0">
                <a:sym typeface="Wingdings" panose="05000000000000000000" pitchFamily="2" charset="2"/>
              </a:rPr>
              <a:t>Treitz</a:t>
            </a:r>
            <a:r>
              <a:rPr lang="en-US" sz="3600" dirty="0" smtClean="0">
                <a:sym typeface="Wingdings" panose="05000000000000000000" pitchFamily="2" charset="2"/>
              </a:rPr>
              <a:t>  rectum)</a:t>
            </a:r>
            <a:endParaRPr lang="en-US" sz="3600" dirty="0"/>
          </a:p>
        </p:txBody>
      </p:sp>
      <p:pic>
        <p:nvPicPr>
          <p:cNvPr id="5" name="Picture 9" descr="scan0002"/>
          <p:cNvPicPr>
            <a:picLocks noChangeAspect="1" noChangeArrowheads="1"/>
          </p:cNvPicPr>
          <p:nvPr/>
        </p:nvPicPr>
        <p:blipFill>
          <a:blip r:embed="rId2" cstate="email"/>
          <a:srcRect l="3226" t="2449" b="5067"/>
          <a:stretch>
            <a:fillRect/>
          </a:stretch>
        </p:blipFill>
        <p:spPr bwMode="auto">
          <a:xfrm>
            <a:off x="5918397" y="1417639"/>
            <a:ext cx="4572000" cy="4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eft Arrow 5"/>
          <p:cNvSpPr/>
          <p:nvPr/>
        </p:nvSpPr>
        <p:spPr>
          <a:xfrm>
            <a:off x="7847223" y="3489365"/>
            <a:ext cx="3408606" cy="839352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 CENA" panose="02000000000000000000" pitchFamily="2" charset="0"/>
              </a:rPr>
              <a:t>LIGAMENT OF TREITZ</a:t>
            </a:r>
            <a:endParaRPr lang="en-US" sz="28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82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UPPER GASTROINTESTINAL BLEEDING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u="sng" dirty="0" smtClean="0"/>
              <a:t>Epidemiology</a:t>
            </a:r>
          </a:p>
          <a:p>
            <a:pPr>
              <a:lnSpc>
                <a:spcPct val="80000"/>
              </a:lnSpc>
            </a:pPr>
            <a:r>
              <a:rPr lang="en-US" sz="4000" dirty="0" smtClean="0"/>
              <a:t>Upper GI bleed remains a </a:t>
            </a:r>
            <a:r>
              <a:rPr lang="en-US" sz="4000" dirty="0" smtClean="0">
                <a:solidFill>
                  <a:srgbClr val="FF0000"/>
                </a:solidFill>
              </a:rPr>
              <a:t>major medical problem.</a:t>
            </a:r>
          </a:p>
          <a:p>
            <a:pPr>
              <a:lnSpc>
                <a:spcPct val="80000"/>
              </a:lnSpc>
            </a:pPr>
            <a:r>
              <a:rPr lang="en-US" sz="4000" dirty="0" smtClean="0"/>
              <a:t>About </a:t>
            </a:r>
            <a:r>
              <a:rPr lang="en-US" sz="4000" dirty="0" smtClean="0">
                <a:solidFill>
                  <a:srgbClr val="FF0000"/>
                </a:solidFill>
              </a:rPr>
              <a:t>75%</a:t>
            </a:r>
            <a:r>
              <a:rPr lang="en-US" sz="4000" dirty="0" smtClean="0"/>
              <a:t> of patient presenting to the emergency room with GI bleeding have an upper source.</a:t>
            </a:r>
          </a:p>
          <a:p>
            <a:pPr>
              <a:lnSpc>
                <a:spcPct val="80000"/>
              </a:lnSpc>
            </a:pPr>
            <a:r>
              <a:rPr lang="en-US" sz="4000" dirty="0" smtClean="0"/>
              <a:t>In-hospital mortality of </a:t>
            </a:r>
            <a:r>
              <a:rPr lang="en-US" sz="4000" dirty="0" smtClean="0">
                <a:solidFill>
                  <a:srgbClr val="FF0000"/>
                </a:solidFill>
              </a:rPr>
              <a:t>5%</a:t>
            </a:r>
            <a:r>
              <a:rPr lang="en-US" sz="4000" dirty="0" smtClean="0"/>
              <a:t> can be expected.</a:t>
            </a:r>
          </a:p>
          <a:p>
            <a:pPr>
              <a:lnSpc>
                <a:spcPct val="80000"/>
              </a:lnSpc>
            </a:pPr>
            <a:r>
              <a:rPr lang="en-US" sz="4000" dirty="0" smtClean="0"/>
              <a:t>The MCCC are </a:t>
            </a:r>
            <a:r>
              <a:rPr lang="en-US" sz="4000" dirty="0" smtClean="0">
                <a:solidFill>
                  <a:srgbClr val="FF0000"/>
                </a:solidFill>
              </a:rPr>
              <a:t>PUD, erosions</a:t>
            </a:r>
            <a:r>
              <a:rPr lang="en-US" sz="4000" dirty="0" smtClean="0"/>
              <a:t>, Mallory-Weiss tear &amp; esophageal </a:t>
            </a:r>
            <a:r>
              <a:rPr lang="en-US" sz="4000" dirty="0" err="1" smtClean="0"/>
              <a:t>varices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06536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err="1">
                <a:solidFill>
                  <a:srgbClr val="FF0000"/>
                </a:solidFill>
              </a:rPr>
              <a:t>Haematemesis</a:t>
            </a:r>
            <a:r>
              <a:rPr lang="en-US" sz="3600" dirty="0"/>
              <a:t> : vomiting of blood (fresh and red or digested and black).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Melena</a:t>
            </a:r>
            <a:r>
              <a:rPr lang="en-US" sz="3600" dirty="0" smtClean="0"/>
              <a:t> </a:t>
            </a:r>
            <a:r>
              <a:rPr lang="en-US" sz="3600" dirty="0"/>
              <a:t>: passage of loose, black tarry stools with a characteristic foul smell.</a:t>
            </a:r>
          </a:p>
          <a:p>
            <a:r>
              <a:rPr lang="en-US" sz="3600" dirty="0">
                <a:solidFill>
                  <a:srgbClr val="FF0000"/>
                </a:solidFill>
              </a:rPr>
              <a:t>Coffee ground vomiting </a:t>
            </a:r>
            <a:r>
              <a:rPr lang="en-US" sz="3600" dirty="0"/>
              <a:t>: blood clot in the vomitus.</a:t>
            </a:r>
          </a:p>
          <a:p>
            <a:r>
              <a:rPr lang="en-US" sz="3600" dirty="0" err="1">
                <a:solidFill>
                  <a:srgbClr val="FF0000"/>
                </a:solidFill>
              </a:rPr>
              <a:t>Hematochezia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/>
              <a:t>: passage of bright red blood per rectum (if the </a:t>
            </a:r>
            <a:r>
              <a:rPr lang="en-US" sz="3600" dirty="0" smtClean="0"/>
              <a:t>hemorrhage </a:t>
            </a:r>
            <a:r>
              <a:rPr lang="en-US" sz="3600" dirty="0"/>
              <a:t>is severe</a:t>
            </a:r>
            <a:r>
              <a:rPr lang="en-US" sz="3600" dirty="0" smtClean="0"/>
              <a:t>).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24195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CONT.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rgbClr val="FF0000"/>
                </a:solidFill>
              </a:rPr>
              <a:t>Hematemesis </a:t>
            </a:r>
            <a:r>
              <a:rPr lang="en-US" sz="4000" dirty="0">
                <a:solidFill>
                  <a:srgbClr val="FF0000"/>
                </a:solidFill>
              </a:rPr>
              <a:t>without </a:t>
            </a:r>
            <a:r>
              <a:rPr lang="en-US" sz="4000" dirty="0" smtClean="0">
                <a:solidFill>
                  <a:srgbClr val="FF0000"/>
                </a:solidFill>
              </a:rPr>
              <a:t>melena </a:t>
            </a:r>
            <a:r>
              <a:rPr lang="en-US" sz="4000" dirty="0"/>
              <a:t>is generally due to lesions proximal to the ligament of </a:t>
            </a:r>
            <a:r>
              <a:rPr lang="en-US" sz="4000" dirty="0" err="1"/>
              <a:t>Treitz</a:t>
            </a:r>
            <a:r>
              <a:rPr lang="en-US" sz="4000" dirty="0"/>
              <a:t>, since blood entering the GIT below the duodenum rarely enters the stomach</a:t>
            </a:r>
            <a:r>
              <a:rPr lang="en-US" sz="4000" dirty="0" smtClean="0"/>
              <a:t>.</a:t>
            </a:r>
            <a:endParaRPr lang="en-US" sz="4000" dirty="0"/>
          </a:p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rgbClr val="FF0000"/>
                </a:solidFill>
              </a:rPr>
              <a:t>Melena </a:t>
            </a:r>
            <a:r>
              <a:rPr lang="en-US" sz="4000" dirty="0">
                <a:solidFill>
                  <a:srgbClr val="FF0000"/>
                </a:solidFill>
              </a:rPr>
              <a:t>without </a:t>
            </a:r>
            <a:r>
              <a:rPr lang="en-US" sz="4000" dirty="0" smtClean="0">
                <a:solidFill>
                  <a:srgbClr val="FF0000"/>
                </a:solidFill>
              </a:rPr>
              <a:t>hematemesis </a:t>
            </a:r>
            <a:r>
              <a:rPr lang="en-US" sz="4000" dirty="0"/>
              <a:t>is usually due to lesions distal to the </a:t>
            </a:r>
            <a:r>
              <a:rPr lang="en-US" sz="4000" dirty="0" smtClean="0"/>
              <a:t>pylorus</a:t>
            </a:r>
            <a:endParaRPr lang="en-US" sz="4000" dirty="0"/>
          </a:p>
          <a:p>
            <a:pPr>
              <a:lnSpc>
                <a:spcPct val="80000"/>
              </a:lnSpc>
            </a:pPr>
            <a:r>
              <a:rPr lang="en-US" sz="4000" dirty="0"/>
              <a:t>Approximately </a:t>
            </a:r>
            <a:r>
              <a:rPr lang="en-US" sz="4000" dirty="0">
                <a:solidFill>
                  <a:srgbClr val="FF0000"/>
                </a:solidFill>
              </a:rPr>
              <a:t>60mL of blood</a:t>
            </a:r>
            <a:r>
              <a:rPr lang="en-US" sz="4000" dirty="0"/>
              <a:t> is required to produced a single black stool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07221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LOCAL CAUSES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ESOPHAGUS: Esophageal </a:t>
            </a:r>
            <a:r>
              <a:rPr lang="en-US" sz="4000" dirty="0" err="1" smtClean="0"/>
              <a:t>varices</a:t>
            </a:r>
            <a:r>
              <a:rPr lang="en-US" sz="4000" dirty="0" smtClean="0"/>
              <a:t>, esophageal </a:t>
            </a:r>
            <a:r>
              <a:rPr lang="en-US" sz="4000" dirty="0" err="1" smtClean="0"/>
              <a:t>Ca</a:t>
            </a:r>
            <a:r>
              <a:rPr lang="en-US" sz="4000" dirty="0" smtClean="0"/>
              <a:t>, </a:t>
            </a:r>
            <a:r>
              <a:rPr lang="en-US" sz="4000" dirty="0"/>
              <a:t>Mallory – Weis </a:t>
            </a:r>
            <a:r>
              <a:rPr lang="en-US" sz="4000" dirty="0" smtClean="0"/>
              <a:t>syndrome, reflux esophagitis, </a:t>
            </a:r>
          </a:p>
          <a:p>
            <a:r>
              <a:rPr lang="en-US" sz="4000" dirty="0" smtClean="0"/>
              <a:t>STOMACH: GU, erosive gastritis, gastric </a:t>
            </a:r>
            <a:r>
              <a:rPr lang="en-US" sz="4000" dirty="0" err="1" smtClean="0"/>
              <a:t>Ca</a:t>
            </a:r>
            <a:r>
              <a:rPr lang="en-US" sz="4000" dirty="0" smtClean="0"/>
              <a:t>, </a:t>
            </a:r>
            <a:r>
              <a:rPr lang="en-US" sz="4000" dirty="0" err="1"/>
              <a:t>Diuelafoy’s</a:t>
            </a:r>
            <a:r>
              <a:rPr lang="en-US" sz="4000" dirty="0"/>
              <a:t> </a:t>
            </a:r>
            <a:r>
              <a:rPr lang="en-US" sz="4000" dirty="0" smtClean="0"/>
              <a:t>syndrome, gastric lymphoma, gastric leiomyoma,</a:t>
            </a:r>
          </a:p>
          <a:p>
            <a:r>
              <a:rPr lang="en-US" sz="4000" dirty="0" smtClean="0"/>
              <a:t>DUODENUM: DU, </a:t>
            </a:r>
            <a:r>
              <a:rPr lang="en-US" sz="4000" dirty="0" err="1" smtClean="0"/>
              <a:t>duodenitis</a:t>
            </a:r>
            <a:r>
              <a:rPr lang="en-US" sz="4000" dirty="0" smtClean="0"/>
              <a:t>, </a:t>
            </a:r>
            <a:r>
              <a:rPr lang="en-US" sz="4000" dirty="0" err="1" smtClean="0"/>
              <a:t>peri</a:t>
            </a:r>
            <a:r>
              <a:rPr lang="en-US" sz="4000" dirty="0" smtClean="0"/>
              <a:t> – </a:t>
            </a:r>
            <a:r>
              <a:rPr lang="en-US" sz="4000" dirty="0" err="1" smtClean="0"/>
              <a:t>ampullary</a:t>
            </a:r>
            <a:r>
              <a:rPr lang="en-US" sz="4000" dirty="0" smtClean="0"/>
              <a:t> tumor, </a:t>
            </a:r>
            <a:r>
              <a:rPr lang="en-US" sz="4000" dirty="0" err="1" smtClean="0"/>
              <a:t>Aorto</a:t>
            </a:r>
            <a:r>
              <a:rPr lang="en-US" sz="4000" dirty="0" smtClean="0"/>
              <a:t> – duodenal fistula</a:t>
            </a:r>
          </a:p>
        </p:txBody>
      </p:sp>
    </p:spTree>
    <p:extLst>
      <p:ext uri="{BB962C8B-B14F-4D97-AF65-F5344CB8AC3E}">
        <p14:creationId xmlns:p14="http://schemas.microsoft.com/office/powerpoint/2010/main" val="1717730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GENERAL CAUSES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dirty="0" smtClean="0"/>
              <a:t>Hemophilia</a:t>
            </a:r>
          </a:p>
          <a:p>
            <a:r>
              <a:rPr lang="en-US" sz="5400" dirty="0" smtClean="0"/>
              <a:t>Leukemia</a:t>
            </a:r>
          </a:p>
          <a:p>
            <a:r>
              <a:rPr lang="en-US" sz="5400" dirty="0" smtClean="0"/>
              <a:t>Thrombocytopenia</a:t>
            </a:r>
          </a:p>
          <a:p>
            <a:r>
              <a:rPr lang="en-US" sz="5400" dirty="0" smtClean="0"/>
              <a:t>Anti – coagulant therapy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507804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27634-006-f01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-3056"/>
          <a:stretch>
            <a:fillRect/>
          </a:stretch>
        </p:blipFill>
        <p:spPr>
          <a:xfrm>
            <a:off x="2525486" y="217714"/>
            <a:ext cx="5856514" cy="5921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6264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ESOPHAGEAL VARICES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/>
              <a:t>Abnormal dilatation of </a:t>
            </a:r>
            <a:r>
              <a:rPr lang="en-US" sz="4800" dirty="0" smtClean="0">
                <a:solidFill>
                  <a:srgbClr val="FF0000"/>
                </a:solidFill>
              </a:rPr>
              <a:t>sub - epithelial </a:t>
            </a:r>
            <a:r>
              <a:rPr lang="en-US" sz="4800" dirty="0">
                <a:solidFill>
                  <a:srgbClr val="FF0000"/>
                </a:solidFill>
              </a:rPr>
              <a:t>and </a:t>
            </a:r>
            <a:r>
              <a:rPr lang="en-US" sz="4800" dirty="0" smtClean="0">
                <a:solidFill>
                  <a:srgbClr val="FF0000"/>
                </a:solidFill>
              </a:rPr>
              <a:t>sub - mucosal </a:t>
            </a:r>
            <a:r>
              <a:rPr lang="en-US" sz="4800" dirty="0">
                <a:solidFill>
                  <a:srgbClr val="FF0000"/>
                </a:solidFill>
              </a:rPr>
              <a:t>veins</a:t>
            </a:r>
            <a:r>
              <a:rPr lang="en-US" sz="4800" dirty="0"/>
              <a:t> due to </a:t>
            </a:r>
            <a:r>
              <a:rPr lang="en-US" sz="4800" dirty="0">
                <a:solidFill>
                  <a:srgbClr val="FF0000"/>
                </a:solidFill>
              </a:rPr>
              <a:t>increased venous pressure </a:t>
            </a:r>
            <a:r>
              <a:rPr lang="en-US" sz="4800" dirty="0"/>
              <a:t>from portal hypertension (</a:t>
            </a:r>
            <a:r>
              <a:rPr lang="en-US" sz="4800" dirty="0" smtClean="0"/>
              <a:t>collaterals </a:t>
            </a:r>
            <a:r>
              <a:rPr lang="en-US" sz="4800" dirty="0"/>
              <a:t>exist </a:t>
            </a:r>
            <a:r>
              <a:rPr lang="en-US" sz="4800" dirty="0" smtClean="0"/>
              <a:t>between the </a:t>
            </a:r>
            <a:r>
              <a:rPr lang="en-US" sz="4800" dirty="0"/>
              <a:t>portal system and </a:t>
            </a:r>
            <a:r>
              <a:rPr lang="en-US" sz="4800" dirty="0" err="1"/>
              <a:t>azygous</a:t>
            </a:r>
            <a:r>
              <a:rPr lang="en-US" sz="4800" dirty="0"/>
              <a:t> vein via lower </a:t>
            </a:r>
            <a:r>
              <a:rPr lang="en-US" sz="4800" dirty="0" smtClean="0"/>
              <a:t>esophageal </a:t>
            </a:r>
            <a:r>
              <a:rPr lang="en-US" sz="4800" dirty="0"/>
              <a:t>venous plexus).</a:t>
            </a:r>
          </a:p>
          <a:p>
            <a:r>
              <a:rPr lang="en-US" sz="4800" dirty="0" smtClean="0"/>
              <a:t>MC site: </a:t>
            </a:r>
            <a:r>
              <a:rPr lang="en-US" sz="4800" dirty="0">
                <a:solidFill>
                  <a:srgbClr val="FF0000"/>
                </a:solidFill>
              </a:rPr>
              <a:t>lower esophagus</a:t>
            </a:r>
            <a:r>
              <a:rPr lang="en-US" sz="4800" dirty="0" smtClean="0"/>
              <a:t>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8579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MALLORY – WEIS TEAR (MWT)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Longitudinal tears at the </a:t>
            </a:r>
            <a:r>
              <a:rPr lang="en-US" sz="4000" dirty="0" err="1"/>
              <a:t>oesophagogastric</a:t>
            </a:r>
            <a:r>
              <a:rPr lang="en-US" sz="4000" dirty="0"/>
              <a:t> </a:t>
            </a:r>
            <a:r>
              <a:rPr lang="en-US" sz="4000" dirty="0" smtClean="0"/>
              <a:t>junction that may </a:t>
            </a:r>
            <a:r>
              <a:rPr lang="en-US" sz="4000" dirty="0"/>
              <a:t>occur after any event that provokes a sudden rise in </a:t>
            </a:r>
            <a:r>
              <a:rPr lang="en-US" sz="4000" dirty="0" smtClean="0"/>
              <a:t>intra - gastric </a:t>
            </a:r>
            <a:r>
              <a:rPr lang="en-US" sz="4000" dirty="0"/>
              <a:t>pressure or gastric prolapse into the esophagus. </a:t>
            </a:r>
            <a:endParaRPr lang="en-US" sz="4000" dirty="0" smtClean="0"/>
          </a:p>
          <a:p>
            <a:r>
              <a:rPr lang="en-US" sz="4000" dirty="0" smtClean="0">
                <a:solidFill>
                  <a:srgbClr val="FF0000"/>
                </a:solidFill>
              </a:rPr>
              <a:t>Precipitating </a:t>
            </a:r>
            <a:r>
              <a:rPr lang="en-US" sz="4000" dirty="0">
                <a:solidFill>
                  <a:srgbClr val="FF0000"/>
                </a:solidFill>
              </a:rPr>
              <a:t>factors</a:t>
            </a:r>
            <a:r>
              <a:rPr lang="en-US" sz="4000" dirty="0" smtClean="0"/>
              <a:t>: Hiatus hernia, Retching </a:t>
            </a:r>
            <a:r>
              <a:rPr lang="en-US" sz="4000" dirty="0"/>
              <a:t>&amp; </a:t>
            </a:r>
            <a:r>
              <a:rPr lang="en-US" sz="4000" dirty="0" smtClean="0"/>
              <a:t>vomiting, Straining, </a:t>
            </a:r>
            <a:r>
              <a:rPr lang="en-US" sz="4000" dirty="0" err="1" smtClean="0"/>
              <a:t>Hiccuping</a:t>
            </a:r>
            <a:r>
              <a:rPr lang="en-US" sz="4000" dirty="0" smtClean="0"/>
              <a:t>, Coughing, Blunt </a:t>
            </a:r>
            <a:r>
              <a:rPr lang="en-US" sz="4000" dirty="0"/>
              <a:t>abdominal </a:t>
            </a:r>
            <a:r>
              <a:rPr lang="en-US" sz="4000" dirty="0" smtClean="0"/>
              <a:t>trauma, Cardiopulmonary resuscitation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51248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z="7200" dirty="0" smtClean="0"/>
              <a:t>OUTLINE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9"/>
            <a:ext cx="12192000" cy="4713287"/>
          </a:xfrm>
        </p:spPr>
        <p:txBody>
          <a:bodyPr numCol="2"/>
          <a:lstStyle/>
          <a:p>
            <a:pPr marL="514350" indent="-514350">
              <a:buFont typeface="+mj-lt"/>
              <a:buAutoNum type="arabicPeriod"/>
            </a:pPr>
            <a:r>
              <a:rPr lang="en-US" sz="3400" dirty="0" smtClean="0"/>
              <a:t>INVESTIGATION OF GASTROINTESTINAL DISEASE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400" dirty="0" smtClean="0"/>
              <a:t>PRESENTING PROBLEMS IN GASTROINTESTINAL DISEASE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400" dirty="0" smtClean="0"/>
              <a:t>DISEASES OF THE ESOPHAGUS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400" dirty="0" smtClean="0"/>
              <a:t>DISEASES OF THE STOMACH AND DUODENUM</a:t>
            </a:r>
          </a:p>
          <a:p>
            <a:pPr marL="514350" indent="-514350">
              <a:buFont typeface="+mj-lt"/>
              <a:buAutoNum type="arabicPeriod"/>
            </a:pPr>
            <a:endParaRPr lang="en-US" sz="3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400" dirty="0" smtClean="0"/>
              <a:t>DISEASES OF THE SMALL INTESTINE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400" dirty="0" smtClean="0"/>
              <a:t>DISEASES OF THE PANCREAS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400" dirty="0" smtClean="0"/>
              <a:t>INFLAMMATORY BOWEL DISEASE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400" dirty="0" smtClean="0"/>
              <a:t>IRRITABLE BOWEL SYNDROME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400" dirty="0" smtClean="0"/>
              <a:t>ISCHEMIC GUT INJURY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400" dirty="0" smtClean="0"/>
              <a:t>DISORDERS OF THE COLON AND RECTUM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4215757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llory-Weiss tear"/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566057" y="303757"/>
            <a:ext cx="11038114" cy="5726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9394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MANAGEMENT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Bleeding from MWT stops spontaneously in 80 – 90% of patients</a:t>
            </a:r>
          </a:p>
          <a:p>
            <a:r>
              <a:rPr lang="en-US" sz="3600" dirty="0" smtClean="0"/>
              <a:t>A contact thermal modality, such as </a:t>
            </a:r>
            <a:r>
              <a:rPr lang="en-US" sz="3600" dirty="0" smtClean="0">
                <a:solidFill>
                  <a:srgbClr val="FF0000"/>
                </a:solidFill>
              </a:rPr>
              <a:t>multipolar electrocoagulation (MPEC) </a:t>
            </a:r>
            <a:r>
              <a:rPr lang="en-US" sz="3600" dirty="0" smtClean="0"/>
              <a:t>or heater probe</a:t>
            </a:r>
          </a:p>
          <a:p>
            <a:r>
              <a:rPr lang="en-US" sz="3600" dirty="0" smtClean="0"/>
              <a:t>Epinephrine injection </a:t>
            </a:r>
            <a:r>
              <a:rPr lang="en-US" sz="3600" dirty="0" smtClean="0">
                <a:sym typeface="Wingdings" panose="05000000000000000000" pitchFamily="2" charset="2"/>
              </a:rPr>
              <a:t> reduces or stops bleeding via a mechanisms of VC and </a:t>
            </a:r>
            <a:r>
              <a:rPr lang="en-US" sz="3600" dirty="0" err="1" smtClean="0">
                <a:sym typeface="Wingdings" panose="05000000000000000000" pitchFamily="2" charset="2"/>
              </a:rPr>
              <a:t>tamponade</a:t>
            </a:r>
            <a:endParaRPr lang="en-US" sz="3600" dirty="0" smtClean="0">
              <a:sym typeface="Wingdings" panose="05000000000000000000" pitchFamily="2" charset="2"/>
            </a:endParaRPr>
          </a:p>
          <a:p>
            <a:r>
              <a:rPr lang="en-US" sz="3600" dirty="0" smtClean="0">
                <a:sym typeface="Wingdings" panose="05000000000000000000" pitchFamily="2" charset="2"/>
              </a:rPr>
              <a:t>Endoscopic band ligation</a:t>
            </a:r>
          </a:p>
          <a:p>
            <a:r>
              <a:rPr lang="en-US" sz="3600" dirty="0" smtClean="0">
                <a:sym typeface="Wingdings" panose="05000000000000000000" pitchFamily="2" charset="2"/>
              </a:rPr>
              <a:t>Endoscopic </a:t>
            </a:r>
            <a:r>
              <a:rPr lang="en-US" sz="3600" dirty="0" err="1" smtClean="0">
                <a:sym typeface="Wingdings" panose="05000000000000000000" pitchFamily="2" charset="2"/>
              </a:rPr>
              <a:t>hemoclipping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14408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ESOPHAGEAL CANCER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8</a:t>
            </a:r>
            <a:r>
              <a:rPr lang="en-US" sz="4400" baseline="30000" dirty="0"/>
              <a:t>th</a:t>
            </a:r>
            <a:r>
              <a:rPr lang="en-US" sz="4400" dirty="0"/>
              <a:t> </a:t>
            </a:r>
            <a:r>
              <a:rPr lang="en-US" sz="4400" dirty="0" smtClean="0"/>
              <a:t>MC cancer </a:t>
            </a:r>
            <a:r>
              <a:rPr lang="en-US" sz="4400" dirty="0"/>
              <a:t>seen throughout the world.</a:t>
            </a:r>
          </a:p>
          <a:p>
            <a:r>
              <a:rPr lang="en-US" sz="4400" dirty="0"/>
              <a:t>40% occur in the middle 3</a:t>
            </a:r>
            <a:r>
              <a:rPr lang="en-US" sz="4400" baseline="30000" dirty="0"/>
              <a:t>rd</a:t>
            </a:r>
            <a:r>
              <a:rPr lang="en-US" sz="4400" dirty="0"/>
              <a:t> of the </a:t>
            </a:r>
            <a:r>
              <a:rPr lang="en-US" sz="4400" dirty="0" smtClean="0"/>
              <a:t>esophagus </a:t>
            </a:r>
            <a:r>
              <a:rPr lang="en-US" sz="4400" dirty="0"/>
              <a:t>and are </a:t>
            </a:r>
            <a:r>
              <a:rPr lang="en-US" sz="4400" dirty="0">
                <a:solidFill>
                  <a:srgbClr val="FF0000"/>
                </a:solidFill>
              </a:rPr>
              <a:t>squamous carcinomas</a:t>
            </a:r>
            <a:r>
              <a:rPr lang="en-US" sz="4400" dirty="0"/>
              <a:t>.</a:t>
            </a:r>
          </a:p>
          <a:p>
            <a:r>
              <a:rPr lang="en-US" sz="4400" dirty="0" err="1">
                <a:solidFill>
                  <a:srgbClr val="FF0000"/>
                </a:solidFill>
              </a:rPr>
              <a:t>adenoCA</a:t>
            </a:r>
            <a:r>
              <a:rPr lang="en-US" sz="4400" dirty="0"/>
              <a:t> (45%) occur in the </a:t>
            </a:r>
            <a:r>
              <a:rPr lang="en-US" sz="4400" dirty="0">
                <a:solidFill>
                  <a:srgbClr val="FF0000"/>
                </a:solidFill>
              </a:rPr>
              <a:t>lower 3</a:t>
            </a:r>
            <a:r>
              <a:rPr lang="en-US" sz="4400" baseline="30000" dirty="0">
                <a:solidFill>
                  <a:srgbClr val="FF0000"/>
                </a:solidFill>
              </a:rPr>
              <a:t>rd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/>
              <a:t>of the </a:t>
            </a:r>
            <a:r>
              <a:rPr lang="en-US" sz="4400" dirty="0" smtClean="0"/>
              <a:t>esophagus </a:t>
            </a:r>
            <a:r>
              <a:rPr lang="en-US" sz="4400" dirty="0"/>
              <a:t>and at the </a:t>
            </a:r>
            <a:r>
              <a:rPr lang="en-US" sz="4400" dirty="0" err="1"/>
              <a:t>cardia</a:t>
            </a:r>
            <a:r>
              <a:rPr lang="en-US" sz="4400" dirty="0"/>
              <a:t>.</a:t>
            </a:r>
          </a:p>
          <a:p>
            <a:r>
              <a:rPr lang="en-US" sz="4400" dirty="0" smtClean="0"/>
              <a:t>Tumors </a:t>
            </a:r>
            <a:r>
              <a:rPr lang="en-US" sz="4400" dirty="0"/>
              <a:t>of the upper 3</a:t>
            </a:r>
            <a:r>
              <a:rPr lang="en-US" sz="4400" baseline="30000" dirty="0"/>
              <a:t>rd</a:t>
            </a:r>
            <a:r>
              <a:rPr lang="en-US" sz="4400" dirty="0"/>
              <a:t> are rare (15</a:t>
            </a:r>
            <a:r>
              <a:rPr lang="en-US" sz="4400" dirty="0" smtClean="0"/>
              <a:t>%)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51392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COMPLICATION OF PUD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sz="4000" dirty="0" smtClean="0">
                <a:solidFill>
                  <a:srgbClr val="FF0000"/>
                </a:solidFill>
              </a:rPr>
              <a:t>Hemorrhage</a:t>
            </a:r>
          </a:p>
          <a:p>
            <a:pPr marL="936625" lvl="1" indent="-609600">
              <a:lnSpc>
                <a:spcPct val="80000"/>
              </a:lnSpc>
            </a:pPr>
            <a:r>
              <a:rPr lang="en-US" sz="4000" dirty="0"/>
              <a:t>P</a:t>
            </a:r>
            <a:r>
              <a:rPr lang="en-US" sz="4000" dirty="0" smtClean="0"/>
              <a:t>osterior </a:t>
            </a:r>
            <a:r>
              <a:rPr lang="en-US" sz="4000" dirty="0"/>
              <a:t>duodenal ulcer erode the </a:t>
            </a:r>
            <a:r>
              <a:rPr lang="en-US" sz="4000" dirty="0" err="1">
                <a:solidFill>
                  <a:srgbClr val="FF0000"/>
                </a:solidFill>
              </a:rPr>
              <a:t>gastroduodenal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artery</a:t>
            </a:r>
          </a:p>
          <a:p>
            <a:pPr marL="936625" lvl="1" indent="-609600">
              <a:lnSpc>
                <a:spcPct val="80000"/>
              </a:lnSpc>
            </a:pPr>
            <a:r>
              <a:rPr lang="en-US" sz="4000" dirty="0" smtClean="0"/>
              <a:t>lesser </a:t>
            </a:r>
            <a:r>
              <a:rPr lang="en-US" sz="4000" dirty="0"/>
              <a:t>curve gastric ulcers erode the </a:t>
            </a:r>
            <a:r>
              <a:rPr lang="en-US" sz="4000" dirty="0">
                <a:solidFill>
                  <a:srgbClr val="FF0000"/>
                </a:solidFill>
              </a:rPr>
              <a:t>left gastric </a:t>
            </a:r>
            <a:r>
              <a:rPr lang="en-US" sz="4000" dirty="0" smtClean="0">
                <a:solidFill>
                  <a:srgbClr val="FF0000"/>
                </a:solidFill>
              </a:rPr>
              <a:t>artery</a:t>
            </a:r>
            <a:endParaRPr lang="en-US" sz="4000" dirty="0">
              <a:solidFill>
                <a:srgbClr val="FF0000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4000" dirty="0" smtClean="0">
                <a:solidFill>
                  <a:srgbClr val="FF0000"/>
                </a:solidFill>
              </a:rPr>
              <a:t>Perforation </a:t>
            </a:r>
            <a:r>
              <a:rPr lang="en-US" sz="4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4000" dirty="0" smtClean="0"/>
              <a:t>generalized peritonitis (signs </a:t>
            </a:r>
            <a:r>
              <a:rPr lang="en-US" sz="4000" dirty="0"/>
              <a:t>of </a:t>
            </a:r>
            <a:r>
              <a:rPr lang="en-US" sz="4000" dirty="0" smtClean="0"/>
              <a:t>peritonitis)</a:t>
            </a:r>
            <a:endParaRPr lang="en-US" sz="4000" dirty="0"/>
          </a:p>
          <a:p>
            <a:pPr marL="609600" indent="-609600">
              <a:lnSpc>
                <a:spcPct val="80000"/>
              </a:lnSpc>
            </a:pPr>
            <a:r>
              <a:rPr lang="en-US" sz="4000" dirty="0" smtClean="0">
                <a:solidFill>
                  <a:srgbClr val="FF0000"/>
                </a:solidFill>
              </a:rPr>
              <a:t>Pyloric obstruction </a:t>
            </a:r>
            <a:r>
              <a:rPr lang="en-US" sz="4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4000" dirty="0" smtClean="0"/>
              <a:t>profuse vomiting</a:t>
            </a:r>
            <a:r>
              <a:rPr lang="en-US" sz="4000" dirty="0"/>
              <a:t> </a:t>
            </a:r>
            <a:r>
              <a:rPr lang="en-US" sz="4000" dirty="0" smtClean="0">
                <a:sym typeface="Wingdings" panose="05000000000000000000" pitchFamily="2" charset="2"/>
              </a:rPr>
              <a:t></a:t>
            </a:r>
            <a:r>
              <a:rPr lang="en-US" sz="4000" dirty="0" smtClean="0"/>
              <a:t> dehydration, </a:t>
            </a:r>
            <a:r>
              <a:rPr lang="en-US" sz="4000" dirty="0"/>
              <a:t>weakness, </a:t>
            </a:r>
            <a:r>
              <a:rPr lang="en-US" sz="4000" dirty="0" smtClean="0"/>
              <a:t>constipation, Loss of weight (LOW)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15265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3772" y="277814"/>
            <a:ext cx="11081657" cy="577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448900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ACUTE GASTRITIS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This is an acute mucosal inflammatory process usually of a transient nature</a:t>
            </a:r>
          </a:p>
          <a:p>
            <a:r>
              <a:rPr lang="en-US" sz="4400" dirty="0" smtClean="0"/>
              <a:t>Accompanied by hemorrhage into the mucosa and in more severe circumstances, by sloughing of the superficial epithelium (erosion)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823047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ETIOLOGY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sz="3600" dirty="0" smtClean="0"/>
              <a:t>Heavy use of NSAIDs</a:t>
            </a:r>
          </a:p>
          <a:p>
            <a:r>
              <a:rPr lang="en-US" sz="3600" dirty="0" smtClean="0"/>
              <a:t>Excessive alcohol consumption</a:t>
            </a:r>
            <a:endParaRPr lang="en-US" sz="3600" dirty="0"/>
          </a:p>
          <a:p>
            <a:r>
              <a:rPr lang="en-US" sz="3600" dirty="0" smtClean="0"/>
              <a:t>Heavy smoking</a:t>
            </a:r>
          </a:p>
          <a:p>
            <a:r>
              <a:rPr lang="en-US" sz="3600" dirty="0" smtClean="0"/>
              <a:t>Chemotherapy</a:t>
            </a:r>
          </a:p>
          <a:p>
            <a:r>
              <a:rPr lang="en-US" sz="3600" dirty="0" smtClean="0"/>
              <a:t>Uremia</a:t>
            </a:r>
          </a:p>
          <a:p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Severe stress: trauma, burns surgery</a:t>
            </a:r>
          </a:p>
          <a:p>
            <a:r>
              <a:rPr lang="en-US" sz="3600" dirty="0" smtClean="0"/>
              <a:t>Ischemia &amp; shock</a:t>
            </a:r>
          </a:p>
          <a:p>
            <a:r>
              <a:rPr lang="en-US" sz="3600" dirty="0" smtClean="0"/>
              <a:t>Suicide attempts: acid and alkali</a:t>
            </a:r>
          </a:p>
          <a:p>
            <a:r>
              <a:rPr lang="en-US" sz="3600" dirty="0" smtClean="0"/>
              <a:t>Mechanical trauma</a:t>
            </a:r>
          </a:p>
          <a:p>
            <a:r>
              <a:rPr lang="en-US" sz="3600" dirty="0" smtClean="0"/>
              <a:t>After distal </a:t>
            </a:r>
            <a:r>
              <a:rPr lang="en-US" sz="3600" dirty="0" err="1" smtClean="0"/>
              <a:t>gastrectomy</a:t>
            </a:r>
            <a:r>
              <a:rPr lang="en-US" sz="3600" dirty="0" smtClean="0"/>
              <a:t> with reflux of bilious material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62209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CLINICAL FEATURES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Asymptomatic</a:t>
            </a:r>
          </a:p>
          <a:p>
            <a:r>
              <a:rPr lang="en-US" sz="3200" dirty="0" err="1" smtClean="0"/>
              <a:t>Epigatric</a:t>
            </a:r>
            <a:r>
              <a:rPr lang="en-US" sz="3200" dirty="0" smtClean="0"/>
              <a:t> pain with N &amp; V</a:t>
            </a:r>
          </a:p>
          <a:p>
            <a:r>
              <a:rPr lang="en-US" sz="3200" dirty="0" smtClean="0"/>
              <a:t>Hematemesis &amp; melena</a:t>
            </a:r>
          </a:p>
          <a:p>
            <a:r>
              <a:rPr lang="en-US" sz="3200" dirty="0" smtClean="0"/>
              <a:t>Fatal blood loss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131191" y="3865563"/>
            <a:ext cx="8732752" cy="1947408"/>
          </a:xfrm>
          <a:prstGeom prst="roundRect">
            <a:avLst>
              <a:gd name="adj" fmla="val 2517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accent1"/>
                </a:solidFill>
                <a:latin typeface="AR CENA" panose="02000000000000000000" pitchFamily="2" charset="0"/>
              </a:rPr>
              <a:t>It is one of the major causes of </a:t>
            </a:r>
            <a:r>
              <a:rPr lang="en-US" sz="4400" dirty="0" smtClean="0">
                <a:solidFill>
                  <a:schemeClr val="accent1"/>
                </a:solidFill>
                <a:latin typeface="AR CENA" panose="02000000000000000000" pitchFamily="2" charset="0"/>
              </a:rPr>
              <a:t>hematemesis, </a:t>
            </a:r>
            <a:r>
              <a:rPr lang="en-US" sz="4400" dirty="0">
                <a:solidFill>
                  <a:schemeClr val="accent1"/>
                </a:solidFill>
                <a:latin typeface="AR CENA" panose="02000000000000000000" pitchFamily="2" charset="0"/>
              </a:rPr>
              <a:t>particularly in </a:t>
            </a:r>
            <a:r>
              <a:rPr lang="en-US" sz="4400" dirty="0" smtClean="0">
                <a:solidFill>
                  <a:schemeClr val="accent1"/>
                </a:solidFill>
                <a:latin typeface="AR CENA" panose="02000000000000000000" pitchFamily="2" charset="0"/>
              </a:rPr>
              <a:t>alcoholics</a:t>
            </a:r>
            <a:endParaRPr lang="en-US" sz="4400" dirty="0">
              <a:solidFill>
                <a:schemeClr val="accent1"/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6502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GASTRIC CANCER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dirty="0" smtClean="0"/>
              <a:t>BENIGN GASTRIC NEOPLASM</a:t>
            </a:r>
          </a:p>
          <a:p>
            <a:pPr lvl="1"/>
            <a:r>
              <a:rPr lang="en-US" dirty="0" smtClean="0"/>
              <a:t>Adenomatous polyps</a:t>
            </a:r>
          </a:p>
          <a:p>
            <a:pPr lvl="1"/>
            <a:r>
              <a:rPr lang="en-US" dirty="0" smtClean="0"/>
              <a:t>Leiomyoma</a:t>
            </a:r>
          </a:p>
          <a:p>
            <a:pPr lvl="1"/>
            <a:r>
              <a:rPr lang="en-US" dirty="0" smtClean="0"/>
              <a:t>Neurogenic tumor</a:t>
            </a:r>
          </a:p>
          <a:p>
            <a:pPr lvl="1"/>
            <a:r>
              <a:rPr lang="en-US" dirty="0" err="1" smtClean="0"/>
              <a:t>Fibromata</a:t>
            </a:r>
            <a:endParaRPr lang="en-US" dirty="0" smtClean="0"/>
          </a:p>
          <a:p>
            <a:pPr lvl="1"/>
            <a:r>
              <a:rPr lang="en-US" dirty="0" err="1" smtClean="0"/>
              <a:t>Lipoma</a:t>
            </a:r>
            <a:endParaRPr lang="en-US" dirty="0" smtClean="0"/>
          </a:p>
          <a:p>
            <a:r>
              <a:rPr lang="en-US" dirty="0" smtClean="0"/>
              <a:t>GASTRIC CARCINOMA</a:t>
            </a:r>
          </a:p>
          <a:p>
            <a:pPr lvl="1"/>
            <a:r>
              <a:rPr lang="en-US" dirty="0" smtClean="0"/>
              <a:t>Gastric adenocarcinoma (90%)</a:t>
            </a:r>
          </a:p>
          <a:p>
            <a:pPr lvl="1"/>
            <a:r>
              <a:rPr lang="en-US" dirty="0" smtClean="0"/>
              <a:t>Lymphomas</a:t>
            </a:r>
          </a:p>
          <a:p>
            <a:pPr lvl="1"/>
            <a:r>
              <a:rPr lang="en-US" dirty="0" smtClean="0"/>
              <a:t>Smooth muscle tumor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66114" y="1600201"/>
            <a:ext cx="4214823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799451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CLINICAL FEATURES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Early signs: indigestion, flatulence, dyspepsia</a:t>
            </a:r>
          </a:p>
          <a:p>
            <a:r>
              <a:rPr lang="en-US" sz="4400" dirty="0" smtClean="0"/>
              <a:t>Late signs: </a:t>
            </a:r>
          </a:p>
          <a:p>
            <a:pPr lvl="1"/>
            <a:r>
              <a:rPr lang="en-US" sz="4400" dirty="0" smtClean="0"/>
              <a:t>LOW, anemia, dysphagia, vomiting, </a:t>
            </a:r>
            <a:r>
              <a:rPr lang="en-US" sz="4400" dirty="0" err="1" smtClean="0"/>
              <a:t>epigastric</a:t>
            </a:r>
            <a:r>
              <a:rPr lang="en-US" sz="4400" dirty="0" smtClean="0"/>
              <a:t>/ back pain, </a:t>
            </a:r>
            <a:r>
              <a:rPr lang="en-US" sz="4400" dirty="0" err="1" smtClean="0"/>
              <a:t>epigastric</a:t>
            </a:r>
            <a:r>
              <a:rPr lang="en-US" sz="4400" dirty="0" smtClean="0"/>
              <a:t> mass</a:t>
            </a:r>
          </a:p>
          <a:p>
            <a:pPr lvl="1"/>
            <a:r>
              <a:rPr lang="en-US" sz="4400" dirty="0" smtClean="0"/>
              <a:t>Signs of metastases: jaundice, ascites, diarrhea, intestinal obstruction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62683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877671"/>
            <a:ext cx="10363200" cy="2891306"/>
          </a:xfrm>
        </p:spPr>
        <p:txBody>
          <a:bodyPr/>
          <a:lstStyle/>
          <a:p>
            <a:r>
              <a:rPr lang="en-US" sz="6000" dirty="0" smtClean="0"/>
              <a:t>1. INVESTIGATIONS OF GASTROINTESTINAL DISEASE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5250454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TREATMENT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 smtClean="0"/>
              <a:t>Radical total </a:t>
            </a:r>
            <a:r>
              <a:rPr lang="en-US" sz="4800" dirty="0" err="1" smtClean="0"/>
              <a:t>gastrectomy</a:t>
            </a:r>
            <a:endParaRPr lang="en-US" sz="4800" dirty="0" smtClean="0"/>
          </a:p>
          <a:p>
            <a:r>
              <a:rPr lang="en-US" sz="4800" dirty="0" smtClean="0"/>
              <a:t>Palliative resection</a:t>
            </a:r>
          </a:p>
          <a:p>
            <a:r>
              <a:rPr lang="en-US" sz="4800" dirty="0" smtClean="0"/>
              <a:t>Palliative bypass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t="24219" b="14843"/>
          <a:stretch>
            <a:fillRect/>
          </a:stretch>
        </p:blipFill>
        <p:spPr bwMode="auto">
          <a:xfrm>
            <a:off x="5203371" y="2767798"/>
            <a:ext cx="5682343" cy="278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97204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DIEULAFOY’S DISEASE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Erosion of mucosa overlying an artery in the stomach </a:t>
            </a:r>
            <a:r>
              <a:rPr lang="en-US" sz="3200" dirty="0" smtClean="0">
                <a:sym typeface="Wingdings" panose="05000000000000000000" pitchFamily="2" charset="2"/>
              </a:rPr>
              <a:t> necrosis of arterial wall &amp; resultant hemorrhage</a:t>
            </a:r>
          </a:p>
          <a:p>
            <a:r>
              <a:rPr lang="en-US" sz="3200" dirty="0" smtClean="0">
                <a:sym typeface="Wingdings" panose="05000000000000000000" pitchFamily="2" charset="2"/>
              </a:rPr>
              <a:t>2</a:t>
            </a:r>
            <a:r>
              <a:rPr lang="en-US" sz="3200" baseline="30000" dirty="0" smtClean="0">
                <a:sym typeface="Wingdings" panose="05000000000000000000" pitchFamily="2" charset="2"/>
              </a:rPr>
              <a:t>0</a:t>
            </a:r>
            <a:r>
              <a:rPr lang="en-US" sz="3200" dirty="0" smtClean="0">
                <a:sym typeface="Wingdings" panose="05000000000000000000" pitchFamily="2" charset="2"/>
              </a:rPr>
              <a:t> to a gastric arterial venous abnormality that has a characteristic histological appearance</a:t>
            </a:r>
          </a:p>
          <a:p>
            <a:r>
              <a:rPr lang="en-US" sz="3200" dirty="0" smtClean="0">
                <a:sym typeface="Wingdings" panose="05000000000000000000" pitchFamily="2" charset="2"/>
              </a:rPr>
              <a:t>The lesion itself is covered by normal mucosa and, when not bleeding, it may be invisible. </a:t>
            </a:r>
          </a:p>
          <a:p>
            <a:r>
              <a:rPr lang="en-US" sz="3200" kern="1200" dirty="0">
                <a:sym typeface="Wingdings" panose="05000000000000000000" pitchFamily="2" charset="2"/>
              </a:rPr>
              <a:t>I</a:t>
            </a:r>
            <a:r>
              <a:rPr lang="en-US" sz="3200" kern="1200" dirty="0" smtClean="0"/>
              <a:t>f </a:t>
            </a:r>
            <a:r>
              <a:rPr lang="en-US" sz="3200" kern="1200" dirty="0"/>
              <a:t>it can be seen while bleeding, all that may be visible is profuse bleeding coming from an area of apparently normal </a:t>
            </a:r>
            <a:r>
              <a:rPr lang="en-US" sz="3200" kern="1200" dirty="0" smtClean="0"/>
              <a:t>mucosa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628648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6945084" y="1065667"/>
            <a:ext cx="5486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bd\Pictures\Desktop\image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911" y="1240973"/>
            <a:ext cx="7078010" cy="3867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0971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DUODENITIS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This is inflammation &amp; irritation of the wall of the first part of the small intestine</a:t>
            </a:r>
          </a:p>
          <a:p>
            <a:r>
              <a:rPr lang="en-US" sz="3200" dirty="0" smtClean="0"/>
              <a:t>Etiology: Aspirin, NSAIDs, high acid secretion</a:t>
            </a:r>
          </a:p>
          <a:p>
            <a:r>
              <a:rPr lang="en-US" sz="3200" dirty="0" smtClean="0"/>
              <a:t>Clinical features:</a:t>
            </a:r>
          </a:p>
          <a:p>
            <a:pPr lvl="1"/>
            <a:r>
              <a:rPr lang="en-US" sz="3200" dirty="0" smtClean="0"/>
              <a:t>Symptoms are similar to PUD</a:t>
            </a:r>
            <a:br>
              <a:rPr lang="en-US" sz="3200" dirty="0" smtClean="0"/>
            </a:br>
            <a:r>
              <a:rPr lang="en-US" sz="3200" dirty="0" smtClean="0"/>
              <a:t>stomach pain</a:t>
            </a:r>
          </a:p>
          <a:p>
            <a:pPr lvl="1"/>
            <a:r>
              <a:rPr lang="en-US" sz="3200" dirty="0" smtClean="0"/>
              <a:t>Bleeding from the intestine</a:t>
            </a:r>
          </a:p>
          <a:p>
            <a:pPr lvl="1"/>
            <a:r>
              <a:rPr lang="en-US" sz="3200" dirty="0" smtClean="0"/>
              <a:t>N &amp; V</a:t>
            </a:r>
          </a:p>
          <a:p>
            <a:pPr lvl="1"/>
            <a:r>
              <a:rPr lang="en-US" sz="3200" dirty="0" smtClean="0"/>
              <a:t>Intestinal obstruction</a:t>
            </a:r>
          </a:p>
        </p:txBody>
      </p:sp>
      <p:pic>
        <p:nvPicPr>
          <p:cNvPr id="4" name="Picture 4" descr="ya584x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117771" y="2917371"/>
            <a:ext cx="5627915" cy="3213556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9295493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OVERVIEW OF MANAGEMENT OF UPPER GI BLEED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300" dirty="0" smtClean="0"/>
              <a:t>Acute upper GI bleed</a:t>
            </a:r>
          </a:p>
          <a:p>
            <a:pPr lvl="1"/>
            <a:r>
              <a:rPr lang="en-US" sz="2300" dirty="0" smtClean="0"/>
              <a:t>Resuscitation &amp; risk assessment, routine blood tests</a:t>
            </a:r>
          </a:p>
          <a:p>
            <a:pPr lvl="1"/>
            <a:r>
              <a:rPr lang="en-US" sz="2300" dirty="0" smtClean="0"/>
              <a:t>Endoscopy in 24 hours </a:t>
            </a:r>
            <a:r>
              <a:rPr lang="en-US" sz="2300" dirty="0" smtClean="0">
                <a:sym typeface="Wingdings" panose="05000000000000000000" pitchFamily="2" charset="2"/>
              </a:rPr>
              <a:t></a:t>
            </a:r>
            <a:endParaRPr lang="en-US" sz="2300" dirty="0" smtClean="0"/>
          </a:p>
          <a:p>
            <a:pPr lvl="2"/>
            <a:r>
              <a:rPr lang="en-US" sz="2300" dirty="0" err="1" smtClean="0"/>
              <a:t>Varices</a:t>
            </a:r>
            <a:r>
              <a:rPr lang="en-US" sz="2300" dirty="0" smtClean="0"/>
              <a:t> </a:t>
            </a:r>
            <a:r>
              <a:rPr lang="en-US" sz="2300" dirty="0" smtClean="0">
                <a:sym typeface="Wingdings" panose="05000000000000000000" pitchFamily="2" charset="2"/>
              </a:rPr>
              <a:t> Management of </a:t>
            </a:r>
            <a:r>
              <a:rPr lang="en-US" sz="2300" dirty="0" err="1" smtClean="0">
                <a:sym typeface="Wingdings" panose="05000000000000000000" pitchFamily="2" charset="2"/>
              </a:rPr>
              <a:t>varices</a:t>
            </a:r>
            <a:endParaRPr lang="en-US" sz="2300" dirty="0" smtClean="0"/>
          </a:p>
          <a:p>
            <a:pPr lvl="2"/>
            <a:r>
              <a:rPr lang="en-US" sz="2300" dirty="0" smtClean="0"/>
              <a:t>Peptic ulcer </a:t>
            </a:r>
            <a:r>
              <a:rPr lang="en-US" sz="2300" dirty="0" smtClean="0">
                <a:sym typeface="Wingdings" panose="05000000000000000000" pitchFamily="2" charset="2"/>
              </a:rPr>
              <a:t> </a:t>
            </a:r>
          </a:p>
          <a:p>
            <a:pPr lvl="3"/>
            <a:r>
              <a:rPr lang="en-US" sz="2300" dirty="0" smtClean="0">
                <a:sym typeface="Wingdings" panose="05000000000000000000" pitchFamily="2" charset="2"/>
              </a:rPr>
              <a:t>Major SRH  endoscopic treatment </a:t>
            </a:r>
          </a:p>
          <a:p>
            <a:pPr lvl="4"/>
            <a:r>
              <a:rPr lang="en-US" sz="2300" dirty="0" smtClean="0">
                <a:sym typeface="Wingdings" panose="05000000000000000000" pitchFamily="2" charset="2"/>
              </a:rPr>
              <a:t>Failure?  surgical</a:t>
            </a:r>
          </a:p>
          <a:p>
            <a:pPr lvl="3"/>
            <a:r>
              <a:rPr lang="en-US" sz="2300" dirty="0" smtClean="0">
                <a:sym typeface="Wingdings" panose="05000000000000000000" pitchFamily="2" charset="2"/>
              </a:rPr>
              <a:t>Minor SRH  eradicate </a:t>
            </a:r>
            <a:r>
              <a:rPr lang="en-US" sz="2300" i="1" dirty="0" smtClean="0">
                <a:sym typeface="Wingdings" panose="05000000000000000000" pitchFamily="2" charset="2"/>
              </a:rPr>
              <a:t>H. pylori </a:t>
            </a:r>
            <a:r>
              <a:rPr lang="en-US" sz="2300" dirty="0" smtClean="0">
                <a:sym typeface="Wingdings" panose="05000000000000000000" pitchFamily="2" charset="2"/>
              </a:rPr>
              <a:t> &amp; risk reduction</a:t>
            </a:r>
            <a:endParaRPr lang="en-US" sz="2300" dirty="0" smtClean="0"/>
          </a:p>
          <a:p>
            <a:pPr lvl="2"/>
            <a:r>
              <a:rPr lang="en-US" sz="2300" dirty="0" smtClean="0"/>
              <a:t>No obvious cause </a:t>
            </a:r>
            <a:r>
              <a:rPr lang="en-US" sz="2300" dirty="0" smtClean="0">
                <a:sym typeface="Wingdings" panose="05000000000000000000" pitchFamily="2" charset="2"/>
              </a:rPr>
              <a:t> </a:t>
            </a:r>
          </a:p>
          <a:p>
            <a:pPr lvl="3"/>
            <a:r>
              <a:rPr lang="en-US" sz="2300" dirty="0" smtClean="0">
                <a:sym typeface="Wingdings" panose="05000000000000000000" pitchFamily="2" charset="2"/>
              </a:rPr>
              <a:t>Minor bleed  eradicate </a:t>
            </a:r>
            <a:r>
              <a:rPr lang="en-US" sz="2300" i="1" dirty="0" smtClean="0">
                <a:sym typeface="Wingdings" panose="05000000000000000000" pitchFamily="2" charset="2"/>
              </a:rPr>
              <a:t>H. pylori</a:t>
            </a:r>
            <a:r>
              <a:rPr lang="en-US" sz="2300" dirty="0" smtClean="0">
                <a:sym typeface="Wingdings" panose="05000000000000000000" pitchFamily="2" charset="2"/>
              </a:rPr>
              <a:t> &amp; risk reduction</a:t>
            </a:r>
          </a:p>
          <a:p>
            <a:pPr lvl="3"/>
            <a:r>
              <a:rPr lang="en-US" sz="2300" dirty="0" smtClean="0">
                <a:sym typeface="Wingdings" panose="05000000000000000000" pitchFamily="2" charset="2"/>
              </a:rPr>
              <a:t>Major bleed  other colonoscopy &amp; angiography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410912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RESUCITATION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Protect the </a:t>
            </a:r>
            <a:r>
              <a:rPr lang="en-US" dirty="0" smtClean="0">
                <a:solidFill>
                  <a:srgbClr val="FF0000"/>
                </a:solidFill>
              </a:rPr>
              <a:t>airway</a:t>
            </a:r>
            <a:r>
              <a:rPr lang="en-US" dirty="0" smtClean="0"/>
              <a:t> and give high – flow </a:t>
            </a:r>
            <a:r>
              <a:rPr lang="en-US" dirty="0" smtClean="0">
                <a:solidFill>
                  <a:srgbClr val="FF0000"/>
                </a:solidFill>
              </a:rPr>
              <a:t>oxygen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Blood transfusion</a:t>
            </a:r>
            <a:r>
              <a:rPr lang="en-US" dirty="0" smtClean="0"/>
              <a:t>: Insert 2 large – bore (14 – 16 gauge) IV </a:t>
            </a:r>
            <a:r>
              <a:rPr lang="en-US" dirty="0" err="1" smtClean="0"/>
              <a:t>cannulate</a:t>
            </a:r>
            <a:r>
              <a:rPr lang="en-US" dirty="0" smtClean="0"/>
              <a:t> to take blood for FC, U &amp;E, LFT, clotting, cross – match (4 – 6 units); Give IV colloid while waiting for blood to be </a:t>
            </a:r>
            <a:r>
              <a:rPr lang="en-US" dirty="0" err="1" smtClean="0"/>
              <a:t>cros</a:t>
            </a:r>
            <a:r>
              <a:rPr lang="en-US" dirty="0" smtClean="0"/>
              <a:t> s- matched. In a dire emergency, give group O Rh –</a:t>
            </a:r>
            <a:r>
              <a:rPr lang="en-US" dirty="0" err="1" smtClean="0"/>
              <a:t>ve</a:t>
            </a:r>
            <a:r>
              <a:rPr lang="en-US" dirty="0" smtClean="0"/>
              <a:t> blood; Transfuse until </a:t>
            </a:r>
            <a:r>
              <a:rPr lang="en-US" dirty="0" err="1" smtClean="0"/>
              <a:t>hemodynamically</a:t>
            </a:r>
            <a:r>
              <a:rPr lang="en-US" dirty="0" smtClean="0"/>
              <a:t> stable; Correct clotting abnormalities (vitamin K, FFP, platelet)</a:t>
            </a:r>
          </a:p>
          <a:p>
            <a:pPr>
              <a:lnSpc>
                <a:spcPct val="80000"/>
              </a:lnSpc>
            </a:pPr>
            <a:r>
              <a:rPr lang="en-US" dirty="0"/>
              <a:t>Monitor pulse, BP, and CVP at least hourly until stable.</a:t>
            </a:r>
          </a:p>
          <a:p>
            <a:pPr>
              <a:lnSpc>
                <a:spcPct val="80000"/>
              </a:lnSpc>
            </a:pPr>
            <a:r>
              <a:rPr lang="en-US" dirty="0"/>
              <a:t>Insert  </a:t>
            </a:r>
            <a:r>
              <a:rPr lang="en-US" dirty="0">
                <a:solidFill>
                  <a:srgbClr val="FF0000"/>
                </a:solidFill>
              </a:rPr>
              <a:t>urinary catheter </a:t>
            </a:r>
            <a:r>
              <a:rPr lang="en-US" dirty="0"/>
              <a:t>and monitor hourly urine output if shocked.</a:t>
            </a:r>
          </a:p>
          <a:p>
            <a:pPr>
              <a:lnSpc>
                <a:spcPct val="80000"/>
              </a:lnSpc>
            </a:pPr>
            <a:r>
              <a:rPr lang="en-US" dirty="0"/>
              <a:t>Consider a </a:t>
            </a:r>
            <a:r>
              <a:rPr lang="en-US" dirty="0">
                <a:solidFill>
                  <a:srgbClr val="FF0000"/>
                </a:solidFill>
              </a:rPr>
              <a:t>CVP line </a:t>
            </a:r>
            <a:r>
              <a:rPr lang="en-US" dirty="0"/>
              <a:t>to monitor CVP and guide fluid replacement.</a:t>
            </a:r>
          </a:p>
          <a:p>
            <a:pPr>
              <a:lnSpc>
                <a:spcPct val="80000"/>
              </a:lnSpc>
            </a:pPr>
            <a:r>
              <a:rPr lang="en-US" dirty="0"/>
              <a:t>Organize a </a:t>
            </a:r>
            <a:r>
              <a:rPr lang="en-US" dirty="0">
                <a:solidFill>
                  <a:srgbClr val="FF0000"/>
                </a:solidFill>
              </a:rPr>
              <a:t>CXR, ECG</a:t>
            </a:r>
            <a:r>
              <a:rPr lang="en-US" dirty="0"/>
              <a:t>, and check arterial blood gases in high-risk patient.</a:t>
            </a:r>
          </a:p>
          <a:p>
            <a:pPr>
              <a:lnSpc>
                <a:spcPct val="80000"/>
              </a:lnSpc>
            </a:pPr>
            <a:r>
              <a:rPr lang="en-US" dirty="0"/>
              <a:t>Arrange an </a:t>
            </a:r>
            <a:r>
              <a:rPr lang="en-US" dirty="0">
                <a:solidFill>
                  <a:srgbClr val="FF0000"/>
                </a:solidFill>
              </a:rPr>
              <a:t>urgent endoscopy</a:t>
            </a:r>
            <a:r>
              <a:rPr lang="en-US" dirty="0"/>
              <a:t>.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FF0000"/>
                </a:solidFill>
              </a:rPr>
              <a:t>Notify</a:t>
            </a:r>
            <a:r>
              <a:rPr lang="en-US" dirty="0"/>
              <a:t> surgeon of all severe bleeds on </a:t>
            </a:r>
            <a:r>
              <a:rPr lang="en-US" dirty="0" smtClean="0"/>
              <a:t>admission.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9994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DETECTION &amp; ENDOSCOPIC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/>
              <a:t>Used to </a:t>
            </a:r>
            <a:r>
              <a:rPr lang="en-US" sz="3600" dirty="0">
                <a:solidFill>
                  <a:srgbClr val="FF0000"/>
                </a:solidFill>
              </a:rPr>
              <a:t>detect</a:t>
            </a:r>
            <a:r>
              <a:rPr lang="en-US" sz="3600" dirty="0"/>
              <a:t> the site of bleeding.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May also be used in a </a:t>
            </a:r>
            <a:r>
              <a:rPr lang="en-US" sz="3600" dirty="0">
                <a:solidFill>
                  <a:srgbClr val="FF0000"/>
                </a:solidFill>
              </a:rPr>
              <a:t>therapeutic</a:t>
            </a:r>
            <a:r>
              <a:rPr lang="en-US" sz="3600" dirty="0"/>
              <a:t> capacity (active bleeding from the ulcer, the presence of a visible vessel, adherent clot overlying the ulcer)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FF0000"/>
                </a:solidFill>
              </a:rPr>
              <a:t>Injection </a:t>
            </a:r>
            <a:r>
              <a:rPr lang="en-US" sz="3600" dirty="0" err="1">
                <a:solidFill>
                  <a:srgbClr val="FF0000"/>
                </a:solidFill>
              </a:rPr>
              <a:t>sclerotherapy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/>
              <a:t>is used commonly. Other method include the use of heat probes and lasers.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FF0000"/>
                </a:solidFill>
              </a:rPr>
              <a:t>Angiography</a:t>
            </a:r>
            <a:r>
              <a:rPr lang="en-US" sz="3600" dirty="0"/>
              <a:t> in whom endoscopy does not identify the bleeding point. Limitation: can only detect active bleeding of greater than 1mL/min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366489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99" y="631371"/>
            <a:ext cx="4049487" cy="5508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92685" y="631372"/>
            <a:ext cx="4789715" cy="550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289453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RISK FACTORS FOR DEATH </a:t>
            </a:r>
            <a:br>
              <a:rPr lang="en-US" sz="4000" dirty="0" smtClean="0"/>
            </a:br>
            <a:r>
              <a:rPr lang="en-US" sz="4000" dirty="0" smtClean="0"/>
              <a:t>(UPPER GI BLEED)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1">
              <a:buNone/>
            </a:pPr>
            <a:r>
              <a:rPr lang="en-US" sz="3200" dirty="0">
                <a:solidFill>
                  <a:schemeClr val="accent1"/>
                </a:solidFill>
              </a:rPr>
              <a:t>1. Advanced </a:t>
            </a:r>
            <a:r>
              <a:rPr lang="en-US" sz="3200" dirty="0">
                <a:solidFill>
                  <a:srgbClr val="FF0000"/>
                </a:solidFill>
              </a:rPr>
              <a:t>AGE</a:t>
            </a:r>
          </a:p>
          <a:p>
            <a:pPr marL="285750" lvl="1">
              <a:buNone/>
            </a:pPr>
            <a:r>
              <a:rPr lang="en-US" sz="3200" dirty="0">
                <a:solidFill>
                  <a:schemeClr val="accent1"/>
                </a:solidFill>
              </a:rPr>
              <a:t>2. </a:t>
            </a:r>
            <a:r>
              <a:rPr lang="en-US" sz="3200" dirty="0">
                <a:solidFill>
                  <a:srgbClr val="FF0000"/>
                </a:solidFill>
              </a:rPr>
              <a:t>SHOCK</a:t>
            </a:r>
            <a:r>
              <a:rPr lang="en-US" sz="3200" dirty="0">
                <a:solidFill>
                  <a:schemeClr val="accent1"/>
                </a:solidFill>
              </a:rPr>
              <a:t> on admission(pulse rate &gt;100 beats/min; systolic blood pressure &lt; 100mmHg)</a:t>
            </a:r>
          </a:p>
          <a:p>
            <a:pPr marL="285750" lvl="1">
              <a:buNone/>
            </a:pPr>
            <a:r>
              <a:rPr lang="en-US" sz="3200" dirty="0">
                <a:solidFill>
                  <a:schemeClr val="accent1"/>
                </a:solidFill>
              </a:rPr>
              <a:t>3. </a:t>
            </a:r>
            <a:r>
              <a:rPr lang="en-US" sz="3200" dirty="0">
                <a:solidFill>
                  <a:srgbClr val="FF0000"/>
                </a:solidFill>
              </a:rPr>
              <a:t>COMORBIDITY</a:t>
            </a:r>
            <a:r>
              <a:rPr lang="en-US" sz="3200" dirty="0">
                <a:solidFill>
                  <a:schemeClr val="accent1"/>
                </a:solidFill>
              </a:rPr>
              <a:t> (particularly hepatic or renal failure and disseminated malignancy)</a:t>
            </a:r>
          </a:p>
          <a:p>
            <a:pPr marL="285750" lvl="1">
              <a:buNone/>
            </a:pPr>
            <a:r>
              <a:rPr lang="en-US" sz="3200" dirty="0">
                <a:solidFill>
                  <a:schemeClr val="accent1"/>
                </a:solidFill>
              </a:rPr>
              <a:t>4. Diagnosis (worst </a:t>
            </a:r>
            <a:r>
              <a:rPr lang="en-US" sz="3200" dirty="0">
                <a:solidFill>
                  <a:srgbClr val="FF0000"/>
                </a:solidFill>
              </a:rPr>
              <a:t>PROGNOSIS</a:t>
            </a:r>
            <a:r>
              <a:rPr lang="en-US" sz="3200" dirty="0">
                <a:solidFill>
                  <a:schemeClr val="accent1"/>
                </a:solidFill>
              </a:rPr>
              <a:t> for advanced upper gastrointestinal malignancy)</a:t>
            </a:r>
          </a:p>
          <a:p>
            <a:pPr marL="285750" lvl="1">
              <a:buNone/>
            </a:pPr>
            <a:r>
              <a:rPr lang="en-US" sz="3200" dirty="0">
                <a:solidFill>
                  <a:schemeClr val="accent1"/>
                </a:solidFill>
              </a:rPr>
              <a:t>5. </a:t>
            </a:r>
            <a:r>
              <a:rPr lang="en-US" sz="3200" dirty="0">
                <a:solidFill>
                  <a:srgbClr val="FF0000"/>
                </a:solidFill>
              </a:rPr>
              <a:t>ENDOSCOPIC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FINDINGS</a:t>
            </a:r>
            <a:r>
              <a:rPr lang="en-US" sz="3200" dirty="0">
                <a:solidFill>
                  <a:schemeClr val="accent1"/>
                </a:solidFill>
              </a:rPr>
              <a:t> (active, spurting </a:t>
            </a:r>
            <a:r>
              <a:rPr lang="en-US" sz="3200" dirty="0" smtClean="0">
                <a:solidFill>
                  <a:schemeClr val="accent1"/>
                </a:solidFill>
              </a:rPr>
              <a:t>hemorrhage </a:t>
            </a:r>
            <a:r>
              <a:rPr lang="en-US" sz="3200" dirty="0">
                <a:solidFill>
                  <a:schemeClr val="accent1"/>
                </a:solidFill>
              </a:rPr>
              <a:t>from peptic ulcer; non-bleeding visible vessel)</a:t>
            </a:r>
          </a:p>
          <a:p>
            <a:pPr marL="285750" lvl="1">
              <a:buNone/>
            </a:pPr>
            <a:r>
              <a:rPr lang="en-US" sz="3200" dirty="0">
                <a:solidFill>
                  <a:schemeClr val="accent1"/>
                </a:solidFill>
              </a:rPr>
              <a:t>6. </a:t>
            </a:r>
            <a:r>
              <a:rPr lang="en-US" sz="3200" dirty="0">
                <a:solidFill>
                  <a:srgbClr val="FF0000"/>
                </a:solidFill>
              </a:rPr>
              <a:t>RECURRENT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BLEEDING</a:t>
            </a:r>
            <a:r>
              <a:rPr lang="en-US" sz="3200" dirty="0">
                <a:solidFill>
                  <a:schemeClr val="accent1"/>
                </a:solidFill>
              </a:rPr>
              <a:t> (increases mortality 10 times</a:t>
            </a:r>
            <a:r>
              <a:rPr lang="en-US" sz="3200" dirty="0" smtClean="0">
                <a:solidFill>
                  <a:schemeClr val="accent1"/>
                </a:solidFill>
              </a:rPr>
              <a:t>)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9010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LOWER GASTROINTESTINAL BLEEDING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u="sng" dirty="0" smtClean="0"/>
              <a:t>ETIOLOGY</a:t>
            </a:r>
          </a:p>
          <a:p>
            <a:r>
              <a:rPr lang="en-US" sz="3200" dirty="0" smtClean="0"/>
              <a:t>Hemorrhoids</a:t>
            </a:r>
          </a:p>
          <a:p>
            <a:r>
              <a:rPr lang="en-US" sz="3200" dirty="0" smtClean="0"/>
              <a:t>Diverticulosis</a:t>
            </a:r>
          </a:p>
          <a:p>
            <a:r>
              <a:rPr lang="en-US" sz="3200" dirty="0" err="1" smtClean="0"/>
              <a:t>Arteriovenous</a:t>
            </a:r>
            <a:r>
              <a:rPr lang="en-US" sz="3200" dirty="0" smtClean="0"/>
              <a:t> malformations</a:t>
            </a:r>
          </a:p>
          <a:p>
            <a:r>
              <a:rPr lang="en-US" sz="3200" dirty="0" smtClean="0"/>
              <a:t>Polyps</a:t>
            </a:r>
          </a:p>
          <a:p>
            <a:r>
              <a:rPr lang="en-US" sz="3200" dirty="0" smtClean="0"/>
              <a:t>IBD</a:t>
            </a:r>
          </a:p>
          <a:p>
            <a:r>
              <a:rPr lang="en-US" sz="3200" dirty="0" smtClean="0"/>
              <a:t>Infectious gastroenteritis</a:t>
            </a:r>
          </a:p>
          <a:p>
            <a:r>
              <a:rPr lang="en-US" sz="3200" dirty="0" err="1" smtClean="0"/>
              <a:t>Meckel</a:t>
            </a:r>
            <a:r>
              <a:rPr lang="en-US" sz="3200" dirty="0" smtClean="0"/>
              <a:t> diverticulum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4219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OUTLINE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sz="2800" dirty="0" smtClean="0"/>
              <a:t>Imaging</a:t>
            </a:r>
          </a:p>
          <a:p>
            <a:pPr lvl="1"/>
            <a:r>
              <a:rPr lang="en-US" sz="2800" dirty="0" smtClean="0"/>
              <a:t>Plain X rays</a:t>
            </a:r>
          </a:p>
          <a:p>
            <a:pPr lvl="1"/>
            <a:r>
              <a:rPr lang="en-US" sz="2800" dirty="0" smtClean="0"/>
              <a:t>Contrast studies</a:t>
            </a:r>
          </a:p>
          <a:p>
            <a:pPr lvl="1"/>
            <a:r>
              <a:rPr lang="en-US" sz="2800" dirty="0" smtClean="0"/>
              <a:t>U/S, CT &amp; MRI</a:t>
            </a:r>
          </a:p>
          <a:p>
            <a:pPr lvl="1"/>
            <a:r>
              <a:rPr lang="en-US" sz="2800" dirty="0" smtClean="0"/>
              <a:t>Endoscopy</a:t>
            </a:r>
          </a:p>
          <a:p>
            <a:pPr lvl="1"/>
            <a:r>
              <a:rPr lang="en-US" sz="2800" dirty="0" smtClean="0"/>
              <a:t>Histology</a:t>
            </a:r>
          </a:p>
          <a:p>
            <a:pPr lvl="1"/>
            <a:endParaRPr lang="en-US" sz="2800" dirty="0"/>
          </a:p>
          <a:p>
            <a:pPr lvl="1"/>
            <a:endParaRPr lang="en-US" sz="2800" dirty="0" smtClean="0"/>
          </a:p>
          <a:p>
            <a:pPr lvl="1"/>
            <a:endParaRPr lang="en-US" sz="2800" dirty="0" smtClean="0"/>
          </a:p>
          <a:p>
            <a:r>
              <a:rPr lang="en-US" sz="2800" dirty="0" smtClean="0"/>
              <a:t>Tests of infection</a:t>
            </a:r>
          </a:p>
          <a:p>
            <a:pPr lvl="1"/>
            <a:r>
              <a:rPr lang="en-US" sz="2800" dirty="0" smtClean="0"/>
              <a:t>Bacterial cultures</a:t>
            </a:r>
          </a:p>
          <a:p>
            <a:pPr lvl="1"/>
            <a:r>
              <a:rPr lang="en-US" sz="2800" dirty="0" smtClean="0"/>
              <a:t>Serology</a:t>
            </a:r>
          </a:p>
          <a:p>
            <a:pPr lvl="1"/>
            <a:r>
              <a:rPr lang="en-US" sz="2800" dirty="0" smtClean="0"/>
              <a:t>Breath tests</a:t>
            </a:r>
          </a:p>
          <a:p>
            <a:r>
              <a:rPr lang="en-US" sz="2800" dirty="0" smtClean="0"/>
              <a:t>Tests of function</a:t>
            </a:r>
          </a:p>
          <a:p>
            <a:pPr lvl="1"/>
            <a:r>
              <a:rPr lang="en-US" sz="2800" dirty="0" smtClean="0"/>
              <a:t>Esophageal motility</a:t>
            </a:r>
          </a:p>
          <a:p>
            <a:pPr lvl="1"/>
            <a:r>
              <a:rPr lang="en-US" sz="2800" dirty="0" smtClean="0"/>
              <a:t>Gastric emptying</a:t>
            </a:r>
          </a:p>
          <a:p>
            <a:pPr lvl="1"/>
            <a:r>
              <a:rPr lang="en-US" sz="2800" dirty="0" smtClean="0"/>
              <a:t>Colonic &amp; </a:t>
            </a:r>
            <a:r>
              <a:rPr lang="en-US" sz="2800" dirty="0" err="1" smtClean="0"/>
              <a:t>ano</a:t>
            </a:r>
            <a:r>
              <a:rPr lang="en-US" sz="2800" dirty="0" smtClean="0"/>
              <a:t> - rectal motility</a:t>
            </a:r>
          </a:p>
          <a:p>
            <a:r>
              <a:rPr lang="en-US" sz="2800" dirty="0" smtClean="0"/>
              <a:t>Radioisotope tests</a:t>
            </a:r>
          </a:p>
        </p:txBody>
      </p:sp>
    </p:spTree>
    <p:extLst>
      <p:ext uri="{BB962C8B-B14F-4D97-AF65-F5344CB8AC3E}">
        <p14:creationId xmlns:p14="http://schemas.microsoft.com/office/powerpoint/2010/main" val="25729825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COLORECTAL POLYPS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60000"/>
              </a:lnSpc>
            </a:pPr>
            <a:r>
              <a:rPr lang="en-US" sz="6000" dirty="0" smtClean="0"/>
              <a:t>Adenomatous polyps and adenomas</a:t>
            </a:r>
          </a:p>
          <a:p>
            <a:pPr>
              <a:lnSpc>
                <a:spcPct val="60000"/>
              </a:lnSpc>
            </a:pPr>
            <a:r>
              <a:rPr lang="en-US" sz="6000" dirty="0" smtClean="0"/>
              <a:t>Has malignant potential</a:t>
            </a:r>
          </a:p>
          <a:p>
            <a:pPr>
              <a:lnSpc>
                <a:spcPct val="60000"/>
              </a:lnSpc>
            </a:pPr>
            <a:r>
              <a:rPr lang="en-US" sz="6000" dirty="0" smtClean="0"/>
              <a:t>Morphology:</a:t>
            </a:r>
          </a:p>
          <a:p>
            <a:pPr lvl="1">
              <a:lnSpc>
                <a:spcPct val="60000"/>
              </a:lnSpc>
            </a:pPr>
            <a:r>
              <a:rPr lang="en-US" sz="6000" dirty="0" err="1" smtClean="0">
                <a:cs typeface="Arial" charset="0"/>
              </a:rPr>
              <a:t>Polypoid</a:t>
            </a:r>
            <a:r>
              <a:rPr lang="en-US" sz="6000" dirty="0" smtClean="0">
                <a:cs typeface="Arial" charset="0"/>
              </a:rPr>
              <a:t> and </a:t>
            </a:r>
            <a:r>
              <a:rPr lang="en-US" sz="6000" dirty="0" err="1" smtClean="0">
                <a:cs typeface="Arial" charset="0"/>
              </a:rPr>
              <a:t>pedunculated</a:t>
            </a:r>
            <a:endParaRPr lang="en-US" sz="6000" dirty="0" smtClean="0">
              <a:cs typeface="Arial" charset="0"/>
            </a:endParaRPr>
          </a:p>
          <a:p>
            <a:pPr lvl="1">
              <a:lnSpc>
                <a:spcPct val="60000"/>
              </a:lnSpc>
            </a:pPr>
            <a:r>
              <a:rPr lang="en-US" sz="6000" dirty="0" smtClean="0">
                <a:cs typeface="Arial" charset="0"/>
              </a:rPr>
              <a:t>Dome-shaped and sessile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7942023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32969"/>
          <a:stretch>
            <a:fillRect/>
          </a:stretch>
        </p:blipFill>
        <p:spPr bwMode="auto">
          <a:xfrm rot="5400000">
            <a:off x="3474663" y="-1469973"/>
            <a:ext cx="5157312" cy="9360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77712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MANAGEMENT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Subtotal colectomy &amp; </a:t>
            </a:r>
            <a:r>
              <a:rPr lang="en-US" sz="4000" dirty="0" err="1" smtClean="0"/>
              <a:t>ileo</a:t>
            </a:r>
            <a:r>
              <a:rPr lang="en-US" sz="4000" dirty="0" smtClean="0"/>
              <a:t> - rectal anastomosis</a:t>
            </a:r>
          </a:p>
          <a:p>
            <a:r>
              <a:rPr lang="en-US" sz="4000" dirty="0" smtClean="0"/>
              <a:t>Pan - </a:t>
            </a:r>
            <a:r>
              <a:rPr lang="en-US" sz="4000" dirty="0" err="1" smtClean="0"/>
              <a:t>proctocolectomy</a:t>
            </a:r>
            <a:r>
              <a:rPr lang="en-US" sz="4000" dirty="0" smtClean="0"/>
              <a:t> &amp; </a:t>
            </a:r>
            <a:r>
              <a:rPr lang="en-US" sz="4000" dirty="0" err="1" smtClean="0"/>
              <a:t>ileotomy</a:t>
            </a:r>
            <a:r>
              <a:rPr lang="en-US" sz="4000" dirty="0" smtClean="0"/>
              <a:t> / </a:t>
            </a:r>
            <a:r>
              <a:rPr lang="en-US" sz="4000" dirty="0" err="1" smtClean="0"/>
              <a:t>ileal</a:t>
            </a:r>
            <a:r>
              <a:rPr lang="en-US" sz="4000" dirty="0" smtClean="0"/>
              <a:t> pouch</a:t>
            </a:r>
          </a:p>
          <a:p>
            <a:r>
              <a:rPr lang="en-US" sz="4000" dirty="0" smtClean="0"/>
              <a:t>Follow-up colonoscopies</a:t>
            </a:r>
          </a:p>
          <a:p>
            <a:pPr lvl="1"/>
            <a:r>
              <a:rPr lang="en-US" sz="4000" dirty="0" smtClean="0"/>
              <a:t>An adenomatous polyp is found/ a colorectal cancer has been treated</a:t>
            </a:r>
          </a:p>
          <a:p>
            <a:pPr lvl="1"/>
            <a:r>
              <a:rPr lang="en-US" sz="4000" dirty="0" smtClean="0"/>
              <a:t>Intervals depend on number, size &amp; pathology of polyps</a:t>
            </a:r>
            <a:endParaRPr lang="en-MY" sz="4000" dirty="0"/>
          </a:p>
        </p:txBody>
      </p:sp>
    </p:spTree>
    <p:extLst>
      <p:ext uri="{BB962C8B-B14F-4D97-AF65-F5344CB8AC3E}">
        <p14:creationId xmlns:p14="http://schemas.microsoft.com/office/powerpoint/2010/main" val="10600840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ADENOCARCINOMA OF  COLON &amp; RECTUM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/>
              <a:t>Common &gt; 60 years old</a:t>
            </a:r>
          </a:p>
          <a:p>
            <a:pPr>
              <a:lnSpc>
                <a:spcPct val="80000"/>
              </a:lnSpc>
            </a:pPr>
            <a:r>
              <a:rPr lang="en-US" sz="3200" dirty="0"/>
              <a:t>Common </a:t>
            </a:r>
            <a:r>
              <a:rPr lang="en-US" sz="3200" dirty="0" smtClean="0"/>
              <a:t>site </a:t>
            </a:r>
            <a:r>
              <a:rPr lang="en-US" sz="3200" dirty="0" smtClean="0">
                <a:sym typeface="Wingdings" panose="05000000000000000000" pitchFamily="2" charset="2"/>
              </a:rPr>
              <a:t></a:t>
            </a:r>
            <a:r>
              <a:rPr lang="en-US" sz="3200" dirty="0" smtClean="0"/>
              <a:t> </a:t>
            </a:r>
            <a:r>
              <a:rPr lang="en-US" sz="3200" dirty="0"/>
              <a:t>sigmoid colon, rectum</a:t>
            </a:r>
          </a:p>
          <a:p>
            <a:pPr>
              <a:lnSpc>
                <a:spcPct val="80000"/>
              </a:lnSpc>
            </a:pPr>
            <a:r>
              <a:rPr lang="en-US" sz="3200" dirty="0"/>
              <a:t>Clinical features: </a:t>
            </a:r>
            <a:endParaRPr lang="en-US" sz="3200" dirty="0" smtClean="0"/>
          </a:p>
          <a:p>
            <a:pPr lvl="1">
              <a:lnSpc>
                <a:spcPct val="80000"/>
              </a:lnSpc>
            </a:pPr>
            <a:r>
              <a:rPr lang="en-US" sz="3200" dirty="0" smtClean="0"/>
              <a:t>Altered </a:t>
            </a:r>
            <a:r>
              <a:rPr lang="en-US" sz="3200" dirty="0"/>
              <a:t>bowel habit &amp; large bowel </a:t>
            </a:r>
            <a:r>
              <a:rPr lang="en-US" sz="3200" dirty="0" smtClean="0"/>
              <a:t>obstruction</a:t>
            </a:r>
          </a:p>
          <a:p>
            <a:pPr lvl="1">
              <a:lnSpc>
                <a:spcPct val="80000"/>
              </a:lnSpc>
            </a:pPr>
            <a:r>
              <a:rPr lang="en-US" sz="3200" dirty="0" smtClean="0"/>
              <a:t>Rectal bleeding</a:t>
            </a:r>
          </a:p>
          <a:p>
            <a:pPr lvl="1">
              <a:lnSpc>
                <a:spcPct val="80000"/>
              </a:lnSpc>
            </a:pPr>
            <a:r>
              <a:rPr lang="en-US" sz="3200" dirty="0" smtClean="0"/>
              <a:t>Iron </a:t>
            </a:r>
            <a:r>
              <a:rPr lang="en-US" sz="3200" dirty="0"/>
              <a:t>deficiency </a:t>
            </a:r>
            <a:r>
              <a:rPr lang="en-US" sz="3200" dirty="0" err="1" smtClean="0"/>
              <a:t>anaemia</a:t>
            </a:r>
            <a:endParaRPr lang="en-US" sz="3200" dirty="0" smtClean="0"/>
          </a:p>
          <a:p>
            <a:pPr lvl="1">
              <a:lnSpc>
                <a:spcPct val="80000"/>
              </a:lnSpc>
            </a:pPr>
            <a:r>
              <a:rPr lang="en-US" sz="3200" dirty="0" err="1" smtClean="0"/>
              <a:t>Tenesmus</a:t>
            </a:r>
            <a:endParaRPr lang="en-US" sz="3200" dirty="0" smtClean="0"/>
          </a:p>
          <a:p>
            <a:pPr lvl="1">
              <a:lnSpc>
                <a:spcPct val="80000"/>
              </a:lnSpc>
            </a:pPr>
            <a:r>
              <a:rPr lang="en-US" sz="3200" dirty="0" smtClean="0"/>
              <a:t>Perforation</a:t>
            </a:r>
          </a:p>
          <a:p>
            <a:pPr lvl="1">
              <a:lnSpc>
                <a:spcPct val="80000"/>
              </a:lnSpc>
            </a:pPr>
            <a:r>
              <a:rPr lang="en-US" sz="3200" dirty="0" smtClean="0"/>
              <a:t>Anorexia </a:t>
            </a:r>
            <a:r>
              <a:rPr lang="en-US" sz="3200" dirty="0"/>
              <a:t>&amp; weight loss</a:t>
            </a:r>
            <a:endParaRPr lang="en-MY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32914" y="1417640"/>
            <a:ext cx="4659086" cy="471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611016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ANGIODYSPLASIA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/>
              <a:t>1 or multiple small mucosal or </a:t>
            </a:r>
            <a:r>
              <a:rPr lang="en-US" sz="3200" dirty="0" err="1" smtClean="0"/>
              <a:t>submucosal</a:t>
            </a:r>
            <a:r>
              <a:rPr lang="en-US" sz="3200" dirty="0" smtClean="0"/>
              <a:t> vascular malformation.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/>
              <a:t>&gt; 60 years old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/>
              <a:t>Common site : ascending colon and caecum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/>
              <a:t>Malformations consist of dilated tortuous </a:t>
            </a:r>
            <a:r>
              <a:rPr lang="en-US" sz="3200" dirty="0" err="1" smtClean="0"/>
              <a:t>submucosal</a:t>
            </a:r>
            <a:r>
              <a:rPr lang="en-US" sz="3200" dirty="0" smtClean="0"/>
              <a:t> veins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/>
              <a:t>In severe cases, the mucosa is replaced by massive dilated deformed vessels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/>
              <a:t>Clinical features: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/>
              <a:t>Acute / chronic rectal bleeding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/>
              <a:t>IDA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036918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36172" y="283029"/>
            <a:ext cx="9971314" cy="573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694717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ISCHEMIC COLITIS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/>
              <a:t>Elderly; transient ischemia </a:t>
            </a:r>
            <a:r>
              <a:rPr lang="en-US" sz="3200" dirty="0"/>
              <a:t>of a segment of a large bowel, followed by sloughing of mucosa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/>
              <a:t>Common </a:t>
            </a:r>
            <a:r>
              <a:rPr lang="en-US" sz="3200" dirty="0" smtClean="0"/>
              <a:t>site </a:t>
            </a:r>
            <a:r>
              <a:rPr lang="en-US" sz="3200" dirty="0" smtClean="0">
                <a:sym typeface="Wingdings" panose="05000000000000000000" pitchFamily="2" charset="2"/>
              </a:rPr>
              <a:t> </a:t>
            </a:r>
            <a:r>
              <a:rPr lang="en-US" sz="3200" dirty="0" smtClean="0"/>
              <a:t>splenic </a:t>
            </a:r>
            <a:r>
              <a:rPr lang="en-US" sz="3200" dirty="0"/>
              <a:t>flexure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/>
              <a:t>Clinical </a:t>
            </a:r>
            <a:r>
              <a:rPr lang="en-US" sz="3200" dirty="0" smtClean="0"/>
              <a:t>features: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/>
              <a:t>Abdominal pain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/>
              <a:t>R</a:t>
            </a:r>
            <a:r>
              <a:rPr lang="en-US" sz="3200" dirty="0" smtClean="0"/>
              <a:t>ectal </a:t>
            </a:r>
            <a:r>
              <a:rPr lang="en-US" sz="3200" dirty="0"/>
              <a:t>bleeding ( dark </a:t>
            </a:r>
            <a:r>
              <a:rPr lang="en-US" sz="3200" dirty="0" smtClean="0"/>
              <a:t>red)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/>
              <a:t>1-3x </a:t>
            </a:r>
            <a:r>
              <a:rPr lang="en-US" sz="3200" dirty="0"/>
              <a:t>over 12 </a:t>
            </a:r>
            <a:r>
              <a:rPr lang="en-US" sz="3200" dirty="0" smtClean="0"/>
              <a:t>hours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/>
              <a:t>Complication </a:t>
            </a:r>
            <a:r>
              <a:rPr lang="en-US" sz="3200" dirty="0" smtClean="0">
                <a:sym typeface="Wingdings" panose="05000000000000000000" pitchFamily="2" charset="2"/>
              </a:rPr>
              <a:t></a:t>
            </a:r>
            <a:r>
              <a:rPr lang="en-US" sz="3200" dirty="0" smtClean="0"/>
              <a:t> </a:t>
            </a:r>
            <a:r>
              <a:rPr lang="en-US" sz="3200" dirty="0"/>
              <a:t>fibrotic </a:t>
            </a:r>
            <a:r>
              <a:rPr lang="en-US" sz="3200" dirty="0" smtClean="0"/>
              <a:t>stricture</a:t>
            </a:r>
            <a:endParaRPr lang="en-US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1029" y="2426359"/>
            <a:ext cx="4637314" cy="3704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32501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HEMORRHOIDS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8098971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M &gt; </a:t>
            </a:r>
            <a:r>
              <a:rPr lang="en-US" sz="3200" dirty="0" smtClean="0"/>
              <a:t>F; Female </a:t>
            </a:r>
            <a:r>
              <a:rPr lang="en-US" sz="3200" dirty="0" smtClean="0">
                <a:sym typeface="Wingdings" panose="05000000000000000000" pitchFamily="2" charset="2"/>
              </a:rPr>
              <a:t></a:t>
            </a:r>
            <a:r>
              <a:rPr lang="en-US" sz="3200" dirty="0" smtClean="0"/>
              <a:t> </a:t>
            </a:r>
            <a:r>
              <a:rPr lang="en-US" sz="3200" dirty="0"/>
              <a:t>late pregnancy, </a:t>
            </a:r>
            <a:r>
              <a:rPr lang="en-US" sz="3200" dirty="0" err="1"/>
              <a:t>puerperium</a:t>
            </a: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/>
              <a:t>Supine lithotomy </a:t>
            </a:r>
            <a:r>
              <a:rPr lang="en-US" sz="3200" dirty="0" smtClean="0"/>
              <a:t>position </a:t>
            </a:r>
            <a:r>
              <a:rPr lang="en-US" sz="3200" dirty="0" smtClean="0">
                <a:sym typeface="Wingdings" panose="05000000000000000000" pitchFamily="2" charset="2"/>
              </a:rPr>
              <a:t></a:t>
            </a:r>
            <a:r>
              <a:rPr lang="en-US" sz="3200" dirty="0" smtClean="0"/>
              <a:t> </a:t>
            </a:r>
            <a:r>
              <a:rPr lang="en-US" sz="3200" dirty="0"/>
              <a:t>3 ,7, 11 o’clock positions</a:t>
            </a:r>
          </a:p>
          <a:p>
            <a:pPr>
              <a:lnSpc>
                <a:spcPct val="70000"/>
              </a:lnSpc>
            </a:pPr>
            <a:r>
              <a:rPr lang="en-US" sz="3200" dirty="0" smtClean="0"/>
              <a:t>Classification:</a:t>
            </a:r>
          </a:p>
          <a:p>
            <a:pPr lvl="1">
              <a:lnSpc>
                <a:spcPct val="70000"/>
              </a:lnSpc>
            </a:pPr>
            <a:r>
              <a:rPr lang="en-US" sz="3200" dirty="0" smtClean="0"/>
              <a:t>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</a:t>
            </a:r>
            <a:r>
              <a:rPr lang="en-US" sz="3200" dirty="0"/>
              <a:t>degree : never </a:t>
            </a:r>
            <a:r>
              <a:rPr lang="en-US" sz="3200" dirty="0" smtClean="0"/>
              <a:t>prolapse</a:t>
            </a:r>
          </a:p>
          <a:p>
            <a:pPr lvl="1">
              <a:lnSpc>
                <a:spcPct val="70000"/>
              </a:lnSpc>
            </a:pPr>
            <a:r>
              <a:rPr lang="en-US" sz="3200" dirty="0" smtClean="0"/>
              <a:t>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</a:t>
            </a:r>
            <a:r>
              <a:rPr lang="en-US" sz="3200" dirty="0"/>
              <a:t>degree: prolapse during </a:t>
            </a:r>
            <a:r>
              <a:rPr lang="en-US" sz="3200" dirty="0" smtClean="0"/>
              <a:t>defecation but return spontaneously</a:t>
            </a:r>
          </a:p>
          <a:p>
            <a:pPr lvl="1">
              <a:lnSpc>
                <a:spcPct val="70000"/>
              </a:lnSpc>
            </a:pPr>
            <a:r>
              <a:rPr lang="en-US" sz="3200" dirty="0" smtClean="0"/>
              <a:t>3</a:t>
            </a:r>
            <a:r>
              <a:rPr lang="en-US" sz="3200" baseline="30000" dirty="0" smtClean="0"/>
              <a:t>rd</a:t>
            </a:r>
            <a:r>
              <a:rPr lang="en-US" sz="3200" dirty="0" smtClean="0"/>
              <a:t> </a:t>
            </a:r>
            <a:r>
              <a:rPr lang="en-US" sz="3200" dirty="0"/>
              <a:t>degree : remain </a:t>
            </a:r>
            <a:r>
              <a:rPr lang="en-US" sz="3200" dirty="0" smtClean="0"/>
              <a:t>prolapsed </a:t>
            </a:r>
            <a:r>
              <a:rPr lang="en-US" sz="3200" dirty="0"/>
              <a:t>but </a:t>
            </a:r>
            <a:r>
              <a:rPr lang="en-US" sz="3200" dirty="0" smtClean="0"/>
              <a:t>can </a:t>
            </a:r>
            <a:r>
              <a:rPr lang="en-US" sz="3200" dirty="0"/>
              <a:t>be reduced digitally          </a:t>
            </a:r>
            <a:endParaRPr lang="en-US" sz="3200" dirty="0" smtClean="0"/>
          </a:p>
          <a:p>
            <a:pPr lvl="1">
              <a:lnSpc>
                <a:spcPct val="70000"/>
              </a:lnSpc>
            </a:pPr>
            <a:r>
              <a:rPr lang="en-US" sz="3200" dirty="0" smtClean="0"/>
              <a:t>4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</a:t>
            </a:r>
            <a:r>
              <a:rPr lang="en-US" sz="3200" dirty="0"/>
              <a:t>degree	: long-standing </a:t>
            </a:r>
            <a:r>
              <a:rPr lang="en-US" sz="3200" dirty="0" smtClean="0"/>
              <a:t>prolapse </a:t>
            </a:r>
            <a:r>
              <a:rPr lang="en-US" sz="3200" dirty="0"/>
              <a:t>cannot be </a:t>
            </a:r>
            <a:r>
              <a:rPr lang="en-US" sz="3200" dirty="0" smtClean="0"/>
              <a:t>reduced</a:t>
            </a:r>
            <a:endParaRPr lang="en-US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57557" y="1417638"/>
            <a:ext cx="2824843" cy="4134075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7720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ANAL FISSURE</a:t>
            </a:r>
            <a:endParaRPr lang="en-US" sz="6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Longitudinal tear in mucosa &amp; skin of anal canal</a:t>
            </a:r>
          </a:p>
          <a:p>
            <a:r>
              <a:rPr lang="en-US" sz="3200" dirty="0"/>
              <a:t>M &gt; F</a:t>
            </a:r>
          </a:p>
          <a:p>
            <a:r>
              <a:rPr lang="en-US" sz="3200" dirty="0"/>
              <a:t>Common site: midline in posterior anal margin</a:t>
            </a:r>
          </a:p>
          <a:p>
            <a:r>
              <a:rPr lang="en-US" sz="3200" dirty="0"/>
              <a:t>Clinical features</a:t>
            </a:r>
            <a:r>
              <a:rPr lang="en-US" sz="3200" dirty="0" smtClean="0"/>
              <a:t>:</a:t>
            </a:r>
          </a:p>
          <a:p>
            <a:pPr lvl="1"/>
            <a:r>
              <a:rPr lang="en-US" sz="3200" dirty="0" smtClean="0"/>
              <a:t>Acute </a:t>
            </a:r>
            <a:r>
              <a:rPr lang="en-US" sz="3200" dirty="0"/>
              <a:t>pain during </a:t>
            </a:r>
            <a:r>
              <a:rPr lang="en-US" sz="3200" dirty="0" smtClean="0"/>
              <a:t>defecation</a:t>
            </a:r>
          </a:p>
          <a:p>
            <a:pPr lvl="1"/>
            <a:r>
              <a:rPr lang="en-US" sz="3200" dirty="0" smtClean="0"/>
              <a:t>Fresh </a:t>
            </a:r>
            <a:r>
              <a:rPr lang="en-US" sz="3200" dirty="0"/>
              <a:t>bleeding at </a:t>
            </a:r>
            <a:r>
              <a:rPr lang="en-US" sz="3200" dirty="0" smtClean="0"/>
              <a:t>defecation</a:t>
            </a:r>
            <a:endParaRPr lang="en-US" sz="3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b="21415"/>
          <a:stretch>
            <a:fillRect/>
          </a:stretch>
        </p:blipFill>
        <p:spPr bwMode="auto">
          <a:xfrm>
            <a:off x="6357257" y="1600200"/>
            <a:ext cx="4419600" cy="45307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00654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DIVERTICULAR DISEASE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6183086" cy="4530725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Rare &lt; 40 years </a:t>
            </a:r>
            <a:r>
              <a:rPr lang="en-US" dirty="0" smtClean="0"/>
              <a:t>old; F </a:t>
            </a:r>
            <a:r>
              <a:rPr lang="en-US" dirty="0"/>
              <a:t>&gt; 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Causes: </a:t>
            </a:r>
            <a:endParaRPr lang="en-US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Chronic </a:t>
            </a:r>
            <a:r>
              <a:rPr lang="en-US" dirty="0"/>
              <a:t>lack of dietary </a:t>
            </a:r>
            <a:r>
              <a:rPr lang="en-US" dirty="0" smtClean="0"/>
              <a:t>fiber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Genetic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Common </a:t>
            </a:r>
            <a:r>
              <a:rPr lang="en-US" dirty="0"/>
              <a:t>site: sigmoid colon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Clinical </a:t>
            </a:r>
            <a:r>
              <a:rPr lang="en-US" dirty="0" smtClean="0"/>
              <a:t>features: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Diverticulosis </a:t>
            </a:r>
            <a:r>
              <a:rPr lang="en-US" dirty="0"/>
              <a:t>(</a:t>
            </a:r>
            <a:r>
              <a:rPr lang="en-US" dirty="0" smtClean="0"/>
              <a:t>asymptomatic)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Chronic </a:t>
            </a:r>
            <a:r>
              <a:rPr lang="en-US" dirty="0"/>
              <a:t>grumbling diverticular pain (chronic constipation &amp; episodic </a:t>
            </a:r>
            <a:r>
              <a:rPr lang="en-US" dirty="0" smtClean="0"/>
              <a:t>diarrhea)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8514" y="1201728"/>
            <a:ext cx="5573486" cy="4929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6989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850777"/>
            <a:ext cx="10363200" cy="2918200"/>
          </a:xfrm>
        </p:spPr>
        <p:txBody>
          <a:bodyPr/>
          <a:lstStyle/>
          <a:p>
            <a:r>
              <a:rPr lang="en-US" sz="6000" dirty="0" smtClean="0"/>
              <a:t>2. PRESENTING PROBLEMS IN GASTROINTESTINAL DISEASE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7496611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5" descr="diverticulosisbleed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" y="1600201"/>
            <a:ext cx="5618391" cy="4438639"/>
          </a:xfrm>
          <a:prstGeom prst="rect">
            <a:avLst/>
          </a:prstGeom>
          <a:noFill/>
          <a:ln/>
        </p:spPr>
      </p:pic>
      <p:pic>
        <p:nvPicPr>
          <p:cNvPr id="5" name="Picture 7" descr="diverticulos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0057" y="1600201"/>
            <a:ext cx="6010277" cy="434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9463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MEDICAL MANAGEMENT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3600" dirty="0" err="1">
                <a:solidFill>
                  <a:srgbClr val="FF0000"/>
                </a:solidFill>
              </a:rPr>
              <a:t>Vasoconstrictive</a:t>
            </a:r>
            <a:r>
              <a:rPr lang="en-US" sz="3600" dirty="0"/>
              <a:t> agents: </a:t>
            </a:r>
            <a:r>
              <a:rPr lang="en-US" sz="3600" dirty="0" smtClean="0"/>
              <a:t>Vasopressin</a:t>
            </a:r>
            <a:endParaRPr lang="en-US" sz="3600" dirty="0"/>
          </a:p>
          <a:p>
            <a:pPr>
              <a:lnSpc>
                <a:spcPct val="80000"/>
              </a:lnSpc>
            </a:pPr>
            <a:r>
              <a:rPr lang="en-US" sz="3600" dirty="0" smtClean="0"/>
              <a:t>Therapeutic </a:t>
            </a:r>
            <a:r>
              <a:rPr lang="en-US" sz="3600" dirty="0">
                <a:solidFill>
                  <a:srgbClr val="FF0000"/>
                </a:solidFill>
              </a:rPr>
              <a:t>embolization</a:t>
            </a:r>
            <a:r>
              <a:rPr lang="en-US" sz="3600" dirty="0"/>
              <a:t>: </a:t>
            </a:r>
            <a:endParaRPr lang="en-US" sz="3600" dirty="0" smtClean="0"/>
          </a:p>
          <a:p>
            <a:pPr lvl="1">
              <a:lnSpc>
                <a:spcPct val="80000"/>
              </a:lnSpc>
            </a:pPr>
            <a:r>
              <a:rPr lang="en-US" sz="3600" dirty="0" smtClean="0"/>
              <a:t>Embolic </a:t>
            </a:r>
            <a:r>
              <a:rPr lang="en-US" sz="3600" dirty="0"/>
              <a:t>agents: </a:t>
            </a:r>
            <a:r>
              <a:rPr lang="en-US" sz="3600" dirty="0" smtClean="0"/>
              <a:t>autologous </a:t>
            </a:r>
            <a:r>
              <a:rPr lang="en-US" sz="3600" dirty="0"/>
              <a:t>clot, </a:t>
            </a:r>
            <a:r>
              <a:rPr lang="en-US" sz="3600" dirty="0" err="1"/>
              <a:t>Gelfoam</a:t>
            </a:r>
            <a:r>
              <a:rPr lang="en-US" sz="3600" dirty="0"/>
              <a:t>, polyvinyl alcohol, </a:t>
            </a:r>
            <a:r>
              <a:rPr lang="en-US" sz="3600" dirty="0" err="1"/>
              <a:t>microcoils</a:t>
            </a:r>
            <a:r>
              <a:rPr lang="en-US" sz="3600" dirty="0"/>
              <a:t>,   </a:t>
            </a:r>
            <a:endParaRPr lang="en-US" sz="3600" dirty="0" smtClean="0"/>
          </a:p>
          <a:p>
            <a:pPr lvl="1">
              <a:lnSpc>
                <a:spcPct val="80000"/>
              </a:lnSpc>
            </a:pPr>
            <a:r>
              <a:rPr lang="en-US" sz="3600" dirty="0" smtClean="0"/>
              <a:t>ethanolamine</a:t>
            </a:r>
            <a:r>
              <a:rPr lang="en-US" sz="3600" dirty="0"/>
              <a:t>, and oxidized </a:t>
            </a:r>
            <a:r>
              <a:rPr lang="en-US" sz="3600" dirty="0" smtClean="0"/>
              <a:t>cellulose</a:t>
            </a:r>
          </a:p>
          <a:p>
            <a:pPr lvl="1">
              <a:lnSpc>
                <a:spcPct val="80000"/>
              </a:lnSpc>
            </a:pPr>
            <a:r>
              <a:rPr lang="en-US" sz="3600" dirty="0" smtClean="0"/>
              <a:t>Selective </a:t>
            </a:r>
            <a:r>
              <a:rPr lang="en-US" sz="3600" dirty="0"/>
              <a:t>angiography</a:t>
            </a:r>
          </a:p>
          <a:p>
            <a:pPr>
              <a:lnSpc>
                <a:spcPct val="80000"/>
              </a:lnSpc>
            </a:pPr>
            <a:r>
              <a:rPr lang="en-US" sz="3600" dirty="0" smtClean="0">
                <a:solidFill>
                  <a:srgbClr val="FF0000"/>
                </a:solidFill>
              </a:rPr>
              <a:t>Endoscopic </a:t>
            </a:r>
            <a:r>
              <a:rPr lang="en-US" sz="3600" dirty="0"/>
              <a:t>therapy: </a:t>
            </a:r>
            <a:endParaRPr lang="en-US" sz="3600" dirty="0" smtClean="0"/>
          </a:p>
          <a:p>
            <a:pPr lvl="1">
              <a:lnSpc>
                <a:spcPct val="80000"/>
              </a:lnSpc>
            </a:pPr>
            <a:r>
              <a:rPr lang="en-US" sz="3600" dirty="0" smtClean="0"/>
              <a:t>Diathermy </a:t>
            </a:r>
            <a:r>
              <a:rPr lang="en-US" sz="3600" dirty="0"/>
              <a:t>/ laser </a:t>
            </a:r>
            <a:r>
              <a:rPr lang="en-US" sz="3600" dirty="0" smtClean="0"/>
              <a:t>coagulation</a:t>
            </a:r>
          </a:p>
          <a:p>
            <a:pPr lvl="1">
              <a:lnSpc>
                <a:spcPct val="80000"/>
              </a:lnSpc>
            </a:pPr>
            <a:r>
              <a:rPr lang="en-US" sz="3600" dirty="0" smtClean="0"/>
              <a:t>Short </a:t>
            </a:r>
            <a:r>
              <a:rPr lang="en-US" sz="3600" dirty="0"/>
              <a:t>term control of bleeding during </a:t>
            </a:r>
            <a:r>
              <a:rPr lang="en-US" sz="3600" dirty="0" smtClean="0"/>
              <a:t>resuscitation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570495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3200" kern="1200" dirty="0"/>
              <a:t>The bleeding point is localized, perform a limited segmental resection of the small or large bowel </a:t>
            </a:r>
          </a:p>
          <a:p>
            <a:pPr lvl="0" fontAlgn="auto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3200" kern="1200" dirty="0"/>
              <a:t>Poor prognostic </a:t>
            </a:r>
            <a:r>
              <a:rPr lang="en-US" sz="3200" kern="1200" dirty="0" smtClean="0"/>
              <a:t>features:</a:t>
            </a:r>
          </a:p>
          <a:p>
            <a:pPr lvl="1" fontAlgn="auto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3200" kern="1200" dirty="0" smtClean="0"/>
              <a:t>age </a:t>
            </a:r>
            <a:r>
              <a:rPr lang="en-US" sz="3200" kern="1200" dirty="0"/>
              <a:t>over 60 years </a:t>
            </a:r>
            <a:endParaRPr lang="en-US" sz="3200" kern="1200" dirty="0" smtClean="0"/>
          </a:p>
          <a:p>
            <a:pPr lvl="1" fontAlgn="auto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3200" kern="1200" dirty="0" smtClean="0"/>
              <a:t>chronic history</a:t>
            </a:r>
          </a:p>
          <a:p>
            <a:pPr lvl="1" fontAlgn="auto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3200" kern="1200" dirty="0" smtClean="0"/>
              <a:t>relapse </a:t>
            </a:r>
            <a:r>
              <a:rPr lang="en-US" sz="3200" kern="1200" dirty="0"/>
              <a:t>on full medical </a:t>
            </a:r>
            <a:r>
              <a:rPr lang="en-US" sz="3200" kern="1200" dirty="0" smtClean="0"/>
              <a:t>treatment</a:t>
            </a:r>
          </a:p>
          <a:p>
            <a:pPr lvl="1" fontAlgn="auto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3200" kern="1200" dirty="0" smtClean="0"/>
              <a:t>serious </a:t>
            </a:r>
            <a:r>
              <a:rPr lang="en-US" sz="3200" kern="1200" dirty="0"/>
              <a:t>coexisting medical </a:t>
            </a:r>
            <a:r>
              <a:rPr lang="en-US" sz="3200" kern="1200" dirty="0" smtClean="0"/>
              <a:t>conditions</a:t>
            </a:r>
          </a:p>
          <a:p>
            <a:pPr fontAlgn="auto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3200" kern="1200" dirty="0" smtClean="0"/>
              <a:t>4 </a:t>
            </a:r>
            <a:r>
              <a:rPr lang="en-US" sz="3200" kern="1200" dirty="0"/>
              <a:t>units of blood transfusion required during resuscitation</a:t>
            </a:r>
          </a:p>
        </p:txBody>
      </p:sp>
    </p:spTree>
    <p:extLst>
      <p:ext uri="{BB962C8B-B14F-4D97-AF65-F5344CB8AC3E}">
        <p14:creationId xmlns:p14="http://schemas.microsoft.com/office/powerpoint/2010/main" val="24921798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227295"/>
            <a:ext cx="10363200" cy="2541682"/>
          </a:xfrm>
        </p:spPr>
        <p:txBody>
          <a:bodyPr/>
          <a:lstStyle/>
          <a:p>
            <a:r>
              <a:rPr lang="en-US" sz="6600" dirty="0" smtClean="0"/>
              <a:t>DISEASES OF THE MOUTH &amp; SALIVARY GLANDS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3307416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OUTLINE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 err="1" smtClean="0"/>
              <a:t>Aphthous</a:t>
            </a:r>
            <a:r>
              <a:rPr lang="en-US" sz="4800" dirty="0" smtClean="0"/>
              <a:t> ulceration</a:t>
            </a:r>
          </a:p>
          <a:p>
            <a:r>
              <a:rPr lang="en-US" sz="4800" dirty="0" smtClean="0"/>
              <a:t>Oral cancer</a:t>
            </a:r>
          </a:p>
          <a:p>
            <a:r>
              <a:rPr lang="en-US" sz="4800" dirty="0" smtClean="0"/>
              <a:t>Candidiasis</a:t>
            </a:r>
          </a:p>
          <a:p>
            <a:r>
              <a:rPr lang="en-US" sz="4800" dirty="0" err="1" smtClean="0"/>
              <a:t>Parotitis</a:t>
            </a:r>
            <a:endParaRPr 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8908561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APHTHOUS ULCERATION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Common, superficial, painful and idiopathic</a:t>
            </a:r>
          </a:p>
          <a:p>
            <a:r>
              <a:rPr lang="en-US" sz="4000" dirty="0" smtClean="0"/>
              <a:t>In severe cases, causes such as infection, drug reaction or </a:t>
            </a:r>
            <a:r>
              <a:rPr lang="en-US" sz="4000" dirty="0" err="1" smtClean="0"/>
              <a:t>Behcet’s</a:t>
            </a:r>
            <a:r>
              <a:rPr lang="en-US" sz="4000" dirty="0" smtClean="0"/>
              <a:t> syndrome must be considered</a:t>
            </a:r>
          </a:p>
          <a:p>
            <a:r>
              <a:rPr lang="en-US" sz="4000" dirty="0" smtClean="0"/>
              <a:t>Rx: </a:t>
            </a:r>
          </a:p>
          <a:p>
            <a:pPr lvl="1"/>
            <a:r>
              <a:rPr lang="en-US" sz="4000" dirty="0" smtClean="0"/>
              <a:t>Topical triamcinolone</a:t>
            </a:r>
          </a:p>
          <a:p>
            <a:pPr lvl="1"/>
            <a:r>
              <a:rPr lang="en-US" sz="4000" dirty="0" smtClean="0"/>
              <a:t>Choline salicylate gel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01122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322387"/>
          </a:xfrm>
        </p:spPr>
        <p:txBody>
          <a:bodyPr/>
          <a:lstStyle/>
          <a:p>
            <a:r>
              <a:rPr lang="en-US" sz="4400" dirty="0" smtClean="0"/>
              <a:t>SQUAMOUS CARCINOMA OF THE ORAL CAVITY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Common worldwide</a:t>
            </a:r>
          </a:p>
          <a:p>
            <a:r>
              <a:rPr lang="en-US" sz="4000" dirty="0" smtClean="0"/>
              <a:t>Mortality </a:t>
            </a:r>
            <a:r>
              <a:rPr lang="en-US" sz="4000" dirty="0" smtClean="0">
                <a:sym typeface="Wingdings" panose="05000000000000000000" pitchFamily="2" charset="2"/>
              </a:rPr>
              <a:t> ~50%; largely due to late diagnosis</a:t>
            </a:r>
          </a:p>
          <a:p>
            <a:r>
              <a:rPr lang="en-US" sz="4000" dirty="0" smtClean="0">
                <a:sym typeface="Wingdings" panose="05000000000000000000" pitchFamily="2" charset="2"/>
              </a:rPr>
              <a:t>Suspicious lesions should be biopsied if treatment for local trauma or infection fails to produce improvement after 2 weeks</a:t>
            </a:r>
          </a:p>
          <a:p>
            <a:r>
              <a:rPr lang="en-US" sz="4000" dirty="0" smtClean="0">
                <a:sym typeface="Wingdings" panose="05000000000000000000" pitchFamily="2" charset="2"/>
              </a:rPr>
              <a:t>Rx: resection, radiotherapy or both.</a:t>
            </a:r>
          </a:p>
        </p:txBody>
      </p:sp>
    </p:spTree>
    <p:extLst>
      <p:ext uri="{BB962C8B-B14F-4D97-AF65-F5344CB8AC3E}">
        <p14:creationId xmlns:p14="http://schemas.microsoft.com/office/powerpoint/2010/main" val="20413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RISK FACTORS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>
                <a:sym typeface="Wingdings" panose="05000000000000000000" pitchFamily="2" charset="2"/>
              </a:rPr>
              <a:t>Poor diet</a:t>
            </a:r>
          </a:p>
          <a:p>
            <a:r>
              <a:rPr lang="en-US" sz="4400" dirty="0">
                <a:sym typeface="Wingdings" panose="05000000000000000000" pitchFamily="2" charset="2"/>
              </a:rPr>
              <a:t>Alcohol</a:t>
            </a:r>
          </a:p>
          <a:p>
            <a:r>
              <a:rPr lang="en-US" sz="4400" dirty="0">
                <a:sym typeface="Wingdings" panose="05000000000000000000" pitchFamily="2" charset="2"/>
              </a:rPr>
              <a:t>Smoking</a:t>
            </a:r>
          </a:p>
          <a:p>
            <a:r>
              <a:rPr lang="en-US" sz="4400" dirty="0">
                <a:sym typeface="Wingdings" panose="05000000000000000000" pitchFamily="2" charset="2"/>
              </a:rPr>
              <a:t>Chewing tobacco or areca nuts in betel leaves</a:t>
            </a:r>
          </a:p>
          <a:p>
            <a:r>
              <a:rPr lang="en-US" sz="4400" dirty="0">
                <a:sym typeface="Wingdings" panose="05000000000000000000" pitchFamily="2" charset="2"/>
              </a:rPr>
              <a:t>HPV types 16 &amp; 18 are also </a:t>
            </a:r>
            <a:r>
              <a:rPr lang="en-US" sz="4400" dirty="0" smtClean="0">
                <a:sym typeface="Wingdings" panose="05000000000000000000" pitchFamily="2" charset="2"/>
              </a:rPr>
              <a:t>implicated</a:t>
            </a:r>
            <a:endParaRPr lang="en-US" sz="4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546640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CANDIDIASIS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Caused by </a:t>
            </a:r>
            <a:r>
              <a:rPr lang="en-US" i="1" u="sng" dirty="0" smtClean="0"/>
              <a:t>candida</a:t>
            </a:r>
            <a:r>
              <a:rPr lang="en-US" i="1" dirty="0" smtClean="0"/>
              <a:t> </a:t>
            </a:r>
            <a:r>
              <a:rPr lang="en-US" i="1" u="sng" dirty="0" err="1" smtClean="0"/>
              <a:t>albicans</a:t>
            </a:r>
            <a:r>
              <a:rPr lang="en-US" dirty="0" smtClean="0"/>
              <a:t>, a normal mouth commensal that proliferates to cause thrush in:</a:t>
            </a:r>
          </a:p>
          <a:p>
            <a:pPr lvl="1"/>
            <a:r>
              <a:rPr lang="en-US" dirty="0" smtClean="0"/>
              <a:t>Babies</a:t>
            </a:r>
          </a:p>
          <a:p>
            <a:pPr lvl="1"/>
            <a:r>
              <a:rPr lang="en-US" dirty="0" smtClean="0"/>
              <a:t>Patients receiving corticosteroids, antibiotics or cytotoxic therapy</a:t>
            </a:r>
          </a:p>
          <a:p>
            <a:pPr lvl="1"/>
            <a:r>
              <a:rPr lang="en-US" dirty="0" smtClean="0"/>
              <a:t>People with DM or HIV</a:t>
            </a:r>
          </a:p>
          <a:p>
            <a:r>
              <a:rPr lang="en-US" dirty="0" smtClean="0"/>
              <a:t>P/C: 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hite patches are seen on the tongue and </a:t>
            </a:r>
            <a:r>
              <a:rPr lang="en-US" dirty="0" err="1" smtClean="0"/>
              <a:t>buccal</a:t>
            </a:r>
            <a:r>
              <a:rPr lang="en-US" dirty="0" smtClean="0"/>
              <a:t> mucosa</a:t>
            </a:r>
          </a:p>
          <a:p>
            <a:pPr lvl="1"/>
            <a:r>
              <a:rPr lang="en-US" dirty="0" smtClean="0"/>
              <a:t>Dysphagia suggests pharyngeal and esophageal candidiasis</a:t>
            </a:r>
          </a:p>
          <a:p>
            <a:r>
              <a:rPr lang="en-US" dirty="0" smtClean="0"/>
              <a:t>Rx: </a:t>
            </a:r>
          </a:p>
          <a:p>
            <a:pPr lvl="1"/>
            <a:r>
              <a:rPr lang="en-US" dirty="0" err="1" smtClean="0"/>
              <a:t>Nystatin</a:t>
            </a:r>
            <a:r>
              <a:rPr lang="en-US" dirty="0" smtClean="0"/>
              <a:t> or amphotericin suspensions or lozenges</a:t>
            </a:r>
          </a:p>
          <a:p>
            <a:pPr lvl="1"/>
            <a:r>
              <a:rPr lang="en-US" dirty="0" smtClean="0"/>
              <a:t>Oral fluconazole in resistant cases</a:t>
            </a:r>
          </a:p>
        </p:txBody>
      </p:sp>
    </p:spTree>
    <p:extLst>
      <p:ext uri="{BB962C8B-B14F-4D97-AF65-F5344CB8AC3E}">
        <p14:creationId xmlns:p14="http://schemas.microsoft.com/office/powerpoint/2010/main" val="31701967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PAROTITIS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Due to </a:t>
            </a:r>
            <a:r>
              <a:rPr lang="en-US" sz="4000" u="sng" dirty="0" smtClean="0"/>
              <a:t>viral or bacterial infection</a:t>
            </a:r>
          </a:p>
          <a:p>
            <a:r>
              <a:rPr lang="en-US" sz="4000" dirty="0" smtClean="0"/>
              <a:t>Mumps causes a self – limiting acute </a:t>
            </a:r>
            <a:r>
              <a:rPr lang="en-US" sz="4000" dirty="0" err="1" smtClean="0"/>
              <a:t>parotitis</a:t>
            </a:r>
            <a:endParaRPr lang="en-US" sz="4000" dirty="0" smtClean="0"/>
          </a:p>
          <a:p>
            <a:r>
              <a:rPr lang="en-US" sz="4000" dirty="0" smtClean="0"/>
              <a:t>Bacterial </a:t>
            </a:r>
            <a:r>
              <a:rPr lang="en-US" sz="4000" dirty="0" err="1" smtClean="0"/>
              <a:t>parotitis</a:t>
            </a:r>
            <a:r>
              <a:rPr lang="en-US" sz="4000" dirty="0" smtClean="0"/>
              <a:t> usually occurs as a </a:t>
            </a:r>
            <a:r>
              <a:rPr lang="en-US" sz="4000" u="sng" dirty="0" smtClean="0"/>
              <a:t>complication of major surgery</a:t>
            </a:r>
            <a:r>
              <a:rPr lang="en-US" sz="4000" dirty="0" smtClean="0"/>
              <a:t> and can be avoided by good post – operative care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Broad – spectrum antibiotics</a:t>
            </a:r>
            <a:r>
              <a:rPr lang="en-US" sz="4000" dirty="0" smtClean="0"/>
              <a:t> are required, whilst </a:t>
            </a:r>
            <a:r>
              <a:rPr lang="en-US" sz="4000" dirty="0" smtClean="0">
                <a:solidFill>
                  <a:srgbClr val="FF0000"/>
                </a:solidFill>
              </a:rPr>
              <a:t>surgical drainage</a:t>
            </a:r>
            <a:r>
              <a:rPr lang="en-US" sz="4000" dirty="0" smtClean="0"/>
              <a:t> is necessary if abscesses are present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19515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OUTLINE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sz="4800" dirty="0" smtClean="0"/>
              <a:t>Dysphagia</a:t>
            </a:r>
          </a:p>
          <a:p>
            <a:r>
              <a:rPr lang="en-US" sz="4800" dirty="0" smtClean="0"/>
              <a:t>Dyspepsia</a:t>
            </a:r>
          </a:p>
          <a:p>
            <a:r>
              <a:rPr lang="en-US" sz="4800" dirty="0" smtClean="0"/>
              <a:t>Vomiting</a:t>
            </a:r>
          </a:p>
          <a:p>
            <a:r>
              <a:rPr lang="en-US" sz="4800" dirty="0" smtClean="0"/>
              <a:t>GI bleeding</a:t>
            </a:r>
          </a:p>
          <a:p>
            <a:endParaRPr lang="en-US" sz="4800" dirty="0" smtClean="0"/>
          </a:p>
          <a:p>
            <a:r>
              <a:rPr lang="en-US" sz="4800" dirty="0" smtClean="0"/>
              <a:t>Diarrhea</a:t>
            </a:r>
          </a:p>
          <a:p>
            <a:r>
              <a:rPr lang="en-US" sz="4800" dirty="0" err="1" smtClean="0"/>
              <a:t>Malabsorption</a:t>
            </a:r>
            <a:endParaRPr lang="en-US" sz="4800" dirty="0" smtClean="0"/>
          </a:p>
          <a:p>
            <a:r>
              <a:rPr lang="en-US" sz="4800" dirty="0" smtClean="0"/>
              <a:t>Weight loss</a:t>
            </a:r>
          </a:p>
          <a:p>
            <a:r>
              <a:rPr lang="en-US" sz="4800" dirty="0" smtClean="0"/>
              <a:t>Constipation</a:t>
            </a:r>
          </a:p>
          <a:p>
            <a:r>
              <a:rPr lang="en-US" sz="4800" dirty="0" smtClean="0"/>
              <a:t>Abdominal pain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403412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334871"/>
            <a:ext cx="10363200" cy="2434105"/>
          </a:xfrm>
        </p:spPr>
        <p:txBody>
          <a:bodyPr/>
          <a:lstStyle/>
          <a:p>
            <a:r>
              <a:rPr lang="en-US" sz="8000" dirty="0" smtClean="0"/>
              <a:t>DISEASES OF THE ESOPHAGUS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6572410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OUTLINE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sz="4400" dirty="0" smtClean="0"/>
              <a:t>GASTRO – ESOPHAGEAL REFLUX DISEASE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 smtClean="0"/>
              <a:t>MOTILITY DISORDERS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 smtClean="0"/>
              <a:t>TUMORS OF THE ESOPHAGUS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 smtClean="0"/>
              <a:t>PERFORATION OF THE ESOPHAGUS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176726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429962"/>
          </a:xfrm>
        </p:spPr>
        <p:txBody>
          <a:bodyPr/>
          <a:lstStyle/>
          <a:p>
            <a:r>
              <a:rPr lang="en-US" sz="4800" dirty="0" smtClean="0"/>
              <a:t>GASTROESOPHAGEAL REFLUX DISEASE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07776"/>
            <a:ext cx="12192000" cy="4423150"/>
          </a:xfrm>
        </p:spPr>
        <p:txBody>
          <a:bodyPr/>
          <a:lstStyle/>
          <a:p>
            <a:r>
              <a:rPr lang="en-US" sz="3600" dirty="0" smtClean="0"/>
              <a:t>Definition: condition in which chronic </a:t>
            </a:r>
            <a:r>
              <a:rPr lang="en-US" sz="3600" dirty="0"/>
              <a:t>symptoms or chronic mucosal </a:t>
            </a:r>
            <a:r>
              <a:rPr lang="en-US" sz="3600" dirty="0" smtClean="0"/>
              <a:t>damage are </a:t>
            </a:r>
            <a:r>
              <a:rPr lang="en-US" sz="3600" dirty="0"/>
              <a:t>produced by the abnormal reflux of gastric </a:t>
            </a:r>
            <a:r>
              <a:rPr lang="en-US" sz="3600" dirty="0" smtClean="0"/>
              <a:t>contents (acid) into </a:t>
            </a:r>
            <a:r>
              <a:rPr lang="en-US" sz="3600" dirty="0"/>
              <a:t>the esophagus.</a:t>
            </a:r>
          </a:p>
          <a:p>
            <a:r>
              <a:rPr lang="en-US" sz="3600" dirty="0" smtClean="0"/>
              <a:t>It </a:t>
            </a:r>
            <a:r>
              <a:rPr lang="en-US" sz="3600" dirty="0"/>
              <a:t>is a common and very significant problem</a:t>
            </a:r>
          </a:p>
          <a:p>
            <a:r>
              <a:rPr lang="en-US" sz="3600" dirty="0"/>
              <a:t>Only a minority of patients with symptoms of GERD seek medical help.</a:t>
            </a:r>
          </a:p>
          <a:p>
            <a:r>
              <a:rPr lang="en-US" sz="3600" dirty="0"/>
              <a:t>Patients with symptoms of GERD are often misdiagnosed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There are 2 categories: </a:t>
            </a:r>
            <a:r>
              <a:rPr lang="en-US" sz="3600" dirty="0" smtClean="0">
                <a:solidFill>
                  <a:srgbClr val="FF0000"/>
                </a:solidFill>
              </a:rPr>
              <a:t>GERD +/- erosive esophagitis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8170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ETIOLOGY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Inappropriate transient relaxation of LES (MCC)</a:t>
            </a:r>
          </a:p>
          <a:p>
            <a:r>
              <a:rPr lang="en-US" sz="4000" dirty="0"/>
              <a:t>Low basal LES tone (esp. in </a:t>
            </a:r>
            <a:r>
              <a:rPr lang="en-US" sz="4000" dirty="0" smtClean="0"/>
              <a:t>scleroderma)</a:t>
            </a:r>
            <a:endParaRPr lang="en-US" sz="4000" dirty="0"/>
          </a:p>
          <a:p>
            <a:r>
              <a:rPr lang="en-US" sz="4000" dirty="0"/>
              <a:t>Contributing factors include: delayed esophageal </a:t>
            </a:r>
            <a:r>
              <a:rPr lang="en-US" sz="4000" dirty="0" smtClean="0"/>
              <a:t>clearance (hypothyroidism), </a:t>
            </a:r>
            <a:r>
              <a:rPr lang="en-US" sz="4000" dirty="0"/>
              <a:t>delayed gastric </a:t>
            </a:r>
            <a:r>
              <a:rPr lang="en-US" sz="4000" dirty="0" smtClean="0"/>
              <a:t>emptying (pyloric stenosis), </a:t>
            </a:r>
            <a:r>
              <a:rPr lang="en-US" sz="4000" dirty="0"/>
              <a:t>obesity, pregnancy, acid </a:t>
            </a:r>
            <a:r>
              <a:rPr lang="en-US" sz="4000" dirty="0" smtClean="0"/>
              <a:t>hyper - secretion </a:t>
            </a:r>
            <a:r>
              <a:rPr lang="en-US" sz="4000" dirty="0"/>
              <a:t>(rare) from ZES.</a:t>
            </a:r>
          </a:p>
          <a:p>
            <a:r>
              <a:rPr lang="en-US" sz="4000" dirty="0"/>
              <a:t>Hiatal </a:t>
            </a:r>
            <a:r>
              <a:rPr lang="en-US" sz="4000" dirty="0" smtClean="0"/>
              <a:t>hernia (esp. in children) </a:t>
            </a:r>
            <a:r>
              <a:rPr lang="en-US" sz="4000" dirty="0">
                <a:sym typeface="Wingdings" panose="05000000000000000000" pitchFamily="2" charset="2"/>
              </a:rPr>
              <a:t> </a:t>
            </a:r>
            <a:r>
              <a:rPr lang="en-US" sz="4000" dirty="0">
                <a:solidFill>
                  <a:srgbClr val="FF0000"/>
                </a:solidFill>
              </a:rPr>
              <a:t>worsens reflux</a:t>
            </a:r>
            <a:r>
              <a:rPr lang="en-US" sz="4000" dirty="0" smtClean="0">
                <a:solidFill>
                  <a:srgbClr val="FF0000"/>
                </a:solidFill>
              </a:rPr>
              <a:t>.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9570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ANGELES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sz="3200" dirty="0" smtClean="0"/>
              <a:t>LA GRADE A: One or more mucosal breaks </a:t>
            </a:r>
            <a:r>
              <a:rPr lang="en-US" sz="3200" dirty="0" smtClean="0">
                <a:solidFill>
                  <a:srgbClr val="FF0000"/>
                </a:solidFill>
              </a:rPr>
              <a:t>no longer than 5mm</a:t>
            </a:r>
            <a:r>
              <a:rPr lang="en-US" sz="3200" dirty="0" smtClean="0"/>
              <a:t>, not bridging the tops of mucosal folds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/>
              <a:t>LA GRADE B: one or more mucosal breaks </a:t>
            </a:r>
            <a:r>
              <a:rPr lang="en-US" sz="3200" dirty="0" smtClean="0">
                <a:solidFill>
                  <a:srgbClr val="FF0000"/>
                </a:solidFill>
              </a:rPr>
              <a:t>longer than 5 mm</a:t>
            </a:r>
            <a:r>
              <a:rPr lang="en-US" sz="3200" dirty="0" smtClean="0"/>
              <a:t>, not bridging the tops of mucosal folds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/>
              <a:t>LA GRADE C: one or more mucosal breaks </a:t>
            </a:r>
            <a:r>
              <a:rPr lang="en-US" sz="3200" dirty="0" smtClean="0">
                <a:solidFill>
                  <a:srgbClr val="FF0000"/>
                </a:solidFill>
              </a:rPr>
              <a:t>bridging tops of mucosal folds </a:t>
            </a:r>
            <a:r>
              <a:rPr lang="en-US" sz="3200" dirty="0" smtClean="0"/>
              <a:t>involving &lt;75% of the circumference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/>
              <a:t>LA GRADE D: one or more mucosal breaks bridging the tops of mucosal folds </a:t>
            </a:r>
            <a:r>
              <a:rPr lang="en-US" sz="3200" dirty="0" smtClean="0">
                <a:solidFill>
                  <a:srgbClr val="FF0000"/>
                </a:solidFill>
              </a:rPr>
              <a:t>involving &gt;75% of the circumference</a:t>
            </a:r>
            <a:r>
              <a:rPr lang="en-US" sz="3200" dirty="0" smtClean="0"/>
              <a:t>. BE is seen here.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7836238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 smtClean="0"/>
              <a:t>‘Heartburn’ (</a:t>
            </a:r>
            <a:r>
              <a:rPr lang="en-US" sz="4800" dirty="0" err="1" smtClean="0"/>
              <a:t>pyrosis</a:t>
            </a:r>
            <a:r>
              <a:rPr lang="en-US" sz="4800" dirty="0" smtClean="0"/>
              <a:t>) </a:t>
            </a:r>
            <a:r>
              <a:rPr lang="en-US" sz="4800" dirty="0" smtClean="0">
                <a:sym typeface="Wingdings" panose="05000000000000000000" pitchFamily="2" charset="2"/>
              </a:rPr>
              <a:t> 90%</a:t>
            </a:r>
            <a:r>
              <a:rPr lang="en-US" sz="4800" dirty="0" smtClean="0"/>
              <a:t> &amp; acid regurgitation</a:t>
            </a:r>
            <a:endParaRPr lang="en-US" sz="4800" dirty="0" smtClean="0">
              <a:sym typeface="Wingdings" panose="05000000000000000000" pitchFamily="2" charset="2"/>
            </a:endParaRPr>
          </a:p>
          <a:p>
            <a:r>
              <a:rPr lang="en-US" sz="4800" dirty="0" smtClean="0">
                <a:sym typeface="Wingdings" panose="05000000000000000000" pitchFamily="2" charset="2"/>
              </a:rPr>
              <a:t>+/- Sour regurgitation. water brash, sensation of a lump in the throat (</a:t>
            </a:r>
            <a:r>
              <a:rPr lang="en-US" sz="4800" dirty="0" err="1" smtClean="0">
                <a:sym typeface="Wingdings" panose="05000000000000000000" pitchFamily="2" charset="2"/>
              </a:rPr>
              <a:t>globus</a:t>
            </a:r>
            <a:r>
              <a:rPr lang="en-US" sz="4800" dirty="0" smtClean="0">
                <a:sym typeface="Wingdings" panose="05000000000000000000" pitchFamily="2" charset="2"/>
              </a:rPr>
              <a:t> sensation), frequent belching</a:t>
            </a:r>
          </a:p>
        </p:txBody>
      </p:sp>
    </p:spTree>
    <p:extLst>
      <p:ext uri="{BB962C8B-B14F-4D97-AF65-F5344CB8AC3E}">
        <p14:creationId xmlns:p14="http://schemas.microsoft.com/office/powerpoint/2010/main" val="34407093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CONT.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sym typeface="Wingdings" panose="05000000000000000000" pitchFamily="2" charset="2"/>
              </a:rPr>
              <a:t>Foods/ substances that aggravate GERD symptoms</a:t>
            </a:r>
            <a:r>
              <a:rPr lang="en-US" sz="3200" dirty="0" smtClean="0">
                <a:sym typeface="Wingdings" panose="05000000000000000000" pitchFamily="2" charset="2"/>
              </a:rPr>
              <a:t>: Ethanol</a:t>
            </a:r>
            <a:r>
              <a:rPr lang="en-US" sz="3200" dirty="0">
                <a:sym typeface="Wingdings" panose="05000000000000000000" pitchFamily="2" charset="2"/>
              </a:rPr>
              <a:t>, caffeine, tobacco, fatty/ fried foods, chocolate, peppermint, spicy foods, citrus fruit juices, tomato – based </a:t>
            </a:r>
            <a:r>
              <a:rPr lang="en-US" sz="3200" dirty="0" smtClean="0">
                <a:sym typeface="Wingdings" panose="05000000000000000000" pitchFamily="2" charset="2"/>
              </a:rPr>
              <a:t>products</a:t>
            </a:r>
            <a:endParaRPr lang="en-US" sz="3200" dirty="0" smtClean="0"/>
          </a:p>
          <a:p>
            <a:r>
              <a:rPr lang="en-US" sz="3200" dirty="0" smtClean="0"/>
              <a:t>Medications that may aggravate GERD symptoms by impairing LES function</a:t>
            </a:r>
            <a:r>
              <a:rPr lang="en-US" sz="3200" dirty="0" smtClean="0"/>
              <a:t>: Beta </a:t>
            </a:r>
            <a:r>
              <a:rPr lang="en-US" sz="3200" dirty="0" smtClean="0"/>
              <a:t>adrenergic agonists, theophylline, anti – </a:t>
            </a:r>
            <a:r>
              <a:rPr lang="en-US" sz="3200" dirty="0" err="1" smtClean="0"/>
              <a:t>cholinergics</a:t>
            </a:r>
            <a:r>
              <a:rPr lang="en-US" sz="3200" dirty="0" smtClean="0"/>
              <a:t>, TCAs, progesterone, alpha – adrenergic agonists, diazepam, CCBs</a:t>
            </a:r>
          </a:p>
          <a:p>
            <a:r>
              <a:rPr lang="en-US" sz="3200" dirty="0" smtClean="0"/>
              <a:t>Medications that may aggravate GERD symptoms damaging esophageal </a:t>
            </a:r>
            <a:r>
              <a:rPr lang="en-US" sz="3200" dirty="0" smtClean="0"/>
              <a:t>mucosa: Tetracycline</a:t>
            </a:r>
            <a:r>
              <a:rPr lang="en-US" sz="3200" dirty="0" smtClean="0"/>
              <a:t>, Quinidine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3283838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GERD SIGNS &amp; SYMPTOMS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2971301"/>
              </p:ext>
            </p:extLst>
          </p:nvPr>
        </p:nvGraphicFramePr>
        <p:xfrm>
          <a:off x="0" y="1223682"/>
          <a:ext cx="12192000" cy="4907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668682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100" dirty="0" smtClean="0"/>
              <a:t>Clinical diagnosis is sufficient based on </a:t>
            </a:r>
            <a:r>
              <a:rPr lang="en-US" sz="3100" dirty="0" smtClean="0">
                <a:solidFill>
                  <a:srgbClr val="FF0000"/>
                </a:solidFill>
              </a:rPr>
              <a:t>symptoms history</a:t>
            </a:r>
            <a:r>
              <a:rPr lang="en-US" sz="3100" dirty="0" smtClean="0"/>
              <a:t> and </a:t>
            </a:r>
            <a:r>
              <a:rPr lang="en-US" sz="3100" dirty="0" smtClean="0">
                <a:solidFill>
                  <a:srgbClr val="FF0000"/>
                </a:solidFill>
              </a:rPr>
              <a:t>relief following a trial of pharmacotherapy</a:t>
            </a:r>
            <a:r>
              <a:rPr lang="en-US" sz="3100" dirty="0" smtClean="0"/>
              <a:t> (PPIs)</a:t>
            </a:r>
          </a:p>
          <a:p>
            <a:r>
              <a:rPr lang="en-US" sz="3100" dirty="0" smtClean="0">
                <a:solidFill>
                  <a:srgbClr val="FF0000"/>
                </a:solidFill>
              </a:rPr>
              <a:t>Gastroscopy</a:t>
            </a:r>
          </a:p>
          <a:p>
            <a:pPr lvl="1"/>
            <a:r>
              <a:rPr lang="en-US" sz="3100" dirty="0" smtClean="0"/>
              <a:t>Indications: heartburns accompanied by red flags (bleeding, weight loss etc.); persistent reflux symptoms or prior severe erosive esophagitis after therapeutic trial of PPIs; </a:t>
            </a:r>
            <a:r>
              <a:rPr lang="en-US" sz="3100" dirty="0" err="1" smtClean="0"/>
              <a:t>Hx</a:t>
            </a:r>
            <a:r>
              <a:rPr lang="en-US" sz="3100" dirty="0" smtClean="0"/>
              <a:t> of esophageal stricture with persistent dysphagia</a:t>
            </a:r>
          </a:p>
          <a:p>
            <a:r>
              <a:rPr lang="en-US" sz="3100" dirty="0" smtClean="0">
                <a:solidFill>
                  <a:srgbClr val="FF0000"/>
                </a:solidFill>
              </a:rPr>
              <a:t>Esophageal </a:t>
            </a:r>
            <a:r>
              <a:rPr lang="en-US" sz="3100" dirty="0" err="1" smtClean="0">
                <a:solidFill>
                  <a:srgbClr val="FF0000"/>
                </a:solidFill>
              </a:rPr>
              <a:t>manometry</a:t>
            </a:r>
            <a:endParaRPr lang="en-US" sz="3100" dirty="0" smtClean="0">
              <a:solidFill>
                <a:srgbClr val="FF0000"/>
              </a:solidFill>
            </a:endParaRPr>
          </a:p>
          <a:p>
            <a:r>
              <a:rPr lang="en-US" sz="3100" dirty="0" smtClean="0">
                <a:solidFill>
                  <a:srgbClr val="FF0000"/>
                </a:solidFill>
              </a:rPr>
              <a:t>24h pH monitoring</a:t>
            </a:r>
            <a:r>
              <a:rPr lang="en-US" sz="3100" dirty="0" smtClean="0"/>
              <a:t>: most accurate test but not required or performed in most cases</a:t>
            </a:r>
          </a:p>
        </p:txBody>
      </p:sp>
    </p:spTree>
    <p:extLst>
      <p:ext uri="{BB962C8B-B14F-4D97-AF65-F5344CB8AC3E}">
        <p14:creationId xmlns:p14="http://schemas.microsoft.com/office/powerpoint/2010/main" val="352407098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PPIs </a:t>
            </a:r>
            <a:r>
              <a:rPr lang="en-US" sz="3600" dirty="0" smtClean="0"/>
              <a:t>(maintenance therapy)</a:t>
            </a:r>
          </a:p>
          <a:p>
            <a:r>
              <a:rPr lang="en-US" sz="3600" dirty="0" smtClean="0"/>
              <a:t>On demand: </a:t>
            </a:r>
            <a:r>
              <a:rPr lang="en-US" sz="3600" dirty="0" smtClean="0">
                <a:solidFill>
                  <a:srgbClr val="FF0000"/>
                </a:solidFill>
              </a:rPr>
              <a:t>antacids</a:t>
            </a:r>
            <a:r>
              <a:rPr lang="en-US" sz="3600" dirty="0" smtClean="0"/>
              <a:t>, </a:t>
            </a:r>
            <a:r>
              <a:rPr lang="en-US" sz="3600" dirty="0" smtClean="0">
                <a:solidFill>
                  <a:srgbClr val="FF0000"/>
                </a:solidFill>
              </a:rPr>
              <a:t>H</a:t>
            </a:r>
            <a:r>
              <a:rPr lang="en-US" sz="3600" baseline="-25000" dirty="0" smtClean="0">
                <a:solidFill>
                  <a:srgbClr val="FF0000"/>
                </a:solidFill>
              </a:rPr>
              <a:t>2</a:t>
            </a:r>
            <a:r>
              <a:rPr lang="en-US" sz="3600" dirty="0" smtClean="0">
                <a:solidFill>
                  <a:srgbClr val="FF0000"/>
                </a:solidFill>
              </a:rPr>
              <a:t> – blockers 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Diet changes</a:t>
            </a:r>
            <a:r>
              <a:rPr lang="en-US" sz="3600" dirty="0" smtClean="0"/>
              <a:t>: </a:t>
            </a:r>
            <a:r>
              <a:rPr lang="en-US" sz="3600" dirty="0" smtClean="0"/>
              <a:t>avoid alcohol, coffee, spices, tomatoes &amp; citrus </a:t>
            </a:r>
            <a:r>
              <a:rPr lang="en-US" sz="3600" dirty="0" smtClean="0"/>
              <a:t>juices, eat small meals frequently</a:t>
            </a:r>
            <a:endParaRPr lang="en-US" sz="3600" dirty="0" smtClean="0"/>
          </a:p>
          <a:p>
            <a:r>
              <a:rPr lang="en-US" sz="3600" dirty="0" smtClean="0">
                <a:solidFill>
                  <a:srgbClr val="FF0000"/>
                </a:solidFill>
              </a:rPr>
              <a:t>Lifestyle changes</a:t>
            </a:r>
            <a:r>
              <a:rPr lang="en-US" sz="3600" dirty="0" smtClean="0"/>
              <a:t>: weight loss if obese; elevating the head of the bed (if nocturnal symptoms</a:t>
            </a:r>
            <a:r>
              <a:rPr lang="en-US" sz="3600" dirty="0" smtClean="0"/>
              <a:t>); do not eat immediately before going to bed</a:t>
            </a:r>
            <a:endParaRPr lang="en-US" sz="3600" dirty="0" smtClean="0"/>
          </a:p>
          <a:p>
            <a:r>
              <a:rPr lang="en-US" sz="3600" dirty="0" smtClean="0"/>
              <a:t>Symptoms may recur if therapy is discontinued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04897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DYSPEPSIA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Definition: group of symptoms characterized by discomfort in the upper epigastrium, usually following meals. The most characteristic symptoms is fullness but can also be a burning, true pain.</a:t>
            </a:r>
          </a:p>
          <a:p>
            <a:r>
              <a:rPr lang="en-US" sz="4000" dirty="0" smtClean="0"/>
              <a:t>Causes: Esophagitis, peptic ulcer, stomach cancer, drugs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2963936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Esophageal stricture disease: scarring can lead to dysphagia (solids)</a:t>
            </a:r>
          </a:p>
          <a:p>
            <a:r>
              <a:rPr lang="en-US" sz="3600" dirty="0" smtClean="0"/>
              <a:t>Ulceration</a:t>
            </a:r>
            <a:endParaRPr lang="en-US" sz="3600" dirty="0" smtClean="0"/>
          </a:p>
          <a:p>
            <a:r>
              <a:rPr lang="en-US" sz="3600" dirty="0" smtClean="0"/>
              <a:t>Bleeding</a:t>
            </a:r>
          </a:p>
          <a:p>
            <a:r>
              <a:rPr lang="en-US" sz="3600" dirty="0" err="1" smtClean="0"/>
              <a:t>Barret’s</a:t>
            </a:r>
            <a:r>
              <a:rPr lang="en-US" sz="3600" dirty="0" smtClean="0"/>
              <a:t> esophagus and esophageal adenocarcinoma: gastroscopy is recommended for patients with chronic GERD or symptoms are suggestive of complicated disease e.g. anorexia, weight loss, bleeding dysphagia etc.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0050046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BARRET ESOPHAGUS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Definition: metaplasia of normal squamous esophageal epithelium to abnormal columnar epithelium </a:t>
            </a:r>
            <a:r>
              <a:rPr lang="en-US" sz="3600" dirty="0" smtClean="0"/>
              <a:t>containing </a:t>
            </a:r>
            <a:r>
              <a:rPr lang="en-US" sz="3600" dirty="0" smtClean="0"/>
              <a:t>– type intestinal mucosa (intestinal metaplasia</a:t>
            </a:r>
            <a:r>
              <a:rPr lang="en-US" sz="3600" dirty="0" smtClean="0"/>
              <a:t>)</a:t>
            </a:r>
          </a:p>
          <a:p>
            <a:r>
              <a:rPr lang="en-US" sz="3600" dirty="0" smtClean="0"/>
              <a:t>It is a premalignant lesions for esophageal adenocarcinoma</a:t>
            </a:r>
            <a:endParaRPr lang="en-US" sz="3600" dirty="0" smtClean="0"/>
          </a:p>
          <a:p>
            <a:r>
              <a:rPr lang="en-US" sz="3600" dirty="0" smtClean="0"/>
              <a:t>Etiology: long – standing GERD </a:t>
            </a:r>
          </a:p>
          <a:p>
            <a:r>
              <a:rPr lang="en-US" sz="3600" dirty="0" smtClean="0"/>
              <a:t>Epidemiology: MC in males, age &gt; 50, Caucasians, smokers, overweight, hiatus hernia &amp; long – standing history of reflux symptoms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3078907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400" dirty="0" smtClean="0"/>
              <a:t>Endoscopy shows erythematous </a:t>
            </a:r>
            <a:r>
              <a:rPr lang="en-US" sz="3400" dirty="0" err="1" smtClean="0"/>
              <a:t>epithelum</a:t>
            </a:r>
            <a:r>
              <a:rPr lang="en-US" sz="3400" dirty="0" smtClean="0"/>
              <a:t> in distal esophagus</a:t>
            </a:r>
          </a:p>
          <a:p>
            <a:r>
              <a:rPr lang="en-US" sz="3400" dirty="0" smtClean="0"/>
              <a:t>Biopsy: specialized intestinal epithelium within the esophagus (diagnostic)</a:t>
            </a:r>
          </a:p>
          <a:p>
            <a:r>
              <a:rPr lang="en-US" sz="3400" dirty="0" smtClean="0"/>
              <a:t>BE predisposes 1</a:t>
            </a:r>
            <a:r>
              <a:rPr lang="en-US" sz="3400" baseline="30000" dirty="0" smtClean="0"/>
              <a:t>st</a:t>
            </a:r>
            <a:r>
              <a:rPr lang="en-US" sz="3400" dirty="0" smtClean="0"/>
              <a:t> to premalignant changes characterized as low or high – grade dysplasia which then progress to adenocarcinoma</a:t>
            </a:r>
          </a:p>
          <a:p>
            <a:r>
              <a:rPr lang="en-US" sz="3400" dirty="0" smtClean="0"/>
              <a:t>Risk of malignant transformation is ~0.12% per year for all BE patients prior to </a:t>
            </a:r>
            <a:r>
              <a:rPr lang="en-US" sz="3400" dirty="0" smtClean="0"/>
              <a:t>dysplasia. </a:t>
            </a:r>
          </a:p>
          <a:p>
            <a:r>
              <a:rPr lang="en-US" sz="3400" dirty="0" smtClean="0"/>
              <a:t>Patients with BE may be 30 – 60 times more likely to develop </a:t>
            </a:r>
            <a:r>
              <a:rPr lang="en-US" sz="3400" dirty="0" smtClean="0"/>
              <a:t>malignancy.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50738290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History</a:t>
            </a:r>
          </a:p>
          <a:p>
            <a:r>
              <a:rPr lang="en-US" sz="4400" dirty="0" smtClean="0"/>
              <a:t>Endoscopy</a:t>
            </a:r>
          </a:p>
          <a:p>
            <a:r>
              <a:rPr lang="en-US" sz="4400" dirty="0" smtClean="0"/>
              <a:t>Empiric therapy: antacids</a:t>
            </a:r>
          </a:p>
          <a:p>
            <a:r>
              <a:rPr lang="en-US" sz="4400" dirty="0" smtClean="0"/>
              <a:t>pH monitoring</a:t>
            </a:r>
          </a:p>
          <a:p>
            <a:r>
              <a:rPr lang="en-US" sz="4400" dirty="0" smtClean="0"/>
              <a:t>Radiology is irrelevant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1021619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Allows investigation of:</a:t>
            </a:r>
          </a:p>
          <a:p>
            <a:pPr lvl="1"/>
            <a:r>
              <a:rPr lang="en-US" sz="2800" dirty="0"/>
              <a:t>The amount and timing of reflux</a:t>
            </a:r>
          </a:p>
          <a:p>
            <a:pPr lvl="1"/>
            <a:r>
              <a:rPr lang="en-US" sz="2800" dirty="0"/>
              <a:t>Correlation between reflux and symptoms</a:t>
            </a:r>
          </a:p>
          <a:p>
            <a:pPr lvl="1"/>
            <a:r>
              <a:rPr lang="en-US" sz="2800" dirty="0"/>
              <a:t>Effect of therapy on reflux</a:t>
            </a:r>
          </a:p>
          <a:p>
            <a:pPr lvl="1"/>
            <a:endParaRPr lang="en-US" sz="2800" dirty="0"/>
          </a:p>
          <a:p>
            <a:r>
              <a:rPr lang="en-US" sz="2800" dirty="0"/>
              <a:t>In general, most useful in:</a:t>
            </a:r>
          </a:p>
          <a:p>
            <a:pPr lvl="1"/>
            <a:r>
              <a:rPr lang="en-US" sz="2800" dirty="0"/>
              <a:t>Endoscopy negative patients</a:t>
            </a:r>
          </a:p>
          <a:p>
            <a:pPr lvl="1"/>
            <a:r>
              <a:rPr lang="en-US" sz="2800" dirty="0"/>
              <a:t>Patients with non-cardiac chest </a:t>
            </a:r>
            <a:r>
              <a:rPr lang="en-US" sz="2800" dirty="0" smtClean="0"/>
              <a:t>pain </a:t>
            </a:r>
            <a:r>
              <a:rPr lang="en-US" sz="2800" dirty="0"/>
              <a:t>or URT symptoms</a:t>
            </a:r>
          </a:p>
          <a:p>
            <a:pPr lvl="1"/>
            <a:r>
              <a:rPr lang="en-US" sz="2800" dirty="0"/>
              <a:t>Patients with refractory </a:t>
            </a:r>
            <a:r>
              <a:rPr lang="en-US" sz="2800" dirty="0" smtClean="0"/>
              <a:t>symptoms: Frequent </a:t>
            </a:r>
            <a:r>
              <a:rPr lang="en-US" sz="2800" dirty="0"/>
              <a:t>visits to the </a:t>
            </a:r>
            <a:r>
              <a:rPr lang="en-US" sz="2800" dirty="0" smtClean="0"/>
              <a:t>dentist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531014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TREATMENT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>
                <a:solidFill>
                  <a:srgbClr val="FF0000"/>
                </a:solidFill>
              </a:rPr>
              <a:t>Acid suppressive therapy</a:t>
            </a:r>
            <a:r>
              <a:rPr lang="en-US" sz="3000" dirty="0" smtClean="0"/>
              <a:t> with </a:t>
            </a:r>
            <a:r>
              <a:rPr lang="en-US" sz="3000" dirty="0" smtClean="0">
                <a:solidFill>
                  <a:srgbClr val="FF0000"/>
                </a:solidFill>
              </a:rPr>
              <a:t>high – dose PPI</a:t>
            </a:r>
            <a:r>
              <a:rPr lang="en-US" sz="3000" dirty="0" smtClean="0"/>
              <a:t> indefinitely (or surgical </a:t>
            </a:r>
            <a:r>
              <a:rPr lang="en-US" sz="3000" dirty="0" err="1" smtClean="0">
                <a:solidFill>
                  <a:srgbClr val="FF0000"/>
                </a:solidFill>
              </a:rPr>
              <a:t>nissen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smtClean="0">
                <a:solidFill>
                  <a:srgbClr val="FF0000"/>
                </a:solidFill>
              </a:rPr>
              <a:t>fundoplication</a:t>
            </a:r>
            <a:r>
              <a:rPr lang="en-US" sz="3000" dirty="0" smtClean="0"/>
              <a:t>)</a:t>
            </a:r>
            <a:endParaRPr lang="en-US" sz="3000" dirty="0" smtClean="0"/>
          </a:p>
          <a:p>
            <a:r>
              <a:rPr lang="en-US" sz="3000" dirty="0" smtClean="0">
                <a:solidFill>
                  <a:srgbClr val="FF0000"/>
                </a:solidFill>
              </a:rPr>
              <a:t>Endoscopy</a:t>
            </a:r>
            <a:r>
              <a:rPr lang="en-US" sz="3000" dirty="0" smtClean="0"/>
              <a:t> every 3 year if no </a:t>
            </a:r>
            <a:r>
              <a:rPr lang="en-US" sz="3000" dirty="0" smtClean="0"/>
              <a:t>dysplasia; </a:t>
            </a:r>
            <a:endParaRPr lang="en-US" sz="3000" dirty="0" smtClean="0"/>
          </a:p>
          <a:p>
            <a:r>
              <a:rPr lang="en-US" sz="3000" dirty="0"/>
              <a:t>Low grade </a:t>
            </a:r>
            <a:r>
              <a:rPr lang="en-US" sz="3000" dirty="0" smtClean="0"/>
              <a:t>dysplasia: Regular </a:t>
            </a:r>
            <a:r>
              <a:rPr lang="en-US" sz="3000" dirty="0"/>
              <a:t>surveillance with intensive </a:t>
            </a:r>
            <a:r>
              <a:rPr lang="en-US" sz="3000" dirty="0" smtClean="0"/>
              <a:t>biopsy, Endoscopic </a:t>
            </a:r>
            <a:r>
              <a:rPr lang="en-US" sz="3000" dirty="0"/>
              <a:t>ablation</a:t>
            </a:r>
          </a:p>
          <a:p>
            <a:r>
              <a:rPr lang="en-US" sz="3000" dirty="0" smtClean="0"/>
              <a:t>High grade </a:t>
            </a:r>
            <a:r>
              <a:rPr lang="en-US" sz="3000" dirty="0" smtClean="0"/>
              <a:t>dysplasia:</a:t>
            </a:r>
            <a:endParaRPr lang="en-US" sz="3000" dirty="0" smtClean="0"/>
          </a:p>
          <a:p>
            <a:pPr lvl="1"/>
            <a:r>
              <a:rPr lang="en-US" sz="3000" dirty="0" smtClean="0"/>
              <a:t>Regular surveillance with intensive </a:t>
            </a:r>
            <a:r>
              <a:rPr lang="en-US" sz="3000" dirty="0" smtClean="0"/>
              <a:t>biopsy (</a:t>
            </a:r>
            <a:r>
              <a:rPr lang="en-US" sz="3000" dirty="0"/>
              <a:t>2 endoscopies annually)</a:t>
            </a:r>
            <a:endParaRPr lang="en-US" sz="3000" dirty="0" smtClean="0"/>
          </a:p>
          <a:p>
            <a:pPr lvl="1"/>
            <a:r>
              <a:rPr lang="en-US" sz="3000" dirty="0" smtClean="0"/>
              <a:t>Endoscopic ablation</a:t>
            </a:r>
          </a:p>
          <a:p>
            <a:pPr lvl="1"/>
            <a:r>
              <a:rPr lang="en-US" sz="3000" dirty="0" err="1" smtClean="0"/>
              <a:t>Esophagectomy</a:t>
            </a: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399791060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536577"/>
            <a:ext cx="10363200" cy="2232400"/>
          </a:xfrm>
        </p:spPr>
        <p:txBody>
          <a:bodyPr/>
          <a:lstStyle/>
          <a:p>
            <a:r>
              <a:rPr lang="en-US" sz="6600" dirty="0" smtClean="0"/>
              <a:t>DISEASES OF THE STOMACH AND DUODENUM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64377993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OUTLINE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indent="-914400">
              <a:buFont typeface="+mj-lt"/>
              <a:buAutoNum type="arabicPeriod"/>
            </a:pPr>
            <a:r>
              <a:rPr lang="en-US" sz="5400" dirty="0" smtClean="0"/>
              <a:t>GASTRITIS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5400" dirty="0" smtClean="0"/>
              <a:t>PEPTIC ULCER DISEASE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5400" dirty="0" smtClean="0"/>
              <a:t>FUNCTIONAL DISORDERS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5400" dirty="0" smtClean="0"/>
              <a:t>TUMORS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17882045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PEPTIC ULCER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Definition: focal defects in the mucosa that penetrate the </a:t>
            </a:r>
            <a:r>
              <a:rPr lang="en-US" sz="3600" dirty="0" err="1" smtClean="0"/>
              <a:t>muscularis</a:t>
            </a:r>
            <a:r>
              <a:rPr lang="en-US" sz="3600" dirty="0" smtClean="0"/>
              <a:t> mucosa layer resulting in scarring </a:t>
            </a:r>
          </a:p>
          <a:p>
            <a:pPr lvl="1"/>
            <a:r>
              <a:rPr lang="en-US" sz="3600" dirty="0" smtClean="0"/>
              <a:t>Defects superficial to the </a:t>
            </a:r>
            <a:r>
              <a:rPr lang="en-US" sz="3600" dirty="0" err="1" smtClean="0"/>
              <a:t>muscularis</a:t>
            </a:r>
            <a:r>
              <a:rPr lang="en-US" sz="3600" dirty="0" smtClean="0"/>
              <a:t> mucosa have erosions &amp; no scarring</a:t>
            </a:r>
          </a:p>
          <a:p>
            <a:r>
              <a:rPr lang="en-US" sz="3600" dirty="0" smtClean="0"/>
              <a:t>Includes defect in the stomach (GU) &amp; duodenum (DU)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7074099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ETIOLOGY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3234429"/>
              </p:ext>
            </p:extLst>
          </p:nvPr>
        </p:nvGraphicFramePr>
        <p:xfrm>
          <a:off x="0" y="1600200"/>
          <a:ext cx="121920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AR CEN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 CENA" panose="02000000000000000000" pitchFamily="2" charset="0"/>
                        </a:rPr>
                        <a:t>DUODENAL</a:t>
                      </a:r>
                      <a:endParaRPr lang="en-US" sz="3200" dirty="0">
                        <a:latin typeface="AR CEN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 CENA" panose="02000000000000000000" pitchFamily="2" charset="0"/>
                        </a:rPr>
                        <a:t>GASTRIC</a:t>
                      </a:r>
                      <a:endParaRPr lang="en-US" sz="3200" dirty="0">
                        <a:latin typeface="AR CENA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i="1" dirty="0" smtClean="0">
                          <a:latin typeface="AR CENA" panose="02000000000000000000" pitchFamily="2" charset="0"/>
                        </a:rPr>
                        <a:t>H. PYLORI </a:t>
                      </a:r>
                      <a:r>
                        <a:rPr lang="en-US" sz="3200" i="0" dirty="0" smtClean="0">
                          <a:latin typeface="AR CENA" panose="02000000000000000000" pitchFamily="2" charset="0"/>
                        </a:rPr>
                        <a:t>INFECTION</a:t>
                      </a:r>
                      <a:endParaRPr lang="en-US" sz="3200" i="0" dirty="0">
                        <a:latin typeface="AR CEN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 CENA" panose="02000000000000000000" pitchFamily="2" charset="0"/>
                        </a:rPr>
                        <a:t>90%</a:t>
                      </a:r>
                      <a:endParaRPr lang="en-US" sz="3200" dirty="0">
                        <a:latin typeface="AR CEN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 CENA" panose="02000000000000000000" pitchFamily="2" charset="0"/>
                        </a:rPr>
                        <a:t>60%</a:t>
                      </a:r>
                      <a:endParaRPr lang="en-US" sz="3200" dirty="0">
                        <a:latin typeface="AR CENA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 CENA" panose="02000000000000000000" pitchFamily="2" charset="0"/>
                        </a:rPr>
                        <a:t>NSAIDs</a:t>
                      </a:r>
                      <a:endParaRPr lang="en-US" sz="3200" dirty="0">
                        <a:latin typeface="AR CEN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 CENA" panose="02000000000000000000" pitchFamily="2" charset="0"/>
                        </a:rPr>
                        <a:t>7%</a:t>
                      </a:r>
                      <a:endParaRPr lang="en-US" sz="3200" dirty="0">
                        <a:latin typeface="AR CEN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 CENA" panose="02000000000000000000" pitchFamily="2" charset="0"/>
                        </a:rPr>
                        <a:t>35%</a:t>
                      </a:r>
                      <a:endParaRPr lang="en-US" sz="3200" dirty="0">
                        <a:latin typeface="AR CENA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 CENA" panose="02000000000000000000" pitchFamily="2" charset="0"/>
                        </a:rPr>
                        <a:t>PHYSIOLOGIC STRESS – INDUCED</a:t>
                      </a:r>
                      <a:endParaRPr lang="en-US" sz="3200" dirty="0">
                        <a:latin typeface="AR CEN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 CENA" panose="02000000000000000000" pitchFamily="2" charset="0"/>
                        </a:rPr>
                        <a:t>&lt;3%</a:t>
                      </a:r>
                      <a:endParaRPr lang="en-US" sz="3200" dirty="0">
                        <a:latin typeface="AR CEN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 CENA" panose="02000000000000000000" pitchFamily="2" charset="0"/>
                        </a:rPr>
                        <a:t>&lt;5%</a:t>
                      </a:r>
                      <a:endParaRPr lang="en-US" sz="3200" dirty="0">
                        <a:latin typeface="AR CENA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 CENA" panose="02000000000000000000" pitchFamily="2" charset="0"/>
                        </a:rPr>
                        <a:t>ZES</a:t>
                      </a:r>
                      <a:endParaRPr lang="en-US" sz="3200" dirty="0">
                        <a:latin typeface="AR CEN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 CENA" panose="02000000000000000000" pitchFamily="2" charset="0"/>
                        </a:rPr>
                        <a:t>&lt;1%</a:t>
                      </a:r>
                      <a:endParaRPr lang="en-US" sz="3200" dirty="0">
                        <a:latin typeface="AR CEN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 CENA" panose="02000000000000000000" pitchFamily="2" charset="0"/>
                        </a:rPr>
                        <a:t>&lt;1%</a:t>
                      </a:r>
                      <a:endParaRPr lang="en-US" sz="3200" dirty="0">
                        <a:latin typeface="AR CENA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 CENA" panose="02000000000000000000" pitchFamily="2" charset="0"/>
                        </a:rPr>
                        <a:t>IDIOPATHIC</a:t>
                      </a:r>
                      <a:endParaRPr lang="en-US" sz="3200" dirty="0">
                        <a:latin typeface="AR CEN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 CENA" panose="02000000000000000000" pitchFamily="2" charset="0"/>
                        </a:rPr>
                        <a:t>15%</a:t>
                      </a:r>
                      <a:endParaRPr lang="en-US" sz="3200" dirty="0">
                        <a:latin typeface="AR CEN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 CENA" panose="02000000000000000000" pitchFamily="2" charset="0"/>
                        </a:rPr>
                        <a:t>10%</a:t>
                      </a:r>
                      <a:endParaRPr lang="en-US" sz="3200" dirty="0">
                        <a:latin typeface="AR CENA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9220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&amp; 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History:</a:t>
            </a:r>
          </a:p>
          <a:p>
            <a:pPr lvl="1"/>
            <a:r>
              <a:rPr lang="en-US" sz="3200" dirty="0" smtClean="0"/>
              <a:t>Age</a:t>
            </a:r>
          </a:p>
          <a:p>
            <a:pPr lvl="1"/>
            <a:r>
              <a:rPr lang="en-US" sz="3200" dirty="0" smtClean="0"/>
              <a:t>Associated symptoms: weight loss &amp; vomiting</a:t>
            </a:r>
          </a:p>
          <a:p>
            <a:pPr lvl="1"/>
            <a:r>
              <a:rPr lang="en-US" sz="3200" dirty="0" smtClean="0"/>
              <a:t>Drugs esp. NSAIDs</a:t>
            </a:r>
          </a:p>
          <a:p>
            <a:r>
              <a:rPr lang="en-US" sz="3200" dirty="0" smtClean="0"/>
              <a:t>P/E:</a:t>
            </a:r>
          </a:p>
          <a:p>
            <a:pPr lvl="1"/>
            <a:r>
              <a:rPr lang="en-US" sz="3200" dirty="0" err="1" smtClean="0"/>
              <a:t>Adenopathy</a:t>
            </a:r>
            <a:r>
              <a:rPr lang="en-US" sz="3200" dirty="0" smtClean="0"/>
              <a:t>, </a:t>
            </a:r>
            <a:r>
              <a:rPr lang="en-US" sz="3200" dirty="0" err="1" smtClean="0"/>
              <a:t>organomegaly</a:t>
            </a:r>
            <a:endParaRPr lang="en-US" sz="3200" dirty="0"/>
          </a:p>
          <a:p>
            <a:pPr lvl="1"/>
            <a:r>
              <a:rPr lang="en-US" sz="3200" dirty="0" err="1" smtClean="0">
                <a:solidFill>
                  <a:srgbClr val="FF0000"/>
                </a:solidFill>
              </a:rPr>
              <a:t>Carnett’s</a:t>
            </a:r>
            <a:r>
              <a:rPr lang="en-US" sz="3200" dirty="0" smtClean="0">
                <a:solidFill>
                  <a:srgbClr val="FF0000"/>
                </a:solidFill>
              </a:rPr>
              <a:t> sign</a:t>
            </a:r>
            <a:r>
              <a:rPr lang="en-US" sz="3200" dirty="0" smtClean="0"/>
              <a:t>: pain increases during muscle contraction e.g. during a sit up </a:t>
            </a:r>
            <a:r>
              <a:rPr lang="en-US" sz="3200" dirty="0" smtClean="0">
                <a:sym typeface="Wingdings" panose="05000000000000000000" pitchFamily="2" charset="2"/>
              </a:rPr>
              <a:t> abdominal wall muscle problem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81184547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NSAID (-</a:t>
            </a:r>
            <a:r>
              <a:rPr lang="en-US" sz="2800" dirty="0" err="1" smtClean="0"/>
              <a:t>ve</a:t>
            </a:r>
            <a:r>
              <a:rPr lang="en-US" sz="2800" dirty="0" smtClean="0"/>
              <a:t>), </a:t>
            </a:r>
            <a:r>
              <a:rPr lang="en-US" sz="2800" i="1" dirty="0" smtClean="0"/>
              <a:t>H. pylori </a:t>
            </a:r>
            <a:r>
              <a:rPr lang="en-US" sz="2800" dirty="0" smtClean="0"/>
              <a:t>(-</a:t>
            </a:r>
            <a:r>
              <a:rPr lang="en-US" sz="2800" dirty="0" err="1" smtClean="0"/>
              <a:t>ve</a:t>
            </a:r>
            <a:r>
              <a:rPr lang="en-US" sz="2800" dirty="0" smtClean="0"/>
              <a:t>) ulcers are becoming more commonly recognized</a:t>
            </a:r>
          </a:p>
          <a:p>
            <a:r>
              <a:rPr lang="en-US" sz="2800" dirty="0" smtClean="0"/>
              <a:t>Other causes: CMV&lt; Ischemic, idiopathic</a:t>
            </a:r>
          </a:p>
          <a:p>
            <a:r>
              <a:rPr lang="en-US" sz="2800" dirty="0" smtClean="0"/>
              <a:t>Alcohol: damages gastric mucosa but rarely causes ulcers</a:t>
            </a:r>
          </a:p>
          <a:p>
            <a:r>
              <a:rPr lang="en-US" sz="2800" dirty="0" smtClean="0"/>
              <a:t>PUD is also associated wit tobacco, cirrhosis, COPD &amp; CRF</a:t>
            </a:r>
          </a:p>
          <a:p>
            <a:pPr lvl="1"/>
            <a:r>
              <a:rPr lang="en-US" sz="2800" dirty="0" smtClean="0"/>
              <a:t>Cigarette smoking &amp; PUD: </a:t>
            </a:r>
          </a:p>
          <a:p>
            <a:pPr lvl="2"/>
            <a:r>
              <a:rPr lang="en-US" sz="2800" dirty="0" smtClean="0"/>
              <a:t>Increased risk of ulcers and complications; </a:t>
            </a:r>
            <a:endParaRPr lang="en-US" sz="2800" dirty="0"/>
          </a:p>
          <a:p>
            <a:pPr lvl="2"/>
            <a:r>
              <a:rPr lang="en-US" sz="2800" dirty="0" smtClean="0"/>
              <a:t>Increased risk of death from the ulcers</a:t>
            </a:r>
          </a:p>
          <a:p>
            <a:pPr lvl="2"/>
            <a:r>
              <a:rPr lang="en-US" sz="2800" dirty="0" smtClean="0"/>
              <a:t>Impaired healing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7431581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Dyspepsia (MC): only 5% of patients with dyspepsia have ulcers (most have functional disease)</a:t>
            </a:r>
          </a:p>
          <a:p>
            <a:r>
              <a:rPr lang="en-US" sz="2600" dirty="0" smtClean="0"/>
              <a:t>DU:</a:t>
            </a:r>
          </a:p>
          <a:p>
            <a:pPr lvl="1"/>
            <a:r>
              <a:rPr lang="en-US" sz="2600" dirty="0" err="1" smtClean="0"/>
              <a:t>Epigastric</a:t>
            </a:r>
            <a:r>
              <a:rPr lang="en-US" sz="2600" dirty="0" smtClean="0"/>
              <a:t> pain (may localize to tip of the xiphoid)</a:t>
            </a:r>
          </a:p>
          <a:p>
            <a:pPr lvl="1"/>
            <a:r>
              <a:rPr lang="en-US" sz="2600" dirty="0" smtClean="0"/>
              <a:t>Burning</a:t>
            </a:r>
          </a:p>
          <a:p>
            <a:pPr lvl="1"/>
            <a:r>
              <a:rPr lang="en-US" sz="2600" dirty="0" smtClean="0"/>
              <a:t>Develops 1 – 3h after meals</a:t>
            </a:r>
          </a:p>
          <a:p>
            <a:pPr lvl="1"/>
            <a:r>
              <a:rPr lang="en-US" sz="2600" dirty="0" smtClean="0"/>
              <a:t>Relieved by eating &amp; antacids</a:t>
            </a:r>
          </a:p>
          <a:p>
            <a:pPr lvl="1"/>
            <a:r>
              <a:rPr lang="en-US" sz="2600" dirty="0" smtClean="0"/>
              <a:t>Interrupts sleep</a:t>
            </a:r>
          </a:p>
          <a:p>
            <a:pPr lvl="1"/>
            <a:r>
              <a:rPr lang="en-US" sz="2600" dirty="0" smtClean="0"/>
              <a:t>Periodicity (tends to occur in clusters over week with subsequent periods of remission)</a:t>
            </a:r>
          </a:p>
          <a:p>
            <a:r>
              <a:rPr lang="en-US" sz="2600" dirty="0" smtClean="0"/>
              <a:t>GU: more atypical symptoms; a biopsy is necessary to exclude </a:t>
            </a:r>
            <a:r>
              <a:rPr lang="en-US" sz="2600" dirty="0" err="1" smtClean="0"/>
              <a:t>malignnancy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120165250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Bleeding 10% (severe if from </a:t>
            </a:r>
            <a:r>
              <a:rPr lang="en-US" sz="4400" dirty="0" err="1" smtClean="0"/>
              <a:t>gastroduodenal</a:t>
            </a:r>
            <a:r>
              <a:rPr lang="en-US" sz="4400" dirty="0" smtClean="0"/>
              <a:t> artery)</a:t>
            </a:r>
          </a:p>
          <a:p>
            <a:r>
              <a:rPr lang="en-US" sz="4400" dirty="0" smtClean="0"/>
              <a:t>Perforation 2% (usually anterior ulcers)</a:t>
            </a:r>
          </a:p>
          <a:p>
            <a:r>
              <a:rPr lang="en-US" sz="4400" dirty="0" smtClean="0"/>
              <a:t>Gastric outlet obstruction (2%)</a:t>
            </a:r>
          </a:p>
          <a:p>
            <a:r>
              <a:rPr lang="en-US" sz="4400" dirty="0" smtClean="0"/>
              <a:t>Penetration (posterior) 2%; may also cause pancreatitis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8794418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INVESTIGATIONS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Endoscopy (most accurate)</a:t>
            </a:r>
          </a:p>
          <a:p>
            <a:r>
              <a:rPr lang="en-US" sz="4000" dirty="0" smtClean="0"/>
              <a:t>Upper GI series</a:t>
            </a:r>
          </a:p>
          <a:p>
            <a:r>
              <a:rPr lang="en-US" sz="4000" i="1" dirty="0" smtClean="0"/>
              <a:t>H. pylori</a:t>
            </a:r>
            <a:r>
              <a:rPr lang="en-US" sz="4000" dirty="0" smtClean="0"/>
              <a:t> tests</a:t>
            </a:r>
          </a:p>
          <a:p>
            <a:r>
              <a:rPr lang="en-US" sz="4000" dirty="0" smtClean="0"/>
              <a:t>Fasting serum gastrin measurement if ZES is suspected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5379262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Specific management depends on etiology</a:t>
            </a:r>
          </a:p>
          <a:p>
            <a:r>
              <a:rPr lang="en-US" sz="3200" dirty="0" smtClean="0"/>
              <a:t>Eradicate </a:t>
            </a:r>
            <a:r>
              <a:rPr lang="en-US" sz="3200" i="1" dirty="0" smtClean="0"/>
              <a:t>H. pylori</a:t>
            </a:r>
            <a:r>
              <a:rPr lang="en-US" sz="3200" dirty="0" smtClean="0"/>
              <a:t> if present: chief advantage of triple therapy over PPI is to lower ulcer recurrence rate</a:t>
            </a:r>
          </a:p>
          <a:p>
            <a:r>
              <a:rPr lang="en-US" sz="3200" dirty="0" smtClean="0"/>
              <a:t>Stop NSAIDs if </a:t>
            </a:r>
            <a:r>
              <a:rPr lang="en-US" sz="3200" dirty="0" err="1" smtClean="0"/>
              <a:t>possinle</a:t>
            </a:r>
            <a:endParaRPr lang="en-US" sz="3200" dirty="0" smtClean="0"/>
          </a:p>
          <a:p>
            <a:r>
              <a:rPr lang="en-US" sz="3200" dirty="0" smtClean="0"/>
              <a:t>Start PPI</a:t>
            </a:r>
          </a:p>
          <a:p>
            <a:r>
              <a:rPr lang="en-US" sz="3200" dirty="0" smtClean="0"/>
              <a:t>Discontinue tobacco</a:t>
            </a:r>
          </a:p>
          <a:p>
            <a:r>
              <a:rPr lang="en-US" sz="3200" dirty="0" smtClean="0"/>
              <a:t>No diet modifications required but some people have fewer symptoms if they avoid caffeine, alcohol &amp; spices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8125281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OF BLEEDING PEPTIC ULCERS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OGD to explore upper GIT</a:t>
            </a:r>
          </a:p>
          <a:p>
            <a:r>
              <a:rPr lang="en-US" sz="3200" dirty="0" smtClean="0"/>
              <a:t>IV pantoprazole continuous drip</a:t>
            </a:r>
          </a:p>
          <a:p>
            <a:r>
              <a:rPr lang="en-US" sz="3200" dirty="0" smtClean="0"/>
              <a:t>Establish risk of re - bleeding/ continuous bleeding</a:t>
            </a:r>
          </a:p>
          <a:p>
            <a:pPr lvl="1"/>
            <a:r>
              <a:rPr lang="en-US" sz="3200" dirty="0" smtClean="0"/>
              <a:t>Clinical risk factors: increased age (&gt;60), bleeding diathesis, history of PUD, comorbid disease, </a:t>
            </a:r>
            <a:r>
              <a:rPr lang="en-US" sz="3200" dirty="0" err="1" smtClean="0"/>
              <a:t>hemodynamically</a:t>
            </a:r>
            <a:r>
              <a:rPr lang="en-US" sz="3200" dirty="0" smtClean="0"/>
              <a:t> unstable</a:t>
            </a:r>
          </a:p>
          <a:p>
            <a:pPr lvl="1"/>
            <a:r>
              <a:rPr lang="en-US" sz="3200" dirty="0" smtClean="0"/>
              <a:t>Endoscopic signs: active bleeding, visible vessel, clot, red spot (more predictive)</a:t>
            </a:r>
          </a:p>
          <a:p>
            <a:pPr lvl="1"/>
            <a:r>
              <a:rPr lang="en-US" sz="3200" dirty="0" smtClean="0"/>
              <a:t>If high risk, consider ICU admission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3557545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i="1" dirty="0" smtClean="0"/>
              <a:t>H. PYLORI</a:t>
            </a:r>
            <a:r>
              <a:rPr lang="en-US" sz="4400" dirty="0" smtClean="0"/>
              <a:t> INDUCED PEPTIC ULCERATION</a:t>
            </a:r>
            <a:endParaRPr lang="en-US" sz="4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992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NSAID – INDUCED ULCERATION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8758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 – INDUCED ULCERATION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3510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939989"/>
            <a:ext cx="10363200" cy="2124636"/>
          </a:xfrm>
        </p:spPr>
        <p:txBody>
          <a:bodyPr/>
          <a:lstStyle/>
          <a:p>
            <a:r>
              <a:rPr lang="en-US" sz="6600" dirty="0" smtClean="0"/>
              <a:t>DISEASES OF THE SMALL INTESTINES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65255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rgbClr val="FF0000"/>
                </a:solidFill>
              </a:rPr>
              <a:t>RED FLAGS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sz="4000" dirty="0" smtClean="0"/>
              <a:t>Unintended weight loss</a:t>
            </a:r>
          </a:p>
          <a:p>
            <a:r>
              <a:rPr lang="en-US" sz="4000" dirty="0" smtClean="0"/>
              <a:t>Persistent vomiting</a:t>
            </a:r>
          </a:p>
          <a:p>
            <a:r>
              <a:rPr lang="en-US" sz="4000" dirty="0" smtClean="0"/>
              <a:t>Progressive dyspepsia</a:t>
            </a:r>
          </a:p>
          <a:p>
            <a:r>
              <a:rPr lang="en-US" sz="4000" dirty="0" smtClean="0"/>
              <a:t>Odynophagia</a:t>
            </a:r>
          </a:p>
          <a:p>
            <a:r>
              <a:rPr lang="en-US" sz="4000" dirty="0" smtClean="0"/>
              <a:t>Unexplained anemia or iron deficiency</a:t>
            </a:r>
          </a:p>
          <a:p>
            <a:r>
              <a:rPr lang="en-US" sz="4000" dirty="0" smtClean="0"/>
              <a:t>Hematemesis</a:t>
            </a:r>
          </a:p>
          <a:p>
            <a:r>
              <a:rPr lang="en-US" sz="4000" dirty="0" smtClean="0"/>
              <a:t>Jaundice</a:t>
            </a:r>
          </a:p>
          <a:p>
            <a:r>
              <a:rPr lang="en-US" sz="4000" dirty="0" smtClean="0"/>
              <a:t>Palpable abdominal mass or lymphadenopathy</a:t>
            </a:r>
          </a:p>
          <a:p>
            <a:r>
              <a:rPr lang="en-US" sz="4000" dirty="0" err="1" smtClean="0"/>
              <a:t>FHx</a:t>
            </a:r>
            <a:r>
              <a:rPr lang="en-US" sz="4000" dirty="0" smtClean="0"/>
              <a:t> of Upper GI malignancy</a:t>
            </a:r>
          </a:p>
          <a:p>
            <a:r>
              <a:rPr lang="en-US" sz="4000" dirty="0" smtClean="0"/>
              <a:t>Previous gastric surgery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0886286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OUTLINE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DISORDERS CAUSING MALABSORPTION</a:t>
            </a:r>
          </a:p>
          <a:p>
            <a:r>
              <a:rPr lang="en-US" sz="4400" dirty="0" smtClean="0"/>
              <a:t>MOTILITY DISORDERS</a:t>
            </a:r>
          </a:p>
          <a:p>
            <a:r>
              <a:rPr lang="en-US" sz="4400" dirty="0"/>
              <a:t>UPPER &amp; LOWER GIT BLEED</a:t>
            </a:r>
          </a:p>
          <a:p>
            <a:r>
              <a:rPr lang="en-US" sz="4400" dirty="0" smtClean="0"/>
              <a:t>INFECTIONS OF THE SMALL INTESTINES</a:t>
            </a:r>
            <a:endParaRPr lang="en-US" sz="4400" dirty="0"/>
          </a:p>
          <a:p>
            <a:r>
              <a:rPr lang="en-US" sz="4400" dirty="0" smtClean="0"/>
              <a:t>TUMORS OF THE SMALL INTESTINE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7602933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061013"/>
            <a:ext cx="10363200" cy="2164976"/>
          </a:xfrm>
        </p:spPr>
        <p:txBody>
          <a:bodyPr/>
          <a:lstStyle/>
          <a:p>
            <a:r>
              <a:rPr lang="en-US" sz="7200" dirty="0" smtClean="0"/>
              <a:t>DISEASES OF THE PANCREAS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3407374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OUTLINE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sz="4400" dirty="0" smtClean="0"/>
              <a:t>ACUTE PANCREATITIS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 smtClean="0"/>
              <a:t>CHRONIC PANCREATITIS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 smtClean="0"/>
              <a:t>CONGENITAL ANOMALIES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 smtClean="0"/>
              <a:t>TUMORS OF THE PANCREAS</a:t>
            </a:r>
          </a:p>
        </p:txBody>
      </p:sp>
    </p:spTree>
    <p:extLst>
      <p:ext uri="{BB962C8B-B14F-4D97-AF65-F5344CB8AC3E}">
        <p14:creationId xmlns:p14="http://schemas.microsoft.com/office/powerpoint/2010/main" val="393337295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751729"/>
            <a:ext cx="10363200" cy="2259106"/>
          </a:xfrm>
        </p:spPr>
        <p:txBody>
          <a:bodyPr/>
          <a:lstStyle/>
          <a:p>
            <a:r>
              <a:rPr lang="en-US" sz="7200" dirty="0" smtClean="0"/>
              <a:t>INFLAMMATORY BOWEL DISEASE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68191630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402107"/>
            <a:ext cx="10363200" cy="2366870"/>
          </a:xfrm>
        </p:spPr>
        <p:txBody>
          <a:bodyPr/>
          <a:lstStyle/>
          <a:p>
            <a:r>
              <a:rPr lang="en-US" sz="7200" dirty="0" smtClean="0"/>
              <a:t>IRRITABLE BOWEL SYNDROME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61444247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173506"/>
            <a:ext cx="10363200" cy="2595471"/>
          </a:xfrm>
        </p:spPr>
        <p:txBody>
          <a:bodyPr/>
          <a:lstStyle/>
          <a:p>
            <a:r>
              <a:rPr lang="en-US" sz="8800" dirty="0" smtClean="0"/>
              <a:t>ISCHEMIC GUT INJURY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14899004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482789"/>
            <a:ext cx="10363200" cy="2286188"/>
          </a:xfrm>
        </p:spPr>
        <p:txBody>
          <a:bodyPr/>
          <a:lstStyle/>
          <a:p>
            <a:r>
              <a:rPr lang="en-US" sz="6600" dirty="0" smtClean="0"/>
              <a:t>DISORDERS OF THE </a:t>
            </a:r>
            <a:br>
              <a:rPr lang="en-US" sz="6600" dirty="0" smtClean="0"/>
            </a:br>
            <a:r>
              <a:rPr lang="en-US" sz="6600" dirty="0" smtClean="0"/>
              <a:t>COLON &amp; RECTUM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44199148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39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39" id="{D3D1B7DE-DE11-4121-8669-B920F2BE47BD}" vid="{4AC5DFDE-F002-4026-BD97-DCC6DEDF9E8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Theme39</Template>
  <TotalTime>214</TotalTime>
  <Words>3395</Words>
  <Application>Microsoft Office PowerPoint</Application>
  <PresentationFormat>Widescreen</PresentationFormat>
  <Paragraphs>532</Paragraphs>
  <Slides>96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102" baseType="lpstr">
      <vt:lpstr>Algerian</vt:lpstr>
      <vt:lpstr>AR CENA</vt:lpstr>
      <vt:lpstr>Arial</vt:lpstr>
      <vt:lpstr>Garamond</vt:lpstr>
      <vt:lpstr>Wingdings</vt:lpstr>
      <vt:lpstr>Theme39</vt:lpstr>
      <vt:lpstr>ALIMENTARY TRACT AND PANCREATIC DISEASE</vt:lpstr>
      <vt:lpstr>OUTLINE</vt:lpstr>
      <vt:lpstr>1. INVESTIGATIONS OF GASTROINTESTINAL DISEASE</vt:lpstr>
      <vt:lpstr>OUTLINE</vt:lpstr>
      <vt:lpstr>2. PRESENTING PROBLEMS IN GASTROINTESTINAL DISEASE</vt:lpstr>
      <vt:lpstr>OUTLINE</vt:lpstr>
      <vt:lpstr>DYSPEPSIA</vt:lpstr>
      <vt:lpstr>HISTORY &amp; PE</vt:lpstr>
      <vt:lpstr>RED FLAGS</vt:lpstr>
      <vt:lpstr>INVESTIGATIONS</vt:lpstr>
      <vt:lpstr>GI BLEEDING</vt:lpstr>
      <vt:lpstr>UPPER GASTROINTESTINAL BLEEDING</vt:lpstr>
      <vt:lpstr>CLINICAL FEATURES</vt:lpstr>
      <vt:lpstr>CONT.</vt:lpstr>
      <vt:lpstr>LOCAL CAUSES</vt:lpstr>
      <vt:lpstr>GENERAL CAUSES</vt:lpstr>
      <vt:lpstr>PowerPoint Presentation</vt:lpstr>
      <vt:lpstr>ESOPHAGEAL VARICES</vt:lpstr>
      <vt:lpstr>MALLORY – WEIS TEAR (MWT)</vt:lpstr>
      <vt:lpstr>PowerPoint Presentation</vt:lpstr>
      <vt:lpstr>MANAGEMENT</vt:lpstr>
      <vt:lpstr>ESOPHAGEAL CANCER</vt:lpstr>
      <vt:lpstr>COMPLICATION OF PUD</vt:lpstr>
      <vt:lpstr>PowerPoint Presentation</vt:lpstr>
      <vt:lpstr>ACUTE GASTRITIS</vt:lpstr>
      <vt:lpstr>ETIOLOGY</vt:lpstr>
      <vt:lpstr>CLINICAL FEATURES</vt:lpstr>
      <vt:lpstr>GASTRIC CANCER</vt:lpstr>
      <vt:lpstr>CLINICAL FEATURES</vt:lpstr>
      <vt:lpstr>TREATMENT</vt:lpstr>
      <vt:lpstr>DIEULAFOY’S DISEASE</vt:lpstr>
      <vt:lpstr>PowerPoint Presentation</vt:lpstr>
      <vt:lpstr>DUODENITIS</vt:lpstr>
      <vt:lpstr>OVERVIEW OF MANAGEMENT OF UPPER GI BLEED</vt:lpstr>
      <vt:lpstr>RESUCITATION</vt:lpstr>
      <vt:lpstr>DETECTION &amp; ENDOSCOPIC</vt:lpstr>
      <vt:lpstr>PowerPoint Presentation</vt:lpstr>
      <vt:lpstr>RISK FACTORS FOR DEATH  (UPPER GI BLEED)</vt:lpstr>
      <vt:lpstr>LOWER GASTROINTESTINAL BLEEDING</vt:lpstr>
      <vt:lpstr>COLORECTAL POLYPS</vt:lpstr>
      <vt:lpstr>PowerPoint Presentation</vt:lpstr>
      <vt:lpstr>MANAGEMENT</vt:lpstr>
      <vt:lpstr>ADENOCARCINOMA OF  COLON &amp; RECTUM</vt:lpstr>
      <vt:lpstr>ANGIODYSPLASIA</vt:lpstr>
      <vt:lpstr>PowerPoint Presentation</vt:lpstr>
      <vt:lpstr>ISCHEMIC COLITIS</vt:lpstr>
      <vt:lpstr>HEMORRHOIDS</vt:lpstr>
      <vt:lpstr>ANAL FISSURE</vt:lpstr>
      <vt:lpstr>DIVERTICULAR DISEASE</vt:lpstr>
      <vt:lpstr>PowerPoint Presentation</vt:lpstr>
      <vt:lpstr>MEDICAL MANAGEMENT</vt:lpstr>
      <vt:lpstr>SURGICAL MANAGEMENT</vt:lpstr>
      <vt:lpstr>DISEASES OF THE MOUTH &amp; SALIVARY GLANDS</vt:lpstr>
      <vt:lpstr>OUTLINE</vt:lpstr>
      <vt:lpstr>APHTHOUS ULCERATION</vt:lpstr>
      <vt:lpstr>SQUAMOUS CARCINOMA OF THE ORAL CAVITY</vt:lpstr>
      <vt:lpstr>RISK FACTORS</vt:lpstr>
      <vt:lpstr>CANDIDIASIS</vt:lpstr>
      <vt:lpstr>PAROTITIS</vt:lpstr>
      <vt:lpstr>DISEASES OF THE ESOPHAGUS</vt:lpstr>
      <vt:lpstr>OUTLINE</vt:lpstr>
      <vt:lpstr>GASTROESOPHAGEAL REFLUX DISEASE</vt:lpstr>
      <vt:lpstr>ETIOLOGY</vt:lpstr>
      <vt:lpstr>LOS ANGELES CLASSIFICATION</vt:lpstr>
      <vt:lpstr>CLINICAL FEATURES</vt:lpstr>
      <vt:lpstr>CONT.</vt:lpstr>
      <vt:lpstr>GERD SIGNS &amp; SYMPTOMS</vt:lpstr>
      <vt:lpstr>INVESTIGATIONS</vt:lpstr>
      <vt:lpstr>TREATMENT</vt:lpstr>
      <vt:lpstr>COMPLICATIONS</vt:lpstr>
      <vt:lpstr>BARRET ESOPHAGUS</vt:lpstr>
      <vt:lpstr>PATHOPHYSIOLOGY</vt:lpstr>
      <vt:lpstr>DIAGNOSTIC METHODS</vt:lpstr>
      <vt:lpstr>pH monitoring</vt:lpstr>
      <vt:lpstr>TREATMENT</vt:lpstr>
      <vt:lpstr>DISEASES OF THE STOMACH AND DUODENUM</vt:lpstr>
      <vt:lpstr>OUTLINE</vt:lpstr>
      <vt:lpstr>PEPTIC ULCER DISEASE</vt:lpstr>
      <vt:lpstr>ETIOLOGY</vt:lpstr>
      <vt:lpstr>CONT.</vt:lpstr>
      <vt:lpstr>CLINICAL FEATURES</vt:lpstr>
      <vt:lpstr>COMPICATIONS</vt:lpstr>
      <vt:lpstr>INVESTIGATIONS</vt:lpstr>
      <vt:lpstr>TREATMENT</vt:lpstr>
      <vt:lpstr>MANAGEMENT OF BLEEDING PEPTIC ULCERS</vt:lpstr>
      <vt:lpstr>H. PYLORI INDUCED PEPTIC ULCERATION</vt:lpstr>
      <vt:lpstr>NSAID – INDUCED ULCERATION</vt:lpstr>
      <vt:lpstr>STRESS – INDUCED ULCERATION</vt:lpstr>
      <vt:lpstr>DISEASES OF THE SMALL INTESTINES</vt:lpstr>
      <vt:lpstr>OUTLINE</vt:lpstr>
      <vt:lpstr>DISEASES OF THE PANCREAS</vt:lpstr>
      <vt:lpstr>OUTLINE</vt:lpstr>
      <vt:lpstr>INFLAMMATORY BOWEL DISEASE</vt:lpstr>
      <vt:lpstr>IRRITABLE BOWEL SYNDROME</vt:lpstr>
      <vt:lpstr>ISCHEMIC GUT INJURY</vt:lpstr>
      <vt:lpstr>DISORDERS OF THE  COLON &amp; RECTUM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GASTROENTEROLOGY</dc:title>
  <dc:creator>Effie Nailah</dc:creator>
  <cp:lastModifiedBy>Effie Nailah</cp:lastModifiedBy>
  <cp:revision>28</cp:revision>
  <dcterms:created xsi:type="dcterms:W3CDTF">2016-10-17T07:49:48Z</dcterms:created>
  <dcterms:modified xsi:type="dcterms:W3CDTF">2017-01-24T12:27:50Z</dcterms:modified>
</cp:coreProperties>
</file>