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tableStyles" Target="tableStyles.xml"/><Relationship Id="rId30" Type="http://schemas.openxmlformats.org/officeDocument/2006/relationships/presProps" Target="presProps.xml"/><Relationship Id="rId31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4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B83C740E-A790-4A66-BF4F-FD15BF4A98A6}" type="datetimeFigureOut">
              <a:rPr lang="en-US" smtClean="0"/>
            </a:fld>
            <a:endParaRPr lang="en-US"/>
          </a:p>
        </p:txBody>
      </p:sp>
      <p:sp>
        <p:nvSpPr>
          <p:cNvPr id="1048725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26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7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46F656AF-7B72-45E8-B844-9ACA7DCE174C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3F2C94CA-6541-4311-B4C9-9F413937BAF9}" type="slidenum">
              <a:rPr lang="en-US"/>
            </a:fld>
            <a:endParaRPr lang="en-US"/>
          </a:p>
        </p:txBody>
      </p:sp>
      <p:sp>
        <p:nvSpPr>
          <p:cNvPr id="1048596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5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1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US"/>
          </a:p>
        </p:txBody>
      </p:sp>
      <p:sp>
        <p:nvSpPr>
          <p:cNvPr id="104862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46F656AF-7B72-45E8-B844-9ACA7DCE174C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AC59426A-F747-4986-B1B5-EC6B36695528}" type="slidenum">
              <a:rPr lang="en-US"/>
            </a:fld>
            <a:endParaRPr lang="en-US"/>
          </a:p>
        </p:txBody>
      </p:sp>
      <p:sp>
        <p:nvSpPr>
          <p:cNvPr id="1048631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9F7D6791-203D-4A6E-91D8-ECF9F985D47B}" type="slidenum">
              <a:rPr lang="en-US"/>
            </a:fld>
            <a:endParaRPr lang="en-US"/>
          </a:p>
        </p:txBody>
      </p:sp>
      <p:sp>
        <p:nvSpPr>
          <p:cNvPr id="1048635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A1AD4677-EF6C-4B84-A9B6-799E452055AF}" type="slidenum">
              <a:rPr lang="en-US"/>
            </a:fld>
            <a:endParaRPr lang="en-US"/>
          </a:p>
        </p:txBody>
      </p:sp>
      <p:sp>
        <p:nvSpPr>
          <p:cNvPr id="1048644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9EB7B936-D3B5-4626-B41E-E3967C602882}" type="slidenum">
              <a:rPr lang="en-US"/>
            </a:fld>
            <a:endParaRPr lang="en-US"/>
          </a:p>
        </p:txBody>
      </p:sp>
      <p:sp>
        <p:nvSpPr>
          <p:cNvPr id="1048652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3309BBFC-6B7B-480A-BBA6-69C64ED1136A}" type="slidenum">
              <a:rPr lang="en-US"/>
            </a:fld>
            <a:endParaRPr lang="en-US"/>
          </a:p>
        </p:txBody>
      </p:sp>
      <p:sp>
        <p:nvSpPr>
          <p:cNvPr id="1048660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BDA3F165-31AD-42E6-B8B1-24FB9A532C4B}" type="slidenum">
              <a:rPr lang="en-US"/>
            </a:fld>
            <a:endParaRPr lang="en-US"/>
          </a:p>
        </p:txBody>
      </p:sp>
      <p:sp>
        <p:nvSpPr>
          <p:cNvPr id="1048666" name="Rectangle 2"/>
          <p:cNvSpPr>
            <a:spLocks noChangeAspect="1" noRot="1" noGrp="1" noChangeArrowheads="1" noTextEdit="1"/>
          </p:cNvSpPr>
          <p:nvPr>
            <p:ph type="sldImg"/>
          </p:nvPr>
        </p:nvSpPr>
        <p:spPr/>
      </p:sp>
      <p:sp>
        <p:nvSpPr>
          <p:cNvPr id="1048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7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8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7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69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63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6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7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18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7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0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0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70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45F7-E856-4B0F-A546-57B58C5F7C31}" type="datetimeFigureOut">
              <a:rPr lang="en-US" smtClean="0"/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5F8F-1E87-4DD8-8EBB-2CE235A16F14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6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8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ACUTE DIARRHOEAL DISEASE</a:t>
            </a:r>
            <a:endParaRPr dirty="0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US" smtClean="0"/>
              <a:t>Ahmed Laving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>
            <a:normAutofit/>
          </a:bodyPr>
          <a:p>
            <a:r>
              <a:rPr dirty="0" sz="3600" lang="en-US"/>
              <a:t>Aetiology of Acute </a:t>
            </a:r>
            <a:r>
              <a:rPr dirty="0" sz="3600" lang="en-US" smtClean="0"/>
              <a:t>Diarrhoea</a:t>
            </a:r>
            <a:endParaRPr dirty="0" sz="3600" lang="en-US"/>
          </a:p>
        </p:txBody>
      </p:sp>
      <p:sp>
        <p:nvSpPr>
          <p:cNvPr id="1048642" name="Rectangle 5"/>
          <p:cNvSpPr>
            <a:spLocks noChangeArrowheads="1"/>
          </p:cNvSpPr>
          <p:nvPr/>
        </p:nvSpPr>
        <p:spPr bwMode="auto">
          <a:xfrm>
            <a:off x="304800" y="1295400"/>
            <a:ext cx="8001000" cy="2234458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p>
            <a:pPr eaLnBrk="1" hangingPunct="1">
              <a:spcBef>
                <a:spcPct val="20000"/>
              </a:spcBef>
            </a:pPr>
            <a:r>
              <a:rPr dirty="0" sz="2400" lang="en-US" smtClean="0">
                <a:solidFill>
                  <a:schemeClr val="tx1"/>
                </a:solidFill>
              </a:rPr>
              <a:t>Infectious:- </a:t>
            </a:r>
            <a:r>
              <a:rPr dirty="0" sz="2400" lang="en-US">
                <a:solidFill>
                  <a:schemeClr val="tx1"/>
                </a:solidFill>
              </a:rPr>
              <a:t>Viruses</a:t>
            </a:r>
          </a:p>
          <a:p>
            <a:pPr eaLnBrk="1" hangingPunct="1">
              <a:spcBef>
                <a:spcPct val="20000"/>
              </a:spcBef>
            </a:pPr>
            <a:r>
              <a:rPr dirty="0" sz="2400" lang="en-US">
                <a:solidFill>
                  <a:schemeClr val="tx1"/>
                </a:solidFill>
              </a:rPr>
              <a:t>              </a:t>
            </a:r>
            <a:r>
              <a:rPr dirty="0" sz="2400" lang="en-US" smtClean="0">
                <a:solidFill>
                  <a:schemeClr val="tx1"/>
                </a:solidFill>
              </a:rPr>
              <a:t>     </a:t>
            </a:r>
            <a:r>
              <a:rPr dirty="0" sz="2400" lang="en-US">
                <a:solidFill>
                  <a:schemeClr val="tx1"/>
                </a:solidFill>
              </a:rPr>
              <a:t>- Bacteria</a:t>
            </a:r>
          </a:p>
          <a:p>
            <a:pPr eaLnBrk="1" hangingPunct="1">
              <a:spcBef>
                <a:spcPct val="20000"/>
              </a:spcBef>
            </a:pPr>
            <a:r>
              <a:rPr dirty="0" sz="2400" lang="en-US">
                <a:solidFill>
                  <a:schemeClr val="tx1"/>
                </a:solidFill>
              </a:rPr>
              <a:t>            </a:t>
            </a:r>
            <a:r>
              <a:rPr dirty="0" sz="2400" lang="en-US" smtClean="0">
                <a:solidFill>
                  <a:schemeClr val="tx1"/>
                </a:solidFill>
              </a:rPr>
              <a:t>       </a:t>
            </a:r>
            <a:r>
              <a:rPr dirty="0" sz="2400" lang="en-US">
                <a:solidFill>
                  <a:schemeClr val="tx1"/>
                </a:solidFill>
              </a:rPr>
              <a:t>- Parasites</a:t>
            </a:r>
          </a:p>
          <a:p>
            <a:pPr eaLnBrk="1" hangingPunct="1">
              <a:spcBef>
                <a:spcPct val="20000"/>
              </a:spcBef>
            </a:pPr>
            <a:r>
              <a:rPr dirty="0" sz="2400" lang="en-US">
                <a:solidFill>
                  <a:schemeClr val="tx1"/>
                </a:solidFill>
              </a:rPr>
              <a:t>Non-infective:- Food  (allergy, poisoning, intolerance)</a:t>
            </a:r>
          </a:p>
          <a:p>
            <a:pPr eaLnBrk="1" hangingPunct="1">
              <a:spcBef>
                <a:spcPct val="20000"/>
              </a:spcBef>
            </a:pPr>
            <a:r>
              <a:rPr dirty="0" sz="2400" lang="en-US" smtClean="0">
                <a:solidFill>
                  <a:schemeClr val="tx1"/>
                </a:solidFill>
              </a:rPr>
              <a:t>Drugs: </a:t>
            </a:r>
            <a:r>
              <a:rPr dirty="0" sz="2400" lang="en-US">
                <a:solidFill>
                  <a:schemeClr val="tx1"/>
                </a:solidFill>
              </a:rPr>
              <a:t>(direct effects, </a:t>
            </a:r>
            <a:r>
              <a:rPr dirty="0" sz="2400" lang="en-US" err="1">
                <a:solidFill>
                  <a:schemeClr val="tx1"/>
                </a:solidFill>
              </a:rPr>
              <a:t>dysmotility</a:t>
            </a:r>
            <a:r>
              <a:rPr dirty="0" sz="2400" lang="en-US">
                <a:solidFill>
                  <a:schemeClr val="tx1"/>
                </a:solidFill>
              </a:rPr>
              <a:t>, normal flora)</a:t>
            </a:r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9600" y="304800"/>
            <a:ext cx="8001000" cy="60960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200" lang="en-US" smtClean="0"/>
              <a:t>Viruses</a:t>
            </a:r>
            <a:endParaRPr dirty="0" sz="320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altLang="en-US" dirty="0" sz="2600" lang="en-US" smtClean="0"/>
              <a:t>Rotavirus accounts for 15-25% of all diarrheal causes</a:t>
            </a:r>
          </a:p>
          <a:p>
            <a:pPr marL="452628"/>
            <a:r>
              <a:rPr dirty="0" sz="2600" lang="en-US"/>
              <a:t>Replicate within villous epithelium of the small bowel causing patchy epithelial cell destruction and villous </a:t>
            </a:r>
            <a:r>
              <a:rPr dirty="0" sz="2600" lang="en-US" smtClean="0"/>
              <a:t>shortening</a:t>
            </a:r>
            <a:endParaRPr dirty="0" sz="2600" lang="en-US"/>
          </a:p>
          <a:p>
            <a:pPr marL="452628"/>
            <a:r>
              <a:rPr dirty="0" sz="2600" lang="en-US"/>
              <a:t>Loss of the absorptive capacity of villous cells </a:t>
            </a:r>
            <a:r>
              <a:rPr dirty="0" sz="2600" lang="en-US" smtClean="0"/>
              <a:t>leading to loss of disaccharides </a:t>
            </a:r>
            <a:r>
              <a:rPr dirty="0" sz="2600" lang="en-US"/>
              <a:t>especially </a:t>
            </a:r>
            <a:r>
              <a:rPr dirty="0" sz="2600" lang="en-US" smtClean="0"/>
              <a:t>lactose</a:t>
            </a:r>
            <a:endParaRPr dirty="0" sz="2600" lang="en-US"/>
          </a:p>
          <a:p>
            <a:pPr marL="452628"/>
            <a:r>
              <a:rPr dirty="0" sz="2600" lang="en-US"/>
              <a:t>Recovery occurs when villi regenerate and villous epithelium </a:t>
            </a:r>
            <a:r>
              <a:rPr dirty="0" sz="2600" lang="en-US" smtClean="0"/>
              <a:t>matures</a:t>
            </a:r>
            <a:endParaRPr dirty="0" sz="26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10486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Text Box 3"/>
          <p:cNvSpPr txBox="1">
            <a:spLocks noChangeArrowheads="1"/>
          </p:cNvSpPr>
          <p:nvPr/>
        </p:nvSpPr>
        <p:spPr bwMode="auto">
          <a:xfrm>
            <a:off x="838200" y="228600"/>
            <a:ext cx="6219010" cy="584775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p>
            <a:r>
              <a:rPr dirty="0" sz="3200" lang="en-US"/>
              <a:t>Pathogenesis of Rotavirus </a:t>
            </a:r>
            <a:r>
              <a:rPr dirty="0" sz="3200" lang="en-US" smtClean="0"/>
              <a:t>Diarrhoea</a:t>
            </a:r>
            <a:endParaRPr dirty="0" sz="3200" lang="en-US"/>
          </a:p>
        </p:txBody>
      </p:sp>
      <p:pic>
        <p:nvPicPr>
          <p:cNvPr id="2097157" name="Picture 6" descr="1743-422X-4-31-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/>
          <a:noFill/>
        </p:spPr>
      </p:pic>
    </p:spTree>
  </p:cSld>
  <p:clrMapOvr>
    <a:masterClrMapping/>
  </p:clrMapOvr>
  <p:transition xmlns:p14="http://schemas.microsoft.com/office/powerpoint/2010/main" spd="slow" p14:dur="2000"/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/>
              <a:t>Bacteria</a:t>
            </a:r>
            <a:endParaRPr dirty="0" sz="3600" lang="en-US"/>
          </a:p>
        </p:txBody>
      </p:sp>
      <p:sp>
        <p:nvSpPr>
          <p:cNvPr id="10486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-285750" marL="395478"/>
            <a:r>
              <a:rPr dirty="0" sz="2400" lang="en-US"/>
              <a:t>TOXINS THAT CAUSE SECRETIONS :</a:t>
            </a:r>
          </a:p>
          <a:p>
            <a:pPr marL="452628">
              <a:buFont typeface="Wingdings" pitchFamily="2" charset="2"/>
              <a:buChar char="ü"/>
            </a:pPr>
            <a:r>
              <a:rPr dirty="0" sz="2400" lang="en-US" err="1"/>
              <a:t>Enterotoxigenic</a:t>
            </a:r>
            <a:r>
              <a:rPr dirty="0" sz="2400" lang="en-US"/>
              <a:t> E coli and V</a:t>
            </a:r>
            <a:r>
              <a:rPr dirty="0" sz="2400" lang="en-US" smtClean="0"/>
              <a:t>. </a:t>
            </a:r>
            <a:r>
              <a:rPr dirty="0" sz="2400" lang="en-US" err="1" smtClean="0"/>
              <a:t>cholerae</a:t>
            </a:r>
            <a:r>
              <a:rPr dirty="0" sz="2400" lang="en-US" smtClean="0"/>
              <a:t> 01 </a:t>
            </a:r>
            <a:r>
              <a:rPr dirty="0" sz="2400" lang="en-US"/>
              <a:t>produce toxins that alter epithelial cell </a:t>
            </a:r>
            <a:r>
              <a:rPr dirty="0" sz="2400" lang="en-US" smtClean="0"/>
              <a:t>function</a:t>
            </a:r>
            <a:endParaRPr dirty="0" sz="2400" lang="en-US"/>
          </a:p>
          <a:p>
            <a:pPr marL="452628">
              <a:buFont typeface="Wingdings" pitchFamily="2" charset="2"/>
              <a:buChar char="ü"/>
            </a:pPr>
            <a:r>
              <a:rPr dirty="0" sz="2400" lang="en-US"/>
              <a:t>R</a:t>
            </a:r>
            <a:r>
              <a:rPr dirty="0" sz="2400" lang="en-US" smtClean="0"/>
              <a:t>educe </a:t>
            </a:r>
            <a:r>
              <a:rPr dirty="0" sz="2400" lang="en-US"/>
              <a:t>absorption of </a:t>
            </a:r>
            <a:r>
              <a:rPr dirty="0" sz="2400" lang="en-US" smtClean="0"/>
              <a:t>sodium and </a:t>
            </a:r>
            <a:r>
              <a:rPr dirty="0" sz="2400" lang="en-US"/>
              <a:t>increase secretion of chloride causing secretion of water and electrolytes</a:t>
            </a:r>
          </a:p>
          <a:p>
            <a:pPr indent="-285750" marL="395478"/>
            <a:r>
              <a:rPr dirty="0" sz="2400" lang="en-US"/>
              <a:t>MUCOSAL INVASION</a:t>
            </a:r>
          </a:p>
          <a:p>
            <a:pPr indent="-285750" marL="395478">
              <a:buFont typeface="Wingdings" pitchFamily="2" charset="2"/>
              <a:buChar char="ü"/>
            </a:pPr>
            <a:r>
              <a:rPr dirty="0" sz="2400" lang="en-US" err="1"/>
              <a:t>Shigella</a:t>
            </a:r>
            <a:r>
              <a:rPr dirty="0" sz="2400" lang="en-US"/>
              <a:t>, E coli and salmonella cause bloody diarrhea by invading and destroying mucosal epithelial </a:t>
            </a:r>
            <a:r>
              <a:rPr dirty="0" sz="2400" lang="en-US" smtClean="0"/>
              <a:t>cells</a:t>
            </a:r>
            <a:endParaRPr dirty="0" sz="2400" lang="en-US"/>
          </a:p>
          <a:p>
            <a:pPr indent="-285750" marL="395478">
              <a:buFont typeface="Wingdings" pitchFamily="2" charset="2"/>
              <a:buChar char="ü"/>
            </a:pPr>
            <a:r>
              <a:rPr dirty="0" sz="2400" lang="en-US"/>
              <a:t>Occurs in colon and distal part of the ileum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Text Box 3"/>
          <p:cNvSpPr txBox="1">
            <a:spLocks noChangeArrowheads="1"/>
          </p:cNvSpPr>
          <p:nvPr/>
        </p:nvSpPr>
        <p:spPr bwMode="auto">
          <a:xfrm>
            <a:off x="1524000" y="0"/>
            <a:ext cx="4685578" cy="64633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p>
            <a:r>
              <a:rPr dirty="0" sz="3600" lang="en-US"/>
              <a:t>Pathogenesis of Cholera</a:t>
            </a:r>
          </a:p>
        </p:txBody>
      </p:sp>
      <p:pic>
        <p:nvPicPr>
          <p:cNvPr id="2097158" name="Picture 4" descr="d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371600" y="763588"/>
            <a:ext cx="6858000" cy="6005512"/>
          </a:xfrm>
          <a:prstGeom prst="rect"/>
          <a:noFill/>
        </p:spPr>
      </p:pic>
    </p:spTree>
  </p:cSld>
  <p:clrMapOvr>
    <a:masterClrMapping/>
  </p:clrMapOvr>
  <p:transition xmlns:p14="http://schemas.microsoft.com/office/powerpoint/2010/main" spd="slow" p14:dur="2000"/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4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6430735" cy="64633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p>
            <a:r>
              <a:rPr dirty="0" sz="3600" lang="en-US"/>
              <a:t>Pathogenesis of </a:t>
            </a:r>
            <a:r>
              <a:rPr dirty="0" sz="3600" lang="en-US" err="1"/>
              <a:t>Shigella</a:t>
            </a:r>
            <a:r>
              <a:rPr dirty="0" sz="3600" lang="en-US"/>
              <a:t> infection</a:t>
            </a:r>
          </a:p>
        </p:txBody>
      </p:sp>
      <p:pic>
        <p:nvPicPr>
          <p:cNvPr id="2097159" name="Picture 6" descr="d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09600" y="1143000"/>
            <a:ext cx="7696200" cy="5715000"/>
          </a:xfrm>
          <a:prstGeom prst="rect"/>
          <a:noFill/>
        </p:spPr>
      </p:pic>
    </p:spTree>
  </p:cSld>
  <p:clrMapOvr>
    <a:masterClrMapping/>
  </p:clrMapOvr>
  <p:transition xmlns:p14="http://schemas.microsoft.com/office/powerpoint/2010/main" spd="slow" p14:dur="2000"/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/>
              <a:t>Protozoa</a:t>
            </a:r>
            <a:endParaRPr dirty="0" sz="3600" lang="en-US"/>
          </a:p>
        </p:txBody>
      </p:sp>
      <p:sp>
        <p:nvSpPr>
          <p:cNvPr id="104866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-285750" marL="395478"/>
            <a:r>
              <a:rPr dirty="0" sz="2400" lang="en-US" smtClean="0"/>
              <a:t>Mucosal adhesion: G</a:t>
            </a:r>
            <a:r>
              <a:rPr dirty="0" sz="2400" lang="en-US"/>
              <a:t>. </a:t>
            </a:r>
            <a:r>
              <a:rPr dirty="0" sz="2400" lang="en-US" err="1"/>
              <a:t>l</a:t>
            </a:r>
            <a:r>
              <a:rPr dirty="0" sz="2400" lang="en-US" err="1" smtClean="0"/>
              <a:t>amblia</a:t>
            </a:r>
            <a:r>
              <a:rPr dirty="0" sz="2400" lang="en-US" smtClean="0"/>
              <a:t> </a:t>
            </a:r>
            <a:r>
              <a:rPr dirty="0" sz="2400" lang="en-US"/>
              <a:t>and Cryptosporidium adhere to small bowel epithelium </a:t>
            </a:r>
            <a:r>
              <a:rPr dirty="0" sz="2400" lang="en-US" smtClean="0"/>
              <a:t>causing </a:t>
            </a:r>
            <a:r>
              <a:rPr dirty="0" sz="2400" lang="en-US"/>
              <a:t>shortening of the </a:t>
            </a:r>
            <a:r>
              <a:rPr dirty="0" sz="2400" lang="en-US" smtClean="0"/>
              <a:t>villi</a:t>
            </a:r>
            <a:endParaRPr b="1" dirty="0" sz="2400" lang="en-US"/>
          </a:p>
          <a:p>
            <a:pPr marL="452628"/>
            <a:r>
              <a:rPr dirty="0" sz="2400" lang="en-US" smtClean="0"/>
              <a:t>Mucosal invasion:</a:t>
            </a:r>
            <a:r>
              <a:rPr dirty="0" sz="2400" lang="en-US"/>
              <a:t> </a:t>
            </a:r>
            <a:r>
              <a:rPr dirty="0" sz="2400" lang="en-US" smtClean="0"/>
              <a:t>E</a:t>
            </a:r>
            <a:r>
              <a:rPr dirty="0" sz="2400" lang="en-US"/>
              <a:t>. </a:t>
            </a:r>
            <a:r>
              <a:rPr dirty="0" sz="2400" lang="en-US" err="1"/>
              <a:t>h</a:t>
            </a:r>
            <a:r>
              <a:rPr dirty="0" sz="2400" lang="en-US" err="1" smtClean="0"/>
              <a:t>istolytica</a:t>
            </a:r>
            <a:r>
              <a:rPr dirty="0" sz="2400" lang="en-US" smtClean="0"/>
              <a:t> </a:t>
            </a:r>
            <a:r>
              <a:rPr dirty="0" sz="2400" lang="en-US"/>
              <a:t>causes </a:t>
            </a:r>
            <a:r>
              <a:rPr dirty="0" sz="2400" lang="en-US" smtClean="0"/>
              <a:t>diarrhoea </a:t>
            </a:r>
            <a:r>
              <a:rPr dirty="0" sz="2400" lang="en-US"/>
              <a:t>by invading epithelial cells </a:t>
            </a:r>
            <a:r>
              <a:rPr dirty="0" sz="2400" lang="en-US" smtClean="0"/>
              <a:t>in </a:t>
            </a:r>
            <a:r>
              <a:rPr dirty="0" sz="2400" lang="en-US"/>
              <a:t>colon and </a:t>
            </a:r>
            <a:r>
              <a:rPr dirty="0" sz="2400" lang="en-US" smtClean="0"/>
              <a:t>Ileum causing </a:t>
            </a:r>
            <a:r>
              <a:rPr dirty="0" sz="2400" lang="en-US"/>
              <a:t>micro abscesses and </a:t>
            </a:r>
            <a:r>
              <a:rPr dirty="0" sz="2400" lang="en-US" smtClean="0"/>
              <a:t>ulcers</a:t>
            </a:r>
            <a:endParaRPr dirty="0" sz="240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/>
              <a:t>Clinical Presentation</a:t>
            </a:r>
            <a:endParaRPr dirty="0" sz="3600" lang="en-US"/>
          </a:p>
        </p:txBody>
      </p:sp>
      <p:sp>
        <p:nvSpPr>
          <p:cNvPr id="1048671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3036" lnSpcReduction="20000"/>
          </a:bodyPr>
          <a:p>
            <a:r>
              <a:rPr b="1" dirty="0" sz="3100" lang="en-US" smtClean="0"/>
              <a:t>HISTORY</a:t>
            </a:r>
          </a:p>
          <a:p>
            <a:pPr>
              <a:buFont typeface="Wingdings" pitchFamily="2" charset="2"/>
              <a:buChar char="ü"/>
            </a:pPr>
            <a:r>
              <a:rPr dirty="0" sz="3100" lang="en-US" smtClean="0"/>
              <a:t>consistency</a:t>
            </a:r>
            <a:r>
              <a:rPr dirty="0" sz="3100" lang="en-US"/>
              <a:t>, color, volume, and </a:t>
            </a:r>
            <a:r>
              <a:rPr dirty="0" sz="3100" lang="en-US" smtClean="0"/>
              <a:t>frequency of stool</a:t>
            </a:r>
          </a:p>
          <a:p>
            <a:pPr>
              <a:buFont typeface="Wingdings" pitchFamily="2" charset="2"/>
              <a:buChar char="ü"/>
            </a:pPr>
            <a:r>
              <a:rPr dirty="0" sz="3100" lang="en-US" smtClean="0"/>
              <a:t>Systemic symptoms</a:t>
            </a:r>
          </a:p>
          <a:p>
            <a:pPr>
              <a:buFont typeface="Wingdings" pitchFamily="2" charset="2"/>
              <a:buChar char="ü"/>
            </a:pPr>
            <a:r>
              <a:rPr dirty="0" sz="3100" lang="en-US" smtClean="0"/>
              <a:t>Daycare use: rotavirus; </a:t>
            </a:r>
            <a:r>
              <a:rPr dirty="0" sz="3100" lang="en-US" err="1" smtClean="0"/>
              <a:t>astrovirus</a:t>
            </a:r>
            <a:r>
              <a:rPr dirty="0" sz="3100" lang="en-US" smtClean="0"/>
              <a:t>; </a:t>
            </a:r>
            <a:r>
              <a:rPr dirty="0" sz="3100" lang="en-US" err="1" smtClean="0"/>
              <a:t>calicivirus</a:t>
            </a:r>
            <a:r>
              <a:rPr dirty="0" sz="3100" lang="en-US" smtClean="0"/>
              <a:t>; </a:t>
            </a:r>
            <a:r>
              <a:rPr dirty="0" sz="3100" i="1" lang="en-US" smtClean="0"/>
              <a:t>Campylobacter, </a:t>
            </a:r>
            <a:r>
              <a:rPr dirty="0" sz="3100" i="1" lang="en-US" err="1" smtClean="0"/>
              <a:t>Shigella</a:t>
            </a:r>
            <a:r>
              <a:rPr dirty="0" sz="3100" i="1" lang="en-US" smtClean="0"/>
              <a:t>, </a:t>
            </a:r>
            <a:r>
              <a:rPr dirty="0" sz="3100" i="1" lang="en-US" err="1" smtClean="0"/>
              <a:t>Giardia</a:t>
            </a:r>
            <a:r>
              <a:rPr dirty="0" sz="3100" i="1" lang="en-US" smtClean="0"/>
              <a:t>,</a:t>
            </a:r>
            <a:r>
              <a:rPr dirty="0" sz="3100" lang="en-US" smtClean="0"/>
              <a:t> and </a:t>
            </a:r>
            <a:r>
              <a:rPr dirty="0" sz="3100" i="1" lang="en-US" smtClean="0"/>
              <a:t>Cryptosporidium</a:t>
            </a:r>
            <a:r>
              <a:rPr dirty="0" sz="3100" lang="en-US" smtClean="0"/>
              <a:t> species.</a:t>
            </a:r>
          </a:p>
          <a:p>
            <a:pPr>
              <a:buFont typeface="Wingdings" pitchFamily="2" charset="2"/>
              <a:buChar char="ü"/>
            </a:pPr>
            <a:r>
              <a:rPr dirty="0" sz="3100" lang="en-US" smtClean="0"/>
              <a:t>Travel history :</a:t>
            </a:r>
            <a:r>
              <a:rPr dirty="0" sz="3100" lang="en-US" err="1" smtClean="0"/>
              <a:t>Enterotoxigenic</a:t>
            </a:r>
            <a:r>
              <a:rPr dirty="0" sz="3100" lang="en-US" smtClean="0"/>
              <a:t> </a:t>
            </a:r>
            <a:r>
              <a:rPr dirty="0" sz="3100" i="1" lang="en-US" smtClean="0"/>
              <a:t>E coli</a:t>
            </a:r>
            <a:r>
              <a:rPr dirty="0" sz="3100" lang="en-US" smtClean="0"/>
              <a:t> </a:t>
            </a:r>
          </a:p>
          <a:p>
            <a:pPr>
              <a:buFont typeface="Wingdings" pitchFamily="2" charset="2"/>
              <a:buChar char="ü"/>
            </a:pPr>
            <a:r>
              <a:rPr dirty="0" sz="3100" lang="en-US" smtClean="0"/>
              <a:t>Food history:</a:t>
            </a:r>
          </a:p>
          <a:p>
            <a:pPr lvl="1">
              <a:buFont typeface="Arial" pitchFamily="34" charset="0"/>
              <a:buChar char="•"/>
            </a:pPr>
            <a:r>
              <a:rPr dirty="0" sz="3100" lang="en-US" smtClean="0"/>
              <a:t>Dairy food -</a:t>
            </a:r>
            <a:r>
              <a:rPr dirty="0" sz="3100" i="1" lang="en-US" smtClean="0"/>
              <a:t>Campylobacter</a:t>
            </a:r>
            <a:r>
              <a:rPr dirty="0" sz="3100" lang="en-US" smtClean="0"/>
              <a:t> and </a:t>
            </a:r>
            <a:r>
              <a:rPr dirty="0" sz="3100" i="1" lang="en-US" smtClean="0"/>
              <a:t>Salmonella</a:t>
            </a:r>
            <a:r>
              <a:rPr dirty="0" sz="3100" lang="en-US" smtClean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dirty="0" sz="3100" lang="en-US" smtClean="0"/>
              <a:t>Eggs -</a:t>
            </a:r>
            <a:r>
              <a:rPr dirty="0" sz="3100" i="1" lang="en-US" smtClean="0"/>
              <a:t>Salmonella</a:t>
            </a:r>
            <a:r>
              <a:rPr dirty="0" sz="3100" lang="en-US" smtClean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dirty="0" sz="3100" lang="en-US" smtClean="0"/>
              <a:t>Meats -</a:t>
            </a:r>
            <a:r>
              <a:rPr dirty="0" sz="3100" i="1" lang="en-US" smtClean="0"/>
              <a:t>C </a:t>
            </a:r>
            <a:r>
              <a:rPr dirty="0" sz="3100" i="1" lang="en-US" err="1" smtClean="0"/>
              <a:t>perfringens</a:t>
            </a:r>
            <a:r>
              <a:rPr dirty="0" sz="3100" lang="en-US" smtClean="0"/>
              <a:t> and </a:t>
            </a:r>
            <a:r>
              <a:rPr dirty="0" sz="3100" i="1" lang="en-US" err="1" smtClean="0"/>
              <a:t>Aeromonas</a:t>
            </a:r>
            <a:r>
              <a:rPr dirty="0" sz="3100" i="1" lang="en-US" smtClean="0"/>
              <a:t>, Campylobacter</a:t>
            </a:r>
            <a:r>
              <a:rPr dirty="0" sz="3100" lang="en-US" smtClean="0"/>
              <a:t>, and </a:t>
            </a:r>
            <a:r>
              <a:rPr dirty="0" sz="3100" i="1" lang="en-US" smtClean="0"/>
              <a:t>Salmonella</a:t>
            </a:r>
            <a:r>
              <a:rPr dirty="0" sz="3100" lang="en-US" smtClean="0"/>
              <a:t> species</a:t>
            </a:r>
          </a:p>
          <a:p>
            <a:pPr lvl="1">
              <a:buFont typeface="Arial" pitchFamily="34" charset="0"/>
              <a:buChar char="•"/>
            </a:pPr>
            <a:r>
              <a:rPr dirty="0" sz="3100" lang="en-US" smtClean="0"/>
              <a:t>Ground beef - </a:t>
            </a:r>
            <a:r>
              <a:rPr dirty="0" sz="3100" lang="en-US" err="1" smtClean="0"/>
              <a:t>Enterohemorrhagic</a:t>
            </a:r>
            <a:r>
              <a:rPr dirty="0" sz="3100" lang="en-US" smtClean="0"/>
              <a:t> </a:t>
            </a:r>
            <a:r>
              <a:rPr dirty="0" sz="3100" i="1" lang="en-US" smtClean="0"/>
              <a:t>E coli</a:t>
            </a:r>
            <a:endParaRPr dirty="0" sz="3100" lang="en-US" smtClean="0"/>
          </a:p>
          <a:p>
            <a:pPr lvl="1"/>
            <a:endParaRPr dirty="0" lang="en-US" smtClean="0"/>
          </a:p>
          <a:p>
            <a:endParaRPr dirty="0" lang="en-US" smtClean="0"/>
          </a:p>
          <a:p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228600" y="228600"/>
          <a:ext cx="8153397" cy="6410544"/>
        </p:xfrm>
        <a:graphic>
          <a:graphicData uri="http://schemas.openxmlformats.org/drawingml/2006/table">
            <a:tbl>
              <a:tblPr/>
              <a:tblGrid>
                <a:gridCol w="2057400"/>
                <a:gridCol w="3378198"/>
                <a:gridCol w="2717799"/>
              </a:tblGrid>
              <a:tr h="209652">
                <a:tc>
                  <a:txBody>
                    <a:bodyPr/>
                    <a:p>
                      <a:r>
                        <a:rPr b="1" dirty="0" sz="1600" lang="en-US"/>
                        <a:t>Stool Characteristics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600" lang="en-US"/>
                        <a:t>Small Bowel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600" lang="en-US"/>
                        <a:t>Large Bowel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p>
                      <a:r>
                        <a:rPr b="1" dirty="0" sz="1600" lang="en-US"/>
                        <a:t>Appearance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Watery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Mucoid and/or bloody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p>
                      <a:r>
                        <a:rPr b="1" sz="1600" lang="en-US"/>
                        <a:t>Volume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Large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Small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p>
                      <a:r>
                        <a:rPr b="1" dirty="0" sz="1600" lang="en-US"/>
                        <a:t>Frequency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Increased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Highly increased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p>
                      <a:r>
                        <a:rPr b="1" sz="1600" lang="en-US"/>
                        <a:t>Blood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Possibly positive but never gross blood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Commonly grossly bloody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52">
                <a:tc>
                  <a:txBody>
                    <a:bodyPr/>
                    <a:p>
                      <a:r>
                        <a:rPr b="1" sz="1600" lang="en-US"/>
                        <a:t>pH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Possibly &lt; 5.5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&gt;5.5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p>
                      <a:r>
                        <a:rPr b="1" sz="1600" lang="en-US"/>
                        <a:t>Reducing substances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Possibly positive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Negative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728">
                <a:tc>
                  <a:txBody>
                    <a:bodyPr/>
                    <a:p>
                      <a:r>
                        <a:rPr b="1" sz="1600" lang="en-US"/>
                        <a:t>WBCs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&lt; 5/high power field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Commonly &gt;10/high power field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2280">
                <a:tc>
                  <a:txBody>
                    <a:bodyPr/>
                    <a:p>
                      <a:r>
                        <a:rPr b="1" dirty="0" sz="1600" lang="en-US"/>
                        <a:t>Serum WBCs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Normal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600" lang="en-US"/>
                        <a:t>Possible leukocytosis, bandemia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4412">
                <a:tc rowSpan="3">
                  <a:txBody>
                    <a:bodyPr/>
                    <a:p>
                      <a:r>
                        <a:rPr b="1" sz="1600" lang="en-US"/>
                        <a:t>Organisms</a:t>
                      </a:r>
                      <a:endParaRPr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 smtClean="0"/>
                        <a:t>Viral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lang="en-US" err="1" smtClean="0"/>
                        <a:t>Rotavirus,Adenovirus,Calicivirus</a:t>
                      </a:r>
                      <a:endParaRPr dirty="0" sz="1600" lang="en-US"/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lang="en-US" err="1"/>
                        <a:t>Astrovirus</a:t>
                      </a:r>
                      <a:endParaRPr dirty="0" sz="1600" lang="en-US"/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lang="en-US" err="1"/>
                        <a:t>Norovirus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/>
                        <a:t>Invasive </a:t>
                      </a:r>
                      <a:r>
                        <a:rPr b="1" dirty="0" sz="1600" lang="en-US" smtClean="0"/>
                        <a:t>bacteria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smtClean="0"/>
                        <a:t>Escherichia </a:t>
                      </a:r>
                      <a:r>
                        <a:rPr dirty="0" sz="1600" i="1" lang="en-US"/>
                        <a:t>Coli</a:t>
                      </a:r>
                      <a:r>
                        <a:rPr dirty="0" sz="1600" lang="en-US"/>
                        <a:t> (</a:t>
                      </a:r>
                      <a:r>
                        <a:rPr dirty="0" sz="1600" lang="en-US" err="1"/>
                        <a:t>enteroinvasive</a:t>
                      </a:r>
                      <a:r>
                        <a:rPr dirty="0" sz="1600" lang="en-US"/>
                        <a:t>, </a:t>
                      </a:r>
                      <a:r>
                        <a:rPr dirty="0" sz="1600" lang="en-US" err="1"/>
                        <a:t>enterohemorrhagic</a:t>
                      </a:r>
                      <a:r>
                        <a:rPr dirty="0" sz="1600" lang="en-US"/>
                        <a:t>)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err="1" smtClean="0"/>
                        <a:t>Shigella</a:t>
                      </a:r>
                      <a:r>
                        <a:rPr dirty="0" sz="1600" i="1" lang="en-US" smtClean="0"/>
                        <a:t>, Salmonella</a:t>
                      </a:r>
                      <a:r>
                        <a:rPr dirty="0" sz="1600" lang="en-US"/>
                        <a:t> 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err="1" smtClean="0"/>
                        <a:t>Campylobacter,Yersinia</a:t>
                      </a:r>
                      <a:endParaRPr dirty="0" sz="1600" lang="en-US"/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err="1"/>
                        <a:t>Aeromonas</a:t>
                      </a:r>
                      <a:r>
                        <a:rPr dirty="0" sz="1600" lang="en-US"/>
                        <a:t> species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err="1"/>
                        <a:t>Plesiomonas</a:t>
                      </a:r>
                      <a:r>
                        <a:rPr dirty="0" sz="1600" lang="en-US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5800">
                <a:tc vMerge="1">
                  <a:txBody>
                    <a:bodyPr/>
                    <a:p>
                      <a:endParaRPr lang="en-US"/>
                    </a:p>
                  </a:txBody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 err="1"/>
                        <a:t>Enterotoxigenic</a:t>
                      </a:r>
                      <a:r>
                        <a:rPr b="1" dirty="0" sz="1600" lang="en-US"/>
                        <a:t> </a:t>
                      </a:r>
                      <a:r>
                        <a:rPr b="1" dirty="0" sz="1600" lang="en-US" smtClean="0"/>
                        <a:t>bacteria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smtClean="0"/>
                        <a:t>E </a:t>
                      </a:r>
                      <a:r>
                        <a:rPr dirty="0" sz="1600" i="1" lang="en-US" err="1" smtClean="0"/>
                        <a:t>coli,Klebsiella</a:t>
                      </a:r>
                      <a:r>
                        <a:rPr dirty="0" sz="1600" i="1" lang="en-US" smtClean="0"/>
                        <a:t>,</a:t>
                      </a:r>
                      <a:r>
                        <a:rPr baseline="0" dirty="0" sz="1600" i="1" lang="en-US" smtClean="0"/>
                        <a:t> </a:t>
                      </a:r>
                      <a:r>
                        <a:rPr dirty="0" sz="1600" i="1" lang="en-US" smtClean="0"/>
                        <a:t>Clostridium</a:t>
                      </a:r>
                      <a:endParaRPr dirty="0" sz="1600" lang="en-US"/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/>
                        <a:t>Cholera</a:t>
                      </a:r>
                      <a:r>
                        <a:rPr dirty="0" sz="1600" lang="en-US"/>
                        <a:t> </a:t>
                      </a:r>
                      <a:r>
                        <a:rPr dirty="0" sz="1600" lang="en-US" smtClean="0"/>
                        <a:t>,</a:t>
                      </a:r>
                      <a:r>
                        <a:rPr dirty="0" sz="1600" i="1" lang="en-US" err="1" smtClean="0"/>
                        <a:t>Vibrio</a:t>
                      </a:r>
                      <a:r>
                        <a:rPr dirty="0" sz="1600" lang="en-US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/>
                        <a:t>Toxic </a:t>
                      </a:r>
                      <a:r>
                        <a:rPr b="1" dirty="0" sz="1600" lang="en-US" smtClean="0"/>
                        <a:t>bacteria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 smtClean="0"/>
                        <a:t>Clostridium </a:t>
                      </a:r>
                      <a:r>
                        <a:rPr dirty="0" sz="1600" i="1" lang="en-US" err="1"/>
                        <a:t>difficile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1880">
                <a:tc vMerge="1">
                  <a:txBody>
                    <a:bodyPr/>
                    <a:p>
                      <a:endParaRPr lang="en-US"/>
                    </a:p>
                  </a:txBody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 err="1"/>
                        <a:t>Parasites</a:t>
                      </a:r>
                      <a:r>
                        <a:rPr dirty="0" sz="1600" i="1" lang="en-US" err="1"/>
                        <a:t>Giardia</a:t>
                      </a:r>
                      <a:r>
                        <a:rPr dirty="0" sz="1600" lang="en-US"/>
                        <a:t> species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dirty="0" sz="1600" i="1" lang="en-US"/>
                        <a:t>Cryptosporidium</a:t>
                      </a:r>
                      <a:r>
                        <a:rPr dirty="0" sz="1600" lang="en-US"/>
                        <a:t> species</a:t>
                      </a:r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buFont typeface="Arial"/>
                        <a:buChar char="•"/>
                      </a:pPr>
                      <a:r>
                        <a:rPr b="1" dirty="0" sz="1600" lang="en-US" err="1"/>
                        <a:t>Parasites</a:t>
                      </a:r>
                      <a:r>
                        <a:rPr dirty="0" sz="1600" i="1" lang="en-US" err="1"/>
                        <a:t>Entamoeba</a:t>
                      </a:r>
                      <a:r>
                        <a:rPr dirty="0" sz="1600" i="1" lang="en-US"/>
                        <a:t> organisms</a:t>
                      </a:r>
                      <a:endParaRPr dirty="0" sz="1600" lang="en-US"/>
                    </a:p>
                  </a:txBody>
                  <a:tcPr marL="17070" marR="17070" marT="13656" marB="13656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p>
            <a:r>
              <a:rPr dirty="0" sz="3600" lang="en-US" smtClean="0"/>
              <a:t>Outline</a:t>
            </a:r>
            <a:endParaRPr dirty="0" sz="3600" lang="en-US"/>
          </a:p>
        </p:txBody>
      </p:sp>
      <p:sp>
        <p:nvSpPr>
          <p:cNvPr id="10485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p>
            <a:r>
              <a:rPr dirty="0" sz="2400" lang="en-US" smtClean="0"/>
              <a:t>Definition</a:t>
            </a:r>
          </a:p>
          <a:p>
            <a:r>
              <a:rPr dirty="0" sz="2400" lang="en-US" smtClean="0"/>
              <a:t>Epidemiology</a:t>
            </a:r>
          </a:p>
          <a:p>
            <a:r>
              <a:rPr dirty="0" sz="2400" lang="en-US" smtClean="0"/>
              <a:t>Physiology of water absorption</a:t>
            </a:r>
          </a:p>
          <a:p>
            <a:r>
              <a:rPr dirty="0" sz="2400" lang="en-US" smtClean="0"/>
              <a:t>Aetiology</a:t>
            </a:r>
          </a:p>
          <a:p>
            <a:r>
              <a:rPr dirty="0" sz="2400" lang="en-US" smtClean="0"/>
              <a:t>Pathogenesis</a:t>
            </a:r>
          </a:p>
          <a:p>
            <a:r>
              <a:rPr dirty="0" sz="2400" lang="en-US" smtClean="0"/>
              <a:t>Clinical presentation</a:t>
            </a:r>
          </a:p>
          <a:p>
            <a:r>
              <a:rPr dirty="0" sz="2400" lang="en-US" smtClean="0"/>
              <a:t>Management</a:t>
            </a:r>
          </a:p>
          <a:p>
            <a:r>
              <a:rPr dirty="0" sz="2400" lang="en-US" smtClean="0"/>
              <a:t>Prevention</a:t>
            </a:r>
          </a:p>
          <a:p>
            <a:endParaRPr dirty="0" sz="2800" lang="en-US"/>
          </a:p>
          <a:p>
            <a:endParaRPr dirty="0" sz="2800" lang="en-US"/>
          </a:p>
        </p:txBody>
      </p:sp>
    </p:spTree>
  </p:cSld>
  <p:clrMapOvr>
    <a:masterClrMapping/>
  </p:clrMapOvr>
  <p:timing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Table 3"/>
          <p:cNvGraphicFramePr>
            <a:graphicFrameLocks noGrp="1"/>
          </p:cNvGraphicFramePr>
          <p:nvPr/>
        </p:nvGraphicFramePr>
        <p:xfrm>
          <a:off x="228600" y="228600"/>
          <a:ext cx="8305800" cy="6324602"/>
        </p:xfrm>
        <a:graphic>
          <a:graphicData uri="http://schemas.openxmlformats.org/drawingml/2006/table">
            <a:tbl>
              <a:tblPr/>
              <a:tblGrid>
                <a:gridCol w="1828801"/>
                <a:gridCol w="1295399"/>
                <a:gridCol w="1295400"/>
                <a:gridCol w="1117600"/>
                <a:gridCol w="1384300"/>
                <a:gridCol w="1384300"/>
              </a:tblGrid>
              <a:tr h="268224">
                <a:tc>
                  <a:txBody>
                    <a:bodyPr/>
                    <a:p>
                      <a:r>
                        <a:rPr b="1" sz="1200" lang="en-US"/>
                        <a:t>Organism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200" lang="en-US"/>
                        <a:t>Incubation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200" lang="en-US"/>
                        <a:t>Duration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200" lang="en-US"/>
                        <a:t>Vomiting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200" lang="en-US"/>
                        <a:t>Fever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b="1" sz="1200" lang="en-US"/>
                        <a:t>Abdominal Pain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374">
                <a:tc>
                  <a:txBody>
                    <a:bodyPr/>
                    <a:p>
                      <a:r>
                        <a:rPr b="1" sz="1200" lang="en-US"/>
                        <a:t>Rotavirus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1-7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4-8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Low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Adenovirus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8-10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5-12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Delayed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Low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Norovirus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1-2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2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Astrovirus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1-2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4-8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Calicivirus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1-4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4-8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Aeromonas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None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0-2 wk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Campylobacter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2-4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5-7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8374">
                <a:tc>
                  <a:txBody>
                    <a:bodyPr/>
                    <a:p>
                      <a:r>
                        <a:rPr b="1" sz="1200" lang="en-US"/>
                        <a:t>C difficile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Variable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Variable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Few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Few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C perfringens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Minimal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Mild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Enterohemorrhagic E coli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1-8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3-6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Enterotoxigenic E coli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1-3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3-5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Low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Plesiomonas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None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0-2 wk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+/-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Salmonella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0-3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2-7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Shigella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0-2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2-5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High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Vibrio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0-1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5-7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Y enterocolitica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None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1-46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24">
                <a:tc>
                  <a:txBody>
                    <a:bodyPr/>
                    <a:p>
                      <a:r>
                        <a:rPr b="1" sz="1200" lang="en-US"/>
                        <a:t>Giardia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2 wk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1+ wk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Cryptosporidium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5-21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Months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Low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5982">
                <a:tc>
                  <a:txBody>
                    <a:bodyPr/>
                    <a:p>
                      <a:r>
                        <a:rPr b="1" sz="1200" lang="en-US"/>
                        <a:t>Entamoeba species</a:t>
                      </a:r>
                      <a:endParaRPr sz="1200" lang="en-US"/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5-7 d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1-2+ wk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sz="1200" lang="en-US"/>
                        <a:t>Yes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r>
                        <a:rPr dirty="0" sz="1200" lang="en-US"/>
                        <a:t>No</a:t>
                      </a:r>
                    </a:p>
                  </a:txBody>
                  <a:tcPr marL="13425" marR="13425" marT="10740" marB="10740" anchor="ctr">
                    <a:lnL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1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B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200" lang="en-US" smtClean="0"/>
              <a:t>Physical examination</a:t>
            </a:r>
            <a:endParaRPr dirty="0" sz="3200" lang="en-US"/>
          </a:p>
        </p:txBody>
      </p:sp>
      <p:sp>
        <p:nvSpPr>
          <p:cNvPr id="104867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 smtClean="0"/>
              <a:t>Dehydration: principal cause of morbidity and mortality</a:t>
            </a:r>
          </a:p>
          <a:p>
            <a:r>
              <a:rPr dirty="0" sz="2400" lang="en-US" smtClean="0"/>
              <a:t>Abdominal pain</a:t>
            </a:r>
          </a:p>
          <a:p>
            <a:r>
              <a:rPr dirty="0" sz="2400" lang="en-US" smtClean="0"/>
              <a:t>Malnutrition</a:t>
            </a:r>
          </a:p>
          <a:p>
            <a:r>
              <a:rPr dirty="0" sz="2400" lang="en-US" err="1" smtClean="0"/>
              <a:t>Perianal</a:t>
            </a:r>
            <a:r>
              <a:rPr dirty="0" sz="2400" lang="en-US" smtClean="0"/>
              <a:t> </a:t>
            </a:r>
            <a:r>
              <a:rPr dirty="0" sz="2400" lang="en-US" err="1" smtClean="0"/>
              <a:t>erythema</a:t>
            </a:r>
            <a:endParaRPr dirty="0" sz="2400"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/>
              <a:t>Investigations</a:t>
            </a:r>
            <a:endParaRPr dirty="0" sz="3600" lang="en-US"/>
          </a:p>
        </p:txBody>
      </p:sp>
      <p:sp>
        <p:nvSpPr>
          <p:cNvPr id="104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08" lnSpcReduction="10000"/>
          </a:bodyPr>
          <a:p>
            <a:r>
              <a:rPr dirty="0" sz="2600" lang="en-US"/>
              <a:t>S</a:t>
            </a:r>
            <a:r>
              <a:rPr dirty="0" sz="2600" lang="en-US" smtClean="0"/>
              <a:t>tool </a:t>
            </a:r>
            <a:r>
              <a:rPr dirty="0" sz="2600" lang="en-US"/>
              <a:t>pH </a:t>
            </a:r>
          </a:p>
          <a:p>
            <a:r>
              <a:rPr dirty="0" sz="2600" lang="en-US"/>
              <a:t>R</a:t>
            </a:r>
            <a:r>
              <a:rPr dirty="0" sz="2600" lang="en-US" smtClean="0"/>
              <a:t>educing </a:t>
            </a:r>
            <a:r>
              <a:rPr dirty="0" sz="2600" lang="en-US"/>
              <a:t>substances </a:t>
            </a:r>
            <a:endParaRPr dirty="0" sz="2600" lang="en-US" smtClean="0"/>
          </a:p>
          <a:p>
            <a:r>
              <a:rPr dirty="0" sz="2600" lang="en-US" smtClean="0"/>
              <a:t>Leukocytes in stool </a:t>
            </a:r>
          </a:p>
          <a:p>
            <a:r>
              <a:rPr dirty="0" sz="2600" lang="en-US" smtClean="0"/>
              <a:t>Stool culture</a:t>
            </a:r>
          </a:p>
          <a:p>
            <a:r>
              <a:rPr dirty="0" sz="2600" lang="en-US"/>
              <a:t>E</a:t>
            </a:r>
            <a:r>
              <a:rPr dirty="0" sz="2600" lang="en-US" smtClean="0"/>
              <a:t>nzyme immunoassay and latex agglutination: rotavirus antigen, adenovirus antigens</a:t>
            </a:r>
            <a:endParaRPr dirty="0" sz="2600" lang="en-US"/>
          </a:p>
          <a:p>
            <a:r>
              <a:rPr dirty="0" sz="2600" lang="en-US"/>
              <a:t>Examination of </a:t>
            </a:r>
            <a:r>
              <a:rPr dirty="0" sz="2600" lang="en-US" smtClean="0"/>
              <a:t>stool </a:t>
            </a:r>
            <a:r>
              <a:rPr dirty="0" sz="2600" lang="en-US"/>
              <a:t>for ova and </a:t>
            </a:r>
            <a:r>
              <a:rPr dirty="0" sz="2600" lang="en-US" smtClean="0"/>
              <a:t>parasites</a:t>
            </a:r>
          </a:p>
          <a:p>
            <a:r>
              <a:rPr dirty="0" sz="2600" lang="en-US" smtClean="0"/>
              <a:t>stool </a:t>
            </a:r>
            <a:r>
              <a:rPr dirty="0" sz="2600" lang="en-US"/>
              <a:t>anion gap </a:t>
            </a:r>
            <a:r>
              <a:rPr dirty="0" sz="2600" lang="en-US" smtClean="0"/>
              <a:t>: </a:t>
            </a:r>
            <a:r>
              <a:rPr dirty="0" sz="2600" lang="en-US"/>
              <a:t>290 - [(</a:t>
            </a:r>
            <a:r>
              <a:rPr dirty="0" sz="2600" lang="en-US" err="1"/>
              <a:t>Na+K</a:t>
            </a:r>
            <a:r>
              <a:rPr dirty="0" sz="2600" lang="en-US"/>
              <a:t>) X 2]. </a:t>
            </a:r>
            <a:endParaRPr dirty="0" sz="2600" lang="en-US" smtClean="0"/>
          </a:p>
          <a:p>
            <a:pPr lvl="1"/>
            <a:r>
              <a:rPr dirty="0" sz="2600" lang="en-US" smtClean="0"/>
              <a:t>&gt; </a:t>
            </a:r>
            <a:r>
              <a:rPr dirty="0" sz="2600" lang="en-US"/>
              <a:t>100, </a:t>
            </a:r>
            <a:r>
              <a:rPr dirty="0" sz="2600" lang="en-US" err="1" smtClean="0"/>
              <a:t>osmolar</a:t>
            </a:r>
            <a:r>
              <a:rPr dirty="0" sz="2600" lang="en-US" smtClean="0"/>
              <a:t> diarrhea</a:t>
            </a:r>
          </a:p>
          <a:p>
            <a:pPr lvl="1"/>
            <a:r>
              <a:rPr dirty="0" sz="2600" lang="en-US" smtClean="0"/>
              <a:t> &lt;100</a:t>
            </a:r>
            <a:r>
              <a:rPr dirty="0" sz="2600" lang="en-US"/>
              <a:t>, </a:t>
            </a:r>
            <a:r>
              <a:rPr dirty="0" sz="2600" lang="en-US" err="1" smtClean="0"/>
              <a:t>secretory</a:t>
            </a:r>
            <a:r>
              <a:rPr dirty="0" sz="2600" lang="en-US" smtClean="0"/>
              <a:t> diarrhea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/>
              <a:t>M</a:t>
            </a:r>
            <a:r>
              <a:rPr dirty="0" sz="3600" lang="en-US" smtClean="0"/>
              <a:t>anagement</a:t>
            </a:r>
            <a:endParaRPr dirty="0" sz="3600" lang="en-US"/>
          </a:p>
        </p:txBody>
      </p:sp>
      <p:sp>
        <p:nvSpPr>
          <p:cNvPr id="104867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 smtClean="0"/>
              <a:t>Fluid therapy:  depending on level of dehydration: </a:t>
            </a:r>
          </a:p>
          <a:p>
            <a:pPr lvl="1"/>
            <a:r>
              <a:rPr dirty="0" sz="2400" lang="en-US" smtClean="0"/>
              <a:t>Rehydration therapy</a:t>
            </a:r>
          </a:p>
          <a:p>
            <a:pPr lvl="1"/>
            <a:r>
              <a:rPr dirty="0" sz="2400" lang="en-US" smtClean="0"/>
              <a:t>Replacement of ongoing losses</a:t>
            </a:r>
            <a:endParaRPr dirty="0" sz="2400" lang="en-US"/>
          </a:p>
          <a:p>
            <a:pPr lvl="2"/>
            <a:r>
              <a:rPr dirty="0" lang="en-US" smtClean="0"/>
              <a:t>Ringers lactate </a:t>
            </a:r>
          </a:p>
          <a:p>
            <a:pPr lvl="2"/>
            <a:r>
              <a:rPr dirty="0" lang="en-US" smtClean="0"/>
              <a:t>ORS</a:t>
            </a:r>
          </a:p>
          <a:p>
            <a:r>
              <a:rPr dirty="0" sz="2400" lang="en-US" smtClean="0"/>
              <a:t>Zinc </a:t>
            </a:r>
            <a:r>
              <a:rPr dirty="0" sz="2400" lang="en-US" err="1" smtClean="0"/>
              <a:t>sulphate</a:t>
            </a:r>
            <a:r>
              <a:rPr dirty="0" sz="2400" lang="en-US" smtClean="0"/>
              <a:t> </a:t>
            </a:r>
          </a:p>
          <a:p>
            <a:r>
              <a:rPr dirty="0" sz="2400" lang="en-US" smtClean="0"/>
              <a:t>Antimicrobial therapy: majority of bacterial causes are self limiting and do not require antibiotics.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200" lang="en-US"/>
              <a:t>P</a:t>
            </a:r>
            <a:r>
              <a:rPr dirty="0" sz="3200" lang="en-US" smtClean="0"/>
              <a:t>revention</a:t>
            </a:r>
            <a:endParaRPr dirty="0" sz="3200" lang="en-US"/>
          </a:p>
        </p:txBody>
      </p:sp>
      <p:sp>
        <p:nvSpPr>
          <p:cNvPr id="10486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/>
              <a:t>A</a:t>
            </a:r>
            <a:r>
              <a:rPr dirty="0" sz="2400" lang="en-US" smtClean="0"/>
              <a:t>ccess to safe water and adequate sanitation,</a:t>
            </a:r>
          </a:p>
          <a:p>
            <a:r>
              <a:rPr dirty="0" sz="2400" lang="en-US"/>
              <a:t>G</a:t>
            </a:r>
            <a:r>
              <a:rPr dirty="0" sz="2400" lang="en-US" smtClean="0"/>
              <a:t>ood hygiene </a:t>
            </a:r>
            <a:r>
              <a:rPr dirty="0" sz="2400" lang="en-US" err="1" smtClean="0"/>
              <a:t>practices:handwashing</a:t>
            </a:r>
            <a:r>
              <a:rPr dirty="0" sz="2400" lang="en-US" smtClean="0"/>
              <a:t> with soap</a:t>
            </a:r>
          </a:p>
          <a:p>
            <a:r>
              <a:rPr dirty="0" sz="2400" lang="en-US" smtClean="0"/>
              <a:t>Adequate nutrition</a:t>
            </a:r>
          </a:p>
          <a:p>
            <a:r>
              <a:rPr dirty="0" sz="2400" lang="en-US" smtClean="0"/>
              <a:t>Breastfeeding</a:t>
            </a:r>
          </a:p>
          <a:p>
            <a:r>
              <a:rPr dirty="0" sz="2400" lang="en-US" smtClean="0"/>
              <a:t>Micronutrient supplementation: vitamin A supplementation, zinc </a:t>
            </a:r>
          </a:p>
          <a:p>
            <a:r>
              <a:rPr dirty="0" sz="2400" lang="en-US" smtClean="0"/>
              <a:t>Immunization: rotavirus vaccination</a:t>
            </a:r>
            <a:endParaRPr dirty="0" sz="2400"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200" lang="en-US"/>
              <a:t>R</a:t>
            </a:r>
            <a:r>
              <a:rPr dirty="0" sz="3200" lang="en-US" smtClean="0"/>
              <a:t>eferences</a:t>
            </a:r>
            <a:endParaRPr dirty="0" sz="3200" lang="en-US"/>
          </a:p>
        </p:txBody>
      </p:sp>
      <p:sp>
        <p:nvSpPr>
          <p:cNvPr id="104868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400" lang="en-US" smtClean="0"/>
              <a:t>WHO/UNICEF Joint Statement: Clinical management of acute diarrhoea</a:t>
            </a:r>
          </a:p>
          <a:p>
            <a:r>
              <a:rPr dirty="0" sz="2400" lang="en-US" smtClean="0"/>
              <a:t>Up to date</a:t>
            </a:r>
          </a:p>
          <a:p>
            <a:r>
              <a:rPr dirty="0" sz="2400" lang="en-US" err="1" smtClean="0"/>
              <a:t>Medscape</a:t>
            </a:r>
            <a:endParaRPr dirty="0" sz="2400" lang="en-US" smtClean="0"/>
          </a:p>
          <a:p>
            <a:r>
              <a:rPr dirty="0" sz="2400" lang="en-US" smtClean="0"/>
              <a:t>Paediatrics in review</a:t>
            </a:r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Diarrhoea</a:t>
            </a:r>
            <a:endParaRPr dirty="0"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90000"/>
              </a:lnSpc>
            </a:pPr>
            <a:r>
              <a:rPr dirty="0" sz="2600" lang="en-US"/>
              <a:t>D</a:t>
            </a:r>
            <a:r>
              <a:rPr dirty="0" sz="2600" lang="en-US" smtClean="0"/>
              <a:t>efined as passing three or more loose stools in 24-hours</a:t>
            </a:r>
          </a:p>
          <a:p>
            <a:pPr lvl="1">
              <a:lnSpc>
                <a:spcPct val="90000"/>
              </a:lnSpc>
            </a:pPr>
            <a:r>
              <a:rPr dirty="0" sz="2200" lang="en-US"/>
              <a:t>a</a:t>
            </a:r>
            <a:r>
              <a:rPr dirty="0" sz="2200" lang="en-US" smtClean="0"/>
              <a:t> loose stool is one that takes shape of the container </a:t>
            </a:r>
          </a:p>
          <a:p>
            <a:pPr>
              <a:lnSpc>
                <a:spcPct val="90000"/>
              </a:lnSpc>
            </a:pPr>
            <a:r>
              <a:rPr dirty="0" sz="2600" lang="en-US" smtClean="0"/>
              <a:t>Duration:</a:t>
            </a:r>
          </a:p>
          <a:p>
            <a:pPr lvl="1">
              <a:lnSpc>
                <a:spcPct val="90000"/>
              </a:lnSpc>
            </a:pPr>
            <a:r>
              <a:rPr dirty="0" sz="2600" lang="en-US" smtClean="0"/>
              <a:t>Acute: 2 weeks</a:t>
            </a:r>
          </a:p>
          <a:p>
            <a:pPr lvl="1">
              <a:lnSpc>
                <a:spcPct val="90000"/>
              </a:lnSpc>
            </a:pPr>
            <a:r>
              <a:rPr dirty="0" sz="2600" lang="en-US" smtClean="0"/>
              <a:t>Persistent: 2-4 weeks</a:t>
            </a:r>
          </a:p>
          <a:p>
            <a:pPr lvl="1">
              <a:lnSpc>
                <a:spcPct val="90000"/>
              </a:lnSpc>
            </a:pPr>
            <a:r>
              <a:rPr dirty="0" sz="2600" lang="en-US" smtClean="0"/>
              <a:t>Chronic: 4 weeks</a:t>
            </a:r>
          </a:p>
          <a:p>
            <a:pPr>
              <a:lnSpc>
                <a:spcPct val="90000"/>
              </a:lnSpc>
            </a:pPr>
            <a:r>
              <a:rPr dirty="0" sz="2600" lang="en-US" smtClean="0"/>
              <a:t>Stool vol. &gt;10g/kg/day in infants &amp; toddlers</a:t>
            </a:r>
          </a:p>
          <a:p>
            <a:pPr>
              <a:lnSpc>
                <a:spcPct val="90000"/>
              </a:lnSpc>
              <a:buFont typeface="Wingdings" pitchFamily="-108" charset="2"/>
              <a:buNone/>
            </a:pPr>
            <a:r>
              <a:rPr dirty="0" sz="2600" lang="en-US" smtClean="0"/>
              <a:t>                   &gt;200g/day in older children</a:t>
            </a:r>
          </a:p>
          <a:p>
            <a:pPr>
              <a:lnSpc>
                <a:spcPct val="90000"/>
              </a:lnSpc>
            </a:pPr>
            <a:r>
              <a:rPr dirty="0" sz="2600" lang="en-US" smtClean="0"/>
              <a:t>Dysentery: bloody diarrhoea</a:t>
            </a:r>
          </a:p>
          <a:p>
            <a:pPr>
              <a:lnSpc>
                <a:spcPct val="90000"/>
              </a:lnSpc>
            </a:pPr>
            <a:endParaRPr dirty="0" lang="en-US" smtClean="0">
              <a:latin typeface="Arial" charset="0"/>
            </a:endParaRPr>
          </a:p>
          <a:p>
            <a:endParaRPr dirty="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sz="3600" lang="en-US" smtClean="0"/>
              <a:t>Epidemiology: Diarrhoeal Disease</a:t>
            </a:r>
            <a:endParaRPr dirty="0" sz="3600" lang="en-US"/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 smtClean="0"/>
              <a:t>Second leading cause of death in children under five</a:t>
            </a:r>
          </a:p>
          <a:p>
            <a:r>
              <a:rPr dirty="0" sz="2400" lang="en-US" smtClean="0"/>
              <a:t>Account for 9% of all deaths among children under age 5 worldwide in 2015</a:t>
            </a:r>
          </a:p>
          <a:p>
            <a:pPr lvl="1"/>
            <a:r>
              <a:rPr dirty="0" sz="2000" lang="en-US" smtClean="0"/>
              <a:t>over 1400 children dying each day, or about 530,000 children a year</a:t>
            </a:r>
          </a:p>
          <a:p>
            <a:r>
              <a:rPr dirty="0" sz="2400" lang="en-US" smtClean="0"/>
              <a:t>From 2000 to 2015, total number of deaths from diarrhoea</a:t>
            </a:r>
            <a:r>
              <a:rPr dirty="0" sz="2400" lang="en-US"/>
              <a:t> </a:t>
            </a:r>
            <a:r>
              <a:rPr dirty="0" sz="2400" lang="en-US" smtClean="0"/>
              <a:t>in children under 5 decreased by &gt;50 per cent – from over 1.2 million to half a million</a:t>
            </a:r>
          </a:p>
          <a:p>
            <a:r>
              <a:rPr dirty="0" sz="2400" lang="en-US" smtClean="0"/>
              <a:t>In Kenya, deaths due to diarrhoeal diseases reached 23,374 or 6.98% of total deaths (KDHS 2014)</a:t>
            </a:r>
            <a:endParaRPr dirty="0" sz="2400" lang="en-US"/>
          </a:p>
        </p:txBody>
      </p:sp>
      <p:sp>
        <p:nvSpPr>
          <p:cNvPr id="104860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5334000" cy="365125"/>
          </a:xfrm>
        </p:spPr>
        <p:txBody>
          <a:bodyPr/>
          <a:p>
            <a:r>
              <a:rPr dirty="0" lang="en-US" smtClean="0"/>
              <a:t>http://data.unicef.org/child-health/diarrhoeal-disease</a:t>
            </a: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>
                <a:solidFill>
                  <a:schemeClr val="tx1"/>
                </a:solidFill>
              </a:rPr>
              <a:t>Physiology of Water Absorption</a:t>
            </a:r>
            <a:endParaRPr dirty="0" sz="360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808" lnSpcReduction="20000"/>
          </a:bodyPr>
          <a:p>
            <a:pPr indent="0" marL="0">
              <a:buNone/>
            </a:pPr>
            <a:r>
              <a:rPr dirty="0" sz="2600" lang="en-US"/>
              <a:t>W</a:t>
            </a:r>
            <a:r>
              <a:rPr dirty="0" sz="2600" lang="en-US" smtClean="0">
                <a:solidFill>
                  <a:schemeClr val="tx1"/>
                </a:solidFill>
              </a:rPr>
              <a:t>ater is absorbed by three basic mechanisms:</a:t>
            </a:r>
          </a:p>
          <a:p>
            <a:endParaRPr dirty="0" sz="2600" lang="en-US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dirty="0" sz="2600" lang="en-US" smtClean="0">
                <a:solidFill>
                  <a:schemeClr val="tx1"/>
                </a:solidFill>
              </a:rPr>
              <a:t>”Neutral" sodium chloride (</a:t>
            </a:r>
            <a:r>
              <a:rPr dirty="0" sz="2600" lang="en-US" err="1" smtClean="0">
                <a:solidFill>
                  <a:schemeClr val="tx1"/>
                </a:solidFill>
              </a:rPr>
              <a:t>NaCl</a:t>
            </a:r>
            <a:r>
              <a:rPr dirty="0" sz="2600" lang="en-US" smtClean="0">
                <a:solidFill>
                  <a:schemeClr val="tx1"/>
                </a:solidFill>
              </a:rPr>
              <a:t>) absorption -  Predominantly in the ileum</a:t>
            </a:r>
          </a:p>
          <a:p>
            <a:pPr>
              <a:buFont typeface="Wingdings" pitchFamily="2" charset="2"/>
              <a:buChar char="ü"/>
            </a:pPr>
            <a:endParaRPr dirty="0" sz="2600" lang="en-US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dirty="0" sz="2600" lang="en-US" smtClean="0">
                <a:solidFill>
                  <a:schemeClr val="tx1"/>
                </a:solidFill>
              </a:rPr>
              <a:t>“</a:t>
            </a:r>
            <a:r>
              <a:rPr dirty="0" sz="2600" lang="en-US" err="1" smtClean="0">
                <a:solidFill>
                  <a:schemeClr val="tx1"/>
                </a:solidFill>
              </a:rPr>
              <a:t>Electrogenic</a:t>
            </a:r>
            <a:r>
              <a:rPr dirty="0" sz="2600" lang="en-US" smtClean="0">
                <a:solidFill>
                  <a:schemeClr val="tx1"/>
                </a:solidFill>
              </a:rPr>
              <a:t>" sodium absorption - Na+/K+ ATPase - Colon</a:t>
            </a:r>
          </a:p>
          <a:p>
            <a:pPr>
              <a:buFont typeface="Wingdings" pitchFamily="2" charset="2"/>
              <a:buChar char="ü"/>
            </a:pPr>
            <a:endParaRPr dirty="0" sz="2600" lang="en-US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dirty="0" sz="2600" lang="en-US" smtClean="0">
                <a:solidFill>
                  <a:schemeClr val="tx1"/>
                </a:solidFill>
              </a:rPr>
              <a:t>Sodium co-transport - Small intestine only</a:t>
            </a:r>
          </a:p>
          <a:p>
            <a:endParaRPr dirty="0" lang="en-US"/>
          </a:p>
        </p:txBody>
      </p:sp>
    </p:spTree>
  </p:cSld>
  <p:clrMapOvr>
    <a:masterClrMapping/>
  </p:clrMapOvr>
  <p:transition xmlns:p14="http://schemas.microsoft.com/office/powerpoint/2010/main" spd="slow" p14:dur="2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2678907" y="385763"/>
            <a:ext cx="3257549" cy="664882"/>
          </a:xfrm>
        </p:spPr>
        <p:txBody>
          <a:bodyPr>
            <a:normAutofit fontScale="90000"/>
          </a:bodyPr>
          <a:p>
            <a:r>
              <a:rPr dirty="0" sz="3600" lang="en-GB" smtClean="0"/>
              <a:t>GIT Physiology</a:t>
            </a:r>
            <a:endParaRPr dirty="0" sz="3600" lang="en-GB"/>
          </a:p>
        </p:txBody>
      </p:sp>
      <p:pic>
        <p:nvPicPr>
          <p:cNvPr id="2097152" name="Picture 5" descr="GI Tract Absorption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390730" y="1596572"/>
            <a:ext cx="1714500" cy="4519940"/>
          </a:xfrm>
          <a:prstGeom prst="rect"/>
          <a:noFill/>
          <a:ln>
            <a:noFill/>
          </a:ln>
        </p:spPr>
      </p:pic>
      <p:sp>
        <p:nvSpPr>
          <p:cNvPr id="1048606" name="Rectangle 4"/>
          <p:cNvSpPr/>
          <p:nvPr/>
        </p:nvSpPr>
        <p:spPr>
          <a:xfrm>
            <a:off x="1593436" y="2399184"/>
            <a:ext cx="1894878" cy="230832"/>
          </a:xfrm>
          <a:prstGeom prst="rect"/>
        </p:spPr>
        <p:txBody>
          <a:bodyPr wrap="none"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Diet/Saliva : 3 L/d</a:t>
            </a:r>
          </a:p>
        </p:txBody>
      </p:sp>
      <p:sp>
        <p:nvSpPr>
          <p:cNvPr id="1048607" name="Rectangle 5"/>
          <p:cNvSpPr/>
          <p:nvPr/>
        </p:nvSpPr>
        <p:spPr>
          <a:xfrm>
            <a:off x="1620760" y="2878156"/>
            <a:ext cx="1665199" cy="230832"/>
          </a:xfrm>
          <a:prstGeom prst="rect"/>
        </p:spPr>
        <p:txBody>
          <a:bodyPr wrap="none"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Stomach     : 2 L</a:t>
            </a:r>
          </a:p>
        </p:txBody>
      </p:sp>
      <p:sp>
        <p:nvSpPr>
          <p:cNvPr id="1048608" name="Rectangle 6"/>
          <p:cNvSpPr/>
          <p:nvPr/>
        </p:nvSpPr>
        <p:spPr>
          <a:xfrm>
            <a:off x="1643743" y="3623801"/>
            <a:ext cx="1665515" cy="1061829"/>
          </a:xfrm>
          <a:prstGeom prst="rect"/>
        </p:spPr>
        <p:txBody>
          <a:bodyPr wrap="square"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Bile             : 1 L</a:t>
            </a:r>
          </a:p>
          <a:p>
            <a:pPr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Pancreas    : 2 L</a:t>
            </a:r>
          </a:p>
          <a:p>
            <a:pPr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Bowel         : 1 L</a:t>
            </a:r>
          </a:p>
        </p:txBody>
      </p:sp>
      <p:sp>
        <p:nvSpPr>
          <p:cNvPr id="1048609" name="Rectangle 7"/>
          <p:cNvSpPr/>
          <p:nvPr/>
        </p:nvSpPr>
        <p:spPr>
          <a:xfrm>
            <a:off x="1717935" y="4884448"/>
            <a:ext cx="1605183" cy="369332"/>
          </a:xfrm>
          <a:prstGeom prst="rect"/>
        </p:spPr>
        <p:txBody>
          <a:bodyPr wrap="none">
            <a:spAutoFit/>
          </a:bodyPr>
          <a:p>
            <a:r>
              <a:rPr altLang="en-US" b="1" dirty="0" lang="en-US"/>
              <a:t>Total             9 L</a:t>
            </a:r>
            <a:endParaRPr dirty="0" lang="en-GB"/>
          </a:p>
        </p:txBody>
      </p:sp>
      <p:sp>
        <p:nvSpPr>
          <p:cNvPr id="1048610" name="Rectangle 8"/>
          <p:cNvSpPr/>
          <p:nvPr/>
        </p:nvSpPr>
        <p:spPr>
          <a:xfrm>
            <a:off x="1447800" y="1502619"/>
            <a:ext cx="1338943" cy="523220"/>
          </a:xfrm>
          <a:prstGeom prst="rect"/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altLang="en-US" b="1" dirty="0" sz="2800" lang="en-US">
                <a:solidFill>
                  <a:srgbClr val="0070C0"/>
                </a:solidFill>
              </a:rPr>
              <a:t>Input</a:t>
            </a:r>
          </a:p>
        </p:txBody>
      </p:sp>
      <p:sp>
        <p:nvSpPr>
          <p:cNvPr id="1048611" name="Text Box 9"/>
          <p:cNvSpPr txBox="1">
            <a:spLocks noChangeArrowheads="1"/>
          </p:cNvSpPr>
          <p:nvPr/>
        </p:nvSpPr>
        <p:spPr bwMode="auto">
          <a:xfrm>
            <a:off x="5663292" y="1612221"/>
            <a:ext cx="2119993" cy="348685"/>
          </a:xfrm>
          <a:prstGeom prst="rect"/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sz="2800" lang="en-US" smtClean="0">
                <a:solidFill>
                  <a:schemeClr val="hlink"/>
                </a:solidFill>
                <a:latin typeface="+mn-lt"/>
              </a:rPr>
              <a:t>Absorption</a:t>
            </a:r>
            <a:endParaRPr altLang="en-US" b="1" dirty="0" sz="2800" lang="en-US">
              <a:solidFill>
                <a:schemeClr val="hlink"/>
              </a:solidFill>
              <a:latin typeface="+mn-lt"/>
            </a:endParaRPr>
          </a:p>
        </p:txBody>
      </p:sp>
      <p:sp>
        <p:nvSpPr>
          <p:cNvPr id="1048612" name="Text Box 9"/>
          <p:cNvSpPr txBox="1">
            <a:spLocks noChangeArrowheads="1"/>
          </p:cNvSpPr>
          <p:nvPr/>
        </p:nvSpPr>
        <p:spPr bwMode="auto">
          <a:xfrm>
            <a:off x="5140779" y="3237822"/>
            <a:ext cx="1771650" cy="230832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Jejunum </a:t>
            </a:r>
            <a:r>
              <a:rPr altLang="en-US" b="1" dirty="0" lang="en-US" smtClean="0">
                <a:solidFill>
                  <a:schemeClr val="hlink"/>
                </a:solidFill>
              </a:rPr>
              <a:t>5 </a:t>
            </a:r>
            <a:r>
              <a:rPr altLang="en-US" b="1" dirty="0" lang="en-US">
                <a:solidFill>
                  <a:schemeClr val="hlink"/>
                </a:solidFill>
              </a:rPr>
              <a:t>L/d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5100988" y="4227985"/>
            <a:ext cx="1617751" cy="230832"/>
          </a:xfrm>
          <a:prstGeom prst="rect"/>
        </p:spPr>
        <p:txBody>
          <a:bodyPr wrap="none">
            <a:spAutoFit/>
          </a:bodyPr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Ileum      : 2-3 L</a:t>
            </a:r>
          </a:p>
        </p:txBody>
      </p:sp>
      <p:sp>
        <p:nvSpPr>
          <p:cNvPr id="1048614" name="Text Box 11"/>
          <p:cNvSpPr txBox="1">
            <a:spLocks noChangeArrowheads="1"/>
          </p:cNvSpPr>
          <p:nvPr/>
        </p:nvSpPr>
        <p:spPr bwMode="auto">
          <a:xfrm>
            <a:off x="5151665" y="4957764"/>
            <a:ext cx="1771650" cy="230832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hlink"/>
                </a:solidFill>
              </a:rPr>
              <a:t>Colon  </a:t>
            </a:r>
            <a:r>
              <a:rPr altLang="en-US" b="1" dirty="0" lang="en-US" smtClean="0">
                <a:solidFill>
                  <a:schemeClr val="hlink"/>
                </a:solidFill>
              </a:rPr>
              <a:t>: </a:t>
            </a:r>
            <a:r>
              <a:rPr altLang="en-US" b="1" dirty="0" lang="en-US">
                <a:solidFill>
                  <a:schemeClr val="hlink"/>
                </a:solidFill>
              </a:rPr>
              <a:t>1-2 L</a:t>
            </a:r>
          </a:p>
        </p:txBody>
      </p:sp>
      <p:sp>
        <p:nvSpPr>
          <p:cNvPr id="1048615" name="Line 22"/>
          <p:cNvSpPr>
            <a:spLocks noChangeShapeType="1"/>
          </p:cNvSpPr>
          <p:nvPr/>
        </p:nvSpPr>
        <p:spPr bwMode="auto">
          <a:xfrm>
            <a:off x="6060622" y="5558972"/>
            <a:ext cx="628650" cy="0"/>
          </a:xfrm>
          <a:prstGeom prst="line"/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anchor="ctr" wrap="none"/>
          <a:p>
            <a:endParaRPr lang="en-GB"/>
          </a:p>
        </p:txBody>
      </p:sp>
      <p:sp>
        <p:nvSpPr>
          <p:cNvPr id="1048616" name="Line 23"/>
          <p:cNvSpPr>
            <a:spLocks noChangeShapeType="1"/>
          </p:cNvSpPr>
          <p:nvPr/>
        </p:nvSpPr>
        <p:spPr bwMode="auto">
          <a:xfrm>
            <a:off x="2514600" y="4746172"/>
            <a:ext cx="628650" cy="0"/>
          </a:xfrm>
          <a:prstGeom prst="line"/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anchor="ctr" wrap="none"/>
          <a:p>
            <a:endParaRPr lang="en-GB"/>
          </a:p>
        </p:txBody>
      </p:sp>
      <p:sp>
        <p:nvSpPr>
          <p:cNvPr id="1048617" name="Rectangle 16"/>
          <p:cNvSpPr/>
          <p:nvPr/>
        </p:nvSpPr>
        <p:spPr>
          <a:xfrm>
            <a:off x="5328152" y="5769820"/>
            <a:ext cx="2206310" cy="369332"/>
          </a:xfrm>
          <a:prstGeom prst="rect"/>
        </p:spPr>
        <p:txBody>
          <a:bodyPr wrap="none">
            <a:spAutoFit/>
          </a:bodyPr>
          <a:p>
            <a:r>
              <a:rPr altLang="en-US" b="1" dirty="0" lang="en-US"/>
              <a:t>Total         8.8 L            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6857999" y="2559043"/>
            <a:ext cx="2286001" cy="2031325"/>
          </a:xfrm>
          <a:prstGeom prst="rect"/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altLang="en-US" dirty="0" lang="en-US" smtClean="0"/>
              <a:t>Diarrhoea defined </a:t>
            </a:r>
            <a:r>
              <a:rPr altLang="en-US" dirty="0" lang="en-US"/>
              <a:t>as &gt;200 mL liquid </a:t>
            </a:r>
            <a:r>
              <a:rPr altLang="en-US" dirty="0" lang="en-US" smtClean="0"/>
              <a:t>excretion/day</a:t>
            </a:r>
            <a:r>
              <a:rPr altLang="en-US" dirty="0" lang="en-US"/>
              <a:t>. </a:t>
            </a:r>
            <a:r>
              <a:rPr altLang="en-US" dirty="0" lang="en-US" smtClean="0"/>
              <a:t>In extremes</a:t>
            </a:r>
            <a:r>
              <a:rPr altLang="en-US" dirty="0" lang="en-US"/>
              <a:t>, </a:t>
            </a:r>
            <a:r>
              <a:rPr altLang="en-US" dirty="0" lang="en-US" smtClean="0"/>
              <a:t>the GIT </a:t>
            </a:r>
            <a:r>
              <a:rPr altLang="en-US" dirty="0" lang="en-US"/>
              <a:t>can both absorb and secrete 20 L of water per day</a:t>
            </a:r>
            <a:endParaRPr dirty="0" lang="en-GB"/>
          </a:p>
        </p:txBody>
      </p:sp>
      <p:sp>
        <p:nvSpPr>
          <p:cNvPr id="1048619" name="Text Box 12"/>
          <p:cNvSpPr txBox="1">
            <a:spLocks noChangeArrowheads="1"/>
          </p:cNvSpPr>
          <p:nvPr/>
        </p:nvSpPr>
        <p:spPr bwMode="auto">
          <a:xfrm>
            <a:off x="2982684" y="6427336"/>
            <a:ext cx="4789715" cy="230832"/>
          </a:xfrm>
          <a:prstGeom prst="rect"/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indent="-285750" marL="7429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indent="-228600" marL="11430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indent="-228600" marL="16002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indent="-228600" marL="20574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altLang="en-US" b="1" dirty="0" lang="en-US">
                <a:solidFill>
                  <a:schemeClr val="accent2"/>
                </a:solidFill>
              </a:rPr>
              <a:t>Fecal Water  100-200 mL/d</a:t>
            </a:r>
            <a:endParaRPr altLang="en-US" b="1" dirty="0" lang="en-US"/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3600" lang="en-US" smtClean="0"/>
              <a:t> </a:t>
            </a:r>
            <a:r>
              <a:rPr dirty="0" sz="3600" lang="en-US" err="1" smtClean="0"/>
              <a:t>Pathophysiology</a:t>
            </a:r>
            <a:endParaRPr dirty="0" sz="3600" lang="en-US"/>
          </a:p>
        </p:txBody>
      </p:sp>
      <p:sp>
        <p:nvSpPr>
          <p:cNvPr id="104862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sz="2400" lang="en-US" smtClean="0"/>
              <a:t>4 main mechanisms:</a:t>
            </a:r>
          </a:p>
          <a:p>
            <a:pPr lvl="1"/>
            <a:r>
              <a:rPr dirty="0" sz="2400" lang="en-US" smtClean="0"/>
              <a:t>Osmotic e.g. Lactose intolerance</a:t>
            </a:r>
          </a:p>
          <a:p>
            <a:pPr lvl="1"/>
            <a:r>
              <a:rPr dirty="0" sz="2400" lang="en-US" smtClean="0"/>
              <a:t>Inflammatory e.g. Salmonella infection</a:t>
            </a:r>
          </a:p>
          <a:p>
            <a:pPr lvl="1"/>
            <a:r>
              <a:rPr dirty="0" sz="2400" lang="en-US" smtClean="0"/>
              <a:t>Secretory e.g. Cholera infection</a:t>
            </a:r>
          </a:p>
          <a:p>
            <a:pPr lvl="1"/>
            <a:r>
              <a:rPr dirty="0" sz="2400" lang="en-US" smtClean="0"/>
              <a:t>Motility e.g. Irritable colon of infants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5" descr="1305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/>
          <a:noFill/>
        </p:spPr>
      </p:pic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p>
            <a:pPr algn="ctr" eaLnBrk="1" hangingPunct="1"/>
            <a:r>
              <a:rPr dirty="0" sz="3600" lang="en-US">
                <a:solidFill>
                  <a:schemeClr val="tx2"/>
                </a:solidFill>
                <a:latin typeface="Century Gothic" pitchFamily="-108" charset="0"/>
                <a:ea typeface="MS Pゴシック" pitchFamily="-92" charset="-128"/>
              </a:rPr>
              <a:t>Secretory Diarrhoea:</a:t>
            </a:r>
          </a:p>
        </p:txBody>
      </p:sp>
      <p:pic>
        <p:nvPicPr>
          <p:cNvPr id="2097154" name="Picture 4" descr="CholeraToxinActionDiagram(2of4)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930275" y="1828800"/>
            <a:ext cx="3244850" cy="4267200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5" name="Picture 5" descr="CholeraToxinActionDiagram(4of4)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5129213" y="1905000"/>
            <a:ext cx="3233737" cy="41148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/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Macintosh PowerPoint</Application>
  <ScaleCrop>0</ScaleCrop>
  <Company>Grizli777</Company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ACUTE DIARRHOEAL DISEASE</dc:title>
  <dc:creator>Wanjohi</dc:creator>
  <cp:lastModifiedBy>Ahmed Laving</cp:lastModifiedBy>
  <dcterms:created xsi:type="dcterms:W3CDTF">2016-07-23T22:33:16Z</dcterms:created>
  <dcterms:modified xsi:type="dcterms:W3CDTF">2016-08-11T05:26:11Z</dcterms:modified>
</cp:coreProperties>
</file>