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0"/>
  </p:notesMasterIdLst>
  <p:sldIdLst>
    <p:sldId id="256" r:id="rId2"/>
    <p:sldId id="289" r:id="rId3"/>
    <p:sldId id="258" r:id="rId4"/>
    <p:sldId id="259" r:id="rId5"/>
    <p:sldId id="261" r:id="rId6"/>
    <p:sldId id="309" r:id="rId7"/>
    <p:sldId id="308" r:id="rId8"/>
    <p:sldId id="274" r:id="rId9"/>
    <p:sldId id="276" r:id="rId10"/>
    <p:sldId id="318" r:id="rId11"/>
    <p:sldId id="314" r:id="rId12"/>
    <p:sldId id="319" r:id="rId13"/>
    <p:sldId id="280" r:id="rId14"/>
    <p:sldId id="316" r:id="rId15"/>
    <p:sldId id="281" r:id="rId16"/>
    <p:sldId id="317" r:id="rId17"/>
    <p:sldId id="282" r:id="rId18"/>
    <p:sldId id="283" r:id="rId19"/>
    <p:sldId id="284" r:id="rId20"/>
    <p:sldId id="285" r:id="rId21"/>
    <p:sldId id="321" r:id="rId22"/>
    <p:sldId id="310" r:id="rId23"/>
    <p:sldId id="322" r:id="rId24"/>
    <p:sldId id="286" r:id="rId25"/>
    <p:sldId id="320" r:id="rId26"/>
    <p:sldId id="311" r:id="rId27"/>
    <p:sldId id="292" r:id="rId28"/>
    <p:sldId id="296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FF9900"/>
    <a:srgbClr val="FFFF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17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9EE1C4-16AF-4A4F-9CBA-41A443CAEC5B}" type="datetimeFigureOut">
              <a:rPr lang="en-GB"/>
              <a:pPr>
                <a:defRPr/>
              </a:pPr>
              <a:t>13/04/2017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A9CB36C-F7BA-4A18-AEEA-3D54F8493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/>
              <a:t>History and physical findings 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2F85BE-111D-4573-9365-4460D6630695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867182-B924-49E9-96E6-648D20B139B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83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951DC-923A-4577-B538-7CA7E28B5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78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EB0BE-DEAA-4323-B91A-907B59A69C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5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87583-9D0F-4BE0-92EB-FBAB859EC2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8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8CCA5-418E-4ED8-AFB0-952D84FAD4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0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3C3F2-186C-4305-817E-17CEA8A50B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99739-5B5A-4866-8D89-35EE4776D1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AB9BC-8096-4D6E-AAE8-501AEE1184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5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B1BCA-06F0-4119-AD6F-6E0F1084DD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5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6BF59-FF50-4E3A-BEA2-6D5341CF8D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0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3E8A4-2CA0-4AB6-93BF-19506EF9C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8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D6EFA-9F87-4A2F-9B33-037C494556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8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5E56D24-E8D1-493F-B170-D0BC078D34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73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3.jpeg" /><Relationship Id="rId4" Type="http://schemas.openxmlformats.org/officeDocument/2006/relationships/image" Target="../media/image2.png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4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8156575" cy="4419600"/>
          </a:xfrm>
        </p:spPr>
        <p:txBody>
          <a:bodyPr/>
          <a:lstStyle/>
          <a:p>
            <a:pPr marL="952500" indent="-952500" eaLnBrk="1" hangingPunct="1"/>
            <a:r>
              <a:rPr lang="en-US" altLang="en-US" sz="4000">
                <a:latin typeface="Tahoma" panose="020B0604030504040204" pitchFamily="34" charset="0"/>
              </a:rPr>
              <a:t>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0" y="4953000"/>
            <a:ext cx="4419600" cy="762000"/>
          </a:xfrm>
        </p:spPr>
        <p:txBody>
          <a:bodyPr/>
          <a:lstStyle/>
          <a:p>
            <a:pPr eaLnBrk="1" hangingPunct="1"/>
            <a:r>
              <a:rPr lang="en-US" altLang="en-US" sz="3000"/>
              <a:t>MBCHB IV lecture series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019800" y="61722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Prof J Githanga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743200" y="2438400"/>
            <a:ext cx="5791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3600">
                <a:solidFill>
                  <a:schemeClr val="bg1"/>
                </a:solidFill>
              </a:rPr>
              <a:t>Management of microcytic anaemia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 descr="koilonychia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628650"/>
            <a:ext cx="3632200" cy="2724150"/>
          </a:xfrm>
        </p:spPr>
      </p:pic>
      <p:pic>
        <p:nvPicPr>
          <p:cNvPr id="1433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00" y="3944938"/>
            <a:ext cx="3048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5715000" y="2819400"/>
            <a:ext cx="2819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Angular stomatitis</a:t>
            </a:r>
          </a:p>
        </p:txBody>
      </p:sp>
      <p:sp>
        <p:nvSpPr>
          <p:cNvPr id="14341" name="TextBox 8"/>
          <p:cNvSpPr txBox="1">
            <a:spLocks noChangeArrowheads="1"/>
          </p:cNvSpPr>
          <p:nvPr/>
        </p:nvSpPr>
        <p:spPr bwMode="auto">
          <a:xfrm>
            <a:off x="152400" y="2933700"/>
            <a:ext cx="1828800" cy="4619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Koilonychia</a:t>
            </a:r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6197600" y="5864225"/>
            <a:ext cx="2819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Atrophic glossitis</a:t>
            </a:r>
          </a:p>
        </p:txBody>
      </p:sp>
      <p:pic>
        <p:nvPicPr>
          <p:cNvPr id="14343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44538"/>
            <a:ext cx="3000375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Differential diagnosis of MH 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038600"/>
          </a:xfrm>
        </p:spPr>
        <p:txBody>
          <a:bodyPr/>
          <a:lstStyle/>
          <a:p>
            <a:r>
              <a:rPr lang="en-GB" altLang="en-US" sz="2800"/>
              <a:t>Anaemia of chronic disease</a:t>
            </a:r>
          </a:p>
          <a:p>
            <a:pPr lvl="1"/>
            <a:r>
              <a:rPr lang="en-GB" altLang="en-US" sz="2400"/>
              <a:t>30% of anaemias are MH</a:t>
            </a:r>
          </a:p>
          <a:p>
            <a:r>
              <a:rPr lang="en-GB" altLang="en-US" sz="2800"/>
              <a:t>Thalassaemia – less common in our setting</a:t>
            </a:r>
          </a:p>
          <a:p>
            <a:pPr lvl="1"/>
            <a:r>
              <a:rPr lang="en-GB" altLang="en-US" sz="2400"/>
              <a:t>Thal trait  - needs lab differentiation</a:t>
            </a:r>
          </a:p>
          <a:p>
            <a:pPr lvl="1"/>
            <a:r>
              <a:rPr lang="en-GB" altLang="en-US" sz="2400"/>
              <a:t>Chronic haemolysis, jaundice, splenomegaly</a:t>
            </a:r>
          </a:p>
          <a:p>
            <a:r>
              <a:rPr lang="en-GB" altLang="en-US" sz="2800"/>
              <a:t>Lead poisoning</a:t>
            </a:r>
          </a:p>
          <a:p>
            <a:pPr lvl="1"/>
            <a:r>
              <a:rPr lang="en-GB" altLang="en-US" sz="2400"/>
              <a:t>Developmental  delays, learning difficulties, abdominal pain, vomiting, wt loss, behavioural changes etc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0010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Biochemical Features</a:t>
            </a:r>
            <a:endParaRPr lang="en-GB" b="1" dirty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z="280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>
                <a:latin typeface="Tahoma" pitchFamily="34" charset="0"/>
                <a:cs typeface="Tahoma" pitchFamily="34" charset="0"/>
              </a:rPr>
              <a:t>Serum Fe </a:t>
            </a:r>
            <a:r>
              <a:rPr lang="en-GB" sz="2800" dirty="0">
                <a:latin typeface="Tahoma" pitchFamily="34" charset="0"/>
                <a:cs typeface="Tahoma" pitchFamily="34" charset="0"/>
                <a:sym typeface="Symbol" pitchFamily="18" charset="2"/>
              </a:rPr>
              <a:t></a:t>
            </a:r>
            <a:r>
              <a:rPr lang="en-GB" sz="2800" dirty="0">
                <a:latin typeface="Tahoma" pitchFamily="34" charset="0"/>
                <a:cs typeface="Tahoma" pitchFamily="34" charset="0"/>
              </a:rPr>
              <a:t> &lt; 14 </a:t>
            </a:r>
            <a:r>
              <a:rPr lang="en-GB" sz="2800" dirty="0">
                <a:latin typeface="Tahoma" pitchFamily="34" charset="0"/>
                <a:cs typeface="Tahoma" pitchFamily="34" charset="0"/>
                <a:sym typeface="Symbol" pitchFamily="18" charset="2"/>
              </a:rPr>
              <a:t></a:t>
            </a:r>
            <a:r>
              <a:rPr lang="en-GB" sz="2800" dirty="0" err="1">
                <a:latin typeface="Tahoma" pitchFamily="34" charset="0"/>
                <a:cs typeface="Tahoma" pitchFamily="34" charset="0"/>
              </a:rPr>
              <a:t>mol</a:t>
            </a:r>
            <a:r>
              <a:rPr lang="en-GB" sz="2800" dirty="0">
                <a:latin typeface="Tahoma" pitchFamily="34" charset="0"/>
                <a:cs typeface="Tahoma" pitchFamily="34" charset="0"/>
              </a:rPr>
              <a:t>/l (n= 14-29 </a:t>
            </a:r>
            <a:r>
              <a:rPr lang="en-GB" sz="2800" dirty="0">
                <a:latin typeface="Tahoma" pitchFamily="34" charset="0"/>
                <a:cs typeface="Tahoma" pitchFamily="34" charset="0"/>
                <a:sym typeface="Symbol" pitchFamily="18" charset="2"/>
              </a:rPr>
              <a:t></a:t>
            </a:r>
            <a:r>
              <a:rPr lang="en-GB" sz="2800" dirty="0" err="1">
                <a:latin typeface="Tahoma" pitchFamily="34" charset="0"/>
                <a:cs typeface="Tahoma" pitchFamily="34" charset="0"/>
              </a:rPr>
              <a:t>mol</a:t>
            </a:r>
            <a:r>
              <a:rPr lang="en-GB" sz="2800" dirty="0">
                <a:latin typeface="Tahoma" pitchFamily="34" charset="0"/>
                <a:cs typeface="Tahoma" pitchFamily="34" charset="0"/>
              </a:rPr>
              <a:t>/l)</a:t>
            </a:r>
            <a:endParaRPr lang="en-GB" sz="28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>
                <a:latin typeface="Tahoma" pitchFamily="34" charset="0"/>
                <a:cs typeface="Tahoma" pitchFamily="34" charset="0"/>
              </a:rPr>
              <a:t>Serum ferritin reduced &lt; 15 </a:t>
            </a:r>
            <a:r>
              <a:rPr lang="en-GB" sz="2800" dirty="0">
                <a:latin typeface="Tahoma" pitchFamily="34" charset="0"/>
                <a:cs typeface="Tahoma" pitchFamily="34" charset="0"/>
                <a:sym typeface="Symbol" pitchFamily="18" charset="2"/>
              </a:rPr>
              <a:t></a:t>
            </a:r>
            <a:r>
              <a:rPr lang="en-GB" sz="2800" dirty="0">
                <a:latin typeface="Tahoma" pitchFamily="34" charset="0"/>
                <a:cs typeface="Tahoma" pitchFamily="34" charset="0"/>
              </a:rPr>
              <a:t>g/l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>
                <a:latin typeface="Tahoma" pitchFamily="34" charset="0"/>
                <a:cs typeface="Tahoma" pitchFamily="34" charset="0"/>
              </a:rPr>
              <a:t>N average male 100 </a:t>
            </a:r>
            <a:r>
              <a:rPr lang="en-GB" sz="2400" dirty="0">
                <a:latin typeface="Tahoma" pitchFamily="34" charset="0"/>
                <a:cs typeface="Tahoma" pitchFamily="34" charset="0"/>
                <a:sym typeface="Symbol" pitchFamily="18" charset="2"/>
              </a:rPr>
              <a:t></a:t>
            </a:r>
            <a:r>
              <a:rPr lang="en-GB" sz="2400" dirty="0">
                <a:latin typeface="Tahoma" pitchFamily="34" charset="0"/>
                <a:cs typeface="Tahoma" pitchFamily="34" charset="0"/>
              </a:rPr>
              <a:t>g/l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dirty="0">
                <a:latin typeface="Tahoma" pitchFamily="34" charset="0"/>
                <a:cs typeface="Tahoma" pitchFamily="34" charset="0"/>
              </a:rPr>
              <a:t>N average female 30 </a:t>
            </a:r>
            <a:r>
              <a:rPr lang="en-GB" sz="2400" dirty="0">
                <a:latin typeface="Tahoma" pitchFamily="34" charset="0"/>
                <a:cs typeface="Tahoma" pitchFamily="34" charset="0"/>
                <a:sym typeface="Symbol" pitchFamily="18" charset="2"/>
              </a:rPr>
              <a:t></a:t>
            </a:r>
            <a:r>
              <a:rPr lang="en-GB" sz="2400" dirty="0">
                <a:latin typeface="Tahoma" pitchFamily="34" charset="0"/>
                <a:cs typeface="Tahoma" pitchFamily="34" charset="0"/>
              </a:rPr>
              <a:t>g/l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800" dirty="0">
                <a:latin typeface="Tahoma" pitchFamily="34" charset="0"/>
                <a:cs typeface="Tahoma" pitchFamily="34" charset="0"/>
              </a:rPr>
              <a:t>                                                          </a:t>
            </a:r>
            <a:endParaRPr lang="en-GB" sz="28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>
                <a:latin typeface="Tahoma" pitchFamily="34" charset="0"/>
                <a:cs typeface="Tahoma" pitchFamily="34" charset="0"/>
              </a:rPr>
              <a:t>Transferrin saturation reduced &lt; 33%</a:t>
            </a:r>
            <a:endParaRPr lang="en-GB" sz="28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>
                <a:latin typeface="Tahoma" pitchFamily="34" charset="0"/>
                <a:cs typeface="Tahoma" pitchFamily="34" charset="0"/>
              </a:rPr>
              <a:t>TIBC </a:t>
            </a:r>
            <a:r>
              <a:rPr lang="en-GB" sz="2800" dirty="0">
                <a:latin typeface="Tahoma" pitchFamily="34" charset="0"/>
                <a:cs typeface="Tahoma" pitchFamily="34" charset="0"/>
                <a:sym typeface="Symbol" pitchFamily="18" charset="2"/>
              </a:rPr>
              <a:t></a:t>
            </a:r>
            <a:endParaRPr lang="en-GB" sz="28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>
                <a:latin typeface="Tahoma" pitchFamily="34" charset="0"/>
                <a:cs typeface="Tahoma" pitchFamily="34" charset="0"/>
              </a:rPr>
              <a:t>Red cell porphyrin </a:t>
            </a:r>
            <a:r>
              <a:rPr lang="en-GB" sz="2800" dirty="0">
                <a:latin typeface="Tahoma" pitchFamily="34" charset="0"/>
                <a:cs typeface="Tahoma" pitchFamily="34" charset="0"/>
                <a:sym typeface="Symbol" pitchFamily="18" charset="2"/>
              </a:rPr>
              <a:t></a:t>
            </a:r>
            <a:endParaRPr lang="en-GB" sz="28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>
                <a:latin typeface="Tahoma" pitchFamily="34" charset="0"/>
                <a:cs typeface="Tahoma" pitchFamily="34" charset="0"/>
              </a:rPr>
              <a:t>Transferrin receptors </a:t>
            </a:r>
            <a:r>
              <a:rPr lang="en-GB" sz="2800" dirty="0">
                <a:latin typeface="Tahoma" pitchFamily="34" charset="0"/>
                <a:cs typeface="Tahoma" pitchFamily="34" charset="0"/>
                <a:sym typeface="Symbol" pitchFamily="18" charset="2"/>
              </a:rPr>
              <a:t></a:t>
            </a:r>
            <a:endParaRPr lang="en-US" sz="2800" dirty="0">
              <a:latin typeface="Tahoma" pitchFamily="34" charset="0"/>
              <a:cs typeface="Tahoma" pitchFamily="34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>
                <a:latin typeface="Tahoma" panose="020B0604030504040204" pitchFamily="34" charset="0"/>
                <a:cs typeface="Tahoma" panose="020B0604030504040204" pitchFamily="34" charset="0"/>
              </a:rPr>
              <a:t>B.M.A</a:t>
            </a:r>
            <a:endParaRPr lang="en-GB" altLang="en-US"/>
          </a:p>
        </p:txBody>
      </p:sp>
      <p:sp>
        <p:nvSpPr>
          <p:cNvPr id="1945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b="1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400">
                <a:latin typeface="Tahoma" panose="020B0604030504040204" pitchFamily="34" charset="0"/>
                <a:cs typeface="Tahoma" panose="020B0604030504040204" pitchFamily="34" charset="0"/>
              </a:rPr>
              <a:t>Not necessary for uncomplicated IDA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Iron stain (Perl’s reaction) – Absent stores </a:t>
            </a:r>
            <a:endParaRPr lang="en-GB" altLang="en-US"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altLang="en-US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Iron deficient erythropoiesis (micronormoblastic)</a:t>
            </a:r>
            <a:endParaRPr lang="en-GB" altLang="en-US">
              <a:cs typeface="Times New Roman" panose="02020603050405020304" pitchFamily="18" charset="0"/>
            </a:endParaRPr>
          </a:p>
          <a:p>
            <a:endParaRPr lang="en-GB" altLang="en-US"/>
          </a:p>
        </p:txBody>
      </p:sp>
      <p:pic>
        <p:nvPicPr>
          <p:cNvPr id="19460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469900"/>
            <a:ext cx="4038600" cy="3022600"/>
          </a:xfrm>
        </p:spPr>
      </p:pic>
      <p:pic>
        <p:nvPicPr>
          <p:cNvPr id="19461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3903663"/>
            <a:ext cx="41719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4737100" y="6307138"/>
            <a:ext cx="2114550" cy="368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bg1"/>
                </a:solidFill>
              </a:rPr>
              <a:t>Absent iron stores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b="1">
                <a:latin typeface="Tahoma" panose="020B0604030504040204" pitchFamily="34" charset="0"/>
                <a:cs typeface="Tahoma" panose="020B0604030504040204" pitchFamily="34" charset="0"/>
              </a:rPr>
              <a:t>Investigate appropriately for the cause</a:t>
            </a:r>
            <a:r>
              <a:rPr lang="en-GB" altLang="en-US" sz="2800">
                <a:latin typeface="Tahoma" panose="020B0604030504040204" pitchFamily="34" charset="0"/>
                <a:cs typeface="Tahoma" panose="020B0604030504040204" pitchFamily="34" charset="0"/>
              </a:rPr>
              <a:t> (guided by Hx/PE)</a:t>
            </a:r>
          </a:p>
          <a:p>
            <a:pPr eaLnBrk="1" hangingPunct="1">
              <a:lnSpc>
                <a:spcPct val="90000"/>
              </a:lnSpc>
            </a:pPr>
            <a:endParaRPr lang="en-GB" altLang="en-US" sz="2800">
              <a:cs typeface="Tahoma" panose="020B060403050404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altLang="en-US" sz="2800">
                <a:cs typeface="Tahoma" panose="020B0604030504040204" pitchFamily="34" charset="0"/>
              </a:rPr>
              <a:t>Stools exam - O/C, occult blood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US" sz="2800">
                <a:cs typeface="Times New Roman" panose="02020603050405020304" pitchFamily="18" charset="0"/>
              </a:rPr>
              <a:t>Urine examination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US" sz="2800">
                <a:cs typeface="Tahoma" panose="020B0604030504040204" pitchFamily="34" charset="0"/>
              </a:rPr>
              <a:t>Endoscopy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altLang="en-US" sz="2800">
                <a:cs typeface="Tahoma" panose="020B0604030504040204" pitchFamily="34" charset="0"/>
              </a:rPr>
              <a:t>Pelvic examination   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altLang="en-US" sz="2800">
                <a:cs typeface="Tahoma" panose="020B0604030504040204" pitchFamily="34" charset="0"/>
              </a:rPr>
              <a:t>Imaging e.g. U/S etc.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Principles of Treatment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Bring Hb to normal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Treat underlying disease</a:t>
            </a:r>
            <a:endParaRPr lang="en-GB" altLang="en-US">
              <a:cs typeface="Times New Roman" panose="02020603050405020304" pitchFamily="18" charset="0"/>
            </a:endParaRPr>
          </a:p>
          <a:p>
            <a:pPr lvl="1" eaLnBrk="1" hangingPunct="1"/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Supportive measures as necessary</a:t>
            </a:r>
            <a:endParaRPr lang="en-GB" altLang="en-US"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Replace iron stores</a:t>
            </a:r>
          </a:p>
          <a:p>
            <a:pPr>
              <a:lnSpc>
                <a:spcPct val="150000"/>
              </a:lnSpc>
            </a:pPr>
            <a:endParaRPr lang="en-GB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57200"/>
            <a:ext cx="7924800" cy="5715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b="1">
                <a:latin typeface="Tahoma" panose="020B0604030504040204" pitchFamily="34" charset="0"/>
                <a:cs typeface="Tahoma" panose="020B0604030504040204" pitchFamily="34" charset="0"/>
              </a:rPr>
              <a:t>Options to raise Hb: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1.</a:t>
            </a:r>
            <a:r>
              <a:rPr lang="en-GB" altLang="en-US">
                <a:cs typeface="Times New Roman" panose="02020603050405020304" pitchFamily="18" charset="0"/>
              </a:rPr>
              <a:t>    </a:t>
            </a: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 Treatment with oral iron preps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en-GB" altLang="en-US">
                <a:cs typeface="Times New Roman" panose="02020603050405020304" pitchFamily="18" charset="0"/>
              </a:rPr>
              <a:t>    </a:t>
            </a: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 Parenteral iron treatment</a:t>
            </a:r>
            <a:endParaRPr lang="en-GB" altLang="en-US"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3.</a:t>
            </a:r>
            <a:r>
              <a:rPr lang="en-GB" altLang="en-US">
                <a:cs typeface="Times New Roman" panose="02020603050405020304" pitchFamily="18" charset="0"/>
              </a:rPr>
              <a:t>    </a:t>
            </a:r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 Blood transfusion –packed red cells</a:t>
            </a:r>
            <a:endParaRPr lang="en-GB" altLang="en-US">
              <a:cs typeface="Times New Roman" panose="02020603050405020304" pitchFamily="18" charset="0"/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229600" cy="5105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Oral Iron</a:t>
            </a: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eaLnBrk="1" hangingPunct="1">
              <a:defRPr/>
            </a:pP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Preferred mode </a:t>
            </a:r>
          </a:p>
          <a:p>
            <a:pPr eaLnBrk="1" hangingPunct="1">
              <a:defRPr/>
            </a:pP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~ 100 mg elemental iron daily</a:t>
            </a:r>
            <a:endParaRPr lang="en-GB" altLang="en-US" dirty="0">
              <a:cs typeface="Times New Roman" panose="02020603050405020304" pitchFamily="18" charset="0"/>
            </a:endParaRPr>
          </a:p>
          <a:p>
            <a:pPr lvl="1" eaLnBrk="1" hangingPunct="1">
              <a:defRPr/>
            </a:pP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Ferrous sulphate : 200mg </a:t>
            </a:r>
            <a:r>
              <a:rPr lang="en-GB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t.d.s</a:t>
            </a: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	Treatment needs to be for up to 6 months to restore iron stores.</a:t>
            </a:r>
          </a:p>
          <a:p>
            <a:pPr lvl="1" eaLnBrk="1" hangingPunct="1">
              <a:defRPr/>
            </a:pP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Other preps: Ferrous gluconate, ferrous </a:t>
            </a:r>
            <a:r>
              <a:rPr lang="en-GB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fumerate</a:t>
            </a:r>
            <a:endParaRPr lang="en-GB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defRPr/>
            </a:pP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Compounds with other haematinics (folate) 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   e.g. </a:t>
            </a:r>
            <a:r>
              <a:rPr lang="en-GB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ranferon</a:t>
            </a:r>
            <a:endParaRPr lang="en-GB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Parenteral Iron</a:t>
            </a: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: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r>
              <a:rPr lang="en-GB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Iron sucrose (IV); Iron dextran (IM); </a:t>
            </a:r>
            <a:r>
              <a:rPr lang="en-GB" altLang="en-US" sz="2800" dirty="0" err="1">
                <a:latin typeface="Tahoma" panose="020B0604030504040204" pitchFamily="34" charset="0"/>
                <a:cs typeface="Tahoma" panose="020B0604030504040204" pitchFamily="34" charset="0"/>
              </a:rPr>
              <a:t>Jectofer</a:t>
            </a:r>
            <a:r>
              <a:rPr lang="en-GB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 (IM); </a:t>
            </a:r>
            <a:r>
              <a:rPr lang="en-GB" altLang="en-US" sz="2800" dirty="0" err="1">
                <a:latin typeface="Tahoma" panose="020B0604030504040204" pitchFamily="34" charset="0"/>
                <a:cs typeface="Tahoma" panose="020B0604030504040204" pitchFamily="34" charset="0"/>
              </a:rPr>
              <a:t>ferrivenin</a:t>
            </a:r>
            <a:r>
              <a:rPr lang="en-GB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 (IV)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altLang="en-US" sz="28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GB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Indications: intolerance to oral iron, chronic blood loss, GI diseases aggravated by oral iron, rapid replenishment needed, impaired absorption</a:t>
            </a:r>
            <a:endParaRPr lang="en-GB" altLang="en-US" sz="2800" dirty="0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/>
              <a:t>Lecture 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419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Microcytic anaemias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Differential diagnosis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Review of principles of management of an anaemia</a:t>
            </a:r>
            <a:endParaRPr lang="en-GB" altLang="en-US">
              <a:cs typeface="Times New Roman" panose="02020603050405020304" pitchFamily="18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Treatment 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Differentiation of IDA and anaemia of chronic disorders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GB" altLang="en-US">
              <a:latin typeface="Tahoma" panose="020B0604030504040204" pitchFamily="34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</a:rPr>
              <a:t>Refractory IDA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>
                <a:latin typeface="Tahoma" panose="020B0604030504040204" pitchFamily="34" charset="0"/>
                <a:cs typeface="Tahoma" panose="020B0604030504040204" pitchFamily="34" charset="0"/>
              </a:rPr>
              <a:t>Transfusion</a:t>
            </a:r>
            <a:br>
              <a:rPr lang="en-GB" altLang="en-US" b="1"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en-GB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800" b="1">
                <a:latin typeface="Tahoma" panose="020B0604030504040204" pitchFamily="34" charset="0"/>
                <a:cs typeface="Tahoma" panose="020B0604030504040204" pitchFamily="34" charset="0"/>
              </a:rPr>
              <a:t>Indications:</a:t>
            </a:r>
          </a:p>
          <a:p>
            <a:pPr lvl="1" eaLnBrk="1" hangingPunct="1"/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Severe anaemia &lt;5g/dl</a:t>
            </a:r>
          </a:p>
          <a:p>
            <a:pPr lvl="1" eaLnBrk="1" hangingPunct="1"/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Hb &gt; 5g/dl and impending CCF</a:t>
            </a:r>
          </a:p>
          <a:p>
            <a:pPr lvl="1" eaLnBrk="1" hangingPunct="1"/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CCF or impending CCF</a:t>
            </a:r>
          </a:p>
          <a:p>
            <a:pPr lvl="1" eaLnBrk="1" hangingPunct="1"/>
            <a:r>
              <a:rPr lang="en-GB" altLang="en-US">
                <a:latin typeface="Tahoma" panose="020B0604030504040204" pitchFamily="34" charset="0"/>
                <a:cs typeface="Tahoma" panose="020B0604030504040204" pitchFamily="34" charset="0"/>
              </a:rPr>
              <a:t>Pregnant woman close to delivery</a:t>
            </a:r>
            <a:endParaRPr lang="en-GB" altLang="en-US"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28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GB" altLang="en-US" sz="2800">
                <a:latin typeface="Tahoma" panose="020B0604030504040204" pitchFamily="34" charset="0"/>
                <a:cs typeface="Tahoma" panose="020B0604030504040204" pitchFamily="34" charset="0"/>
              </a:rPr>
              <a:t>Transfuse packed cells, slowly, under diuretic cover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u="sng" dirty="0"/>
              <a:t>Initial blood counts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2600" dirty="0"/>
              <a:t>HB - 6.8 g/dl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2600" dirty="0" err="1"/>
              <a:t>Hct</a:t>
            </a:r>
            <a:r>
              <a:rPr lang="en-GB" sz="2600" dirty="0"/>
              <a:t>	- 20.9 %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2600" dirty="0"/>
              <a:t>MCV - 64 </a:t>
            </a:r>
            <a:r>
              <a:rPr lang="en-GB" sz="2600" dirty="0" err="1"/>
              <a:t>fl</a:t>
            </a:r>
            <a:endParaRPr lang="en-GB" sz="2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2600" dirty="0"/>
              <a:t>MCH - 21 </a:t>
            </a:r>
            <a:r>
              <a:rPr lang="en-GB" sz="2600" dirty="0" err="1"/>
              <a:t>pg</a:t>
            </a:r>
            <a:endParaRPr lang="en-GB" sz="2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2600" dirty="0"/>
              <a:t>Retic - 0.1%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u="sng" dirty="0"/>
              <a:t>4 weeks later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2600" dirty="0"/>
              <a:t>HB – 7.1 g/dl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2600" dirty="0" err="1"/>
              <a:t>Hct</a:t>
            </a:r>
            <a:r>
              <a:rPr lang="en-GB" sz="2600" dirty="0"/>
              <a:t>	- 21.4 %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2600" dirty="0"/>
              <a:t>MCV - 66 </a:t>
            </a:r>
            <a:r>
              <a:rPr lang="en-GB" sz="2600" dirty="0" err="1"/>
              <a:t>fl</a:t>
            </a:r>
            <a:endParaRPr lang="en-GB" sz="2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2600" dirty="0"/>
              <a:t>MCH - 22 </a:t>
            </a:r>
            <a:r>
              <a:rPr lang="en-GB" sz="2600" dirty="0" err="1"/>
              <a:t>pg</a:t>
            </a:r>
            <a:endParaRPr lang="en-GB" sz="2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2600" dirty="0"/>
              <a:t>Retic - 5%</a:t>
            </a:r>
          </a:p>
          <a:p>
            <a:pPr marL="0" indent="0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en-GB" u="sng" dirty="0"/>
          </a:p>
        </p:txBody>
      </p:sp>
      <p:sp>
        <p:nvSpPr>
          <p:cNvPr id="26628" name="TextBox 7"/>
          <p:cNvSpPr txBox="1">
            <a:spLocks noChangeArrowheads="1"/>
          </p:cNvSpPr>
          <p:nvPr/>
        </p:nvSpPr>
        <p:spPr bwMode="auto">
          <a:xfrm>
            <a:off x="457200" y="609600"/>
            <a:ext cx="7772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/>
              <a:t>63 year old male with microcytic hypochromic anaemia on treatment</a:t>
            </a:r>
            <a:endParaRPr lang="en-GB" altLang="en-US"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Refractory IDA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34975" y="1600200"/>
            <a:ext cx="8229600" cy="3886200"/>
          </a:xfrm>
        </p:spPr>
        <p:txBody>
          <a:bodyPr/>
          <a:lstStyle/>
          <a:p>
            <a:r>
              <a:rPr lang="en-GB" altLang="en-US"/>
              <a:t>Consider: </a:t>
            </a:r>
          </a:p>
          <a:p>
            <a:pPr lvl="1"/>
            <a:r>
              <a:rPr lang="en-GB" altLang="en-US"/>
              <a:t>Have you addressed the cause? e.g. continued blood loss; correct dose and duration of Rx; compliance, etc.</a:t>
            </a:r>
          </a:p>
          <a:p>
            <a:endParaRPr lang="en-GB" altLang="en-US"/>
          </a:p>
          <a:p>
            <a:r>
              <a:rPr lang="en-GB" altLang="en-US"/>
              <a:t>Is it iron deficiency?</a:t>
            </a:r>
          </a:p>
          <a:p>
            <a:endParaRPr lang="en-GB" altLang="en-US"/>
          </a:p>
          <a:p>
            <a:r>
              <a:rPr lang="en-GB" altLang="en-US"/>
              <a:t> Consider differentials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Further 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altLang="en-US" sz="2800"/>
              <a:t>History – dyspepsia, black stools</a:t>
            </a:r>
          </a:p>
          <a:p>
            <a:pPr>
              <a:lnSpc>
                <a:spcPct val="150000"/>
              </a:lnSpc>
            </a:pPr>
            <a:r>
              <a:rPr lang="en-GB" altLang="en-US" sz="2800"/>
              <a:t>P/E – features of anaemia, vague mass in epigastrium</a:t>
            </a:r>
          </a:p>
          <a:p>
            <a:pPr>
              <a:lnSpc>
                <a:spcPct val="150000"/>
              </a:lnSpc>
            </a:pPr>
            <a:r>
              <a:rPr lang="en-GB" altLang="en-US" sz="2800"/>
              <a:t>Serum ferritin, transferrin saturation, TIBC done </a:t>
            </a:r>
          </a:p>
          <a:p>
            <a:pPr>
              <a:lnSpc>
                <a:spcPct val="150000"/>
              </a:lnSpc>
            </a:pPr>
            <a:r>
              <a:rPr lang="en-GB" altLang="en-US" sz="2800"/>
              <a:t>Occult blood in stool positive</a:t>
            </a:r>
          </a:p>
          <a:p>
            <a:pPr>
              <a:lnSpc>
                <a:spcPct val="150000"/>
              </a:lnSpc>
            </a:pPr>
            <a:r>
              <a:rPr lang="en-GB" altLang="en-US" sz="2800"/>
              <a:t>Endoscopy and histology – Gastric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>
                <a:latin typeface="Tahoma" panose="020B0604030504040204" pitchFamily="34" charset="0"/>
                <a:cs typeface="Tahoma" panose="020B0604030504040204" pitchFamily="34" charset="0"/>
              </a:rPr>
              <a:t>DIFFERENTIAL DIAGNOSIS:</a:t>
            </a:r>
            <a:br>
              <a:rPr lang="en-GB" altLang="en-US">
                <a:cs typeface="Times New Roman" panose="02020603050405020304" pitchFamily="18" charset="0"/>
              </a:rPr>
            </a:br>
            <a:endParaRPr lang="en-GB" altLang="en-US"/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altLang="en-US" dirty="0">
                <a:latin typeface="Tahoma" pitchFamily="34" charset="0"/>
                <a:cs typeface="Tahoma" pitchFamily="34" charset="0"/>
              </a:rPr>
              <a:t>Distinguish between the other major differentials: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Anaemia of chronic disorders – </a:t>
            </a:r>
            <a:r>
              <a:rPr lang="en-GB" altLang="en-US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Hx</a:t>
            </a:r>
            <a:r>
              <a:rPr lang="en-GB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, underlying 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  disorder e.g. infection, inflammatory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dirty="0" err="1">
                <a:latin typeface="Tahoma" pitchFamily="34" charset="0"/>
                <a:cs typeface="Tahoma" pitchFamily="34" charset="0"/>
              </a:rPr>
              <a:t>Thalassaemias</a:t>
            </a:r>
            <a:endParaRPr lang="en-GB" altLang="en-US" dirty="0">
              <a:latin typeface="Tahoma" pitchFamily="34" charset="0"/>
              <a:cs typeface="Tahoma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dirty="0" err="1">
                <a:latin typeface="Tahoma" pitchFamily="34" charset="0"/>
                <a:cs typeface="Tahoma" pitchFamily="34" charset="0"/>
              </a:rPr>
              <a:t>Sideroblastic</a:t>
            </a:r>
            <a:r>
              <a:rPr lang="en-GB" altLang="en-US" dirty="0">
                <a:latin typeface="Tahoma" pitchFamily="34" charset="0"/>
                <a:cs typeface="Tahoma" pitchFamily="34" charset="0"/>
              </a:rPr>
              <a:t> anaemias</a:t>
            </a: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6868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b="1" u="sng"/>
              <a:t>Feature			Fe def			Chronic Dx                  </a:t>
            </a:r>
            <a:endParaRPr lang="en-GB" altLang="en-US" sz="240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2400"/>
              <a:t>MCV				</a:t>
            </a:r>
            <a:r>
              <a:rPr lang="en-GB" altLang="en-US" sz="2400">
                <a:sym typeface="Wingdings 3" panose="05040102010807070707" pitchFamily="18" charset="2"/>
              </a:rPr>
              <a:t>				N/</a:t>
            </a:r>
            <a:endParaRPr lang="en-GB" altLang="en-US" sz="240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2400"/>
              <a:t>sFe				</a:t>
            </a:r>
            <a:r>
              <a:rPr lang="en-GB" altLang="en-US" sz="2400">
                <a:sym typeface="Wingdings 3" panose="05040102010807070707" pitchFamily="18" charset="2"/>
              </a:rPr>
              <a:t></a:t>
            </a:r>
            <a:r>
              <a:rPr lang="en-GB" altLang="en-US" sz="2400"/>
              <a:t>				</a:t>
            </a:r>
            <a:r>
              <a:rPr lang="en-GB" altLang="en-US" sz="2400">
                <a:sym typeface="Wingdings 3" panose="05040102010807070707" pitchFamily="18" charset="2"/>
              </a:rPr>
              <a:t></a:t>
            </a:r>
            <a:endParaRPr lang="en-GB" altLang="en-US" sz="240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2400"/>
              <a:t>TIBC				</a:t>
            </a:r>
            <a:r>
              <a:rPr lang="en-GB" altLang="en-US" sz="2400">
                <a:sym typeface="Wingdings 3" panose="05040102010807070707" pitchFamily="18" charset="2"/>
              </a:rPr>
              <a:t></a:t>
            </a:r>
            <a:r>
              <a:rPr lang="en-GB" altLang="en-US" sz="2400"/>
              <a:t> 				</a:t>
            </a:r>
            <a:r>
              <a:rPr lang="en-GB" altLang="en-US" sz="2400">
                <a:sym typeface="Wingdings 3" panose="05040102010807070707" pitchFamily="18" charset="2"/>
              </a:rPr>
              <a:t></a:t>
            </a:r>
            <a:r>
              <a:rPr lang="en-GB" altLang="en-US" sz="2400"/>
              <a:t> 	 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2400"/>
              <a:t>Transferrin satn		</a:t>
            </a:r>
            <a:r>
              <a:rPr lang="en-GB" altLang="en-US" sz="2400">
                <a:sym typeface="Wingdings 3" panose="05040102010807070707" pitchFamily="18" charset="2"/>
              </a:rPr>
              <a:t></a:t>
            </a:r>
            <a:r>
              <a:rPr lang="en-GB" altLang="en-US" sz="2400"/>
              <a:t>				N/</a:t>
            </a:r>
            <a:r>
              <a:rPr lang="en-GB" altLang="en-US" sz="2400">
                <a:sym typeface="Wingdings 3" panose="05040102010807070707" pitchFamily="18" charset="2"/>
              </a:rPr>
              <a:t></a:t>
            </a:r>
            <a:endParaRPr lang="en-GB" altLang="en-US" sz="240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2400"/>
              <a:t>Transferrin receptor		</a:t>
            </a:r>
            <a:r>
              <a:rPr lang="en-GB" altLang="en-US" sz="2400">
                <a:sym typeface="Wingdings 3" panose="05040102010807070707" pitchFamily="18" charset="2"/>
              </a:rPr>
              <a:t>				N/</a:t>
            </a:r>
            <a:endParaRPr lang="en-GB" altLang="en-US" sz="240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2400"/>
              <a:t>BM iron                         Absent				Present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2400"/>
              <a:t>Serum Ferritin 		</a:t>
            </a:r>
            <a:r>
              <a:rPr lang="en-GB" altLang="en-US" sz="2400">
                <a:sym typeface="Wingdings 3" panose="05040102010807070707" pitchFamily="18" charset="2"/>
              </a:rPr>
              <a:t></a:t>
            </a:r>
            <a:r>
              <a:rPr lang="en-GB" altLang="en-US" sz="2400"/>
              <a:t> 				N/</a:t>
            </a:r>
            <a:r>
              <a:rPr lang="en-GB" altLang="en-US" sz="2400">
                <a:sym typeface="Wingdings 3" panose="05040102010807070707" pitchFamily="18" charset="2"/>
              </a:rPr>
              <a:t>  </a:t>
            </a:r>
            <a:r>
              <a:rPr lang="en-GB" altLang="en-US" sz="2400"/>
              <a:t>	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2400"/>
              <a:t>Rbc protoporph		</a:t>
            </a:r>
            <a:r>
              <a:rPr lang="en-GB" altLang="en-US" sz="2400">
                <a:sym typeface="Wingdings 3" panose="05040102010807070707" pitchFamily="18" charset="2"/>
              </a:rPr>
              <a:t></a:t>
            </a:r>
            <a:r>
              <a:rPr lang="en-GB" altLang="en-US" sz="2400"/>
              <a:t>				</a:t>
            </a:r>
            <a:r>
              <a:rPr lang="en-GB" altLang="en-US" sz="2400">
                <a:sym typeface="Wingdings 3" panose="05040102010807070707" pitchFamily="18" charset="2"/>
              </a:rPr>
              <a:t></a:t>
            </a:r>
            <a:endParaRPr lang="en-GB" altLang="en-US" sz="240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en-US" sz="2400"/>
              <a:t>		</a:t>
            </a:r>
            <a:endParaRPr lang="en-US" altLang="en-US"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5"/>
          <p:cNvSpPr txBox="1">
            <a:spLocks noChangeArrowheads="1"/>
          </p:cNvSpPr>
          <p:nvPr/>
        </p:nvSpPr>
        <p:spPr bwMode="auto">
          <a:xfrm>
            <a:off x="1600200" y="1066800"/>
            <a:ext cx="4724400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/>
              <a:t>Sideroblastic anaemias</a:t>
            </a:r>
            <a:endParaRPr lang="en-US" altLang="en-US"/>
          </a:p>
        </p:txBody>
      </p:sp>
      <p:sp>
        <p:nvSpPr>
          <p:cNvPr id="31747" name="Line 7"/>
          <p:cNvSpPr>
            <a:spLocks noChangeShapeType="1"/>
          </p:cNvSpPr>
          <p:nvPr/>
        </p:nvSpPr>
        <p:spPr bwMode="auto">
          <a:xfrm flipH="1">
            <a:off x="1905000" y="1676400"/>
            <a:ext cx="1905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Line 8"/>
          <p:cNvSpPr>
            <a:spLocks noChangeShapeType="1"/>
          </p:cNvSpPr>
          <p:nvPr/>
        </p:nvSpPr>
        <p:spPr bwMode="auto">
          <a:xfrm>
            <a:off x="3810000" y="16764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9"/>
          <p:cNvSpPr txBox="1">
            <a:spLocks noChangeArrowheads="1"/>
          </p:cNvSpPr>
          <p:nvPr/>
        </p:nvSpPr>
        <p:spPr bwMode="auto">
          <a:xfrm>
            <a:off x="838200" y="2819400"/>
            <a:ext cx="2133600" cy="101441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/>
              <a:t>Hereditary: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/>
              <a:t>Sex-linked tmt</a:t>
            </a:r>
            <a:endParaRPr lang="en-US" altLang="en-US" sz="2400"/>
          </a:p>
        </p:txBody>
      </p:sp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4724400" y="2667000"/>
            <a:ext cx="2590800" cy="3022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/>
              <a:t>Acquired: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/>
              <a:t>Drugs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/>
              <a:t>Lead poisoning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/>
              <a:t>Alcoholism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/>
              <a:t>Some haematol dx</a:t>
            </a:r>
            <a:endParaRPr lang="en-US" altLang="en-US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077200" cy="5410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b="1"/>
              <a:t>SIDEROBLASTIC ANAEMIAS.</a:t>
            </a:r>
            <a:endParaRPr lang="en-GB" altLang="en-US"/>
          </a:p>
          <a:p>
            <a:pPr eaLnBrk="1" hangingPunct="1"/>
            <a:r>
              <a:rPr lang="en-GB" altLang="en-US" sz="2800"/>
              <a:t>Characterized by ringed sideroblasts (RS) in </a:t>
            </a:r>
            <a:r>
              <a:rPr lang="en-GB" altLang="en-US" sz="2800" b="1">
                <a:solidFill>
                  <a:srgbClr val="C00000"/>
                </a:solidFill>
              </a:rPr>
              <a:t>bone marrow</a:t>
            </a:r>
          </a:p>
          <a:p>
            <a:pPr eaLnBrk="1" hangingPunct="1"/>
            <a:r>
              <a:rPr lang="en-GB" altLang="en-US" sz="2800"/>
              <a:t>RS are developing erythroblasts with iron granules arranged in ring around nucleus (usually &gt; 6 granules per cell)</a:t>
            </a:r>
          </a:p>
          <a:p>
            <a:pPr eaLnBrk="1" hangingPunct="1"/>
            <a:r>
              <a:rPr lang="en-GB" altLang="en-US" sz="2800"/>
              <a:t>Iron contained in the mitochondria.</a:t>
            </a:r>
          </a:p>
          <a:p>
            <a:pPr eaLnBrk="1" hangingPunct="1"/>
            <a:r>
              <a:rPr lang="en-GB" altLang="en-US" sz="2800"/>
              <a:t>Disordered porphyrin and abn. haeme synthesis is common </a:t>
            </a:r>
            <a:endParaRPr lang="en-US" altLang="en-US"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4"/>
          <p:cNvSpPr>
            <a:spLocks noChangeArrowheads="1" noChangeShapeType="1" noTextEdit="1"/>
          </p:cNvSpPr>
          <p:nvPr/>
        </p:nvSpPr>
        <p:spPr bwMode="auto">
          <a:xfrm>
            <a:off x="1905000" y="1752600"/>
            <a:ext cx="55626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Thank you!</a:t>
            </a:r>
          </a:p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Questions?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b="1">
                <a:latin typeface="Tahoma" panose="020B0604030504040204" pitchFamily="34" charset="0"/>
                <a:cs typeface="Times New Roman" panose="02020603050405020304" pitchFamily="18" charset="0"/>
              </a:rPr>
              <a:t>Microcytosis:</a:t>
            </a: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  </a:t>
            </a:r>
          </a:p>
          <a:p>
            <a:pPr eaLnBrk="1" hangingPunct="1"/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Red cells that are smaller than normal.</a:t>
            </a:r>
          </a:p>
          <a:p>
            <a:pPr eaLnBrk="1" hangingPunct="1"/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MCV reduced to below lower normal limit.</a:t>
            </a:r>
          </a:p>
          <a:p>
            <a:pPr eaLnBrk="1" hangingPunct="1"/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Normal MCV 76 -96 fl</a:t>
            </a:r>
            <a:endParaRPr lang="en-GB" altLang="en-US">
              <a:cs typeface="Times New Roman" panose="02020603050405020304" pitchFamily="18" charset="0"/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153400" cy="5638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 b="1">
                <a:latin typeface="Tahoma" panose="020B0604030504040204" pitchFamily="34" charset="0"/>
                <a:cs typeface="Times New Roman" panose="02020603050405020304" pitchFamily="18" charset="0"/>
              </a:rPr>
              <a:t>Differential diagnosis of microcytosis</a:t>
            </a:r>
            <a:r>
              <a:rPr lang="en-GB" altLang="en-US" sz="2400" b="1">
                <a:latin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en-GB" altLang="en-US" sz="2400">
              <a:cs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>
              <a:cs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GB" altLang="en-US" sz="2800" b="1">
                <a:solidFill>
                  <a:srgbClr val="FF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Iron deficiency</a:t>
            </a:r>
            <a:r>
              <a:rPr lang="en-GB" altLang="en-US" sz="2800" b="1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– commonest cause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2.  Thalassaemias and haemoglobinopathies: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>
                <a:latin typeface="Symbol" panose="05050102010706020507" pitchFamily="18" charset="2"/>
                <a:cs typeface="Tahoma" panose="020B0604030504040204" pitchFamily="34" charset="0"/>
              </a:rPr>
              <a:t>	b-</a:t>
            </a:r>
            <a:r>
              <a:rPr lang="en-GB" altLang="en-US" sz="2800">
                <a:latin typeface="Tahoma" panose="020B0604030504040204" pitchFamily="34" charset="0"/>
                <a:cs typeface="Times New Roman" panose="02020603050405020304" pitchFamily="18" charset="0"/>
              </a:rPr>
              <a:t>thalassaemias, </a:t>
            </a:r>
            <a:r>
              <a:rPr lang="en-GB" altLang="en-US" sz="2800">
                <a:latin typeface="Symbol" panose="05050102010706020507" pitchFamily="18" charset="2"/>
                <a:cs typeface="Tahoma" panose="020B0604030504040204" pitchFamily="34" charset="0"/>
              </a:rPr>
              <a:t>db-</a:t>
            </a:r>
            <a:r>
              <a:rPr lang="en-GB" altLang="en-US" sz="2800">
                <a:latin typeface="Tahoma" panose="020B0604030504040204" pitchFamily="34" charset="0"/>
                <a:ea typeface="MS Gothic" panose="020B0609070205080204" pitchFamily="49" charset="-128"/>
              </a:rPr>
              <a:t>thalassaemia, </a:t>
            </a:r>
            <a:r>
              <a:rPr lang="en-GB" altLang="en-US" sz="2800">
                <a:latin typeface="Tahoma" panose="020B0604030504040204" pitchFamily="34" charset="0"/>
                <a:ea typeface="MS Gothic" panose="020B0609070205080204" pitchFamily="49" charset="-128"/>
                <a:sym typeface="Symbol" panose="05050102010706020507" pitchFamily="18" charset="2"/>
              </a:rPr>
              <a:t></a:t>
            </a:r>
            <a:r>
              <a:rPr lang="en-GB" altLang="en-US" sz="2800">
                <a:latin typeface="Tahoma" panose="020B0604030504040204" pitchFamily="34" charset="0"/>
                <a:ea typeface="MS Gothic" panose="020B0609070205080204" pitchFamily="49" charset="-128"/>
              </a:rPr>
              <a:t> thal minor, Hb E, Hb Lepore trait etc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800">
              <a:latin typeface="Tahoma" panose="020B0604030504040204" pitchFamily="34" charset="0"/>
              <a:ea typeface="MS Gothic" panose="020B0609070205080204" pitchFamily="49" charset="-128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>
                <a:latin typeface="Tahoma" panose="020B0604030504040204" pitchFamily="34" charset="0"/>
                <a:ea typeface="MS Gothic" panose="020B0609070205080204" pitchFamily="49" charset="-128"/>
              </a:rPr>
              <a:t>3.  Blockade of haem synthesis: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/>
              <a:t>     Lead poisoning, Pyridoxine deficiency, Pyrazinamide, Isoniazid</a:t>
            </a:r>
            <a:r>
              <a:rPr lang="en-GB" altLang="en-US" sz="2400"/>
              <a:t>,</a:t>
            </a:r>
            <a:r>
              <a:rPr lang="en-GB" altLang="en-US" sz="2000"/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000">
              <a:latin typeface="Tahoma" panose="020B0604030504040204" pitchFamily="34" charset="0"/>
              <a:ea typeface="MS Gothic" panose="020B0609070205080204" pitchFamily="49" charset="-128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000">
                <a:cs typeface="Times New Roman" panose="02020603050405020304" pitchFamily="18" charset="0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000">
              <a:cs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600">
                <a:latin typeface="Symbol" panose="05050102010706020507" pitchFamily="18" charset="2"/>
                <a:cs typeface="Tahoma" panose="020B0604030504040204" pitchFamily="34" charset="0"/>
              </a:rPr>
              <a:t>	</a:t>
            </a:r>
            <a:endParaRPr lang="en-US" altLang="en-US" sz="1600">
              <a:latin typeface="Symbol" panose="05050102010706020507" pitchFamily="18" charset="2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4.  Sideroblastic anaemias</a:t>
            </a:r>
            <a:endParaRPr lang="en-GB" altLang="en-US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 </a:t>
            </a:r>
            <a:endParaRPr lang="en-GB" altLang="en-US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5. Chronic inflammatory states (usually NN)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	(Some anaemias of chronic disease)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 </a:t>
            </a:r>
            <a:endParaRPr lang="en-GB" altLang="en-US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>
                <a:latin typeface="Tahoma" panose="020B0604030504040204" pitchFamily="34" charset="0"/>
                <a:cs typeface="Times New Roman" panose="02020603050405020304" pitchFamily="18" charset="0"/>
              </a:rPr>
              <a:t>6. Others e.g. Congenital atransferrinemia (rare)</a:t>
            </a:r>
            <a:r>
              <a:rPr lang="en-US" altLang="en-US"/>
              <a:t> 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457200" y="838200"/>
            <a:ext cx="7162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800"/>
              <a:t>Differential diagnosis of microcytosis cont..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Management: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3200" dirty="0">
                <a:latin typeface="Tahoma" panose="020B0604030504040204" pitchFamily="34" charset="0"/>
                <a:cs typeface="Tahoma" panose="020B0604030504040204" pitchFamily="34" charset="0"/>
              </a:rPr>
              <a:t>Diagnosis		  </a:t>
            </a:r>
            <a:r>
              <a:rPr lang="en-GB" altLang="en-US" dirty="0">
                <a:latin typeface="+mj-lt"/>
                <a:cs typeface="Tahoma" panose="020B0604030504040204" pitchFamily="34" charset="0"/>
              </a:rPr>
              <a:t>Clinical features (History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400" dirty="0">
                <a:cs typeface="Times New Roman" panose="02020603050405020304" pitchFamily="18" charset="0"/>
              </a:rPr>
              <a:t>					  </a:t>
            </a:r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p</a:t>
            </a:r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hysical examination)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	                       	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					  Lab Tests</a:t>
            </a:r>
            <a:endParaRPr lang="en-GB" altLang="en-US" sz="28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dirty="0">
                <a:latin typeface="Tahoma" panose="020B0604030504040204" pitchFamily="34" charset="0"/>
                <a:cs typeface="Tahoma" panose="020B0604030504040204" pitchFamily="34" charset="0"/>
              </a:rPr>
              <a:t>Treatment             </a:t>
            </a:r>
            <a:r>
              <a:rPr lang="en-GB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Symptomatic</a:t>
            </a:r>
            <a:endParaRPr lang="en-GB" altLang="en-US" sz="28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	                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				       Specific </a:t>
            </a:r>
            <a:endParaRPr lang="en-GB" altLang="en-US" sz="28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2819400" y="19812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7"/>
          <p:cNvSpPr>
            <a:spLocks noChangeShapeType="1"/>
          </p:cNvSpPr>
          <p:nvPr/>
        </p:nvSpPr>
        <p:spPr bwMode="auto">
          <a:xfrm>
            <a:off x="2824163" y="1981200"/>
            <a:ext cx="1595437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>
            <a:off x="2514600" y="44196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>
            <a:off x="2514600" y="4457700"/>
            <a:ext cx="1524000" cy="80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GB" altLang="en-US"/>
              <a:t>Principles of mgt of anaemia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20050" cy="4572000"/>
          </a:xfrm>
        </p:spPr>
        <p:txBody>
          <a:bodyPr/>
          <a:lstStyle/>
          <a:p>
            <a:r>
              <a:rPr lang="en-GB" altLang="en-US" sz="2800"/>
              <a:t>Guided by History and physical findings</a:t>
            </a:r>
          </a:p>
          <a:p>
            <a:pPr lvl="1"/>
            <a:r>
              <a:rPr lang="en-GB" altLang="en-US" sz="2400"/>
              <a:t>Assess patient ? decompensated</a:t>
            </a:r>
          </a:p>
          <a:p>
            <a:r>
              <a:rPr lang="en-GB" altLang="en-US" sz="2800"/>
              <a:t>Tests to demonstrate the anaemia</a:t>
            </a:r>
          </a:p>
          <a:p>
            <a:pPr lvl="1"/>
            <a:r>
              <a:rPr lang="en-GB" altLang="en-US" sz="2400"/>
              <a:t>TBC   - Hb , MCV, Hct </a:t>
            </a:r>
          </a:p>
          <a:p>
            <a:pPr lvl="1"/>
            <a:r>
              <a:rPr lang="en-GB" altLang="en-US" sz="2400"/>
              <a:t>? Severity</a:t>
            </a:r>
          </a:p>
          <a:p>
            <a:r>
              <a:rPr lang="en-GB" altLang="en-US" sz="2800"/>
              <a:t>What  is the type of anaemia?</a:t>
            </a:r>
          </a:p>
          <a:p>
            <a:pPr lvl="1"/>
            <a:r>
              <a:rPr lang="en-GB" altLang="en-US" sz="2400"/>
              <a:t>Red cell indices, PBF, Retic count, LDH, Haptoglobulin, Bilirubin</a:t>
            </a:r>
          </a:p>
          <a:p>
            <a:r>
              <a:rPr lang="en-GB" altLang="en-US" sz="2800"/>
              <a:t>What is the cause?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>
                <a:latin typeface="Tahoma" panose="020B0604030504040204" pitchFamily="34" charset="0"/>
                <a:cs typeface="Tahoma" panose="020B0604030504040204" pitchFamily="34" charset="0"/>
              </a:rPr>
              <a:t>Clinical Features of ID</a:t>
            </a:r>
            <a:br>
              <a:rPr lang="en-GB" altLang="en-US">
                <a:cs typeface="Times New Roman" panose="02020603050405020304" pitchFamily="18" charset="0"/>
              </a:rPr>
            </a:br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GB" altLang="en-US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altLang="en-US" sz="2800">
                <a:latin typeface="Tahoma" panose="020B0604030504040204" pitchFamily="34" charset="0"/>
                <a:cs typeface="Tahoma" panose="020B0604030504040204" pitchFamily="34" charset="0"/>
              </a:rPr>
              <a:t>Anaemia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altLang="en-US" sz="2800">
                <a:latin typeface="Tahoma" panose="020B0604030504040204" pitchFamily="34" charset="0"/>
                <a:cs typeface="Tahoma" panose="020B0604030504040204" pitchFamily="34" charset="0"/>
              </a:rPr>
              <a:t>Effect of chronic iron deficiency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altLang="en-US" sz="2800">
                <a:latin typeface="Tahoma" panose="020B0604030504040204" pitchFamily="34" charset="0"/>
                <a:cs typeface="Tahoma" panose="020B0604030504040204" pitchFamily="34" charset="0"/>
              </a:rPr>
              <a:t>Underlying/causative disorder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382000" cy="518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b="1">
                <a:latin typeface="Tahoma" panose="020B0604030504040204" pitchFamily="34" charset="0"/>
                <a:cs typeface="Tahoma" panose="020B0604030504040204" pitchFamily="34" charset="0"/>
              </a:rPr>
              <a:t>Epithelial tissue changes</a:t>
            </a:r>
            <a:endParaRPr lang="en-GB" altLang="en-US">
              <a:cs typeface="Times New Roman" panose="02020603050405020304" pitchFamily="18" charset="0"/>
            </a:endParaRPr>
          </a:p>
          <a:p>
            <a:pPr eaLnBrk="1" hangingPunct="1"/>
            <a:endParaRPr lang="en-GB" altLang="en-US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GB" altLang="en-US" sz="2800">
                <a:latin typeface="Tahoma" panose="020B0604030504040204" pitchFamily="34" charset="0"/>
                <a:cs typeface="Tahoma" panose="020B0604030504040204" pitchFamily="34" charset="0"/>
              </a:rPr>
              <a:t>Nails- Koilonychia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28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GB" altLang="en-US" sz="2800">
                <a:latin typeface="Tahoma" panose="020B0604030504040204" pitchFamily="34" charset="0"/>
                <a:cs typeface="Tahoma" panose="020B0604030504040204" pitchFamily="34" charset="0"/>
              </a:rPr>
              <a:t>Tongue - Atrophic glossitis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28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GB" altLang="en-US" sz="2800">
                <a:latin typeface="Tahoma" panose="020B0604030504040204" pitchFamily="34" charset="0"/>
                <a:cs typeface="Tahoma" panose="020B0604030504040204" pitchFamily="34" charset="0"/>
              </a:rPr>
              <a:t>Angular stomatitis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28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GB" altLang="en-US" sz="2800">
                <a:latin typeface="Tahoma" panose="020B0604030504040204" pitchFamily="34" charset="0"/>
                <a:cs typeface="Tahoma" panose="020B0604030504040204" pitchFamily="34" charset="0"/>
              </a:rPr>
              <a:t>Oesophageal webs- Kelly Patterson syndrome (middle aged females with chronic severe IDA)</a:t>
            </a:r>
            <a:endParaRPr lang="en-GB" altLang="en-US" sz="2800">
              <a:cs typeface="Times New Roman" panose="02020603050405020304" pitchFamily="18" charset="0"/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814</TotalTime>
  <Words>652</Words>
  <Application>Microsoft Office PowerPoint</Application>
  <PresentationFormat>On-screen Show (4:3)</PresentationFormat>
  <Paragraphs>196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Pixel</vt:lpstr>
      <vt:lpstr> </vt:lpstr>
      <vt:lpstr>Lecture outline</vt:lpstr>
      <vt:lpstr>PowerPoint Presentation</vt:lpstr>
      <vt:lpstr>PowerPoint Presentation</vt:lpstr>
      <vt:lpstr>PowerPoint Presentation</vt:lpstr>
      <vt:lpstr>Management:</vt:lpstr>
      <vt:lpstr>Principles of mgt of anaemia</vt:lpstr>
      <vt:lpstr>Clinical Features of ID </vt:lpstr>
      <vt:lpstr>PowerPoint Presentation</vt:lpstr>
      <vt:lpstr>PowerPoint Presentation</vt:lpstr>
      <vt:lpstr>Differential diagnosis of MH  </vt:lpstr>
      <vt:lpstr>PowerPoint Presentation</vt:lpstr>
      <vt:lpstr>PowerPoint Presentation</vt:lpstr>
      <vt:lpstr>B.M.A</vt:lpstr>
      <vt:lpstr>PowerPoint Presentation</vt:lpstr>
      <vt:lpstr>Principles of Treatment </vt:lpstr>
      <vt:lpstr>PowerPoint Presentation</vt:lpstr>
      <vt:lpstr>PowerPoint Presentation</vt:lpstr>
      <vt:lpstr>PowerPoint Presentation</vt:lpstr>
      <vt:lpstr>Transfusion </vt:lpstr>
      <vt:lpstr>PowerPoint Presentation</vt:lpstr>
      <vt:lpstr>Refractory IDA</vt:lpstr>
      <vt:lpstr>Further investigations</vt:lpstr>
      <vt:lpstr>DIFFERENTIAL DIAGNOSIS: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Ramadhan Rajab</dc:creator>
  <cp:lastModifiedBy>Jessie Githanga</cp:lastModifiedBy>
  <cp:revision>48</cp:revision>
  <dcterms:created xsi:type="dcterms:W3CDTF">1601-01-01T00:00:00Z</dcterms:created>
  <dcterms:modified xsi:type="dcterms:W3CDTF">2017-04-13T18:52:49Z</dcterms:modified>
</cp:coreProperties>
</file>