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5" r:id="rId6"/>
    <p:sldId id="259" r:id="rId7"/>
    <p:sldId id="262" r:id="rId8"/>
    <p:sldId id="263" r:id="rId9"/>
    <p:sldId id="264" r:id="rId10"/>
    <p:sldId id="278" r:id="rId11"/>
    <p:sldId id="271" r:id="rId12"/>
    <p:sldId id="273" r:id="rId13"/>
    <p:sldId id="272" r:id="rId14"/>
    <p:sldId id="280" r:id="rId15"/>
    <p:sldId id="268" r:id="rId16"/>
    <p:sldId id="277" r:id="rId17"/>
    <p:sldId id="27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C2BCF-CC06-4A2A-997B-3DB0E2047031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D6DFB-A415-486C-AA72-D9CEEAAAA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B4AB-2084-452C-9989-315B7B5A74D6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B4AB-2084-452C-9989-315B7B5A74D6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B4AB-2084-452C-9989-315B7B5A74D6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B4AB-2084-452C-9989-315B7B5A74D6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B4AB-2084-452C-9989-315B7B5A74D6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B4AB-2084-452C-9989-315B7B5A74D6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FBF59-77EB-4BA2-BE27-0F1E921C4FF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9CAC-AFDB-4920-AB48-4D9E1CA78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BONE MARROW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JRAJAB</a:t>
            </a:r>
          </a:p>
          <a:p>
            <a:r>
              <a:rPr lang="en-US" dirty="0" err="1" smtClean="0"/>
              <a:t>MBChB</a:t>
            </a:r>
            <a:r>
              <a:rPr lang="en-US" dirty="0" smtClean="0"/>
              <a:t> III </a:t>
            </a:r>
            <a:r>
              <a:rPr lang="en-US" i="1" dirty="0" err="1" smtClean="0"/>
              <a:t>intergrated</a:t>
            </a:r>
            <a:r>
              <a:rPr lang="en-US" i="1" dirty="0" smtClean="0"/>
              <a:t> lecture series</a:t>
            </a:r>
          </a:p>
          <a:p>
            <a:r>
              <a:rPr lang="en-US" dirty="0" smtClean="0"/>
              <a:t>AUG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BM failure…Classification</a:t>
            </a:r>
            <a:br>
              <a:rPr lang="en-US" dirty="0" smtClean="0"/>
            </a:br>
            <a:r>
              <a:rPr lang="en-US" dirty="0" smtClean="0"/>
              <a:t>Primary or Constitutional syndromes </a:t>
            </a:r>
            <a:br>
              <a:rPr lang="en-US" dirty="0" smtClean="0"/>
            </a:b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 smtClean="0"/>
              <a:t>Fanconi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Dyskeratosis</a:t>
            </a:r>
            <a:r>
              <a:rPr lang="en-US" dirty="0" smtClean="0"/>
              <a:t> </a:t>
            </a:r>
            <a:r>
              <a:rPr lang="en-US" dirty="0" err="1" smtClean="0"/>
              <a:t>Congenita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Amegakaryocytic</a:t>
            </a:r>
            <a:r>
              <a:rPr lang="en-US" dirty="0" smtClean="0"/>
              <a:t> </a:t>
            </a:r>
            <a:r>
              <a:rPr lang="en-US" dirty="0" err="1" smtClean="0"/>
              <a:t>Thrombocytopaenia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Schwachman</a:t>
            </a:r>
            <a:r>
              <a:rPr lang="en-US" dirty="0" smtClean="0"/>
              <a:t> Diamond</a:t>
            </a:r>
          </a:p>
          <a:p>
            <a:pPr>
              <a:buNone/>
            </a:pPr>
            <a:r>
              <a:rPr lang="en-US" b="1" i="1" dirty="0" err="1" smtClean="0"/>
              <a:t>Cytopenias</a:t>
            </a:r>
            <a:endParaRPr lang="en-US" b="1" i="1" dirty="0" smtClean="0"/>
          </a:p>
          <a:p>
            <a:pPr>
              <a:buFontTx/>
              <a:buChar char="-"/>
            </a:pPr>
            <a:r>
              <a:rPr lang="en-US" dirty="0" smtClean="0"/>
              <a:t>Diamond  </a:t>
            </a:r>
            <a:r>
              <a:rPr lang="en-US" dirty="0" err="1" smtClean="0"/>
              <a:t>Blackfan</a:t>
            </a:r>
            <a:r>
              <a:rPr lang="en-US" dirty="0" smtClean="0"/>
              <a:t> Syndrome</a:t>
            </a:r>
          </a:p>
          <a:p>
            <a:pPr>
              <a:buFontTx/>
              <a:buChar char="-"/>
            </a:pPr>
            <a:r>
              <a:rPr lang="en-US" dirty="0" err="1" smtClean="0"/>
              <a:t>Kostmans</a:t>
            </a:r>
            <a:r>
              <a:rPr lang="en-US" dirty="0" smtClean="0"/>
              <a:t> Syndrome</a:t>
            </a:r>
          </a:p>
          <a:p>
            <a:pPr>
              <a:buFontTx/>
              <a:buChar char="-"/>
            </a:pPr>
            <a:r>
              <a:rPr lang="en-US" dirty="0" err="1" smtClean="0"/>
              <a:t>Thrombocytopaenia</a:t>
            </a:r>
            <a:r>
              <a:rPr lang="en-US" dirty="0" smtClean="0"/>
              <a:t> with Absent Radii(TAR)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 Failure…….Constitutional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5800" b="1" dirty="0" err="1" smtClean="0"/>
              <a:t>Fanconi</a:t>
            </a:r>
            <a:r>
              <a:rPr lang="en-GB" sz="5800" b="1" dirty="0" smtClean="0"/>
              <a:t> Anaemia</a:t>
            </a:r>
          </a:p>
          <a:p>
            <a:r>
              <a:rPr lang="en-GB" sz="3800" dirty="0" smtClean="0"/>
              <a:t>-</a:t>
            </a:r>
            <a:r>
              <a:rPr lang="en-GB" sz="3800" dirty="0" err="1" smtClean="0"/>
              <a:t>Autosomal</a:t>
            </a:r>
            <a:r>
              <a:rPr lang="en-GB" sz="3800" dirty="0" smtClean="0"/>
              <a:t> Recessive  or sex linked</a:t>
            </a:r>
          </a:p>
          <a:p>
            <a:r>
              <a:rPr lang="en-GB" sz="3800" dirty="0" smtClean="0"/>
              <a:t>-39% present with physical </a:t>
            </a:r>
            <a:r>
              <a:rPr lang="en-GB" sz="3800" dirty="0" err="1" smtClean="0"/>
              <a:t>abnormalitiea</a:t>
            </a:r>
            <a:r>
              <a:rPr lang="en-GB" sz="3800" dirty="0" smtClean="0"/>
              <a:t> and &amp; haematological </a:t>
            </a:r>
            <a:r>
              <a:rPr lang="en-GB" sz="3800" dirty="0" err="1" smtClean="0"/>
              <a:t>abn</a:t>
            </a:r>
            <a:r>
              <a:rPr lang="en-GB" sz="3800" dirty="0" smtClean="0"/>
              <a:t>.</a:t>
            </a:r>
          </a:p>
          <a:p>
            <a:r>
              <a:rPr lang="en-GB" sz="3800" dirty="0" smtClean="0"/>
              <a:t>-75% </a:t>
            </a:r>
            <a:r>
              <a:rPr lang="en-GB" sz="3800" dirty="0" err="1" smtClean="0"/>
              <a:t>Dx</a:t>
            </a:r>
            <a:r>
              <a:rPr lang="en-GB" sz="3800" dirty="0" smtClean="0"/>
              <a:t> 3-14 yrs</a:t>
            </a:r>
          </a:p>
          <a:p>
            <a:pPr>
              <a:buNone/>
            </a:pPr>
            <a:endParaRPr lang="en-GB" sz="3800" dirty="0" smtClean="0"/>
          </a:p>
          <a:p>
            <a:r>
              <a:rPr lang="en-GB" sz="3800" dirty="0" smtClean="0"/>
              <a:t>.</a:t>
            </a:r>
            <a:r>
              <a:rPr lang="en-GB" sz="3800" dirty="0" err="1" smtClean="0"/>
              <a:t>abn</a:t>
            </a:r>
            <a:r>
              <a:rPr lang="en-GB" sz="3800" dirty="0" smtClean="0"/>
              <a:t> chromosome fragility in metaphase</a:t>
            </a:r>
          </a:p>
          <a:p>
            <a:r>
              <a:rPr lang="en-GB" sz="3800" dirty="0" smtClean="0"/>
              <a:t>.chromosomal breaks in lymphocytes cultured with DNA </a:t>
            </a:r>
            <a:r>
              <a:rPr lang="en-GB" sz="3800" dirty="0" err="1" smtClean="0"/>
              <a:t>crosslinking</a:t>
            </a:r>
            <a:r>
              <a:rPr lang="en-GB" sz="3800" dirty="0" smtClean="0"/>
              <a:t> agents(</a:t>
            </a:r>
            <a:r>
              <a:rPr lang="en-GB" sz="3800" dirty="0" err="1" smtClean="0"/>
              <a:t>mitomycin</a:t>
            </a:r>
            <a:r>
              <a:rPr lang="en-GB" sz="3800" dirty="0" smtClean="0"/>
              <a:t> </a:t>
            </a:r>
            <a:r>
              <a:rPr lang="en-GB" sz="3800" dirty="0" err="1" smtClean="0"/>
              <a:t>C,diepoxybutane</a:t>
            </a:r>
            <a:r>
              <a:rPr lang="en-GB" sz="3800" dirty="0" smtClean="0"/>
              <a:t> DEB)</a:t>
            </a:r>
          </a:p>
          <a:p>
            <a:pPr>
              <a:buNone/>
            </a:pPr>
            <a:r>
              <a:rPr lang="en-GB" sz="3800" dirty="0" smtClean="0"/>
              <a:t>.</a:t>
            </a:r>
          </a:p>
          <a:p>
            <a:r>
              <a:rPr lang="en-GB" sz="3800" dirty="0" smtClean="0"/>
              <a:t>-propensity to malignancy-head &amp; neck, </a:t>
            </a:r>
            <a:r>
              <a:rPr lang="en-GB" sz="3800" dirty="0" err="1" smtClean="0"/>
              <a:t>medulloblastoma</a:t>
            </a:r>
            <a:r>
              <a:rPr lang="en-GB" sz="3800" dirty="0" smtClean="0"/>
              <a:t>, acute </a:t>
            </a:r>
            <a:r>
              <a:rPr lang="en-GB" sz="3800" dirty="0" err="1" smtClean="0"/>
              <a:t>leukemia</a:t>
            </a:r>
            <a:r>
              <a:rPr lang="en-GB" sz="3800" dirty="0" smtClean="0"/>
              <a:t>, breast, pancreas, ovary</a:t>
            </a:r>
          </a:p>
          <a:p>
            <a:pPr>
              <a:buNone/>
            </a:pPr>
            <a:r>
              <a:rPr lang="en-GB" sz="3800" dirty="0" smtClean="0"/>
              <a:t>      may be the first presentation</a:t>
            </a:r>
          </a:p>
          <a:p>
            <a:r>
              <a:rPr lang="en-GB" sz="3800" dirty="0" smtClean="0"/>
              <a:t>haematological findings evolve over months to years</a:t>
            </a:r>
            <a:endParaRPr lang="en-GB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 failure ..constitutional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4600" b="1" dirty="0" err="1" smtClean="0"/>
              <a:t>Fanconi</a:t>
            </a:r>
            <a:r>
              <a:rPr lang="en-GB" sz="4600" b="1" dirty="0" smtClean="0"/>
              <a:t> Anaemia</a:t>
            </a:r>
            <a:r>
              <a:rPr lang="en-GB" sz="4600" dirty="0" smtClean="0"/>
              <a:t>	</a:t>
            </a:r>
            <a:r>
              <a:rPr lang="en-GB" dirty="0" smtClean="0"/>
              <a:t>		</a:t>
            </a:r>
          </a:p>
          <a:p>
            <a:r>
              <a:rPr lang="en-GB" dirty="0" smtClean="0"/>
              <a:t>   -</a:t>
            </a:r>
            <a:r>
              <a:rPr lang="en-GB" dirty="0" err="1" smtClean="0"/>
              <a:t>Hypopigmented</a:t>
            </a:r>
            <a:r>
              <a:rPr lang="en-GB" dirty="0" smtClean="0"/>
              <a:t> or </a:t>
            </a:r>
            <a:r>
              <a:rPr lang="en-GB" dirty="0" err="1" smtClean="0"/>
              <a:t>hyperpigmented</a:t>
            </a:r>
            <a:r>
              <a:rPr lang="en-GB" dirty="0" smtClean="0"/>
              <a:t> spots,  café-au-</a:t>
            </a:r>
            <a:r>
              <a:rPr lang="en-GB" dirty="0" err="1" smtClean="0"/>
              <a:t>lait</a:t>
            </a:r>
            <a:r>
              <a:rPr lang="en-GB" dirty="0" smtClean="0"/>
              <a:t> spots                              	                                                     -</a:t>
            </a:r>
          </a:p>
          <a:p>
            <a:r>
              <a:rPr lang="en-GB" dirty="0" smtClean="0"/>
              <a:t>Abnormality of digits and skeletal abnormalities</a:t>
            </a:r>
          </a:p>
          <a:p>
            <a:pPr>
              <a:buNone/>
            </a:pPr>
            <a:r>
              <a:rPr lang="en-GB" dirty="0" smtClean="0"/>
              <a:t>   </a:t>
            </a:r>
          </a:p>
          <a:p>
            <a:r>
              <a:rPr lang="en-GB" dirty="0" smtClean="0"/>
              <a:t>Ectopic, pelvic, fused kidneys</a:t>
            </a:r>
          </a:p>
          <a:p>
            <a:pPr>
              <a:buNone/>
            </a:pPr>
            <a:r>
              <a:rPr lang="en-GB" dirty="0" smtClean="0"/>
              <a:t>                                                                     </a:t>
            </a:r>
          </a:p>
          <a:p>
            <a:r>
              <a:rPr lang="en-GB" dirty="0" smtClean="0"/>
              <a:t>  -</a:t>
            </a:r>
            <a:r>
              <a:rPr lang="en-GB" dirty="0" err="1" smtClean="0"/>
              <a:t>Microcephaly</a:t>
            </a:r>
            <a:r>
              <a:rPr lang="en-GB" dirty="0" smtClean="0"/>
              <a:t>, </a:t>
            </a:r>
            <a:r>
              <a:rPr lang="en-GB" dirty="0" err="1" smtClean="0"/>
              <a:t>micrognathia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err="1" smtClean="0"/>
              <a:t>Hypogonadism</a:t>
            </a:r>
            <a:r>
              <a:rPr lang="en-GB" dirty="0" smtClean="0"/>
              <a:t>                                                                    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Short stature                                                                     </a:t>
            </a:r>
          </a:p>
          <a:p>
            <a:endParaRPr lang="en-US" dirty="0" err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  <p:pic>
        <p:nvPicPr>
          <p:cNvPr id="1026" name="Picture 2" descr="C:\Users\mbiata\Desktop\post grad\fanc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44824"/>
            <a:ext cx="3456384" cy="2880320"/>
          </a:xfrm>
          <a:prstGeom prst="rect">
            <a:avLst/>
          </a:prstGeom>
          <a:noFill/>
        </p:spPr>
      </p:pic>
      <p:pic>
        <p:nvPicPr>
          <p:cNvPr id="1027" name="Picture 3" descr="C:\Users\mbiata\Desktop\post grad\fanc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484784"/>
            <a:ext cx="4176464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 failure ….ACQUIRED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Idiopathic – Over 50% of cases </a:t>
            </a:r>
          </a:p>
          <a:p>
            <a:r>
              <a:rPr lang="en-US" sz="3600" dirty="0" smtClean="0"/>
              <a:t>Drugs – High risk, Medium &amp; Low risk.</a:t>
            </a:r>
          </a:p>
          <a:p>
            <a:r>
              <a:rPr lang="en-US" sz="3600" dirty="0" smtClean="0"/>
              <a:t>Infection – Parvovirus B19</a:t>
            </a:r>
          </a:p>
          <a:p>
            <a:pPr lvl="4">
              <a:buNone/>
            </a:pPr>
            <a:r>
              <a:rPr lang="en-US" sz="3600" dirty="0"/>
              <a:t> </a:t>
            </a:r>
            <a:r>
              <a:rPr lang="en-US" sz="3600" dirty="0" smtClean="0"/>
              <a:t> - EBV, CMV</a:t>
            </a:r>
          </a:p>
          <a:p>
            <a:pPr lvl="4">
              <a:buNone/>
            </a:pPr>
            <a:r>
              <a:rPr lang="en-US" sz="3600" dirty="0"/>
              <a:t> </a:t>
            </a:r>
            <a:r>
              <a:rPr lang="en-US" sz="3600" dirty="0" smtClean="0"/>
              <a:t> - HIV, Hepatitis</a:t>
            </a:r>
          </a:p>
          <a:p>
            <a:r>
              <a:rPr lang="en-US" sz="3600" dirty="0" smtClean="0"/>
              <a:t>Chemicals  and Metals</a:t>
            </a:r>
          </a:p>
          <a:p>
            <a:pPr lvl="5">
              <a:buFontTx/>
              <a:buChar char="-"/>
            </a:pPr>
            <a:endParaRPr lang="en-US" sz="3600" dirty="0"/>
          </a:p>
          <a:p>
            <a:pPr lvl="5">
              <a:buFontTx/>
              <a:buChar char="-"/>
            </a:pPr>
            <a:endParaRPr lang="en-US" sz="3600" dirty="0" smtClean="0"/>
          </a:p>
          <a:p>
            <a:pPr lvl="5">
              <a:buFontTx/>
              <a:buChar char="-"/>
            </a:pPr>
            <a:endParaRPr lang="en-US" dirty="0"/>
          </a:p>
          <a:p>
            <a:pPr lvl="5">
              <a:buFontTx/>
              <a:buChar char="-"/>
            </a:pPr>
            <a:endParaRPr lang="en-US" dirty="0"/>
          </a:p>
          <a:p>
            <a:pPr lvl="4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776"/>
            <a:ext cx="8229600" cy="55493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Drugs Expected effects at normal doses(high risk)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Cytotoxic</a:t>
            </a:r>
            <a:r>
              <a:rPr lang="en-GB" dirty="0" smtClean="0"/>
              <a:t>-   </a:t>
            </a:r>
            <a:r>
              <a:rPr lang="en-GB" dirty="0" err="1" smtClean="0"/>
              <a:t>alkylating</a:t>
            </a:r>
            <a:r>
              <a:rPr lang="en-GB" dirty="0" smtClean="0"/>
              <a:t>  agents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antimetabolites</a:t>
            </a:r>
            <a:r>
              <a:rPr lang="en-GB" dirty="0" smtClean="0"/>
              <a:t>  ,    </a:t>
            </a:r>
            <a:r>
              <a:rPr lang="en-GB" dirty="0" err="1" smtClean="0"/>
              <a:t>antimitotic</a:t>
            </a:r>
            <a:r>
              <a:rPr lang="en-GB" dirty="0" smtClean="0"/>
              <a:t> agents</a:t>
            </a:r>
          </a:p>
          <a:p>
            <a:pPr>
              <a:buFont typeface="Courier New" pitchFamily="49" charset="0"/>
              <a:buChar char="o"/>
            </a:pPr>
            <a:endParaRPr lang="en-GB" dirty="0" smtClean="0"/>
          </a:p>
          <a:p>
            <a:pPr>
              <a:buFont typeface="Courier New" pitchFamily="49" charset="0"/>
              <a:buChar char="o"/>
            </a:pPr>
            <a:endParaRPr lang="en-GB" dirty="0" smtClean="0"/>
          </a:p>
          <a:p>
            <a:r>
              <a:rPr lang="en-GB" b="1" dirty="0" smtClean="0"/>
              <a:t>Frequent but not inevitable(medium risk)</a:t>
            </a:r>
          </a:p>
          <a:p>
            <a:pPr>
              <a:buNone/>
            </a:pPr>
            <a:r>
              <a:rPr lang="en-GB" dirty="0" smtClean="0"/>
              <a:t>   -Benzene</a:t>
            </a:r>
          </a:p>
          <a:p>
            <a:pPr>
              <a:buNone/>
            </a:pPr>
            <a:r>
              <a:rPr lang="en-GB" dirty="0" smtClean="0"/>
              <a:t>   -</a:t>
            </a:r>
            <a:r>
              <a:rPr lang="en-GB" dirty="0" err="1" smtClean="0"/>
              <a:t>chloramphenicol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 failure…. Acquired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Drugs Low probability(low risk)</a:t>
            </a:r>
          </a:p>
          <a:p>
            <a:r>
              <a:rPr lang="en-GB" dirty="0" smtClean="0"/>
              <a:t>-Insecticides- DDT</a:t>
            </a:r>
          </a:p>
          <a:p>
            <a:r>
              <a:rPr lang="en-GB" dirty="0" err="1" smtClean="0"/>
              <a:t>Antiprotozoals-chloroquine,mepacrine</a:t>
            </a:r>
            <a:endParaRPr lang="en-GB" dirty="0" smtClean="0"/>
          </a:p>
          <a:p>
            <a:r>
              <a:rPr lang="en-GB" dirty="0" smtClean="0"/>
              <a:t> NSAIDs-</a:t>
            </a:r>
            <a:r>
              <a:rPr lang="en-GB" dirty="0" err="1" smtClean="0"/>
              <a:t>phenylbutazone,ibuprofen,AA,indomethacin</a:t>
            </a:r>
            <a:r>
              <a:rPr lang="en-GB" dirty="0" smtClean="0"/>
              <a:t>.</a:t>
            </a:r>
          </a:p>
          <a:p>
            <a:r>
              <a:rPr lang="en-GB" dirty="0" smtClean="0"/>
              <a:t>Anticonvulsants-</a:t>
            </a:r>
            <a:r>
              <a:rPr lang="en-GB" dirty="0" err="1" smtClean="0"/>
              <a:t>hydantoins,carbamazepine,felbamate</a:t>
            </a:r>
            <a:endParaRPr lang="en-GB" dirty="0" smtClean="0"/>
          </a:p>
          <a:p>
            <a:r>
              <a:rPr lang="en-GB" dirty="0" smtClean="0"/>
              <a:t>D-</a:t>
            </a:r>
            <a:r>
              <a:rPr lang="en-GB" dirty="0" err="1" smtClean="0"/>
              <a:t>penicillamine</a:t>
            </a:r>
            <a:endParaRPr lang="en-GB" dirty="0" smtClean="0"/>
          </a:p>
          <a:p>
            <a:r>
              <a:rPr lang="en-GB" dirty="0" smtClean="0"/>
              <a:t>Heavy metals-   </a:t>
            </a:r>
            <a:r>
              <a:rPr lang="en-GB" dirty="0" err="1" smtClean="0"/>
              <a:t>lead,bismuth,arsenic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Antithyroid-propylthiouracil,methimazole</a:t>
            </a:r>
            <a:endParaRPr lang="en-GB" dirty="0" smtClean="0"/>
          </a:p>
          <a:p>
            <a:r>
              <a:rPr lang="en-GB" dirty="0" smtClean="0"/>
              <a:t>Anti Diabetics  -</a:t>
            </a:r>
            <a:r>
              <a:rPr lang="en-GB" dirty="0" err="1" smtClean="0"/>
              <a:t>chlorpropramide,tolbutamide</a:t>
            </a:r>
            <a:endParaRPr lang="en-GB" dirty="0" smtClean="0"/>
          </a:p>
          <a:p>
            <a:r>
              <a:rPr lang="en-GB" dirty="0" smtClean="0"/>
              <a:t>Antibiotics –  </a:t>
            </a:r>
            <a:r>
              <a:rPr lang="en-GB" dirty="0" err="1" smtClean="0"/>
              <a:t>streptomycin,tetracycline,methicillin,septrin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Hypoplastic</a:t>
            </a:r>
            <a:r>
              <a:rPr lang="en-GB" dirty="0" smtClean="0"/>
              <a:t>/</a:t>
            </a:r>
            <a:r>
              <a:rPr lang="en-GB" dirty="0" err="1" smtClean="0"/>
              <a:t>aplastic</a:t>
            </a:r>
            <a:r>
              <a:rPr lang="en-GB" dirty="0" smtClean="0"/>
              <a:t> Anaemia....Drugs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528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3500" b="1" dirty="0" err="1" smtClean="0"/>
              <a:t>Chloramphenical</a:t>
            </a:r>
            <a:endParaRPr lang="en-GB" sz="3500" b="1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-</a:t>
            </a:r>
            <a:r>
              <a:rPr lang="en-GB" i="1" dirty="0" smtClean="0"/>
              <a:t>dose related </a:t>
            </a:r>
            <a:r>
              <a:rPr lang="en-GB" dirty="0" smtClean="0"/>
              <a:t>in all patients.</a:t>
            </a:r>
          </a:p>
          <a:p>
            <a:pPr>
              <a:buNone/>
            </a:pPr>
            <a:r>
              <a:rPr lang="en-GB" dirty="0" smtClean="0"/>
              <a:t>-direct toxicity to </a:t>
            </a:r>
            <a:r>
              <a:rPr lang="en-GB" dirty="0" err="1" smtClean="0"/>
              <a:t>proerythroblast</a:t>
            </a:r>
            <a:r>
              <a:rPr lang="en-GB" dirty="0" smtClean="0"/>
              <a:t> causing </a:t>
            </a:r>
            <a:r>
              <a:rPr lang="en-GB" dirty="0" err="1" smtClean="0"/>
              <a:t>perinuclear</a:t>
            </a:r>
            <a:r>
              <a:rPr lang="en-GB" dirty="0" smtClean="0"/>
              <a:t> </a:t>
            </a:r>
            <a:r>
              <a:rPr lang="en-GB" dirty="0" err="1" smtClean="0"/>
              <a:t>vacuolation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-reversible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i="1" dirty="0" smtClean="0"/>
              <a:t>Idiosyncratic bone marrow </a:t>
            </a:r>
            <a:r>
              <a:rPr lang="en-GB" i="1" dirty="0" err="1" smtClean="0"/>
              <a:t>aplasia</a:t>
            </a:r>
            <a:endParaRPr lang="en-GB" i="1" dirty="0" smtClean="0"/>
          </a:p>
          <a:p>
            <a:pPr>
              <a:buNone/>
            </a:pPr>
            <a:r>
              <a:rPr lang="en-GB" dirty="0" smtClean="0"/>
              <a:t>-1 in every 20,000.</a:t>
            </a:r>
          </a:p>
          <a:p>
            <a:pPr>
              <a:buNone/>
            </a:pPr>
            <a:r>
              <a:rPr lang="en-GB" dirty="0" smtClean="0"/>
              <a:t>-several months after treatment</a:t>
            </a:r>
          </a:p>
          <a:p>
            <a:pPr>
              <a:buNone/>
            </a:pPr>
            <a:r>
              <a:rPr lang="en-GB" dirty="0" smtClean="0"/>
              <a:t>-irreversible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Radiotherapy</a:t>
            </a:r>
          </a:p>
          <a:p>
            <a:r>
              <a:rPr lang="en-US" dirty="0" smtClean="0"/>
              <a:t> Immune Related</a:t>
            </a:r>
          </a:p>
          <a:p>
            <a:r>
              <a:rPr lang="en-US" dirty="0" smtClean="0"/>
              <a:t>Paroxysmal Nocturnal </a:t>
            </a:r>
            <a:r>
              <a:rPr lang="en-US" dirty="0" err="1" smtClean="0"/>
              <a:t>Haemoglobinuria</a:t>
            </a:r>
            <a:endParaRPr lang="en-US" dirty="0" smtClean="0"/>
          </a:p>
          <a:p>
            <a:r>
              <a:rPr lang="en-US" dirty="0" smtClean="0"/>
              <a:t>Pregnancy </a:t>
            </a:r>
          </a:p>
          <a:p>
            <a:pPr>
              <a:buNone/>
            </a:pPr>
            <a:r>
              <a:rPr lang="en-US" b="1" i="1" dirty="0" err="1" smtClean="0"/>
              <a:t>Cytopenias</a:t>
            </a:r>
            <a:r>
              <a:rPr lang="en-US" b="1" i="1" dirty="0" smtClean="0"/>
              <a:t> </a:t>
            </a:r>
          </a:p>
          <a:p>
            <a:r>
              <a:rPr lang="en-US" dirty="0" smtClean="0"/>
              <a:t>Pure Red Cell </a:t>
            </a:r>
            <a:r>
              <a:rPr lang="en-US" dirty="0" err="1" smtClean="0"/>
              <a:t>Aplasia</a:t>
            </a:r>
            <a:r>
              <a:rPr lang="en-US" dirty="0" smtClean="0"/>
              <a:t> (Drugs, Infection)</a:t>
            </a:r>
          </a:p>
          <a:p>
            <a:r>
              <a:rPr lang="en-US" dirty="0" smtClean="0"/>
              <a:t>Idiopathic</a:t>
            </a:r>
          </a:p>
          <a:p>
            <a:r>
              <a:rPr lang="en-US" dirty="0" smtClean="0"/>
              <a:t>Drugs </a:t>
            </a:r>
          </a:p>
          <a:p>
            <a:r>
              <a:rPr lang="en-US" dirty="0" smtClean="0"/>
              <a:t>Toxins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 failure…Pathogenesis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-Lymphocyte activation- </a:t>
            </a:r>
            <a:r>
              <a:rPr lang="en-US" dirty="0" err="1" smtClean="0"/>
              <a:t>haemopoietic</a:t>
            </a:r>
            <a:r>
              <a:rPr lang="en-US" dirty="0" smtClean="0"/>
              <a:t> inhibition mediated by IFN gamma and 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Reduction in Natural killer cells (responsible for </a:t>
            </a:r>
            <a:r>
              <a:rPr lang="en-US" dirty="0" err="1" smtClean="0"/>
              <a:t>bm</a:t>
            </a:r>
            <a:r>
              <a:rPr lang="en-US" dirty="0" smtClean="0"/>
              <a:t> regulation)  in Bone marrow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Autoantibodies</a:t>
            </a:r>
            <a:r>
              <a:rPr lang="en-US" dirty="0" smtClean="0"/>
              <a:t>  to </a:t>
            </a:r>
            <a:r>
              <a:rPr lang="en-US" dirty="0" err="1" smtClean="0"/>
              <a:t>haemopoietic</a:t>
            </a:r>
            <a:r>
              <a:rPr lang="en-US" dirty="0" smtClean="0"/>
              <a:t> cell antigens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Bone Marrow(BM) failure</a:t>
            </a:r>
            <a:br>
              <a:rPr lang="en-US" dirty="0" smtClean="0"/>
            </a:br>
            <a:r>
              <a:rPr lang="en-US" dirty="0" smtClean="0"/>
              <a:t>…Lecture 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Definition</a:t>
            </a:r>
          </a:p>
          <a:p>
            <a:r>
              <a:rPr lang="en-US" sz="4000" dirty="0" smtClean="0"/>
              <a:t>Classification</a:t>
            </a:r>
          </a:p>
          <a:p>
            <a:r>
              <a:rPr lang="en-US" sz="4000" dirty="0" smtClean="0"/>
              <a:t>Mechanisms of Bone marrow failure</a:t>
            </a:r>
          </a:p>
          <a:p>
            <a:r>
              <a:rPr lang="en-US" sz="4000" dirty="0" smtClean="0"/>
              <a:t>Clinical features of </a:t>
            </a:r>
          </a:p>
          <a:p>
            <a:r>
              <a:rPr lang="en-US" sz="4000" dirty="0" smtClean="0"/>
              <a:t>Laboratory Management </a:t>
            </a:r>
          </a:p>
          <a:p>
            <a:r>
              <a:rPr lang="en-US" sz="4000" dirty="0" smtClean="0"/>
              <a:t>Principles of Management </a:t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Clinical Features</a:t>
            </a:r>
          </a:p>
          <a:p>
            <a:pPr>
              <a:buFontTx/>
              <a:buChar char="-"/>
            </a:pPr>
            <a:r>
              <a:rPr lang="en-US" dirty="0" smtClean="0"/>
              <a:t>Related to the </a:t>
            </a:r>
            <a:r>
              <a:rPr lang="en-US" dirty="0" err="1" smtClean="0"/>
              <a:t>cytopaenias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Anaemia</a:t>
            </a:r>
            <a:r>
              <a:rPr lang="en-US" dirty="0" smtClean="0"/>
              <a:t>, bleeding (usually mucosal)</a:t>
            </a:r>
          </a:p>
          <a:p>
            <a:pPr>
              <a:buNone/>
            </a:pPr>
            <a:r>
              <a:rPr lang="en-US" dirty="0" smtClean="0"/>
              <a:t>     recurrent infections)</a:t>
            </a:r>
          </a:p>
          <a:p>
            <a:pPr>
              <a:buFontTx/>
              <a:buChar char="-"/>
            </a:pPr>
            <a:r>
              <a:rPr lang="en-US" dirty="0" smtClean="0"/>
              <a:t>No </a:t>
            </a:r>
            <a:r>
              <a:rPr lang="en-US" dirty="0" err="1" smtClean="0"/>
              <a:t>organomegaly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Dysmorphic</a:t>
            </a:r>
            <a:r>
              <a:rPr lang="en-US" dirty="0" smtClean="0"/>
              <a:t> features in the constitutional group, early onset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BM FAILURE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TBC – </a:t>
            </a:r>
            <a:r>
              <a:rPr lang="en-US" dirty="0" err="1" smtClean="0"/>
              <a:t>Pancytopaenia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Single-bi-</a:t>
            </a:r>
            <a:r>
              <a:rPr lang="en-US" dirty="0" err="1" smtClean="0"/>
              <a:t>Cytopaenia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  - MCV may be in AA</a:t>
            </a:r>
          </a:p>
          <a:p>
            <a:pPr>
              <a:buNone/>
            </a:pPr>
            <a:r>
              <a:rPr lang="en-US" dirty="0" smtClean="0"/>
              <a:t>	        - </a:t>
            </a:r>
            <a:r>
              <a:rPr lang="en-US" dirty="0" err="1" smtClean="0"/>
              <a:t>Reticulocyte</a:t>
            </a:r>
            <a:r>
              <a:rPr lang="en-US" dirty="0" smtClean="0"/>
              <a:t> count – low </a:t>
            </a:r>
          </a:p>
          <a:p>
            <a:pPr>
              <a:buNone/>
            </a:pPr>
            <a:r>
              <a:rPr lang="en-US" dirty="0" smtClean="0"/>
              <a:t>PBF     - Macrocytes (round)</a:t>
            </a:r>
          </a:p>
          <a:p>
            <a:pPr>
              <a:buNone/>
            </a:pPr>
            <a:r>
              <a:rPr lang="en-US" dirty="0" smtClean="0"/>
              <a:t>            - </a:t>
            </a:r>
            <a:r>
              <a:rPr lang="en-US" dirty="0" err="1" smtClean="0"/>
              <a:t>Poikilocytes</a:t>
            </a:r>
            <a:r>
              <a:rPr lang="en-US" dirty="0" smtClean="0"/>
              <a:t> ( tear drops) </a:t>
            </a:r>
          </a:p>
          <a:p>
            <a:pPr>
              <a:buNone/>
            </a:pPr>
            <a:r>
              <a:rPr lang="en-US" dirty="0" smtClean="0"/>
              <a:t>Bone Marrow Examination  - Aspirate </a:t>
            </a:r>
          </a:p>
          <a:p>
            <a:pPr>
              <a:buNone/>
            </a:pPr>
            <a:r>
              <a:rPr lang="en-US" dirty="0" smtClean="0"/>
              <a:t>- Bone biopsy – Trephine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LABORATORY MANAGEMENT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Aetiology</a:t>
            </a:r>
            <a:r>
              <a:rPr lang="en-US" dirty="0" smtClean="0"/>
              <a:t> – Drug Screen</a:t>
            </a:r>
          </a:p>
          <a:p>
            <a:pPr>
              <a:buNone/>
            </a:pPr>
            <a:r>
              <a:rPr lang="en-US" dirty="0" smtClean="0"/>
              <a:t>                      - Viral Screen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Cytogenetics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   - </a:t>
            </a:r>
            <a:r>
              <a:rPr lang="en-US" dirty="0" err="1" smtClean="0"/>
              <a:t>Folate</a:t>
            </a:r>
            <a:r>
              <a:rPr lang="en-US" dirty="0" smtClean="0"/>
              <a:t>/B12, Assays</a:t>
            </a:r>
          </a:p>
          <a:p>
            <a:pPr>
              <a:buNone/>
            </a:pPr>
            <a:r>
              <a:rPr lang="en-US" dirty="0" smtClean="0"/>
              <a:t>			   - Flow </a:t>
            </a:r>
            <a:r>
              <a:rPr lang="en-US" dirty="0" err="1" smtClean="0"/>
              <a:t>Cytometry</a:t>
            </a:r>
            <a:r>
              <a:rPr lang="en-US" dirty="0" smtClean="0"/>
              <a:t> CD55/59</a:t>
            </a:r>
          </a:p>
          <a:p>
            <a:pPr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Fanconi</a:t>
            </a:r>
            <a:r>
              <a:rPr lang="en-US" dirty="0" smtClean="0"/>
              <a:t> (DEB Screen)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SUPPORTIVE </a:t>
            </a:r>
          </a:p>
          <a:p>
            <a:pPr>
              <a:buNone/>
            </a:pPr>
            <a:r>
              <a:rPr lang="en-US" dirty="0" smtClean="0"/>
              <a:t>Transfusions – Components</a:t>
            </a:r>
          </a:p>
          <a:p>
            <a:pPr>
              <a:buNone/>
            </a:pPr>
            <a:r>
              <a:rPr lang="en-US" dirty="0" smtClean="0"/>
              <a:t>Antimicrobials – group micro lab support (Well stocked Pharmacy) </a:t>
            </a:r>
          </a:p>
          <a:p>
            <a:pPr>
              <a:buNone/>
            </a:pPr>
            <a:r>
              <a:rPr lang="en-US" dirty="0" smtClean="0"/>
              <a:t>Barrier Nursing </a:t>
            </a:r>
          </a:p>
          <a:p>
            <a:pPr>
              <a:buFontTx/>
              <a:buChar char="-"/>
            </a:pPr>
            <a:r>
              <a:rPr lang="en-US" dirty="0" smtClean="0"/>
              <a:t>Gut decontamination</a:t>
            </a:r>
          </a:p>
          <a:p>
            <a:pPr>
              <a:buFontTx/>
              <a:buChar char="-"/>
            </a:pPr>
            <a:r>
              <a:rPr lang="en-US" dirty="0" smtClean="0"/>
              <a:t>Reverse barrier nursing</a:t>
            </a:r>
          </a:p>
          <a:p>
            <a:pPr>
              <a:buFontTx/>
              <a:buChar char="-"/>
            </a:pPr>
            <a:r>
              <a:rPr lang="en-US" dirty="0" smtClean="0"/>
              <a:t>Suppression of menses</a:t>
            </a:r>
          </a:p>
          <a:p>
            <a:pPr>
              <a:buFontTx/>
              <a:buChar char="-"/>
            </a:pPr>
            <a:r>
              <a:rPr lang="en-US" dirty="0" err="1" smtClean="0"/>
              <a:t>Counselling</a:t>
            </a:r>
            <a:r>
              <a:rPr lang="en-US" dirty="0" smtClean="0"/>
              <a:t> and psychological support.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BONE MARROW FAILURE – Principles of Management 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MANAGEMENT OF COMPLICATIONS OF CHRONIC TRANSFUSION. </a:t>
            </a:r>
          </a:p>
          <a:p>
            <a:pPr>
              <a:buFontTx/>
              <a:buChar char="-"/>
            </a:pPr>
            <a:r>
              <a:rPr lang="en-US" dirty="0" err="1" smtClean="0"/>
              <a:t>Immunosuppressants</a:t>
            </a:r>
            <a:r>
              <a:rPr lang="en-US" dirty="0" smtClean="0"/>
              <a:t> in 2o BM failure</a:t>
            </a:r>
          </a:p>
          <a:p>
            <a:pPr>
              <a:buNone/>
            </a:pPr>
            <a:r>
              <a:rPr lang="en-US" dirty="0" smtClean="0"/>
              <a:t>(Immune theory, Idiopathic – 70 response) </a:t>
            </a:r>
          </a:p>
          <a:p>
            <a:pPr>
              <a:buNone/>
            </a:pPr>
            <a:r>
              <a:rPr lang="en-US" dirty="0" smtClean="0"/>
              <a:t>Definitive </a:t>
            </a:r>
          </a:p>
          <a:p>
            <a:r>
              <a:rPr lang="en-US" dirty="0" err="1" smtClean="0"/>
              <a:t>Haemopoietic</a:t>
            </a:r>
            <a:r>
              <a:rPr lang="en-US" dirty="0" smtClean="0"/>
              <a:t> stem cell transplant</a:t>
            </a:r>
          </a:p>
          <a:p>
            <a:r>
              <a:rPr lang="en-US" dirty="0" err="1" smtClean="0"/>
              <a:t>Immunosuppressants</a:t>
            </a:r>
            <a:r>
              <a:rPr lang="en-US" dirty="0" smtClean="0"/>
              <a:t> (cyclosporine ATG, Steroids)</a:t>
            </a:r>
          </a:p>
          <a:p>
            <a:r>
              <a:rPr lang="en-US" dirty="0" smtClean="0"/>
              <a:t>Androgens –</a:t>
            </a:r>
            <a:r>
              <a:rPr lang="en-US" dirty="0" err="1" smtClean="0"/>
              <a:t>oxymetholone</a:t>
            </a:r>
            <a:endParaRPr lang="en-US" dirty="0" smtClean="0"/>
          </a:p>
          <a:p>
            <a:r>
              <a:rPr lang="en-US" dirty="0" smtClean="0"/>
              <a:t>HGF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Bone marrow</a:t>
            </a:r>
            <a:endParaRPr lang="en-GB" dirty="0"/>
          </a:p>
        </p:txBody>
      </p:sp>
      <p:pic>
        <p:nvPicPr>
          <p:cNvPr id="1026" name="Picture 2" descr="C:\Users\mbiata\Desktop\post grad\bm  norm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40768"/>
            <a:ext cx="4404393" cy="5184576"/>
          </a:xfrm>
          <a:prstGeom prst="rect">
            <a:avLst/>
          </a:prstGeom>
          <a:noFill/>
        </p:spPr>
      </p:pic>
      <p:pic>
        <p:nvPicPr>
          <p:cNvPr id="1027" name="Picture 3" descr="C:\Users\mbiata\Desktop\post grad\bm fai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268760"/>
            <a:ext cx="4104456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228600" y="4876800"/>
            <a:ext cx="8915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onstantia" pitchFamily="18" charset="0"/>
              </a:rPr>
              <a:t>Normal bone marrow. Low-power view of normal adult marrow (H&amp;E stain), showing a mix of fat cells (clear areas) and hematopoietic cells. The percentage of the space that consists of hematopoietic cells is referred to as </a:t>
            </a:r>
            <a:r>
              <a:rPr lang="en-US" i="1" dirty="0">
                <a:latin typeface="Constantia" pitchFamily="18" charset="0"/>
              </a:rPr>
              <a:t>marrow </a:t>
            </a:r>
            <a:r>
              <a:rPr lang="en-US" i="1" dirty="0" err="1">
                <a:latin typeface="Constantia" pitchFamily="18" charset="0"/>
              </a:rPr>
              <a:t>cellularity</a:t>
            </a:r>
            <a:r>
              <a:rPr lang="en-US" i="1" dirty="0">
                <a:latin typeface="Constantia" pitchFamily="18" charset="0"/>
              </a:rPr>
              <a:t> . In adults, normal marrow </a:t>
            </a:r>
            <a:r>
              <a:rPr lang="en-US" i="1" dirty="0" err="1">
                <a:latin typeface="Constantia" pitchFamily="18" charset="0"/>
              </a:rPr>
              <a:t>cellularity</a:t>
            </a:r>
            <a:r>
              <a:rPr lang="en-US" i="1" dirty="0">
                <a:latin typeface="Constantia" pitchFamily="18" charset="0"/>
              </a:rPr>
              <a:t> is </a:t>
            </a:r>
            <a:r>
              <a:rPr lang="en-US" dirty="0">
                <a:latin typeface="Constantia" pitchFamily="18" charset="0"/>
              </a:rPr>
              <a:t>35–40%. If demands for increased marrow production occur, </a:t>
            </a:r>
            <a:r>
              <a:rPr lang="en-US" dirty="0" err="1">
                <a:latin typeface="Constantia" pitchFamily="18" charset="0"/>
              </a:rPr>
              <a:t>cellularity</a:t>
            </a:r>
            <a:r>
              <a:rPr lang="en-US" dirty="0">
                <a:latin typeface="Constantia" pitchFamily="18" charset="0"/>
              </a:rPr>
              <a:t> may increase to meet the demand. As people age, the marrow </a:t>
            </a:r>
            <a:r>
              <a:rPr lang="en-US" dirty="0" err="1">
                <a:latin typeface="Constantia" pitchFamily="18" charset="0"/>
              </a:rPr>
              <a:t>cellularity</a:t>
            </a:r>
            <a:r>
              <a:rPr lang="en-US" dirty="0">
                <a:latin typeface="Constantia" pitchFamily="18" charset="0"/>
              </a:rPr>
              <a:t> decreases and the marrow fat increases. Patients &gt;70 years old may have a 20–30% marrow </a:t>
            </a:r>
            <a:r>
              <a:rPr lang="en-US" dirty="0" err="1">
                <a:latin typeface="Constantia" pitchFamily="18" charset="0"/>
              </a:rPr>
              <a:t>cellularity</a:t>
            </a:r>
            <a:r>
              <a:rPr lang="en-US" dirty="0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0" y="5934075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nstantia" pitchFamily="18" charset="0"/>
              </a:rPr>
              <a:t>Aplastic anemia bone marrow. </a:t>
            </a:r>
            <a:r>
              <a:rPr lang="en-US">
                <a:latin typeface="Constantia" pitchFamily="18" charset="0"/>
              </a:rPr>
              <a:t>Normal hematopoietic precursor cells are virtually absent, leaving behind fat cells, reticuloendothelial cells, and the underlying sinusoidal 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At the end of the lecture you should be able to:</a:t>
            </a:r>
          </a:p>
          <a:p>
            <a:r>
              <a:rPr lang="en-US" dirty="0" smtClean="0"/>
              <a:t>Define and classify BM failure</a:t>
            </a:r>
          </a:p>
          <a:p>
            <a:r>
              <a:rPr lang="en-US" dirty="0" smtClean="0"/>
              <a:t>Describe the disease conditions that lead to bone marrow failure.</a:t>
            </a:r>
          </a:p>
          <a:p>
            <a:r>
              <a:rPr lang="en-US" dirty="0" smtClean="0"/>
              <a:t>Describe some of the </a:t>
            </a:r>
            <a:r>
              <a:rPr lang="en-US" dirty="0" err="1" smtClean="0"/>
              <a:t>aetiological</a:t>
            </a:r>
            <a:r>
              <a:rPr lang="en-US" dirty="0" smtClean="0"/>
              <a:t> factors that are associated with Hypoplastic </a:t>
            </a:r>
            <a:r>
              <a:rPr lang="en-US" dirty="0"/>
              <a:t>(</a:t>
            </a:r>
            <a:r>
              <a:rPr lang="en-US" dirty="0" smtClean="0"/>
              <a:t>Aplastic) </a:t>
            </a:r>
            <a:r>
              <a:rPr lang="en-US" dirty="0" err="1" smtClean="0"/>
              <a:t>Anaemia</a:t>
            </a:r>
            <a:r>
              <a:rPr lang="en-US" dirty="0" smtClean="0"/>
              <a:t>  in particular</a:t>
            </a:r>
          </a:p>
          <a:p>
            <a:r>
              <a:rPr lang="en-US" dirty="0" smtClean="0"/>
              <a:t>Investigate Bone marrow failure.</a:t>
            </a:r>
          </a:p>
          <a:p>
            <a:r>
              <a:rPr lang="en-US" dirty="0" smtClean="0"/>
              <a:t>Apply the principles of management of bone marrow failure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 Failure…..Definition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Inability of the bone marrow to maintain normal levels of circulating blood cells.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haracterized by </a:t>
            </a:r>
            <a:r>
              <a:rPr lang="en-US" dirty="0" err="1" smtClean="0"/>
              <a:t>Anaemia</a:t>
            </a:r>
            <a:r>
              <a:rPr lang="en-US" dirty="0" smtClean="0"/>
              <a:t>, Leucopenia, Thrombocytopenia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affect a single  or more (</a:t>
            </a:r>
            <a:r>
              <a:rPr lang="en-US" dirty="0" err="1" smtClean="0"/>
              <a:t>Bicytopaenia</a:t>
            </a:r>
            <a:r>
              <a:rPr lang="en-US" dirty="0" smtClean="0"/>
              <a:t>)  or all  the cell lines (</a:t>
            </a:r>
            <a:r>
              <a:rPr lang="en-US" dirty="0" err="1" smtClean="0"/>
              <a:t>Pancytopaenia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10" name="Picture 5" descr="C:\Users\mbiata\Desktop\post grad\1_haematopoiesis_diagram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0648"/>
            <a:ext cx="7704857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 failure …Definition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Mechanisms of Bone Marrow failure:</a:t>
            </a:r>
          </a:p>
          <a:p>
            <a:r>
              <a:rPr lang="en-US" dirty="0" smtClean="0"/>
              <a:t>destruction of marrow tissue or suppression of normal </a:t>
            </a:r>
            <a:r>
              <a:rPr lang="en-US" dirty="0" err="1" smtClean="0"/>
              <a:t>haemopoeitic</a:t>
            </a:r>
            <a:r>
              <a:rPr lang="en-US" dirty="0" smtClean="0"/>
              <a:t> cell growth and/or </a:t>
            </a:r>
          </a:p>
          <a:p>
            <a:pPr>
              <a:buNone/>
            </a:pPr>
            <a:r>
              <a:rPr lang="en-US" dirty="0" smtClean="0"/>
              <a:t>     differentiation. Stem cell failure)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b="1" i="1" dirty="0" smtClean="0"/>
              <a:t>(</a:t>
            </a:r>
            <a:r>
              <a:rPr lang="en-US" b="1" i="1" dirty="0" err="1" smtClean="0"/>
              <a:t>hypoplastic</a:t>
            </a:r>
            <a:r>
              <a:rPr lang="en-US" b="1" i="1" dirty="0" smtClean="0"/>
              <a:t>/</a:t>
            </a:r>
            <a:r>
              <a:rPr lang="en-US" b="1" i="1" dirty="0" err="1" smtClean="0"/>
              <a:t>aplastic</a:t>
            </a:r>
            <a:r>
              <a:rPr lang="en-US" b="1" i="1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 replacement of marrow tissue by abnormal cells (</a:t>
            </a:r>
            <a:r>
              <a:rPr lang="en-US" b="1" i="1" dirty="0" smtClean="0"/>
              <a:t>Infiltrative, </a:t>
            </a:r>
            <a:r>
              <a:rPr lang="en-US" b="1" i="1" dirty="0" err="1" smtClean="0"/>
              <a:t>Myelodysplasia</a:t>
            </a:r>
            <a:r>
              <a:rPr lang="en-US" b="1" i="1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itchFamily="34" charset="0"/>
              </a:rPr>
              <a:t>Marrow replacement or infiltration.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err="1" smtClean="0">
                <a:latin typeface="Calibri" pitchFamily="34" charset="0"/>
              </a:rPr>
              <a:t>Leukaemias</a:t>
            </a: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Lymphomas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Plasma cell disorders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Metastatic  </a:t>
            </a:r>
            <a:r>
              <a:rPr lang="en-US" sz="2800" dirty="0" smtClean="0">
                <a:latin typeface="Calibri" pitchFamily="34" charset="0"/>
              </a:rPr>
              <a:t>malignancies to  </a:t>
            </a:r>
            <a:r>
              <a:rPr lang="en-US" sz="2800" dirty="0">
                <a:latin typeface="Calibri" pitchFamily="34" charset="0"/>
              </a:rPr>
              <a:t>Bone marrow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>
                <a:latin typeface="Calibri" pitchFamily="34" charset="0"/>
              </a:rPr>
              <a:t>Myeloproliferative</a:t>
            </a:r>
            <a:r>
              <a:rPr lang="en-US" sz="2800" dirty="0" smtClean="0">
                <a:latin typeface="Calibri" pitchFamily="34" charset="0"/>
              </a:rPr>
              <a:t>  Disorders 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Secondary  </a:t>
            </a:r>
            <a:r>
              <a:rPr lang="en-US" sz="2800" dirty="0" err="1" smtClean="0">
                <a:latin typeface="Calibri" pitchFamily="34" charset="0"/>
              </a:rPr>
              <a:t>Myelofibrosis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Infections-  </a:t>
            </a:r>
            <a:r>
              <a:rPr lang="en-US" sz="2800" dirty="0" err="1" smtClean="0">
                <a:latin typeface="Calibri" pitchFamily="34" charset="0"/>
              </a:rPr>
              <a:t>Kalazaar,Toxoplasmosis</a:t>
            </a:r>
            <a:r>
              <a:rPr lang="en-US" sz="2800" dirty="0" smtClean="0">
                <a:latin typeface="Calibri" pitchFamily="34" charset="0"/>
              </a:rPr>
              <a:t>(RES </a:t>
            </a:r>
            <a:r>
              <a:rPr lang="en-US" sz="2800" dirty="0">
                <a:latin typeface="Calibri" pitchFamily="34" charset="0"/>
              </a:rPr>
              <a:t>cell hyperplasia)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Marble bone Disease.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Storage disorders (</a:t>
            </a:r>
            <a:r>
              <a:rPr lang="en-US" sz="2800" dirty="0" err="1" smtClean="0">
                <a:latin typeface="Calibri" pitchFamily="34" charset="0"/>
              </a:rPr>
              <a:t>Gaucher’s</a:t>
            </a:r>
            <a:r>
              <a:rPr lang="en-US" sz="2800" dirty="0" smtClean="0">
                <a:latin typeface="Calibri" pitchFamily="34" charset="0"/>
              </a:rPr>
              <a:t> disease , </a:t>
            </a:r>
            <a:r>
              <a:rPr lang="en-US" sz="2800" dirty="0" err="1">
                <a:latin typeface="Calibri" pitchFamily="34" charset="0"/>
              </a:rPr>
              <a:t>Niemann</a:t>
            </a:r>
            <a:r>
              <a:rPr lang="en-US" sz="2800" dirty="0">
                <a:latin typeface="Calibri" pitchFamily="34" charset="0"/>
              </a:rPr>
              <a:t> Pick </a:t>
            </a:r>
            <a:r>
              <a:rPr lang="en-US" sz="2800" dirty="0" smtClean="0">
                <a:latin typeface="Calibri" pitchFamily="34" charset="0"/>
              </a:rPr>
              <a:t>disease)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The  </a:t>
            </a:r>
            <a:r>
              <a:rPr lang="en-US" sz="2800" dirty="0" err="1" smtClean="0">
                <a:latin typeface="Calibri" pitchFamily="34" charset="0"/>
              </a:rPr>
              <a:t>Histiocytoses</a:t>
            </a:r>
            <a:r>
              <a:rPr lang="en-US" sz="2800" dirty="0" smtClean="0">
                <a:latin typeface="Calibri" pitchFamily="34" charset="0"/>
              </a:rPr>
              <a:t> disorders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3000" b="1" i="1" dirty="0" smtClean="0">
                <a:latin typeface="Calibri" pitchFamily="34" charset="0"/>
              </a:rPr>
              <a:t>Bone marrow is cellular  infiltrated by abnormal  cells or tissue</a:t>
            </a:r>
            <a:endParaRPr lang="en-US" sz="30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 failure...Myelodysplasia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err="1" smtClean="0"/>
              <a:t>Hetergenous</a:t>
            </a:r>
            <a:r>
              <a:rPr lang="en-US" dirty="0" smtClean="0"/>
              <a:t> group of </a:t>
            </a:r>
            <a:r>
              <a:rPr lang="en-US" dirty="0" err="1" smtClean="0"/>
              <a:t>haematological</a:t>
            </a:r>
            <a:r>
              <a:rPr lang="en-US" dirty="0" smtClean="0"/>
              <a:t> disorders</a:t>
            </a:r>
          </a:p>
          <a:p>
            <a:pPr lvl="1"/>
            <a:r>
              <a:rPr lang="en-US" dirty="0" smtClean="0"/>
              <a:t>Characterized by abnormal proliferation and maturation of the stem cell with quantitative and qualitative defects</a:t>
            </a:r>
          </a:p>
          <a:p>
            <a:pPr lvl="1"/>
            <a:r>
              <a:rPr lang="en-US" dirty="0" smtClean="0"/>
              <a:t>Ineffective production of myeloid blood cells (dysplastic)</a:t>
            </a:r>
          </a:p>
          <a:p>
            <a:pPr lvl="1"/>
            <a:r>
              <a:rPr lang="en-US" dirty="0" smtClean="0"/>
              <a:t>Gradually worsening peripheral </a:t>
            </a:r>
            <a:r>
              <a:rPr lang="en-US" dirty="0" err="1" smtClean="0"/>
              <a:t>cytopenias</a:t>
            </a:r>
            <a:endParaRPr lang="en-US" dirty="0" smtClean="0"/>
          </a:p>
          <a:p>
            <a:pPr lvl="1"/>
            <a:r>
              <a:rPr lang="en-US" dirty="0" smtClean="0"/>
              <a:t>Can be Primary or Secondary</a:t>
            </a:r>
          </a:p>
          <a:p>
            <a:pPr>
              <a:buNone/>
            </a:pPr>
            <a:r>
              <a:rPr lang="en-US" b="1" i="1" dirty="0" smtClean="0"/>
              <a:t>     Bone marrow is cellular (dysplastic    </a:t>
            </a:r>
            <a:r>
              <a:rPr lang="en-US" b="1" i="1" dirty="0" err="1" smtClean="0"/>
              <a:t>haemopoetic</a:t>
            </a:r>
            <a:r>
              <a:rPr lang="en-US" b="1" i="1" dirty="0" smtClean="0"/>
              <a:t> cells )</a:t>
            </a:r>
            <a:endParaRPr lang="en-US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BM Failure…Marrow Destruction or 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Suppression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4000" b="1" dirty="0" smtClean="0"/>
              <a:t>Hypoplastic/Aplastic </a:t>
            </a:r>
            <a:r>
              <a:rPr lang="en-US" sz="4000" b="1" dirty="0"/>
              <a:t>marrow.</a:t>
            </a:r>
          </a:p>
          <a:p>
            <a:r>
              <a:rPr lang="en-US" b="1" i="1" dirty="0" smtClean="0"/>
              <a:t>Marrow replaced by Fat tissue </a:t>
            </a:r>
            <a:r>
              <a:rPr lang="en-US" b="1" i="1" dirty="0" err="1" smtClean="0"/>
              <a:t>Hypocellular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       (Marrow not uniformly </a:t>
            </a:r>
            <a:r>
              <a:rPr lang="en-US" b="1" i="1" dirty="0" err="1" smtClean="0"/>
              <a:t>hypocellular</a:t>
            </a:r>
            <a:r>
              <a:rPr lang="en-US" b="1" i="1" dirty="0" smtClean="0"/>
              <a:t>)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No abnormal cells detected in PB or BM</a:t>
            </a:r>
          </a:p>
          <a:p>
            <a:pPr>
              <a:buNone/>
            </a:pPr>
            <a:r>
              <a:rPr lang="en-US" dirty="0" smtClean="0"/>
              <a:t>    -Qualitative </a:t>
            </a:r>
            <a:r>
              <a:rPr lang="en-US" dirty="0"/>
              <a:t>defect in </a:t>
            </a:r>
            <a:r>
              <a:rPr lang="en-US" dirty="0" err="1"/>
              <a:t>multipotent</a:t>
            </a:r>
            <a:r>
              <a:rPr lang="en-US" dirty="0"/>
              <a:t> stem cell</a:t>
            </a:r>
          </a:p>
          <a:p>
            <a:pPr>
              <a:buNone/>
            </a:pPr>
            <a:r>
              <a:rPr lang="en-US" dirty="0" smtClean="0"/>
              <a:t>    -Defective </a:t>
            </a:r>
            <a:r>
              <a:rPr lang="en-US" dirty="0"/>
              <a:t>marrow micro environment.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879</Words>
  <Application>Microsoft Office PowerPoint</Application>
  <PresentationFormat>On-screen Show (4:3)</PresentationFormat>
  <Paragraphs>208</Paragraphs>
  <Slides>27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BONE MARROW FAILURE</vt:lpstr>
      <vt:lpstr>Bone Marrow(BM) failure …Lecture outline</vt:lpstr>
      <vt:lpstr>Lecture Objectives</vt:lpstr>
      <vt:lpstr>BM Failure…..Definition</vt:lpstr>
      <vt:lpstr>Slide 5</vt:lpstr>
      <vt:lpstr>BM failure …Definition</vt:lpstr>
      <vt:lpstr>Marrow replacement or infiltration.</vt:lpstr>
      <vt:lpstr>BM failure...Myelodysplasia</vt:lpstr>
      <vt:lpstr>BM Failure…Marrow Destruction or  Suppression</vt:lpstr>
      <vt:lpstr>BM failure…Classification Primary or Constitutional syndromes  .</vt:lpstr>
      <vt:lpstr>BM Failure…….Constitutional</vt:lpstr>
      <vt:lpstr>BM failure ..constitutional</vt:lpstr>
      <vt:lpstr>f</vt:lpstr>
      <vt:lpstr>BM failure ….ACQUIRED </vt:lpstr>
      <vt:lpstr> </vt:lpstr>
      <vt:lpstr>BM failure…. Acquired</vt:lpstr>
      <vt:lpstr>Hypoplastic/aplastic Anaemia....Drugs</vt:lpstr>
      <vt:lpstr>Radiotherapy </vt:lpstr>
      <vt:lpstr>BM failure…Pathogenesis </vt:lpstr>
      <vt:lpstr>BM FAILURE</vt:lpstr>
      <vt:lpstr>LABORATORY MANAGEMENT</vt:lpstr>
      <vt:lpstr>Slide 22</vt:lpstr>
      <vt:lpstr>BONE MARROW FAILURE – Principles of Management </vt:lpstr>
      <vt:lpstr>Slide 24</vt:lpstr>
      <vt:lpstr>Bone marrow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BONE MARROW FAILURE</dc:title>
  <dc:creator>Dr. Jamilla A. Rajab</dc:creator>
  <cp:lastModifiedBy>Dr. Jamilla A. Rajab</cp:lastModifiedBy>
  <cp:revision>39</cp:revision>
  <dcterms:created xsi:type="dcterms:W3CDTF">2013-08-19T22:30:57Z</dcterms:created>
  <dcterms:modified xsi:type="dcterms:W3CDTF">2013-09-09T06:48:35Z</dcterms:modified>
</cp:coreProperties>
</file>