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5CAB86-4E7E-4D65-96DC-0F4936615359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F319040-2705-46A6-955F-7827CF49EB30}">
      <dgm:prSet/>
      <dgm:spPr/>
      <dgm:t>
        <a:bodyPr/>
        <a:lstStyle/>
        <a:p>
          <a:pPr rtl="0"/>
          <a:r>
            <a:rPr lang="en-US" smtClean="0"/>
            <a:t>Hospital based inpatient/ outpatient</a:t>
          </a:r>
          <a:endParaRPr lang="en-US"/>
        </a:p>
      </dgm:t>
    </dgm:pt>
    <dgm:pt modelId="{A914ED44-372F-497E-B9B3-1BE25CBC4062}" type="parTrans" cxnId="{6B35F81C-113B-449B-92EF-36D4FA516402}">
      <dgm:prSet/>
      <dgm:spPr/>
      <dgm:t>
        <a:bodyPr/>
        <a:lstStyle/>
        <a:p>
          <a:endParaRPr lang="en-US"/>
        </a:p>
      </dgm:t>
    </dgm:pt>
    <dgm:pt modelId="{DF6A8702-B5F0-4709-ABD2-5F15FAF34832}" type="sibTrans" cxnId="{6B35F81C-113B-449B-92EF-36D4FA516402}">
      <dgm:prSet/>
      <dgm:spPr/>
      <dgm:t>
        <a:bodyPr/>
        <a:lstStyle/>
        <a:p>
          <a:endParaRPr lang="en-US"/>
        </a:p>
      </dgm:t>
    </dgm:pt>
    <dgm:pt modelId="{57A6D66D-6CD0-4A7B-A2A4-089CD8746F7C}">
      <dgm:prSet/>
      <dgm:spPr/>
      <dgm:t>
        <a:bodyPr/>
        <a:lstStyle/>
        <a:p>
          <a:pPr rtl="0"/>
          <a:r>
            <a:rPr lang="en-US" smtClean="0"/>
            <a:t>Hospice</a:t>
          </a:r>
          <a:endParaRPr lang="en-US"/>
        </a:p>
      </dgm:t>
    </dgm:pt>
    <dgm:pt modelId="{DD73002B-2100-4CA7-9198-2E7E06A4CEE1}" type="parTrans" cxnId="{B2B44372-4B5A-47EF-882A-9C7967C276A4}">
      <dgm:prSet/>
      <dgm:spPr/>
      <dgm:t>
        <a:bodyPr/>
        <a:lstStyle/>
        <a:p>
          <a:endParaRPr lang="en-US"/>
        </a:p>
      </dgm:t>
    </dgm:pt>
    <dgm:pt modelId="{623809B4-4F2C-45CB-80C5-C9D2BB98BEBD}" type="sibTrans" cxnId="{B2B44372-4B5A-47EF-882A-9C7967C276A4}">
      <dgm:prSet/>
      <dgm:spPr/>
      <dgm:t>
        <a:bodyPr/>
        <a:lstStyle/>
        <a:p>
          <a:endParaRPr lang="en-US"/>
        </a:p>
      </dgm:t>
    </dgm:pt>
    <dgm:pt modelId="{6F3195F5-0224-402F-ADC5-8C5B8126364C}">
      <dgm:prSet/>
      <dgm:spPr/>
      <dgm:t>
        <a:bodyPr/>
        <a:lstStyle/>
        <a:p>
          <a:pPr rtl="0"/>
          <a:r>
            <a:rPr lang="en-US" smtClean="0"/>
            <a:t>Home based palliative care</a:t>
          </a:r>
          <a:endParaRPr lang="en-US"/>
        </a:p>
      </dgm:t>
    </dgm:pt>
    <dgm:pt modelId="{1ED20D46-C53A-47FE-92CC-CE4DAD1D5A5C}" type="parTrans" cxnId="{8AFBB90E-B0B1-4457-AE6A-850FF3828CFD}">
      <dgm:prSet/>
      <dgm:spPr/>
      <dgm:t>
        <a:bodyPr/>
        <a:lstStyle/>
        <a:p>
          <a:endParaRPr lang="en-US"/>
        </a:p>
      </dgm:t>
    </dgm:pt>
    <dgm:pt modelId="{A7EC7AC6-2A9C-4C5D-A421-C34F84CA3C37}" type="sibTrans" cxnId="{8AFBB90E-B0B1-4457-AE6A-850FF3828CFD}">
      <dgm:prSet/>
      <dgm:spPr/>
      <dgm:t>
        <a:bodyPr/>
        <a:lstStyle/>
        <a:p>
          <a:endParaRPr lang="en-US"/>
        </a:p>
      </dgm:t>
    </dgm:pt>
    <dgm:pt modelId="{EB3ACC90-1A79-460A-949B-A0116133072C}" type="pres">
      <dgm:prSet presAssocID="{935CAB86-4E7E-4D65-96DC-0F4936615359}" presName="compositeShape" presStyleCnt="0">
        <dgm:presLayoutVars>
          <dgm:chMax val="7"/>
          <dgm:dir/>
          <dgm:resizeHandles val="exact"/>
        </dgm:presLayoutVars>
      </dgm:prSet>
      <dgm:spPr/>
    </dgm:pt>
    <dgm:pt modelId="{DD143255-629E-4AE5-B79C-902F4062F65C}" type="pres">
      <dgm:prSet presAssocID="{4F319040-2705-46A6-955F-7827CF49EB30}" presName="circ1" presStyleLbl="vennNode1" presStyleIdx="0" presStyleCnt="3"/>
      <dgm:spPr/>
    </dgm:pt>
    <dgm:pt modelId="{BBE9580A-9661-4059-BDBA-9E556C69CC4F}" type="pres">
      <dgm:prSet presAssocID="{4F319040-2705-46A6-955F-7827CF49EB3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DE99C67-E0B8-4F71-8553-562C09E69A81}" type="pres">
      <dgm:prSet presAssocID="{57A6D66D-6CD0-4A7B-A2A4-089CD8746F7C}" presName="circ2" presStyleLbl="vennNode1" presStyleIdx="1" presStyleCnt="3"/>
      <dgm:spPr/>
    </dgm:pt>
    <dgm:pt modelId="{ED938289-5C8E-4B03-A47B-CA6F9BA9A6D2}" type="pres">
      <dgm:prSet presAssocID="{57A6D66D-6CD0-4A7B-A2A4-089CD8746F7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56D260F-1508-4A16-9213-AB27C228FC72}" type="pres">
      <dgm:prSet presAssocID="{6F3195F5-0224-402F-ADC5-8C5B8126364C}" presName="circ3" presStyleLbl="vennNode1" presStyleIdx="2" presStyleCnt="3"/>
      <dgm:spPr/>
    </dgm:pt>
    <dgm:pt modelId="{8290F42E-6133-48CC-8E03-1EDE80AD7BF9}" type="pres">
      <dgm:prSet presAssocID="{6F3195F5-0224-402F-ADC5-8C5B8126364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8AFBB90E-B0B1-4457-AE6A-850FF3828CFD}" srcId="{935CAB86-4E7E-4D65-96DC-0F4936615359}" destId="{6F3195F5-0224-402F-ADC5-8C5B8126364C}" srcOrd="2" destOrd="0" parTransId="{1ED20D46-C53A-47FE-92CC-CE4DAD1D5A5C}" sibTransId="{A7EC7AC6-2A9C-4C5D-A421-C34F84CA3C37}"/>
    <dgm:cxn modelId="{8DC96642-793E-4C88-8467-4025DC838223}" type="presOf" srcId="{4F319040-2705-46A6-955F-7827CF49EB30}" destId="{DD143255-629E-4AE5-B79C-902F4062F65C}" srcOrd="0" destOrd="0" presId="urn:microsoft.com/office/officeart/2005/8/layout/venn1"/>
    <dgm:cxn modelId="{5FFBF324-AD5D-4EEE-B2DB-5FCF06CB7797}" type="presOf" srcId="{57A6D66D-6CD0-4A7B-A2A4-089CD8746F7C}" destId="{ADE99C67-E0B8-4F71-8553-562C09E69A81}" srcOrd="0" destOrd="0" presId="urn:microsoft.com/office/officeart/2005/8/layout/venn1"/>
    <dgm:cxn modelId="{4AA03F04-7A81-4D6C-BA06-B1D6F125B2AA}" type="presOf" srcId="{6F3195F5-0224-402F-ADC5-8C5B8126364C}" destId="{8290F42E-6133-48CC-8E03-1EDE80AD7BF9}" srcOrd="1" destOrd="0" presId="urn:microsoft.com/office/officeart/2005/8/layout/venn1"/>
    <dgm:cxn modelId="{B2B44372-4B5A-47EF-882A-9C7967C276A4}" srcId="{935CAB86-4E7E-4D65-96DC-0F4936615359}" destId="{57A6D66D-6CD0-4A7B-A2A4-089CD8746F7C}" srcOrd="1" destOrd="0" parTransId="{DD73002B-2100-4CA7-9198-2E7E06A4CEE1}" sibTransId="{623809B4-4F2C-45CB-80C5-C9D2BB98BEBD}"/>
    <dgm:cxn modelId="{9A947C92-478F-40A0-8579-74D745F9F649}" type="presOf" srcId="{935CAB86-4E7E-4D65-96DC-0F4936615359}" destId="{EB3ACC90-1A79-460A-949B-A0116133072C}" srcOrd="0" destOrd="0" presId="urn:microsoft.com/office/officeart/2005/8/layout/venn1"/>
    <dgm:cxn modelId="{DB2C0EC9-58A1-439E-8D4F-6E5470638856}" type="presOf" srcId="{6F3195F5-0224-402F-ADC5-8C5B8126364C}" destId="{A56D260F-1508-4A16-9213-AB27C228FC72}" srcOrd="0" destOrd="0" presId="urn:microsoft.com/office/officeart/2005/8/layout/venn1"/>
    <dgm:cxn modelId="{6B35F81C-113B-449B-92EF-36D4FA516402}" srcId="{935CAB86-4E7E-4D65-96DC-0F4936615359}" destId="{4F319040-2705-46A6-955F-7827CF49EB30}" srcOrd="0" destOrd="0" parTransId="{A914ED44-372F-497E-B9B3-1BE25CBC4062}" sibTransId="{DF6A8702-B5F0-4709-ABD2-5F15FAF34832}"/>
    <dgm:cxn modelId="{C4E9F197-79AE-4E93-A2D6-604007A8BD19}" type="presOf" srcId="{57A6D66D-6CD0-4A7B-A2A4-089CD8746F7C}" destId="{ED938289-5C8E-4B03-A47B-CA6F9BA9A6D2}" srcOrd="1" destOrd="0" presId="urn:microsoft.com/office/officeart/2005/8/layout/venn1"/>
    <dgm:cxn modelId="{4C0AF451-8875-4EF9-8A72-E2DA8FE31BA4}" type="presOf" srcId="{4F319040-2705-46A6-955F-7827CF49EB30}" destId="{BBE9580A-9661-4059-BDBA-9E556C69CC4F}" srcOrd="1" destOrd="0" presId="urn:microsoft.com/office/officeart/2005/8/layout/venn1"/>
    <dgm:cxn modelId="{A6419AD4-78D6-493A-A74E-FF510246FE3E}" type="presParOf" srcId="{EB3ACC90-1A79-460A-949B-A0116133072C}" destId="{DD143255-629E-4AE5-B79C-902F4062F65C}" srcOrd="0" destOrd="0" presId="urn:microsoft.com/office/officeart/2005/8/layout/venn1"/>
    <dgm:cxn modelId="{189BE25F-F449-4852-BE23-672CCB693189}" type="presParOf" srcId="{EB3ACC90-1A79-460A-949B-A0116133072C}" destId="{BBE9580A-9661-4059-BDBA-9E556C69CC4F}" srcOrd="1" destOrd="0" presId="urn:microsoft.com/office/officeart/2005/8/layout/venn1"/>
    <dgm:cxn modelId="{6649FA0C-A5DC-43D8-BC2A-73BFF608605B}" type="presParOf" srcId="{EB3ACC90-1A79-460A-949B-A0116133072C}" destId="{ADE99C67-E0B8-4F71-8553-562C09E69A81}" srcOrd="2" destOrd="0" presId="urn:microsoft.com/office/officeart/2005/8/layout/venn1"/>
    <dgm:cxn modelId="{B5D3266A-7EBC-41BF-BA4B-DA22486EBE92}" type="presParOf" srcId="{EB3ACC90-1A79-460A-949B-A0116133072C}" destId="{ED938289-5C8E-4B03-A47B-CA6F9BA9A6D2}" srcOrd="3" destOrd="0" presId="urn:microsoft.com/office/officeart/2005/8/layout/venn1"/>
    <dgm:cxn modelId="{572AF32E-6AB1-4AB2-B952-22788411919F}" type="presParOf" srcId="{EB3ACC90-1A79-460A-949B-A0116133072C}" destId="{A56D260F-1508-4A16-9213-AB27C228FC72}" srcOrd="4" destOrd="0" presId="urn:microsoft.com/office/officeart/2005/8/layout/venn1"/>
    <dgm:cxn modelId="{270D6D44-1202-4115-A291-074BC1E05702}" type="presParOf" srcId="{EB3ACC90-1A79-460A-949B-A0116133072C}" destId="{8290F42E-6133-48CC-8E03-1EDE80AD7BF9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143255-629E-4AE5-B79C-902F4062F65C}">
      <dsp:nvSpPr>
        <dsp:cNvPr id="0" name=""/>
        <dsp:cNvSpPr/>
      </dsp:nvSpPr>
      <dsp:spPr>
        <a:xfrm>
          <a:off x="3952398" y="54391"/>
          <a:ext cx="2610802" cy="26108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Hospital based inpatient/ outpatient</a:t>
          </a:r>
          <a:endParaRPr lang="en-US" sz="2500" kern="1200"/>
        </a:p>
      </dsp:txBody>
      <dsp:txXfrm>
        <a:off x="4300505" y="511282"/>
        <a:ext cx="1914588" cy="1174861"/>
      </dsp:txXfrm>
    </dsp:sp>
    <dsp:sp modelId="{ADE99C67-E0B8-4F71-8553-562C09E69A81}">
      <dsp:nvSpPr>
        <dsp:cNvPr id="0" name=""/>
        <dsp:cNvSpPr/>
      </dsp:nvSpPr>
      <dsp:spPr>
        <a:xfrm>
          <a:off x="4894463" y="1686143"/>
          <a:ext cx="2610802" cy="26108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Hospice</a:t>
          </a:r>
          <a:endParaRPr lang="en-US" sz="2500" kern="1200"/>
        </a:p>
      </dsp:txBody>
      <dsp:txXfrm>
        <a:off x="5692933" y="2360600"/>
        <a:ext cx="1566481" cy="1435941"/>
      </dsp:txXfrm>
    </dsp:sp>
    <dsp:sp modelId="{A56D260F-1508-4A16-9213-AB27C228FC72}">
      <dsp:nvSpPr>
        <dsp:cNvPr id="0" name=""/>
        <dsp:cNvSpPr/>
      </dsp:nvSpPr>
      <dsp:spPr>
        <a:xfrm>
          <a:off x="3010333" y="1686143"/>
          <a:ext cx="2610802" cy="26108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Home based palliative care</a:t>
          </a:r>
          <a:endParaRPr lang="en-US" sz="2500" kern="1200"/>
        </a:p>
      </dsp:txBody>
      <dsp:txXfrm>
        <a:off x="3256184" y="2360600"/>
        <a:ext cx="1566481" cy="14359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8F48-C1A5-4906-A27E-14B3A4CCC2E0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FB36D-DA23-4642-B71B-0BBDEEA25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3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8F48-C1A5-4906-A27E-14B3A4CCC2E0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FB36D-DA23-4642-B71B-0BBDEEA25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42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8F48-C1A5-4906-A27E-14B3A4CCC2E0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FB36D-DA23-4642-B71B-0BBDEEA25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971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8F48-C1A5-4906-A27E-14B3A4CCC2E0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FB36D-DA23-4642-B71B-0BBDEEA25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18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8F48-C1A5-4906-A27E-14B3A4CCC2E0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FB36D-DA23-4642-B71B-0BBDEEA25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8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8F48-C1A5-4906-A27E-14B3A4CCC2E0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FB36D-DA23-4642-B71B-0BBDEEA25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72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8F48-C1A5-4906-A27E-14B3A4CCC2E0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FB36D-DA23-4642-B71B-0BBDEEA25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061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8F48-C1A5-4906-A27E-14B3A4CCC2E0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FB36D-DA23-4642-B71B-0BBDEEA25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297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8F48-C1A5-4906-A27E-14B3A4CCC2E0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FB36D-DA23-4642-B71B-0BBDEEA25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1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8F48-C1A5-4906-A27E-14B3A4CCC2E0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FB36D-DA23-4642-B71B-0BBDEEA25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2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8F48-C1A5-4906-A27E-14B3A4CCC2E0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FB36D-DA23-4642-B71B-0BBDEEA25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729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28F48-C1A5-4906-A27E-14B3A4CCC2E0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FB36D-DA23-4642-B71B-0BBDEEA25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16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MBCHB IV INTERGRATED INTRODUCTION TO PALLIATIVE CARE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DR. MAKORY</a:t>
            </a:r>
          </a:p>
          <a:p>
            <a:r>
              <a:rPr lang="en-US" dirty="0" smtClean="0"/>
              <a:t>DATE: 12</a:t>
            </a:r>
            <a:r>
              <a:rPr lang="en-US" baseline="30000" dirty="0" smtClean="0"/>
              <a:t>TH</a:t>
            </a:r>
            <a:r>
              <a:rPr lang="en-US" dirty="0" smtClean="0"/>
              <a:t>/MAY/2017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073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the treatment as straight forward as possible</a:t>
            </a:r>
          </a:p>
          <a:p>
            <a:r>
              <a:rPr lang="en-US" dirty="0" smtClean="0"/>
              <a:t>Additional drug consideration</a:t>
            </a:r>
          </a:p>
          <a:p>
            <a:pPr lvl="1"/>
            <a:r>
              <a:rPr lang="en-US" dirty="0" smtClean="0"/>
              <a:t>What is the treatment </a:t>
            </a:r>
            <a:r>
              <a:rPr lang="en-US" dirty="0" err="1" smtClean="0"/>
              <a:t>goalt</a:t>
            </a:r>
            <a:endParaRPr lang="en-US" dirty="0" smtClean="0"/>
          </a:p>
          <a:p>
            <a:pPr lvl="1"/>
            <a:r>
              <a:rPr lang="en-US" dirty="0" smtClean="0"/>
              <a:t>How can it be monitored</a:t>
            </a:r>
          </a:p>
          <a:p>
            <a:pPr lvl="1"/>
            <a:r>
              <a:rPr lang="en-US" dirty="0" smtClean="0"/>
              <a:t>What is the risk of unwanted effects</a:t>
            </a:r>
          </a:p>
          <a:p>
            <a:pPr lvl="1"/>
            <a:r>
              <a:rPr lang="en-US" dirty="0" smtClean="0"/>
              <a:t>What is the risk of Dis</a:t>
            </a:r>
          </a:p>
          <a:p>
            <a:pPr lvl="1"/>
            <a:r>
              <a:rPr lang="en-US" dirty="0" smtClean="0"/>
              <a:t>Is it possible to stop any of the current medications?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19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Seek consultations, never say I have tried everything or there is nothing more I can do</a:t>
            </a:r>
          </a:p>
          <a:p>
            <a:r>
              <a:rPr lang="en-US" sz="4000" dirty="0" smtClean="0"/>
              <a:t>‘no promise but we’ll do our best’</a:t>
            </a:r>
          </a:p>
          <a:p>
            <a:r>
              <a:rPr lang="en-US" sz="4000" dirty="0" smtClean="0"/>
              <a:t>Instead of attempting immediately to relieve the symptoms completely be prepared to chip away at the problem a little at a time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97897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ASPECTS OF TERMINAL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 increasing weakness, the patient is faced with the fact that death is inevitable and imminent. Support and companionship are of paramount importance at this time</a:t>
            </a:r>
          </a:p>
          <a:p>
            <a:pPr lvl="1"/>
            <a:r>
              <a:rPr lang="en-US" dirty="0" smtClean="0"/>
              <a:t>Encourage them, if in 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eright</a:t>
            </a:r>
            <a:r>
              <a:rPr lang="en-US" dirty="0" smtClean="0"/>
              <a:t> mental status to write a will…family meeting</a:t>
            </a:r>
          </a:p>
          <a:p>
            <a:r>
              <a:rPr lang="en-US" dirty="0" smtClean="0"/>
              <a:t>Weakness is commonly associated with somnolence or the need to rest for more prolonged periods. Things to pay attention. Explanation is essential.</a:t>
            </a:r>
          </a:p>
          <a:p>
            <a:pPr lvl="1"/>
            <a:r>
              <a:rPr lang="en-US" dirty="0" smtClean="0"/>
              <a:t>REMOVE DRUGS THAT ARE NOT HELPING THE PATIENT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657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WHAT OFTEN HAPPENS IN AN ILLNESS LIKE YOURS</a:t>
            </a:r>
          </a:p>
          <a:p>
            <a:r>
              <a:rPr lang="en-US" dirty="0" smtClean="0"/>
              <a:t>WHEN THE BODY IS SHORT OF ENERGY IT TAKES  A LOT MORE EFFORT TO DO EVEN SIMPLE JOBS</a:t>
            </a:r>
          </a:p>
          <a:p>
            <a:r>
              <a:rPr lang="en-US" dirty="0" smtClean="0"/>
              <a:t>THIS MEANS THAT YOU WILL NEED TO REST MORE IN ORDER TO RESTOCK YOUR LIMITED ENERGY SUPPLY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753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patient who has not yet come to terms with the situation</a:t>
            </a:r>
          </a:p>
          <a:p>
            <a:pPr lvl="1"/>
            <a:r>
              <a:rPr lang="en-US" dirty="0" smtClean="0"/>
              <a:t>I think a few quiet days in bed are called for. If tomorrow or the next day you are feeling more </a:t>
            </a:r>
            <a:r>
              <a:rPr lang="en-US" dirty="0" err="1" smtClean="0"/>
              <a:t>nergetic</a:t>
            </a:r>
            <a:endParaRPr lang="en-US" dirty="0" smtClean="0"/>
          </a:p>
          <a:p>
            <a:pPr lvl="1"/>
            <a:r>
              <a:rPr lang="en-US" dirty="0" smtClean="0"/>
              <a:t>Do not destroy hope by breaking bad news </a:t>
            </a:r>
            <a:r>
              <a:rPr lang="en-US" dirty="0" err="1" smtClean="0"/>
              <a:t>gently..few</a:t>
            </a:r>
            <a:r>
              <a:rPr lang="en-US" dirty="0" smtClean="0"/>
              <a:t>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390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you may feel powerless, in the face of rapidly approaching death, the patient is generally more realistic. He knows you </a:t>
            </a:r>
            <a:r>
              <a:rPr lang="en-US" dirty="0" err="1" smtClean="0"/>
              <a:t>canot</a:t>
            </a:r>
            <a:r>
              <a:rPr lang="en-US" dirty="0" smtClean="0"/>
              <a:t> perform a miracle.</a:t>
            </a:r>
          </a:p>
          <a:p>
            <a:r>
              <a:rPr lang="en-US" dirty="0" smtClean="0"/>
              <a:t>Ask them what is more important</a:t>
            </a:r>
          </a:p>
          <a:p>
            <a:r>
              <a:rPr lang="en-US" dirty="0" smtClean="0"/>
              <a:t>Simplify medication </a:t>
            </a:r>
          </a:p>
          <a:p>
            <a:r>
              <a:rPr lang="en-US" dirty="0" smtClean="0"/>
              <a:t>Pain and cancer are not symptoms</a:t>
            </a:r>
          </a:p>
          <a:p>
            <a:pPr lvl="1"/>
            <a:r>
              <a:rPr lang="en-US" dirty="0" smtClean="0"/>
              <a:t>&gt; 2/3 of patients experience pain</a:t>
            </a:r>
          </a:p>
          <a:p>
            <a:pPr lvl="1"/>
            <a:r>
              <a:rPr lang="en-US" dirty="0" smtClean="0"/>
              <a:t>1/3 of patients do not experience pain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294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 regularly</a:t>
            </a:r>
          </a:p>
          <a:p>
            <a:r>
              <a:rPr lang="en-US" dirty="0" smtClean="0"/>
              <a:t>Because a person has cancer, it does not mean</a:t>
            </a:r>
          </a:p>
          <a:p>
            <a:r>
              <a:rPr lang="en-US" dirty="0" smtClean="0"/>
              <a:t>Pain is a </a:t>
            </a:r>
            <a:r>
              <a:rPr lang="en-US" dirty="0" err="1" smtClean="0"/>
              <a:t>somatopsychic</a:t>
            </a:r>
            <a:r>
              <a:rPr lang="en-US" dirty="0" smtClean="0"/>
              <a:t> experience best </a:t>
            </a:r>
            <a:r>
              <a:rPr lang="en-US" dirty="0" err="1" smtClean="0"/>
              <a:t>defiend</a:t>
            </a:r>
            <a:r>
              <a:rPr lang="en-US" dirty="0" smtClean="0"/>
              <a:t> as ‘what the subject says hurts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perce</a:t>
            </a:r>
            <a:r>
              <a:rPr lang="en-US" dirty="0" smtClean="0"/>
              <a:t>[</a:t>
            </a:r>
            <a:r>
              <a:rPr lang="en-US" dirty="0" err="1" smtClean="0"/>
              <a:t>tion</a:t>
            </a:r>
            <a:r>
              <a:rPr lang="en-US" dirty="0" smtClean="0"/>
              <a:t> of pain is modulated by</a:t>
            </a:r>
          </a:p>
          <a:p>
            <a:r>
              <a:rPr lang="en-US" dirty="0" smtClean="0"/>
              <a:t>MOOD</a:t>
            </a:r>
          </a:p>
          <a:p>
            <a:r>
              <a:rPr lang="en-US" dirty="0" smtClean="0"/>
              <a:t>MORALE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468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that lower threshold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DISCOMFORT</a:t>
            </a:r>
          </a:p>
          <a:p>
            <a:r>
              <a:rPr lang="en-US" dirty="0" smtClean="0"/>
              <a:t>INSOMNIA</a:t>
            </a:r>
          </a:p>
          <a:p>
            <a:r>
              <a:rPr lang="en-US" dirty="0" smtClean="0"/>
              <a:t>FATIGUE</a:t>
            </a:r>
          </a:p>
          <a:p>
            <a:r>
              <a:rPr lang="en-US" dirty="0" smtClean="0"/>
              <a:t>ANXIETY</a:t>
            </a:r>
          </a:p>
          <a:p>
            <a:r>
              <a:rPr lang="en-US" dirty="0" smtClean="0"/>
              <a:t>FEAR ANGER SADNESS DEPRESSION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992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It is aimed at improving the quality of life (satisfaction with treatment and ability to enhance capabilities)</a:t>
            </a:r>
          </a:p>
          <a:p>
            <a:r>
              <a:rPr lang="en-US" sz="4000" dirty="0" smtClean="0"/>
              <a:t>Focuses on:</a:t>
            </a:r>
          </a:p>
          <a:p>
            <a:pPr lvl="1"/>
            <a:r>
              <a:rPr lang="en-US" sz="3600" dirty="0" smtClean="0"/>
              <a:t>Prevention, management of symptoms</a:t>
            </a:r>
          </a:p>
          <a:p>
            <a:pPr lvl="1"/>
            <a:r>
              <a:rPr lang="en-US" sz="3600" dirty="0" smtClean="0"/>
              <a:t>Provision of comprehensive </a:t>
            </a:r>
            <a:r>
              <a:rPr lang="en-US" sz="3600" dirty="0" err="1" smtClean="0"/>
              <a:t>suppors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84934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Palliative care is an approach that improves the quality of life of </a:t>
            </a:r>
            <a:r>
              <a:rPr lang="en-US" dirty="0" err="1" smtClean="0"/>
              <a:t>patie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02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PALLIATIVE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Medication, mental physical relaxation, support emotional spiritual nutritional other therapies</a:t>
            </a:r>
          </a:p>
          <a:p>
            <a:r>
              <a:rPr lang="en-US" dirty="0" smtClean="0"/>
              <a:t>Palliative care expectations</a:t>
            </a:r>
          </a:p>
          <a:p>
            <a:pPr lvl="1"/>
            <a:r>
              <a:rPr lang="en-US" dirty="0" smtClean="0"/>
              <a:t>Treatment of symptoms</a:t>
            </a:r>
          </a:p>
          <a:p>
            <a:pPr lvl="1"/>
            <a:r>
              <a:rPr lang="en-US" dirty="0" err="1" smtClean="0"/>
              <a:t>Managemnt</a:t>
            </a:r>
            <a:r>
              <a:rPr lang="en-US" dirty="0" smtClean="0"/>
              <a:t> of social, emotional needs relationship</a:t>
            </a:r>
          </a:p>
          <a:p>
            <a:pPr lvl="1"/>
            <a:r>
              <a:rPr lang="en-US" dirty="0" err="1" smtClean="0"/>
              <a:t>Concenrs</a:t>
            </a:r>
            <a:r>
              <a:rPr lang="en-US" dirty="0" smtClean="0"/>
              <a:t> with spiritual needs, </a:t>
            </a:r>
            <a:r>
              <a:rPr lang="en-US" dirty="0" err="1" smtClean="0"/>
              <a:t>faily</a:t>
            </a:r>
            <a:r>
              <a:rPr lang="en-US" dirty="0" smtClean="0"/>
              <a:t> friends and care givers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109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careful and continuous monitoring and detection of disease and treatment process. It provides  </a:t>
            </a:r>
            <a:r>
              <a:rPr lang="en-US" dirty="0" err="1" smtClean="0"/>
              <a:t>akey</a:t>
            </a:r>
            <a:r>
              <a:rPr lang="en-US" dirty="0" smtClean="0"/>
              <a:t> layer for people with disease at any stage</a:t>
            </a:r>
          </a:p>
          <a:p>
            <a:r>
              <a:rPr lang="en-US" dirty="0" smtClean="0"/>
              <a:t>Hospice care can be said to be part of palliative care</a:t>
            </a:r>
          </a:p>
          <a:p>
            <a:r>
              <a:rPr lang="en-US" dirty="0" smtClean="0"/>
              <a:t>Palliative care start with making diagnosis and continuous through all stages of the diseases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450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PALLIATION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Care modalities aimed at improving quality of life </a:t>
            </a:r>
            <a:r>
              <a:rPr lang="en-US" dirty="0" err="1" smtClean="0"/>
              <a:t>nad</a:t>
            </a:r>
            <a:r>
              <a:rPr lang="en-US" dirty="0" smtClean="0"/>
              <a:t> not necessarily cure of the disease</a:t>
            </a:r>
          </a:p>
          <a:p>
            <a:r>
              <a:rPr lang="en-US" dirty="0" smtClean="0"/>
              <a:t>It intensity however can be equal or same as that of cure. The modalities may also be the same as those aimed at cure</a:t>
            </a:r>
          </a:p>
          <a:p>
            <a:r>
              <a:rPr lang="en-US" dirty="0" smtClean="0"/>
              <a:t>It is increasingly recognized as a respectable branch of management but still too many ill patients who receive the message that nothing more can be done</a:t>
            </a:r>
          </a:p>
          <a:p>
            <a:r>
              <a:rPr lang="en-US" dirty="0" smtClean="0"/>
              <a:t>Takes into account analysis of a patient’s physical distress, desired treatment and other elements of total suffering, emotional, social or spiritual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965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SPECTRUM OF PALLIATIVE CARE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27908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3371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KEY: UNDELRYING PATHOLOGIC EMCHANISM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Psychological impact of the symptoms of the sufferer</a:t>
            </a:r>
          </a:p>
          <a:p>
            <a:r>
              <a:rPr lang="en-US" sz="4000" dirty="0" smtClean="0"/>
              <a:t>Explanation in simple terms the underlying mechanism</a:t>
            </a:r>
          </a:p>
          <a:p>
            <a:r>
              <a:rPr lang="en-US" sz="4000" dirty="0" smtClean="0"/>
              <a:t>Explanation by the doctor of the reasons for symptoms i.e. vomiting from medications or raised ICP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09005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 treatment options with patients</a:t>
            </a:r>
          </a:p>
          <a:p>
            <a:r>
              <a:rPr lang="en-US" dirty="0" smtClean="0"/>
              <a:t>Don’t ignore the patient treating him as if no importance</a:t>
            </a:r>
          </a:p>
          <a:p>
            <a:r>
              <a:rPr lang="en-US" dirty="0" smtClean="0"/>
              <a:t>Explain the treatment to the family. It is important to enlist their cooperation and support</a:t>
            </a:r>
          </a:p>
          <a:p>
            <a:r>
              <a:rPr lang="en-US" dirty="0" smtClean="0"/>
              <a:t>Do not let the family prevail or take over whenever possible the patient’s wishes must prevail</a:t>
            </a:r>
          </a:p>
          <a:p>
            <a:r>
              <a:rPr lang="en-US" dirty="0" smtClean="0"/>
              <a:t>Do not limit treatment options</a:t>
            </a:r>
          </a:p>
          <a:p>
            <a:r>
              <a:rPr lang="en-US" dirty="0" smtClean="0"/>
              <a:t>Prescribe drugs prophylactically for persistent symptoms</a:t>
            </a:r>
          </a:p>
          <a:p>
            <a:r>
              <a:rPr lang="en-US" dirty="0" smtClean="0"/>
              <a:t>Drugs be administered regularly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325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730</Words>
  <Application>Microsoft Office PowerPoint</Application>
  <PresentationFormat>Widescreen</PresentationFormat>
  <Paragraphs>83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MBCHB IV INTERGRATED INTRODUCTION TO PALLIATIVE CARE</vt:lpstr>
      <vt:lpstr>INTRODUCTION</vt:lpstr>
      <vt:lpstr>DEFINITION</vt:lpstr>
      <vt:lpstr>PALLIATIVE TREATMENT</vt:lpstr>
      <vt:lpstr>CONT.</vt:lpstr>
      <vt:lpstr>PALLIATION</vt:lpstr>
      <vt:lpstr>SPECTRUM OF PALLIATIVE CARE</vt:lpstr>
      <vt:lpstr>KEY: UNDELRYING PATHOLOGIC EMCHANISM</vt:lpstr>
      <vt:lpstr>CONT.</vt:lpstr>
      <vt:lpstr>CONT.</vt:lpstr>
      <vt:lpstr>CONT.</vt:lpstr>
      <vt:lpstr>ASPECTS OF TERMINAL CARE</vt:lpstr>
      <vt:lpstr>PowerPoint Presentation</vt:lpstr>
      <vt:lpstr>PowerPoint Presentation</vt:lpstr>
      <vt:lpstr>PowerPoint Presentation</vt:lpstr>
      <vt:lpstr>INITIAL ASSESSMENT</vt:lpstr>
      <vt:lpstr>Factors that lower threshold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MBCHB IV INTERGRATED INTRODUCTION TO PALLIATIVE CARE</dc:title>
  <dc:creator>Effie Naila</dc:creator>
  <cp:lastModifiedBy>Effie Naila</cp:lastModifiedBy>
  <cp:revision>4</cp:revision>
  <dcterms:created xsi:type="dcterms:W3CDTF">2017-05-12T08:22:37Z</dcterms:created>
  <dcterms:modified xsi:type="dcterms:W3CDTF">2017-05-12T09:31:10Z</dcterms:modified>
</cp:coreProperties>
</file>