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6" r:id="rId12"/>
    <p:sldId id="267" r:id="rId13"/>
    <p:sldId id="279" r:id="rId14"/>
    <p:sldId id="269" r:id="rId15"/>
    <p:sldId id="268" r:id="rId16"/>
    <p:sldId id="270" r:id="rId17"/>
    <p:sldId id="271" r:id="rId18"/>
    <p:sldId id="272" r:id="rId19"/>
    <p:sldId id="273" r:id="rId20"/>
    <p:sldId id="274" r:id="rId21"/>
    <p:sldId id="275" r:id="rId22"/>
    <p:sldId id="277" r:id="rId23"/>
    <p:sldId id="278" r:id="rId24"/>
    <p:sldId id="280" r:id="rId25"/>
    <p:sldId id="257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6ABAD4-577D-48CC-BAEE-3952EB72F375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5F4AA3-E7A5-417F-B9AE-BE732D3E9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3413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34BB3B9-8782-4948-8B95-04B992878D4F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509588" y="692150"/>
            <a:ext cx="5105400" cy="2871788"/>
          </a:xfrm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3797300"/>
            <a:ext cx="5029200" cy="4660900"/>
          </a:xfrm>
          <a:noFill/>
          <a:ln/>
        </p:spPr>
        <p:txBody>
          <a:bodyPr/>
          <a:lstStyle/>
          <a:p>
            <a:pPr eaLnBrk="1" hangingPunct="1"/>
            <a:r>
              <a:rPr lang="en-US" dirty="0" smtClean="0">
                <a:cs typeface="Times New Roman" pitchFamily="18" charset="0"/>
              </a:rPr>
              <a:t>-There are several diagnostic features that we look for when examining the thin blood smears under the microscope that help identify the species.  In general they include: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a)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en-US" dirty="0" smtClean="0">
                <a:cs typeface="Times New Roman" pitchFamily="18" charset="0"/>
              </a:rPr>
              <a:t> which developmental erythrocytic stages are present;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b)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en-US" dirty="0" smtClean="0">
                <a:cs typeface="Times New Roman" pitchFamily="18" charset="0"/>
              </a:rPr>
              <a:t> the size of the parasitized RBCs- whether they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 smtClean="0">
                <a:cs typeface="Times New Roman" pitchFamily="18" charset="0"/>
              </a:rPr>
              <a:t>re enlarged, normal (or smaller )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c)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en-US" dirty="0" smtClean="0">
                <a:cs typeface="Times New Roman" pitchFamily="18" charset="0"/>
              </a:rPr>
              <a:t> the morphology of the RBCs and the parasites</a:t>
            </a:r>
          </a:p>
          <a:p>
            <a:pPr eaLnBrk="1" hangingPunct="1"/>
            <a:endParaRPr lang="en-US" u="sng" dirty="0" smtClean="0"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In this slide we see many RBCs with ring forms in them:</a:t>
            </a: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-Ring forms are small and delicate (about 1/5 the size of the RBC), and its quite common to see multiple forms in single RBCs;</a:t>
            </a:r>
          </a:p>
          <a:p>
            <a:pPr eaLnBrk="1" hangingPunct="1"/>
            <a:endParaRPr lang="en-US" dirty="0" smtClean="0"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cs typeface="Times New Roman" pitchFamily="18" charset="0"/>
              </a:rPr>
              <a:t>Ref: 1,5.</a:t>
            </a:r>
          </a:p>
        </p:txBody>
      </p:sp>
    </p:spTree>
    <p:extLst>
      <p:ext uri="{BB962C8B-B14F-4D97-AF65-F5344CB8AC3E}">
        <p14:creationId xmlns:p14="http://schemas.microsoft.com/office/powerpoint/2010/main" val="35155962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77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844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33339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60500"/>
            <a:ext cx="12090400" cy="53975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7639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541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289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0705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493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654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72662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8625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4A8D5-8C75-407F-B778-FA59BB947622}" type="datetimeFigureOut">
              <a:rPr lang="en-US" smtClean="0"/>
              <a:t>8/16/2016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6B54B5-4051-4200-A680-A70A3CB19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658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MALARIA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/>
              <a:t>BY: DR. K. M. BHATT</a:t>
            </a:r>
          </a:p>
          <a:p>
            <a:endParaRPr lang="en-US" dirty="0"/>
          </a:p>
          <a:p>
            <a:r>
              <a:rPr lang="en-US" b="1" dirty="0" smtClean="0"/>
              <a:t>DATE: 16/8/2016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1770539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65915"/>
            <a:ext cx="12192000" cy="5892085"/>
          </a:xfrm>
        </p:spPr>
        <p:txBody>
          <a:bodyPr numCol="2">
            <a:normAutofit fontScale="92500" lnSpcReduction="20000"/>
          </a:bodyPr>
          <a:lstStyle/>
          <a:p>
            <a:r>
              <a:rPr lang="en-US" b="1" dirty="0" smtClean="0"/>
              <a:t>Uncomplicated</a:t>
            </a:r>
          </a:p>
          <a:p>
            <a:pPr lvl="1"/>
            <a:r>
              <a:rPr lang="en-US" dirty="0" smtClean="0"/>
              <a:t>Travel history in the past 10 days e.g. Coast or Nyanza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Initial phase (cold) – 3 hours</a:t>
            </a:r>
          </a:p>
          <a:p>
            <a:pPr lvl="2"/>
            <a:r>
              <a:rPr lang="en-US" dirty="0" smtClean="0"/>
              <a:t>Chills</a:t>
            </a:r>
          </a:p>
          <a:p>
            <a:pPr lvl="2"/>
            <a:r>
              <a:rPr lang="en-US" dirty="0" smtClean="0"/>
              <a:t>Temperature rising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Hot phase (1-2 hours)</a:t>
            </a:r>
          </a:p>
          <a:p>
            <a:pPr lvl="2"/>
            <a:r>
              <a:rPr lang="en-US" dirty="0" smtClean="0"/>
              <a:t>Very high fever (39-41)</a:t>
            </a:r>
          </a:p>
          <a:p>
            <a:pPr lvl="2"/>
            <a:r>
              <a:rPr lang="en-US" dirty="0" smtClean="0"/>
              <a:t>Headache, nausea, vomiting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Sweating phase</a:t>
            </a:r>
          </a:p>
          <a:p>
            <a:pPr lvl="2"/>
            <a:r>
              <a:rPr lang="en-US" dirty="0" smtClean="0"/>
              <a:t>Profuse sweating</a:t>
            </a:r>
          </a:p>
          <a:p>
            <a:pPr lvl="2"/>
            <a:r>
              <a:rPr lang="en-US" dirty="0" smtClean="0"/>
              <a:t>Temperature comes down</a:t>
            </a:r>
          </a:p>
          <a:p>
            <a:pPr lvl="2"/>
            <a:r>
              <a:rPr lang="en-US" dirty="0" smtClean="0"/>
              <a:t>Nausea disappears</a:t>
            </a:r>
          </a:p>
          <a:p>
            <a:pPr lvl="1"/>
            <a:r>
              <a:rPr lang="en-US" dirty="0" smtClean="0"/>
              <a:t>Cycle repeats itself; It corresponds to the rupture of merozoites.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Severe (in-patient treatment)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Hyper-parasitemia &gt; 5%</a:t>
            </a:r>
          </a:p>
          <a:p>
            <a:pPr lvl="2"/>
            <a:r>
              <a:rPr lang="en-US" dirty="0" smtClean="0"/>
              <a:t>Depends with a person’s immunity and previous exposure to malaria.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Hyperpyrexia &gt;41</a:t>
            </a:r>
            <a:r>
              <a:rPr lang="en-US" baseline="30000" dirty="0" smtClean="0">
                <a:solidFill>
                  <a:srgbClr val="FF0000"/>
                </a:solidFill>
              </a:rPr>
              <a:t>o</a:t>
            </a:r>
            <a:r>
              <a:rPr lang="en-US" dirty="0" smtClean="0">
                <a:solidFill>
                  <a:srgbClr val="FF0000"/>
                </a:solidFill>
              </a:rPr>
              <a:t>C</a:t>
            </a:r>
          </a:p>
          <a:p>
            <a:pPr lvl="2"/>
            <a:r>
              <a:rPr lang="en-US" dirty="0" smtClean="0"/>
              <a:t>At such high temperatures, enzyme systems are deranged and this can be fatal.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Anemia (Hb &lt; 5g/</a:t>
            </a:r>
            <a:r>
              <a:rPr lang="en-US" dirty="0" err="1" smtClean="0">
                <a:solidFill>
                  <a:srgbClr val="FF0000"/>
                </a:solidFill>
              </a:rPr>
              <a:t>dL</a:t>
            </a:r>
            <a:r>
              <a:rPr lang="en-US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Hypoglycemia (BS &lt; 2.2 </a:t>
            </a:r>
            <a:r>
              <a:rPr lang="en-US" dirty="0" err="1" smtClean="0">
                <a:solidFill>
                  <a:srgbClr val="FF0000"/>
                </a:solidFill>
              </a:rPr>
              <a:t>mmol</a:t>
            </a:r>
            <a:r>
              <a:rPr lang="en-US" dirty="0" smtClean="0">
                <a:solidFill>
                  <a:srgbClr val="FF0000"/>
                </a:solidFill>
              </a:rPr>
              <a:t>/L)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Acute renal failure</a:t>
            </a:r>
          </a:p>
          <a:p>
            <a:pPr lvl="2"/>
            <a:r>
              <a:rPr lang="en-US" dirty="0" smtClean="0"/>
              <a:t>More common in adults</a:t>
            </a:r>
          </a:p>
          <a:p>
            <a:pPr lvl="1"/>
            <a:r>
              <a:rPr lang="en-US" dirty="0" smtClean="0">
                <a:solidFill>
                  <a:srgbClr val="FF0000"/>
                </a:solidFill>
              </a:rPr>
              <a:t>Also</a:t>
            </a:r>
            <a:r>
              <a:rPr lang="en-US" dirty="0" smtClean="0"/>
              <a:t>: Jaundice; Respiratory distress syndrome and pulmonary edema; Haemoglobinuria; Algid malaria (shock and gram negative septicemia); Electrolyte disturbances; DIC; </a:t>
            </a:r>
            <a:r>
              <a:rPr lang="en-US" dirty="0"/>
              <a:t>S</a:t>
            </a:r>
            <a:r>
              <a:rPr lang="en-US" dirty="0" smtClean="0"/>
              <a:t>pontaneous bleeding and bloody diarrhea; Mental confusion and coma (cerebral malaria)</a:t>
            </a:r>
          </a:p>
          <a:p>
            <a:endParaRPr lang="en-US" dirty="0"/>
          </a:p>
          <a:p>
            <a:r>
              <a:rPr lang="en-US" b="1" dirty="0" smtClean="0"/>
              <a:t>Treatment failure</a:t>
            </a:r>
            <a:endParaRPr lang="en-US" dirty="0"/>
          </a:p>
          <a:p>
            <a:pPr lvl="1"/>
            <a:r>
              <a:rPr lang="en-US" dirty="0" smtClean="0"/>
              <a:t>Persistent symptoms 2-3 days after initiation of drug therapy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35734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FEVER CHART FOR DIFFERENT PLASMODIUM SPP.</a:t>
            </a:r>
            <a:endParaRPr lang="en-US" dirty="0"/>
          </a:p>
        </p:txBody>
      </p:sp>
      <p:pic>
        <p:nvPicPr>
          <p:cNvPr id="4" name="Content Placeholder 3" descr="2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t="8029" b="12495"/>
          <a:stretch>
            <a:fillRect/>
          </a:stretch>
        </p:blipFill>
        <p:spPr bwMode="auto">
          <a:xfrm>
            <a:off x="-1" y="1325563"/>
            <a:ext cx="12192001" cy="553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2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5763"/>
            <a:ext cx="12192000" cy="5982237"/>
          </a:xfrm>
        </p:spPr>
        <p:txBody>
          <a:bodyPr>
            <a:noAutofit/>
          </a:bodyPr>
          <a:lstStyle/>
          <a:p>
            <a:r>
              <a:rPr lang="en-US" sz="2000" dirty="0" smtClean="0"/>
              <a:t>Light microscopy</a:t>
            </a:r>
          </a:p>
          <a:p>
            <a:pPr lvl="1"/>
            <a:r>
              <a:rPr lang="en-US" sz="2000" dirty="0" smtClean="0"/>
              <a:t>Stained fixed blood smear</a:t>
            </a:r>
          </a:p>
          <a:p>
            <a:pPr lvl="2"/>
            <a:r>
              <a:rPr lang="en-US" sz="2000" dirty="0" smtClean="0"/>
              <a:t>Thick film – presence/absence</a:t>
            </a:r>
          </a:p>
          <a:p>
            <a:pPr lvl="2"/>
            <a:r>
              <a:rPr lang="en-US" sz="2000" dirty="0" smtClean="0"/>
              <a:t>Thin film – morphology/species</a:t>
            </a:r>
          </a:p>
          <a:p>
            <a:pPr marL="0" indent="0">
              <a:buNone/>
            </a:pPr>
            <a:r>
              <a:rPr lang="en-US" sz="2000" dirty="0">
                <a:cs typeface="Times New Roman" pitchFamily="18" charset="0"/>
              </a:rPr>
              <a:t>-You should suspect malaria in any febrile patient with a history of possible exposure to infected mosquitoes, whether they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000" dirty="0">
                <a:cs typeface="Times New Roman" pitchFamily="18" charset="0"/>
              </a:rPr>
              <a:t>ve been on chemoprophylaxis or not.  One of the most important concepts to understand is:  </a:t>
            </a:r>
            <a:r>
              <a:rPr lang="en-US" sz="2000" u="sng" dirty="0">
                <a:cs typeface="Times New Roman" pitchFamily="18" charset="0"/>
              </a:rPr>
              <a:t>when</a:t>
            </a:r>
            <a:r>
              <a:rPr lang="en-US" sz="2000" dirty="0">
                <a:cs typeface="Times New Roman" pitchFamily="18" charset="0"/>
              </a:rPr>
              <a:t> to do a malaria blood smear on a patient?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000" dirty="0">
                <a:cs typeface="Times New Roman" pitchFamily="18" charset="0"/>
              </a:rPr>
              <a:t>and the answer is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…</a:t>
            </a:r>
            <a:r>
              <a:rPr lang="en-US" sz="2000" dirty="0">
                <a:cs typeface="Times New Roman" pitchFamily="18" charset="0"/>
              </a:rPr>
              <a:t>WHENEVER malaria is suspected or possible. </a:t>
            </a:r>
          </a:p>
          <a:p>
            <a:pPr marL="0" indent="0">
              <a:buNone/>
            </a:pPr>
            <a:r>
              <a:rPr lang="en-US" sz="2000" dirty="0">
                <a:cs typeface="Times New Roman" pitchFamily="18" charset="0"/>
              </a:rPr>
              <a:t>-The </a:t>
            </a:r>
            <a:r>
              <a:rPr lang="en-US" sz="2000" dirty="0" err="1" smtClean="0">
                <a:cs typeface="Times New Roman" pitchFamily="18" charset="0"/>
              </a:rPr>
              <a:t>Giemsa</a:t>
            </a:r>
            <a:r>
              <a:rPr lang="en-US" sz="2000" dirty="0" smtClean="0">
                <a:cs typeface="Times New Roman" pitchFamily="18" charset="0"/>
              </a:rPr>
              <a:t>-stained </a:t>
            </a:r>
            <a:r>
              <a:rPr lang="en-US" sz="2000" dirty="0">
                <a:cs typeface="Times New Roman" pitchFamily="18" charset="0"/>
              </a:rPr>
              <a:t>blood smear is considered the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sz="2000" dirty="0">
                <a:cs typeface="Times New Roman" pitchFamily="18" charset="0"/>
              </a:rPr>
              <a:t>gold standard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sz="2000" dirty="0">
                <a:cs typeface="Times New Roman" pitchFamily="18" charset="0"/>
              </a:rPr>
              <a:t> for lab diagnosis of malaria. </a:t>
            </a:r>
          </a:p>
          <a:p>
            <a:pPr marL="0" indent="0">
              <a:buNone/>
            </a:pPr>
            <a:r>
              <a:rPr lang="en-US" sz="2000" dirty="0">
                <a:cs typeface="Times New Roman" pitchFamily="18" charset="0"/>
              </a:rPr>
              <a:t>-The thick smears are used for screening to detect the </a:t>
            </a:r>
            <a:r>
              <a:rPr lang="en-US" sz="2000" u="sng" dirty="0">
                <a:cs typeface="Times New Roman" pitchFamily="18" charset="0"/>
              </a:rPr>
              <a:t>presence</a:t>
            </a:r>
            <a:r>
              <a:rPr lang="en-US" sz="2000" dirty="0">
                <a:cs typeface="Times New Roman" pitchFamily="18" charset="0"/>
              </a:rPr>
              <a:t> of malaria parasites </a:t>
            </a:r>
          </a:p>
          <a:p>
            <a:pPr marL="0" indent="0">
              <a:buNone/>
            </a:pPr>
            <a:r>
              <a:rPr lang="en-US" sz="2000" dirty="0">
                <a:cs typeface="Times New Roman" pitchFamily="18" charset="0"/>
              </a:rPr>
              <a:t>-The thin smears are used for identifying </a:t>
            </a:r>
            <a:r>
              <a:rPr lang="en-US" sz="2000" i="1" dirty="0">
                <a:cs typeface="Times New Roman" pitchFamily="18" charset="0"/>
              </a:rPr>
              <a:t>which species</a:t>
            </a:r>
            <a:r>
              <a:rPr lang="en-US" sz="2000" dirty="0">
                <a:cs typeface="Times New Roman" pitchFamily="18" charset="0"/>
              </a:rPr>
              <a:t> is/are present</a:t>
            </a:r>
          </a:p>
          <a:p>
            <a:pPr marL="0" indent="0">
              <a:buNone/>
            </a:pPr>
            <a:r>
              <a:rPr lang="en-US" sz="2000" dirty="0">
                <a:cs typeface="Times New Roman" pitchFamily="18" charset="0"/>
              </a:rPr>
              <a:t>-Multiple thick smears and thin smears should be prepared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—</a:t>
            </a:r>
            <a:endParaRPr lang="en-US" sz="2000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sz="2000" dirty="0">
                <a:cs typeface="Times New Roman" pitchFamily="18" charset="0"/>
              </a:rPr>
              <a:t>a)  Use venous or capillary blood for the blood smears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dirty="0">
                <a:cs typeface="Times New Roman" pitchFamily="18" charset="0"/>
              </a:rPr>
              <a:t> </a:t>
            </a:r>
          </a:p>
          <a:p>
            <a:pPr marL="0" indent="0">
              <a:buNone/>
            </a:pPr>
            <a:r>
              <a:rPr lang="en-US" sz="2000" dirty="0">
                <a:cs typeface="Times New Roman" pitchFamily="18" charset="0"/>
              </a:rPr>
              <a:t>b)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  </a:t>
            </a:r>
            <a:r>
              <a:rPr lang="en-US" sz="2000" dirty="0">
                <a:cs typeface="Times New Roman" pitchFamily="18" charset="0"/>
              </a:rPr>
              <a:t>If the sample is negative, it should be repeated as often as every 6-8 hours for 24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sz="2000" dirty="0">
                <a:cs typeface="Times New Roman" pitchFamily="18" charset="0"/>
              </a:rPr>
              <a:t>36 hours for two </a:t>
            </a:r>
          </a:p>
          <a:p>
            <a:pPr marL="0" indent="0">
              <a:buNone/>
            </a:pPr>
            <a:r>
              <a:rPr lang="en-US" sz="2000" dirty="0">
                <a:cs typeface="Times New Roman" pitchFamily="18" charset="0"/>
              </a:rPr>
              <a:t>              reasons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—</a:t>
            </a:r>
            <a:r>
              <a:rPr lang="en-US" sz="2000" dirty="0">
                <a:cs typeface="Times New Roman" pitchFamily="18" charset="0"/>
              </a:rPr>
              <a:t>1) because symptoms can precede detectable parasitemia by 24-36 hours; and 2) if the </a:t>
            </a:r>
          </a:p>
          <a:p>
            <a:pPr marL="0" indent="0">
              <a:buNone/>
            </a:pPr>
            <a:r>
              <a:rPr lang="en-US" sz="2000" dirty="0">
                <a:cs typeface="Times New Roman" pitchFamily="18" charset="0"/>
              </a:rPr>
              <a:t>              parasites are synchronous, they may be present in the peripheral circulation for only half of the cycle  </a:t>
            </a:r>
          </a:p>
          <a:p>
            <a:pPr marL="0" indent="0">
              <a:buNone/>
            </a:pPr>
            <a:r>
              <a:rPr lang="en-US" sz="2000" dirty="0">
                <a:cs typeface="Times New Roman" pitchFamily="18" charset="0"/>
              </a:rPr>
              <a:t>             (cycle is 48 h for </a:t>
            </a:r>
            <a:r>
              <a:rPr lang="en-US" sz="2000" dirty="0" smtClean="0">
                <a:cs typeface="Times New Roman" pitchFamily="18" charset="0"/>
              </a:rPr>
              <a:t>falciparum, </a:t>
            </a:r>
            <a:r>
              <a:rPr lang="en-US" sz="2000" dirty="0">
                <a:cs typeface="Times New Roman" pitchFamily="18" charset="0"/>
              </a:rPr>
              <a:t>vivax, and ovale</a:t>
            </a:r>
            <a:r>
              <a:rPr lang="en-US" sz="2000" dirty="0" smtClean="0">
                <a:cs typeface="Times New Roman" pitchFamily="18" charset="0"/>
              </a:rPr>
              <a:t>).</a:t>
            </a:r>
            <a:endParaRPr lang="en-US" sz="20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95923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Tx/>
              <a:buAutoNum type="alphaLcParenR" startAt="3"/>
            </a:pPr>
            <a:r>
              <a:rPr lang="en-US" dirty="0">
                <a:cs typeface="Times New Roman" pitchFamily="18" charset="0"/>
              </a:rPr>
              <a:t>If the sample is positive, then slides should be repeated periodically to determine whether the parasitemia is     decreasing in response to treatment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>
                <a:cs typeface="Times New Roman" pitchFamily="18" charset="0"/>
              </a:rPr>
              <a:t>very important, especially with </a:t>
            </a:r>
            <a:r>
              <a:rPr lang="en-US" i="1" dirty="0">
                <a:cs typeface="Times New Roman" pitchFamily="18" charset="0"/>
              </a:rPr>
              <a:t>falciparum.</a:t>
            </a:r>
          </a:p>
          <a:p>
            <a:r>
              <a:rPr lang="en-US" dirty="0">
                <a:cs typeface="Times New Roman" pitchFamily="18" charset="0"/>
              </a:rPr>
              <a:t>Para-sight F is like a rapid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“</a:t>
            </a:r>
            <a:r>
              <a:rPr lang="en-US" dirty="0">
                <a:cs typeface="Times New Roman" pitchFamily="18" charset="0"/>
              </a:rPr>
              <a:t>dipstick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”</a:t>
            </a:r>
            <a:r>
              <a:rPr lang="en-US" dirty="0">
                <a:cs typeface="Times New Roman" pitchFamily="18" charset="0"/>
              </a:rPr>
              <a:t> for Plasmodium falciparum only- it doesn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>
                <a:cs typeface="Times New Roman" pitchFamily="18" charset="0"/>
              </a:rPr>
              <a:t>t identify the presence of other species. It is a very promising technique, but isn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dirty="0">
                <a:cs typeface="Times New Roman" pitchFamily="18" charset="0"/>
              </a:rPr>
              <a:t>t yet available in the U.S. </a:t>
            </a:r>
          </a:p>
          <a:p>
            <a:endParaRPr lang="en-US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itchFamily="18" charset="0"/>
              </a:rPr>
              <a:t>-The most common lab findings that can be seen on a CBC are:</a:t>
            </a:r>
          </a:p>
          <a:p>
            <a:pPr marL="0" indent="0">
              <a:buNone/>
            </a:pPr>
            <a:r>
              <a:rPr lang="en-US" dirty="0">
                <a:cs typeface="Times New Roman" pitchFamily="18" charset="0"/>
              </a:rPr>
              <a:t>	(1) anemia, thrombocytopenia, leukopenia (or leukocytosis), without eosinophilia</a:t>
            </a:r>
          </a:p>
          <a:p>
            <a:pPr marL="0" indent="0">
              <a:buNone/>
            </a:pPr>
            <a:r>
              <a:rPr lang="en-US" dirty="0">
                <a:cs typeface="Times New Roman" pitchFamily="18" charset="0"/>
              </a:rPr>
              <a:t>	</a:t>
            </a:r>
          </a:p>
          <a:p>
            <a:pPr marL="0" indent="0">
              <a:buNone/>
            </a:pPr>
            <a:r>
              <a:rPr lang="en-US" dirty="0">
                <a:cs typeface="Times New Roman" pitchFamily="18" charset="0"/>
              </a:rPr>
              <a:t>-Other lab findings include:</a:t>
            </a:r>
          </a:p>
          <a:p>
            <a:pPr marL="0" indent="0">
              <a:buNone/>
            </a:pPr>
            <a:r>
              <a:rPr lang="en-US" dirty="0">
                <a:cs typeface="Times New Roman" pitchFamily="18" charset="0"/>
              </a:rPr>
              <a:t>	(2) elevated liver enzymes</a:t>
            </a:r>
          </a:p>
          <a:p>
            <a:pPr marL="0" indent="0">
              <a:buNone/>
            </a:pPr>
            <a:r>
              <a:rPr lang="en-US" dirty="0">
                <a:cs typeface="Times New Roman" pitchFamily="18" charset="0"/>
              </a:rPr>
              <a:t>	(3) elevated urinary albumin, </a:t>
            </a:r>
            <a:r>
              <a:rPr lang="en-US" dirty="0" err="1">
                <a:cs typeface="Times New Roman" pitchFamily="18" charset="0"/>
              </a:rPr>
              <a:t>urobilinogen</a:t>
            </a:r>
            <a:r>
              <a:rPr lang="en-US" dirty="0">
                <a:cs typeface="Times New Roman" pitchFamily="18" charset="0"/>
              </a:rPr>
              <a:t>, and bilirubin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 </a:t>
            </a:r>
            <a:endParaRPr lang="en-US" dirty="0"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cs typeface="Times New Roman" pitchFamily="18" charset="0"/>
              </a:rPr>
              <a:t>-The </a:t>
            </a:r>
            <a:r>
              <a:rPr lang="en-US" u="sng" dirty="0">
                <a:cs typeface="Times New Roman" pitchFamily="18" charset="0"/>
              </a:rPr>
              <a:t>most specific finding</a:t>
            </a:r>
            <a:r>
              <a:rPr lang="en-US" dirty="0">
                <a:cs typeface="Times New Roman" pitchFamily="18" charset="0"/>
              </a:rPr>
              <a:t>, of course, is the presence of parasites on peripheral blood smears.</a:t>
            </a:r>
          </a:p>
          <a:p>
            <a:pPr marL="0" indent="0">
              <a:buNone/>
            </a:pPr>
            <a:endParaRPr lang="en-US" dirty="0">
              <a:cs typeface="Times New Roman" pitchFamily="18" charset="0"/>
            </a:endParaRPr>
          </a:p>
          <a:p>
            <a:pPr marL="0" indent="0">
              <a:buNone/>
            </a:pPr>
            <a:endParaRPr lang="en-US" i="1" dirty="0">
              <a:cs typeface="Times New Roman" pitchFamily="18" charset="0"/>
            </a:endParaRPr>
          </a:p>
          <a:p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85393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 descr="W042199X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605307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0" y="5934670"/>
            <a:ext cx="448184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b="1" i="1" dirty="0"/>
              <a:t>P. falciparum</a:t>
            </a:r>
            <a:endParaRPr lang="en-US" sz="5400" b="1" i="1" dirty="0"/>
          </a:p>
        </p:txBody>
      </p:sp>
      <p:sp>
        <p:nvSpPr>
          <p:cNvPr id="3" name="Rectangle 2"/>
          <p:cNvSpPr/>
          <p:nvPr/>
        </p:nvSpPr>
        <p:spPr>
          <a:xfrm>
            <a:off x="6053070" y="0"/>
            <a:ext cx="6096000" cy="67403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2400" dirty="0">
                <a:cs typeface="Times New Roman" pitchFamily="18" charset="0"/>
              </a:rPr>
              <a:t>-There are several diagnostic features that we look for when examining the thin blood smears under the microscope that help identify the species.  In general they include:</a:t>
            </a:r>
          </a:p>
          <a:p>
            <a:r>
              <a:rPr lang="en-US" sz="2400" dirty="0">
                <a:cs typeface="Times New Roman" pitchFamily="18" charset="0"/>
              </a:rPr>
              <a:t>a)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Which </a:t>
            </a:r>
            <a:r>
              <a:rPr lang="en-US" sz="2400" dirty="0">
                <a:cs typeface="Times New Roman" pitchFamily="18" charset="0"/>
              </a:rPr>
              <a:t>developmental erythrocytic stages are present;</a:t>
            </a:r>
          </a:p>
          <a:p>
            <a:r>
              <a:rPr lang="en-US" sz="2400" dirty="0">
                <a:cs typeface="Times New Roman" pitchFamily="18" charset="0"/>
              </a:rPr>
              <a:t>b)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The </a:t>
            </a:r>
            <a:r>
              <a:rPr lang="en-US" sz="2400" dirty="0">
                <a:cs typeface="Times New Roman" pitchFamily="18" charset="0"/>
              </a:rPr>
              <a:t>size of the parasitized RBCs- whether they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’</a:t>
            </a:r>
            <a:r>
              <a:rPr lang="en-US" sz="2400" dirty="0">
                <a:cs typeface="Times New Roman" pitchFamily="18" charset="0"/>
              </a:rPr>
              <a:t>re enlarged, normal (or smaller )</a:t>
            </a:r>
          </a:p>
          <a:p>
            <a:r>
              <a:rPr lang="en-US" sz="2400" dirty="0">
                <a:cs typeface="Times New Roman" pitchFamily="18" charset="0"/>
              </a:rPr>
              <a:t>c)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en-US" sz="2400" dirty="0">
                <a:cs typeface="Times New Roman" pitchFamily="18" charset="0"/>
              </a:rPr>
              <a:t> </a:t>
            </a:r>
            <a:r>
              <a:rPr lang="en-US" sz="2400" dirty="0" smtClean="0">
                <a:cs typeface="Times New Roman" pitchFamily="18" charset="0"/>
              </a:rPr>
              <a:t>The </a:t>
            </a:r>
            <a:r>
              <a:rPr lang="en-US" sz="2400" dirty="0">
                <a:cs typeface="Times New Roman" pitchFamily="18" charset="0"/>
              </a:rPr>
              <a:t>morphology of the RBCs and the parasites</a:t>
            </a:r>
          </a:p>
          <a:p>
            <a:endParaRPr lang="en-US" sz="2400" u="sng" dirty="0">
              <a:cs typeface="Times New Roman" pitchFamily="18" charset="0"/>
            </a:endParaRPr>
          </a:p>
          <a:p>
            <a:r>
              <a:rPr lang="en-US" sz="2400" dirty="0">
                <a:cs typeface="Times New Roman" pitchFamily="18" charset="0"/>
              </a:rPr>
              <a:t>In this slide we see many RBCs with ring forms in them:</a:t>
            </a:r>
          </a:p>
          <a:p>
            <a:r>
              <a:rPr lang="en-US" sz="2400" dirty="0">
                <a:cs typeface="Times New Roman" pitchFamily="18" charset="0"/>
              </a:rPr>
              <a:t>-Ring forms are small and delicate (about 1/5 the size of the RBC), and its quite common to see multiple forms in single </a:t>
            </a:r>
            <a:r>
              <a:rPr lang="en-US" sz="2400" dirty="0" smtClean="0">
                <a:cs typeface="Times New Roman" pitchFamily="18" charset="0"/>
              </a:rPr>
              <a:t>RBCs</a:t>
            </a:r>
            <a:endParaRPr lang="en-US" sz="2400" dirty="0">
              <a:cs typeface="Times New Roman" pitchFamily="18" charset="0"/>
            </a:endParaRPr>
          </a:p>
          <a:p>
            <a:endParaRPr lang="en-US" sz="2400" dirty="0">
              <a:cs typeface="Times New Roman" pitchFamily="18" charset="0"/>
            </a:endParaRPr>
          </a:p>
          <a:p>
            <a:endParaRPr lang="en-US" sz="2400" dirty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954038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GAMETOCYTES:</a:t>
            </a:r>
            <a:br>
              <a:rPr lang="en-US" sz="3200" dirty="0" smtClean="0"/>
            </a:br>
            <a:r>
              <a:rPr lang="en-US" sz="3200" dirty="0" smtClean="0"/>
              <a:t>Pink – Male</a:t>
            </a:r>
            <a:br>
              <a:rPr lang="en-US" sz="3200" dirty="0" smtClean="0"/>
            </a:br>
            <a:r>
              <a:rPr lang="en-US" sz="3200" dirty="0" smtClean="0"/>
              <a:t>Blue - Female</a:t>
            </a:r>
            <a:endParaRPr lang="en-US" sz="3200" dirty="0"/>
          </a:p>
        </p:txBody>
      </p:sp>
      <p:pic>
        <p:nvPicPr>
          <p:cNvPr id="4" name="Picture 2" descr="W031743X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325562"/>
            <a:ext cx="6529589" cy="5532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4"/>
          <p:cNvSpPr/>
          <p:nvPr/>
        </p:nvSpPr>
        <p:spPr>
          <a:xfrm>
            <a:off x="6529589" y="1325561"/>
            <a:ext cx="566241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cs typeface="Times New Roman" pitchFamily="18" charset="0"/>
              </a:rPr>
              <a:t>This is the banana or crescent-shaped gametocyte- it has a single nucleus</a:t>
            </a:r>
            <a:r>
              <a:rPr lang="en-US" sz="2400" dirty="0" smtClean="0">
                <a:cs typeface="Times New Roman" pitchFamily="18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cs typeface="Times New Roman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 smtClean="0">
                <a:cs typeface="Times New Roman" pitchFamily="18" charset="0"/>
              </a:rPr>
              <a:t>If </a:t>
            </a:r>
            <a:r>
              <a:rPr lang="en-US" sz="2400" dirty="0">
                <a:cs typeface="Times New Roman" pitchFamily="18" charset="0"/>
              </a:rPr>
              <a:t>you see this, you know the patient has </a:t>
            </a:r>
            <a:r>
              <a:rPr lang="en-US" sz="2400" i="1" dirty="0">
                <a:cs typeface="Times New Roman" pitchFamily="18" charset="0"/>
              </a:rPr>
              <a:t>P. falciparum</a:t>
            </a:r>
            <a:r>
              <a:rPr lang="en-US" sz="2400" dirty="0">
                <a:cs typeface="Times New Roman" pitchFamily="18" charset="0"/>
              </a:rPr>
              <a:t>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526356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DIAGNOSTIC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Autofit/>
          </a:bodyPr>
          <a:lstStyle/>
          <a:p>
            <a:pPr>
              <a:lnSpc>
                <a:spcPct val="80000"/>
              </a:lnSpc>
            </a:pPr>
            <a:r>
              <a:rPr lang="en-GB" dirty="0"/>
              <a:t>Fluorescent microscopy</a:t>
            </a:r>
          </a:p>
          <a:p>
            <a:pPr>
              <a:lnSpc>
                <a:spcPct val="80000"/>
              </a:lnSpc>
            </a:pPr>
            <a:r>
              <a:rPr lang="en-GB" dirty="0"/>
              <a:t>Antigen-capture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RDTs; rapid diagnostic tests</a:t>
            </a:r>
          </a:p>
          <a:p>
            <a:pPr lvl="2">
              <a:lnSpc>
                <a:spcPct val="80000"/>
              </a:lnSpc>
            </a:pPr>
            <a:r>
              <a:rPr lang="en-GB" dirty="0"/>
              <a:t>HPR-2 (histidine rich protein-2; PF only)</a:t>
            </a:r>
          </a:p>
          <a:p>
            <a:pPr lvl="2">
              <a:lnSpc>
                <a:spcPct val="80000"/>
              </a:lnSpc>
            </a:pPr>
            <a:r>
              <a:rPr lang="en-GB" dirty="0" err="1"/>
              <a:t>pLDH</a:t>
            </a:r>
            <a:r>
              <a:rPr lang="en-GB" dirty="0"/>
              <a:t> (parasite LDH; all species)</a:t>
            </a:r>
          </a:p>
          <a:p>
            <a:pPr>
              <a:lnSpc>
                <a:spcPct val="80000"/>
              </a:lnSpc>
            </a:pPr>
            <a:r>
              <a:rPr lang="en-GB" dirty="0"/>
              <a:t>PCR</a:t>
            </a:r>
          </a:p>
          <a:p>
            <a:pPr>
              <a:lnSpc>
                <a:spcPct val="80000"/>
              </a:lnSpc>
            </a:pPr>
            <a:r>
              <a:rPr lang="en-GB" dirty="0"/>
              <a:t>Other non-specific lab abnormalities</a:t>
            </a:r>
          </a:p>
          <a:p>
            <a:pPr lvl="1">
              <a:lnSpc>
                <a:spcPct val="80000"/>
              </a:lnSpc>
            </a:pPr>
            <a:r>
              <a:rPr lang="en-GB" dirty="0"/>
              <a:t>FBC</a:t>
            </a:r>
          </a:p>
          <a:p>
            <a:pPr lvl="2">
              <a:lnSpc>
                <a:spcPct val="80000"/>
              </a:lnSpc>
            </a:pPr>
            <a:r>
              <a:rPr lang="en-GB" dirty="0"/>
              <a:t>Anaemia</a:t>
            </a:r>
          </a:p>
          <a:p>
            <a:pPr lvl="2">
              <a:lnSpc>
                <a:spcPct val="80000"/>
              </a:lnSpc>
            </a:pPr>
            <a:r>
              <a:rPr lang="en-GB" dirty="0"/>
              <a:t>Haemolysis</a:t>
            </a:r>
          </a:p>
          <a:p>
            <a:pPr lvl="2">
              <a:lnSpc>
                <a:spcPct val="80000"/>
              </a:lnSpc>
            </a:pPr>
            <a:r>
              <a:rPr lang="en-GB" dirty="0" smtClean="0"/>
              <a:t>Thrombocytopenia</a:t>
            </a:r>
          </a:p>
          <a:p>
            <a:pPr lvl="2">
              <a:lnSpc>
                <a:spcPct val="80000"/>
              </a:lnSpc>
            </a:pPr>
            <a:endParaRPr lang="en-GB" dirty="0"/>
          </a:p>
          <a:p>
            <a:pPr lvl="2">
              <a:lnSpc>
                <a:spcPct val="80000"/>
              </a:lnSpc>
            </a:pPr>
            <a:endParaRPr lang="en-GB" dirty="0"/>
          </a:p>
          <a:p>
            <a:pPr lvl="1">
              <a:lnSpc>
                <a:spcPct val="80000"/>
              </a:lnSpc>
            </a:pPr>
            <a:r>
              <a:rPr lang="en-GB" dirty="0"/>
              <a:t>LFTS</a:t>
            </a:r>
          </a:p>
          <a:p>
            <a:pPr lvl="2">
              <a:lnSpc>
                <a:spcPct val="80000"/>
              </a:lnSpc>
            </a:pPr>
            <a:r>
              <a:rPr lang="en-GB" dirty="0"/>
              <a:t>Raised transaminases (mildly)</a:t>
            </a:r>
          </a:p>
          <a:p>
            <a:pPr lvl="2">
              <a:lnSpc>
                <a:spcPct val="80000"/>
              </a:lnSpc>
            </a:pPr>
            <a:r>
              <a:rPr lang="en-GB" dirty="0" err="1" smtClean="0"/>
              <a:t>Hyperbilirubinemia</a:t>
            </a:r>
            <a:endParaRPr lang="en-GB" dirty="0" smtClean="0"/>
          </a:p>
          <a:p>
            <a:pPr lvl="2">
              <a:lnSpc>
                <a:spcPct val="80000"/>
              </a:lnSpc>
            </a:pPr>
            <a:endParaRPr lang="en-GB" dirty="0"/>
          </a:p>
          <a:p>
            <a:pPr lvl="1">
              <a:lnSpc>
                <a:spcPct val="80000"/>
              </a:lnSpc>
            </a:pPr>
            <a:r>
              <a:rPr lang="en-GB" dirty="0"/>
              <a:t>Sometimes evidence of DIC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57365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MANAGEMENT: OPTIMAL TREATMENT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Rapid case identification</a:t>
            </a:r>
          </a:p>
          <a:p>
            <a:r>
              <a:rPr lang="en-US" dirty="0" smtClean="0"/>
              <a:t>Rapid parasitological classification</a:t>
            </a:r>
          </a:p>
          <a:p>
            <a:r>
              <a:rPr lang="en-US" dirty="0" smtClean="0"/>
              <a:t>Rapid initiation of therapy</a:t>
            </a:r>
          </a:p>
          <a:p>
            <a:r>
              <a:rPr lang="en-US" dirty="0" smtClean="0"/>
              <a:t>Rapid initiation of supportive care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06199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RECOMMENDED ACTs FOR UNCOMPLICATED FALCIPARUM 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Artemether – Lumefantrine</a:t>
            </a:r>
          </a:p>
          <a:p>
            <a:pPr lvl="1"/>
            <a:r>
              <a:rPr lang="en-US" dirty="0" smtClean="0"/>
              <a:t>First line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Dihydroartemisinin + </a:t>
            </a:r>
            <a:r>
              <a:rPr lang="en-US" dirty="0" smtClean="0">
                <a:solidFill>
                  <a:srgbClr val="FF0000"/>
                </a:solidFill>
              </a:rPr>
              <a:t>Piperaquine</a:t>
            </a:r>
          </a:p>
          <a:p>
            <a:pPr lvl="1"/>
            <a:r>
              <a:rPr lang="en-US" dirty="0" smtClean="0"/>
              <a:t>Second line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Artesunate +  Amodiaquine – significant resistance to amodiaquine in Kenya</a:t>
            </a:r>
          </a:p>
          <a:p>
            <a:endParaRPr lang="en-US" dirty="0"/>
          </a:p>
          <a:p>
            <a:r>
              <a:rPr lang="en-US" dirty="0" smtClean="0"/>
              <a:t>Artesunate + Mefloquine </a:t>
            </a:r>
          </a:p>
          <a:p>
            <a:pPr lvl="1"/>
            <a:r>
              <a:rPr lang="en-US" dirty="0" smtClean="0"/>
              <a:t>Side effects to Mefloquine are not pleasant</a:t>
            </a:r>
          </a:p>
          <a:p>
            <a:pPr lvl="1"/>
            <a:r>
              <a:rPr lang="en-US" dirty="0" smtClean="0"/>
              <a:t>Dizziness, mental confusion</a:t>
            </a:r>
            <a:endParaRPr lang="en-US" dirty="0"/>
          </a:p>
          <a:p>
            <a:r>
              <a:rPr lang="en-US" dirty="0" smtClean="0"/>
              <a:t>Artesunate + SP – obsolete in Kenya</a:t>
            </a:r>
          </a:p>
          <a:p>
            <a:pPr lvl="1"/>
            <a:r>
              <a:rPr lang="en-US" dirty="0" smtClean="0"/>
              <a:t>There is a lot of resistance to sulfapyrimethamine (fansidar)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43574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SUPPORTIVE THERAPY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Antipyretics</a:t>
            </a:r>
          </a:p>
          <a:p>
            <a:endParaRPr lang="en-US" dirty="0"/>
          </a:p>
          <a:p>
            <a:r>
              <a:rPr lang="en-US" dirty="0" smtClean="0"/>
              <a:t>Anti-emetics</a:t>
            </a:r>
          </a:p>
          <a:p>
            <a:endParaRPr lang="en-US" dirty="0"/>
          </a:p>
          <a:p>
            <a:r>
              <a:rPr lang="en-US" dirty="0" smtClean="0"/>
              <a:t>Hydration</a:t>
            </a:r>
          </a:p>
          <a:p>
            <a:endParaRPr lang="en-US" dirty="0"/>
          </a:p>
          <a:p>
            <a:r>
              <a:rPr lang="en-US" dirty="0" smtClean="0"/>
              <a:t>Electrolytes</a:t>
            </a:r>
          </a:p>
          <a:p>
            <a:endParaRPr lang="en-US" dirty="0"/>
          </a:p>
          <a:p>
            <a:r>
              <a:rPr lang="en-US" dirty="0" smtClean="0"/>
              <a:t>Generalized anti-</a:t>
            </a:r>
            <a:r>
              <a:rPr lang="en-US" dirty="0" err="1" smtClean="0"/>
              <a:t>convulsants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Organ failure transport</a:t>
            </a:r>
          </a:p>
          <a:p>
            <a:endParaRPr lang="en-US" dirty="0"/>
          </a:p>
          <a:p>
            <a:r>
              <a:rPr lang="en-US" dirty="0" smtClean="0"/>
              <a:t>Nutrition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98360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Epidemiology</a:t>
            </a:r>
          </a:p>
          <a:p>
            <a:r>
              <a:rPr lang="en-US" dirty="0" smtClean="0"/>
              <a:t>Life cycle</a:t>
            </a:r>
          </a:p>
          <a:p>
            <a:r>
              <a:rPr lang="en-US" dirty="0" smtClean="0"/>
              <a:t>Pathogenesis</a:t>
            </a:r>
          </a:p>
          <a:p>
            <a:r>
              <a:rPr lang="en-US" dirty="0" smtClean="0"/>
              <a:t>Clinical features</a:t>
            </a:r>
          </a:p>
          <a:p>
            <a:r>
              <a:rPr lang="en-US" dirty="0" smtClean="0"/>
              <a:t>Management</a:t>
            </a:r>
          </a:p>
          <a:p>
            <a:r>
              <a:rPr lang="en-US" dirty="0" smtClean="0"/>
              <a:t>Prophylaxis</a:t>
            </a:r>
          </a:p>
          <a:p>
            <a:r>
              <a:rPr lang="en-US" dirty="0" smtClean="0"/>
              <a:t>Vaccine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8488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TREATMENT OF SEVERE AND COMPLICATED MALARIA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Parenteral Artesunate at 2.4 mg per Kg stat IV and repeated after 12 hours, 24 hours and then for 6 days daily</a:t>
            </a:r>
          </a:p>
          <a:p>
            <a:endParaRPr lang="en-US" dirty="0"/>
          </a:p>
          <a:p>
            <a:r>
              <a:rPr lang="en-US" dirty="0" smtClean="0"/>
              <a:t>Parenteral quinine</a:t>
            </a:r>
          </a:p>
          <a:p>
            <a:pPr lvl="1"/>
            <a:r>
              <a:rPr lang="en-US" dirty="0" smtClean="0"/>
              <a:t>Loading dose 20 mg/Kg thereafter 10 mg/Kg 8 hourly (as infusion in 5% dextrose to run over 4 hours)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Change to oral ACT as soon as the patient can tolerate oral medication</a:t>
            </a:r>
          </a:p>
          <a:p>
            <a:endParaRPr lang="en-US" dirty="0"/>
          </a:p>
          <a:p>
            <a:r>
              <a:rPr lang="en-US" dirty="0" smtClean="0"/>
              <a:t>Read about the drug preparation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58293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POPULATIONS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Pregnant women</a:t>
            </a:r>
          </a:p>
          <a:p>
            <a:pPr lvl="1"/>
            <a:r>
              <a:rPr lang="en-US" dirty="0" smtClean="0"/>
              <a:t>IPT</a:t>
            </a:r>
          </a:p>
          <a:p>
            <a:pPr lvl="1"/>
            <a:r>
              <a:rPr lang="en-US" dirty="0" smtClean="0"/>
              <a:t>Breast feeding: avoid dapsone and tetracycline</a:t>
            </a:r>
          </a:p>
          <a:p>
            <a:pPr lvl="2"/>
            <a:r>
              <a:rPr lang="en-US" dirty="0" smtClean="0"/>
              <a:t>Infants and young children: ACTS seem safe</a:t>
            </a:r>
          </a:p>
          <a:p>
            <a:pPr lvl="1"/>
            <a:r>
              <a:rPr lang="en-US" dirty="0" smtClean="0"/>
              <a:t>Use artemisinin derivatives after 3-4 weeks of pregnancy</a:t>
            </a:r>
          </a:p>
          <a:p>
            <a:pPr lvl="1"/>
            <a:r>
              <a:rPr lang="en-US" dirty="0"/>
              <a:t>All  pregnant  women in malaria endemic areas should  receive dose of  SP to prevent fetal loss, low birth </a:t>
            </a:r>
            <a:r>
              <a:rPr lang="en-US" dirty="0" smtClean="0"/>
              <a:t>weight and low  </a:t>
            </a:r>
            <a:r>
              <a:rPr lang="en-US" dirty="0"/>
              <a:t>HB  </a:t>
            </a:r>
          </a:p>
          <a:p>
            <a:pPr lvl="1"/>
            <a:r>
              <a:rPr lang="en-US" dirty="0"/>
              <a:t>As a single SP dose in the beginning  of  2nd  trimester </a:t>
            </a:r>
          </a:p>
          <a:p>
            <a:pPr lvl="1"/>
            <a:r>
              <a:rPr lang="en-US" dirty="0"/>
              <a:t>Second  dose  of  SP in  the  3rd  trimester  between 28 and 34  weeks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Travelers</a:t>
            </a:r>
          </a:p>
          <a:p>
            <a:pPr lvl="1"/>
            <a:r>
              <a:rPr lang="en-US" dirty="0" smtClean="0"/>
              <a:t>Co-morbidities</a:t>
            </a:r>
          </a:p>
          <a:p>
            <a:pPr lvl="1"/>
            <a:endParaRPr lang="en-US" dirty="0"/>
          </a:p>
          <a:p>
            <a:r>
              <a:rPr lang="en-US" dirty="0" smtClean="0"/>
              <a:t>HIV</a:t>
            </a:r>
          </a:p>
          <a:p>
            <a:pPr lvl="1"/>
            <a:r>
              <a:rPr lang="en-US" dirty="0" smtClean="0"/>
              <a:t>Malnutrition: drug kinetics are changed but no evidence to support modification of therapy</a:t>
            </a:r>
          </a:p>
          <a:p>
            <a:pPr lvl="1"/>
            <a:r>
              <a:rPr lang="en-US" dirty="0"/>
              <a:t>In HIV-positive  monthly SP from  2nd  trimester  up to 36 weeks  may be  more efficacious </a:t>
            </a:r>
          </a:p>
          <a:p>
            <a:pPr lvl="1"/>
            <a:r>
              <a:rPr lang="en-US" dirty="0" smtClean="0"/>
              <a:t>Mefloquine </a:t>
            </a:r>
            <a:r>
              <a:rPr lang="en-US" dirty="0"/>
              <a:t>can also be used                   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97268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PREVENTION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04552"/>
            <a:ext cx="12090400" cy="5853448"/>
          </a:xfrm>
        </p:spPr>
        <p:txBody>
          <a:bodyPr/>
          <a:lstStyle/>
          <a:p>
            <a:r>
              <a:rPr lang="en-US" dirty="0" smtClean="0"/>
              <a:t>ITN </a:t>
            </a:r>
          </a:p>
          <a:p>
            <a:r>
              <a:rPr lang="en-US" dirty="0" smtClean="0"/>
              <a:t>Indoor residual spraying</a:t>
            </a:r>
          </a:p>
          <a:p>
            <a:r>
              <a:rPr lang="en-US" dirty="0" smtClean="0"/>
              <a:t>Repellant cream (Containing DEET 30% and over; in pediatric patients </a:t>
            </a:r>
            <a:r>
              <a:rPr lang="en-US" dirty="0" smtClean="0">
                <a:sym typeface="Wingdings" panose="05000000000000000000" pitchFamily="2" charset="2"/>
              </a:rPr>
              <a:t></a:t>
            </a:r>
            <a:r>
              <a:rPr lang="en-US" dirty="0" smtClean="0"/>
              <a:t> only 10%)</a:t>
            </a:r>
          </a:p>
          <a:p>
            <a:r>
              <a:rPr lang="en-US" dirty="0" smtClean="0"/>
              <a:t>Chemoprophylaxis</a:t>
            </a:r>
          </a:p>
          <a:p>
            <a:pPr lvl="1"/>
            <a:r>
              <a:rPr lang="en-US" dirty="0" smtClean="0"/>
              <a:t>Mefloquine 250 mg once a week 3 weeks before one travels, during the stay in the malaria-endemic zone and 4 weeks after one has left the endemic zone.</a:t>
            </a:r>
          </a:p>
          <a:p>
            <a:pPr lvl="1"/>
            <a:r>
              <a:rPr lang="en-US" dirty="0" smtClean="0"/>
              <a:t>Malarone (Proguanil - atovaquone); very expensive (5,000 </a:t>
            </a:r>
            <a:r>
              <a:rPr lang="en-US" dirty="0" err="1" smtClean="0"/>
              <a:t>Kshs</a:t>
            </a:r>
            <a:r>
              <a:rPr lang="en-US" dirty="0" smtClean="0"/>
              <a:t>); take 600 mg daily from just the day before the travel  to a week after one comes back; it has a favorable side-effect profile.</a:t>
            </a:r>
          </a:p>
          <a:p>
            <a:r>
              <a:rPr lang="en-US" dirty="0" smtClean="0"/>
              <a:t>Environmental management</a:t>
            </a:r>
          </a:p>
          <a:p>
            <a:r>
              <a:rPr lang="en-US" dirty="0" smtClean="0"/>
              <a:t>Vaccine</a:t>
            </a:r>
          </a:p>
          <a:p>
            <a:pPr lvl="1"/>
            <a:r>
              <a:rPr lang="en-US" dirty="0" smtClean="0"/>
              <a:t>Sporozoite-based; gives 30%-60% protection</a:t>
            </a:r>
          </a:p>
          <a:p>
            <a:pPr lvl="1"/>
            <a:r>
              <a:rPr lang="en-US" dirty="0" smtClean="0"/>
              <a:t>Sporozoite is irradiated and injected </a:t>
            </a:r>
          </a:p>
          <a:p>
            <a:pPr lvl="1"/>
            <a:r>
              <a:rPr lang="en-US" dirty="0" smtClean="0"/>
              <a:t>It is difficult to produce vaccines because of antigenic variation in the malarial parasite</a:t>
            </a:r>
          </a:p>
        </p:txBody>
      </p:sp>
    </p:spTree>
    <p:extLst>
      <p:ext uri="{BB962C8B-B14F-4D97-AF65-F5344CB8AC3E}">
        <p14:creationId xmlns:p14="http://schemas.microsoft.com/office/powerpoint/2010/main" val="406986128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CHEMOPROPHYLAXIS FOR PREVENTION OF MALARIA IN OTHER RISK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Proguanil-dose 200mg  per </a:t>
            </a:r>
            <a:r>
              <a:rPr lang="en-US" dirty="0" smtClean="0"/>
              <a:t>day </a:t>
            </a:r>
          </a:p>
          <a:p>
            <a:endParaRPr lang="en-US" dirty="0"/>
          </a:p>
          <a:p>
            <a:r>
              <a:rPr lang="en-US" dirty="0"/>
              <a:t>Mefloquine-dose 250mg  once  weekly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Doxycycline-dose 100mg  daily, but not for children under 8 years and pregnant  women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Atovaquone + Proguanil [one Malarone daily</a:t>
            </a:r>
            <a:r>
              <a:rPr lang="en-US" dirty="0" smtClean="0"/>
              <a:t>]</a:t>
            </a:r>
          </a:p>
          <a:p>
            <a:endParaRPr lang="en-US" dirty="0" smtClean="0"/>
          </a:p>
          <a:p>
            <a:r>
              <a:rPr lang="en-US" dirty="0"/>
              <a:t>Chemoprophylaxis   be  continued  for  4 weeks  after  leaving a malaria endemic </a:t>
            </a:r>
            <a:r>
              <a:rPr lang="en-US" dirty="0" smtClean="0"/>
              <a:t>area</a:t>
            </a:r>
          </a:p>
          <a:p>
            <a:endParaRPr lang="en-US" dirty="0"/>
          </a:p>
          <a:p>
            <a:r>
              <a:rPr lang="en-US" dirty="0"/>
              <a:t>No anti-malarial drug can guarantee absolute  protection</a:t>
            </a:r>
            <a:endParaRPr lang="en-GB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34469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antimalarial pharmacology with a special focus on artemisinin</a:t>
            </a:r>
          </a:p>
          <a:p>
            <a:endParaRPr lang="en-US" dirty="0"/>
          </a:p>
          <a:p>
            <a:r>
              <a:rPr lang="en-US" dirty="0" smtClean="0"/>
              <a:t>Review malaria life cycle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337204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2202288"/>
            <a:ext cx="12192000" cy="128788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8000" b="1" dirty="0" smtClean="0"/>
              <a:t>TYPED BY DR. E. NAILA</a:t>
            </a:r>
            <a:endParaRPr lang="en-US" sz="8000" b="1" dirty="0"/>
          </a:p>
        </p:txBody>
      </p:sp>
    </p:spTree>
    <p:extLst>
      <p:ext uri="{BB962C8B-B14F-4D97-AF65-F5344CB8AC3E}">
        <p14:creationId xmlns:p14="http://schemas.microsoft.com/office/powerpoint/2010/main" val="39938665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RISK 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Pregnant women (</a:t>
            </a:r>
            <a:r>
              <a:rPr lang="en-US" dirty="0" err="1" smtClean="0"/>
              <a:t>primi</a:t>
            </a:r>
            <a:r>
              <a:rPr lang="en-US" dirty="0" smtClean="0"/>
              <a:t> </a:t>
            </a:r>
            <a:r>
              <a:rPr lang="en-US" dirty="0" err="1" smtClean="0"/>
              <a:t>gravida</a:t>
            </a:r>
            <a:r>
              <a:rPr lang="en-US" dirty="0" smtClean="0"/>
              <a:t>) are most susceptible due to lack of immunity against </a:t>
            </a:r>
          </a:p>
          <a:p>
            <a:r>
              <a:rPr lang="en-US" dirty="0" smtClean="0"/>
              <a:t>The susceptibility is highest during the 2</a:t>
            </a:r>
            <a:r>
              <a:rPr lang="en-US" baseline="30000" dirty="0" smtClean="0"/>
              <a:t>nd</a:t>
            </a:r>
            <a:r>
              <a:rPr lang="en-US" dirty="0" smtClean="0"/>
              <a:t> and 3</a:t>
            </a:r>
            <a:r>
              <a:rPr lang="en-US" baseline="30000" dirty="0" smtClean="0"/>
              <a:t>rd</a:t>
            </a:r>
            <a:r>
              <a:rPr lang="en-US" dirty="0" smtClean="0"/>
              <a:t> trimesters of pregnancy and early post-partum period</a:t>
            </a:r>
          </a:p>
          <a:p>
            <a:endParaRPr lang="en-US" dirty="0"/>
          </a:p>
          <a:p>
            <a:r>
              <a:rPr lang="en-US" dirty="0" smtClean="0"/>
              <a:t>The placenta is preferably susceptible to infection with </a:t>
            </a:r>
            <a:r>
              <a:rPr lang="en-US" i="1" dirty="0" smtClean="0"/>
              <a:t>P. falciparum</a:t>
            </a:r>
          </a:p>
          <a:p>
            <a:endParaRPr lang="en-US" dirty="0"/>
          </a:p>
          <a:p>
            <a:r>
              <a:rPr lang="en-US" dirty="0" smtClean="0"/>
              <a:t>HIV infection suppresses antibody responses to malarial antigens during pregnancy.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1918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PLASMODIUM SPECIES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77164"/>
            <a:ext cx="12192000" cy="5680836"/>
          </a:xfrm>
        </p:spPr>
        <p:txBody>
          <a:bodyPr numCol="2">
            <a:normAutofit fontScale="92500" lnSpcReduction="20000"/>
          </a:bodyPr>
          <a:lstStyle/>
          <a:p>
            <a:r>
              <a:rPr lang="en-US" b="1" i="1" dirty="0" smtClean="0"/>
              <a:t>P. falciparum</a:t>
            </a:r>
          </a:p>
          <a:p>
            <a:pPr lvl="1"/>
            <a:r>
              <a:rPr lang="en-US" dirty="0" smtClean="0"/>
              <a:t>Responsible of 90% of parasitemia in Africa</a:t>
            </a:r>
          </a:p>
          <a:p>
            <a:pPr lvl="1"/>
            <a:r>
              <a:rPr lang="en-US" dirty="0" smtClean="0"/>
              <a:t>It causes malaria associated with a lot of morbidity and mortality</a:t>
            </a:r>
          </a:p>
          <a:p>
            <a:pPr lvl="1"/>
            <a:r>
              <a:rPr lang="en-US" dirty="0" smtClean="0"/>
              <a:t>This parasite can infect any age group of cells resulting in very heavy parasitemia (&gt; 10%)</a:t>
            </a:r>
          </a:p>
          <a:p>
            <a:pPr lvl="1"/>
            <a:r>
              <a:rPr lang="en-US" dirty="0" smtClean="0"/>
              <a:t>Another attack is called: </a:t>
            </a:r>
            <a:r>
              <a:rPr lang="en-US" b="1" dirty="0" smtClean="0"/>
              <a:t>recrudescence</a:t>
            </a:r>
            <a:endParaRPr lang="en-US" dirty="0" smtClean="0"/>
          </a:p>
          <a:p>
            <a:pPr lvl="1"/>
            <a:endParaRPr lang="en-US" i="1" dirty="0"/>
          </a:p>
          <a:p>
            <a:r>
              <a:rPr lang="en-US" b="1" i="1" dirty="0" smtClean="0"/>
              <a:t>P. vivax</a:t>
            </a:r>
          </a:p>
          <a:p>
            <a:pPr lvl="1"/>
            <a:r>
              <a:rPr lang="en-US" dirty="0" smtClean="0"/>
              <a:t>Not a major problem in Africa</a:t>
            </a:r>
          </a:p>
          <a:p>
            <a:pPr lvl="1"/>
            <a:r>
              <a:rPr lang="en-US" dirty="0" smtClean="0"/>
              <a:t>Duffy blood group; most Africans are Duffy negative</a:t>
            </a:r>
          </a:p>
          <a:p>
            <a:pPr lvl="1"/>
            <a:r>
              <a:rPr lang="en-US" dirty="0" smtClean="0"/>
              <a:t>Liver phase (</a:t>
            </a:r>
            <a:r>
              <a:rPr lang="en-US" dirty="0" err="1" smtClean="0"/>
              <a:t>hypnozoites</a:t>
            </a:r>
            <a:r>
              <a:rPr lang="en-US" dirty="0" smtClean="0"/>
              <a:t>) can result in </a:t>
            </a:r>
            <a:r>
              <a:rPr lang="en-US" b="1" dirty="0" smtClean="0"/>
              <a:t>relapse</a:t>
            </a:r>
            <a:endParaRPr lang="en-US" dirty="0" smtClean="0"/>
          </a:p>
          <a:p>
            <a:pPr lvl="1"/>
            <a:r>
              <a:rPr lang="en-US" dirty="0" smtClean="0"/>
              <a:t>Infects young RBCs (reticulocytes; therefore parasitemia does not exceed 2%): less severe than falciparum</a:t>
            </a:r>
          </a:p>
          <a:p>
            <a:pPr lvl="1"/>
            <a:endParaRPr lang="en-US" dirty="0" smtClean="0"/>
          </a:p>
          <a:p>
            <a:r>
              <a:rPr lang="en-US" b="1" i="1" dirty="0" smtClean="0"/>
              <a:t>P. ovale</a:t>
            </a:r>
          </a:p>
          <a:p>
            <a:pPr lvl="1"/>
            <a:r>
              <a:rPr lang="en-US" dirty="0" smtClean="0"/>
              <a:t>Liver phase can result in relapse</a:t>
            </a:r>
          </a:p>
          <a:p>
            <a:pPr lvl="1"/>
            <a:r>
              <a:rPr lang="en-US" dirty="0" smtClean="0"/>
              <a:t>Infects young RBCs</a:t>
            </a:r>
          </a:p>
          <a:p>
            <a:pPr lvl="1"/>
            <a:endParaRPr lang="en-US" dirty="0" smtClean="0"/>
          </a:p>
          <a:p>
            <a:r>
              <a:rPr lang="en-US" b="1" i="1" dirty="0" smtClean="0"/>
              <a:t>P. malariae</a:t>
            </a:r>
          </a:p>
          <a:p>
            <a:pPr lvl="1"/>
            <a:r>
              <a:rPr lang="en-US" dirty="0" smtClean="0"/>
              <a:t>Can persist sub-clinically for extended periods of time</a:t>
            </a:r>
          </a:p>
          <a:p>
            <a:pPr lvl="1"/>
            <a:r>
              <a:rPr lang="en-US" dirty="0" smtClean="0"/>
              <a:t>Infects old RBCs</a:t>
            </a:r>
          </a:p>
          <a:p>
            <a:pPr lvl="1"/>
            <a:endParaRPr lang="en-US" dirty="0" smtClean="0"/>
          </a:p>
          <a:p>
            <a:r>
              <a:rPr lang="en-US" b="1" i="1" dirty="0" smtClean="0"/>
              <a:t>P. </a:t>
            </a:r>
            <a:r>
              <a:rPr lang="en-US" b="1" i="1" dirty="0" err="1" smtClean="0"/>
              <a:t>knowlesii</a:t>
            </a:r>
            <a:endParaRPr lang="en-US" b="1" i="1" dirty="0" smtClean="0"/>
          </a:p>
          <a:p>
            <a:pPr lvl="1"/>
            <a:r>
              <a:rPr lang="en-US" dirty="0" smtClean="0"/>
              <a:t>Malaria research has been transformed by the use of molecular genetic techniques (PCR-based)</a:t>
            </a:r>
          </a:p>
          <a:p>
            <a:pPr lvl="1"/>
            <a:r>
              <a:rPr lang="en-US" dirty="0" smtClean="0"/>
              <a:t>A </a:t>
            </a:r>
            <a:r>
              <a:rPr lang="en-US" dirty="0"/>
              <a:t>cluster of cases in </a:t>
            </a:r>
            <a:r>
              <a:rPr lang="en-US" dirty="0" err="1"/>
              <a:t>Kapit</a:t>
            </a:r>
            <a:r>
              <a:rPr lang="en-US" dirty="0"/>
              <a:t> (Sarawak, Malaysia) were caused by infection with the monkey parasite </a:t>
            </a:r>
            <a:r>
              <a:rPr lang="en-US" i="1" dirty="0"/>
              <a:t>P </a:t>
            </a:r>
            <a:r>
              <a:rPr lang="en-US" i="1" dirty="0" err="1"/>
              <a:t>knowlesi</a:t>
            </a:r>
            <a:r>
              <a:rPr lang="en-US" dirty="0"/>
              <a:t>, and not with the morphologically similar </a:t>
            </a:r>
            <a:r>
              <a:rPr lang="en-US" i="1" dirty="0"/>
              <a:t>P malariae</a:t>
            </a:r>
            <a:r>
              <a:rPr lang="en-US" dirty="0"/>
              <a:t> (in later stages) as had been previously thought</a:t>
            </a:r>
          </a:p>
          <a:p>
            <a:pPr lvl="1"/>
            <a:r>
              <a:rPr lang="en-US" dirty="0"/>
              <a:t>Resembles PF in early stages</a:t>
            </a:r>
          </a:p>
          <a:p>
            <a:pPr lvl="1"/>
            <a:r>
              <a:rPr lang="en-US" dirty="0"/>
              <a:t>More aggressive than PM clinically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9413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Done by an infected anopheles mosquito</a:t>
            </a:r>
          </a:p>
          <a:p>
            <a:r>
              <a:rPr lang="en-US" dirty="0" smtClean="0"/>
              <a:t>Other modes of transmission include:</a:t>
            </a:r>
            <a:endParaRPr lang="en-US" dirty="0"/>
          </a:p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Blood transfusion</a:t>
            </a:r>
          </a:p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Contaminated needle</a:t>
            </a:r>
          </a:p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Organ transplant</a:t>
            </a:r>
          </a:p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Congenital</a:t>
            </a:r>
            <a:endParaRPr lang="en-US" b="1" dirty="0">
              <a:solidFill>
                <a:schemeClr val="folHlink"/>
              </a:solidFill>
              <a:latin typeface="Arial" charset="0"/>
            </a:endParaRPr>
          </a:p>
          <a:p>
            <a:pPr marL="457200" indent="-457200">
              <a:spcBef>
                <a:spcPct val="50000"/>
              </a:spcBef>
              <a:buClr>
                <a:schemeClr val="tx2"/>
              </a:buClr>
              <a:buSzPct val="100000"/>
              <a:buFont typeface="Wingdings" pitchFamily="2" charset="2"/>
              <a:buAutoNum type="arabicPeriod"/>
              <a:defRPr/>
            </a:pPr>
            <a:r>
              <a:rPr lang="en-US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“Airport</a:t>
            </a:r>
            <a:r>
              <a:rPr lang="en-US" sz="28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 </a:t>
            </a:r>
            <a:r>
              <a:rPr lang="en-US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malaria</a:t>
            </a:r>
            <a:r>
              <a:rPr lang="en-US" sz="2800" b="1" dirty="0">
                <a:solidFill>
                  <a:schemeClr val="folHlin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</a:rPr>
              <a:t>" 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4" descr="W024589X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04000" y="1460500"/>
            <a:ext cx="5486400" cy="5189381"/>
          </a:xfrm>
          <a:prstGeom prst="rect">
            <a:avLst/>
          </a:prstGeom>
          <a:noFill/>
          <a:ln w="57150">
            <a:solidFill>
              <a:schemeClr val="tx2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10357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PATHOGENESIS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Parasite-derived toxins</a:t>
            </a:r>
          </a:p>
          <a:p>
            <a:r>
              <a:rPr lang="en-US" dirty="0" smtClean="0"/>
              <a:t>Host-induced cytokines</a:t>
            </a:r>
          </a:p>
          <a:p>
            <a:r>
              <a:rPr lang="en-US" dirty="0" smtClean="0"/>
              <a:t>Sequestration – </a:t>
            </a:r>
            <a:r>
              <a:rPr lang="en-US" dirty="0" err="1" smtClean="0"/>
              <a:t>cyto</a:t>
            </a:r>
            <a:r>
              <a:rPr lang="en-US" dirty="0" smtClean="0"/>
              <a:t>-adherence and rosseting</a:t>
            </a:r>
          </a:p>
          <a:p>
            <a:r>
              <a:rPr lang="en-US" b="1" i="1" dirty="0" smtClean="0"/>
              <a:t>P. falciparum </a:t>
            </a:r>
            <a:r>
              <a:rPr lang="en-US" b="1" dirty="0" smtClean="0"/>
              <a:t> erythrocyte membrane protein 1 </a:t>
            </a:r>
            <a:r>
              <a:rPr lang="en-US" dirty="0" smtClean="0"/>
              <a:t>(pfemp 1) </a:t>
            </a:r>
            <a:r>
              <a:rPr lang="en-US" dirty="0" smtClean="0">
                <a:sym typeface="Wingdings" panose="05000000000000000000" pitchFamily="2" charset="2"/>
              </a:rPr>
              <a:t> ligand responsible for majority of binding interactions</a:t>
            </a:r>
          </a:p>
          <a:p>
            <a:r>
              <a:rPr lang="en-US" dirty="0" smtClean="0">
                <a:sym typeface="Wingdings" panose="05000000000000000000" pitchFamily="2" charset="2"/>
              </a:rPr>
              <a:t>Antigenic variation also a major feature of pfemp1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727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CYTOKINES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Macrophages secrete TNF </a:t>
            </a:r>
            <a:r>
              <a:rPr lang="en-US" dirty="0" err="1"/>
              <a:t>alfa</a:t>
            </a:r>
            <a:r>
              <a:rPr lang="en-US" dirty="0"/>
              <a:t> &amp; IL-1 that interact with </a:t>
            </a:r>
            <a:r>
              <a:rPr lang="en-US" dirty="0" smtClean="0"/>
              <a:t>hepatocytes </a:t>
            </a:r>
            <a:r>
              <a:rPr lang="en-US" dirty="0"/>
              <a:t>rendering them resistant to parasite</a:t>
            </a:r>
            <a:r>
              <a:rPr lang="en-US" dirty="0" smtClean="0"/>
              <a:t>; TNF </a:t>
            </a:r>
            <a:r>
              <a:rPr lang="en-US" dirty="0" err="1"/>
              <a:t>alfa</a:t>
            </a:r>
            <a:r>
              <a:rPr lang="en-US" dirty="0"/>
              <a:t> correlates with disease severity</a:t>
            </a:r>
          </a:p>
          <a:p>
            <a:pPr>
              <a:lnSpc>
                <a:spcPct val="80000"/>
              </a:lnSpc>
            </a:pPr>
            <a:r>
              <a:rPr lang="en-US" dirty="0"/>
              <a:t> CD8+ cells produce IFN-gamma which inhibits multiplication of parasites in hepatocytes and/or destroys them;CD8+ do not affect </a:t>
            </a:r>
            <a:r>
              <a:rPr lang="en-US" dirty="0" smtClean="0"/>
              <a:t>blood stage </a:t>
            </a:r>
            <a:r>
              <a:rPr lang="en-US" dirty="0"/>
              <a:t>parasites because RBC do not express MHC-1</a:t>
            </a:r>
          </a:p>
          <a:p>
            <a:pPr>
              <a:lnSpc>
                <a:spcPct val="80000"/>
              </a:lnSpc>
            </a:pPr>
            <a:r>
              <a:rPr lang="en-US" dirty="0"/>
              <a:t>Infection of hepatocyte by sporozoites can be prevented by IL-2 &amp; IFN-gamma,&amp; limit the development in the </a:t>
            </a:r>
            <a:r>
              <a:rPr lang="en-US" dirty="0" err="1" smtClean="0"/>
              <a:t>Kuppfer</a:t>
            </a:r>
            <a:r>
              <a:rPr lang="en-US" dirty="0" smtClean="0"/>
              <a:t> </a:t>
            </a:r>
            <a:r>
              <a:rPr lang="en-US" dirty="0"/>
              <a:t>cell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8856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CYTOADHERENCE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the </a:t>
            </a:r>
            <a:r>
              <a:rPr lang="en-US" i="1" dirty="0" smtClean="0"/>
              <a:t>P. falciparum </a:t>
            </a:r>
            <a:r>
              <a:rPr lang="en-US" dirty="0" smtClean="0"/>
              <a:t>infection, </a:t>
            </a:r>
            <a:r>
              <a:rPr lang="en-US" dirty="0"/>
              <a:t>membrane histidine-rich ‘knobs’ appear within 24 </a:t>
            </a:r>
            <a:r>
              <a:rPr lang="en-US" dirty="0" smtClean="0"/>
              <a:t>hour </a:t>
            </a:r>
            <a:r>
              <a:rPr lang="en-US" dirty="0"/>
              <a:t>of asexual cycle-these knobs extrude PfEMP1 protein ,a high molecular wt. antigenically variant strain-specific adhesive protein that mediate cytoadherence </a:t>
            </a:r>
          </a:p>
          <a:p>
            <a:r>
              <a:rPr lang="en-US" dirty="0" smtClean="0"/>
              <a:t>Cytoadherence is facilitated by:</a:t>
            </a:r>
          </a:p>
          <a:p>
            <a:pPr lvl="1"/>
            <a:r>
              <a:rPr lang="en-US" dirty="0" smtClean="0"/>
              <a:t>ICAM-1 in the brain</a:t>
            </a:r>
          </a:p>
          <a:p>
            <a:pPr lvl="1"/>
            <a:r>
              <a:rPr lang="en-US" dirty="0" smtClean="0"/>
              <a:t>Chondroitin sulfate in the placenta</a:t>
            </a:r>
          </a:p>
          <a:p>
            <a:pPr lvl="1"/>
            <a:r>
              <a:rPr lang="en-US" dirty="0" smtClean="0"/>
              <a:t>CD36 receptors in other organs</a:t>
            </a:r>
          </a:p>
          <a:p>
            <a:r>
              <a:rPr lang="en-US" i="1" dirty="0" smtClean="0"/>
              <a:t>P. falciparum </a:t>
            </a:r>
            <a:r>
              <a:rPr lang="en-US" dirty="0" smtClean="0"/>
              <a:t>infected RBCs can adhere to normal RBC, producing rosettes and also to other infested RBCs (Agglutination)</a:t>
            </a:r>
            <a:endParaRPr lang="en-US" i="1" dirty="0"/>
          </a:p>
          <a:p>
            <a:r>
              <a:rPr lang="en-US" dirty="0" smtClean="0"/>
              <a:t>Agglutination and cytoadherence are central to pathogenesis of </a:t>
            </a:r>
            <a:r>
              <a:rPr lang="en-US" i="1" dirty="0" smtClean="0"/>
              <a:t>P. falciparum</a:t>
            </a:r>
          </a:p>
          <a:p>
            <a:r>
              <a:rPr lang="en-US" dirty="0" smtClean="0"/>
              <a:t>Sequestered continue to develop out of reach of host defense, with some being filtered in the spleen; only young forms of asexual parasites are seen predominantly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6356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SITE SPECIFIC SEQUESTRATION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Brain</a:t>
            </a:r>
          </a:p>
          <a:p>
            <a:pPr lvl="1"/>
            <a:r>
              <a:rPr lang="en-US" dirty="0" smtClean="0"/>
              <a:t>Measurable reduction in blood flow</a:t>
            </a:r>
          </a:p>
          <a:p>
            <a:r>
              <a:rPr lang="en-US" dirty="0" smtClean="0"/>
              <a:t>Intestines</a:t>
            </a:r>
          </a:p>
          <a:p>
            <a:pPr lvl="1"/>
            <a:r>
              <a:rPr lang="en-US" dirty="0" smtClean="0"/>
              <a:t>Diarrhea</a:t>
            </a:r>
          </a:p>
          <a:p>
            <a:r>
              <a:rPr lang="en-US" dirty="0" smtClean="0"/>
              <a:t>Placenta </a:t>
            </a:r>
          </a:p>
          <a:p>
            <a:pPr lvl="1"/>
            <a:r>
              <a:rPr lang="en-US" dirty="0" smtClean="0"/>
              <a:t>Intervillus space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842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Theme5</Template>
  <TotalTime>69</TotalTime>
  <Words>1557</Words>
  <Application>Microsoft Office PowerPoint</Application>
  <PresentationFormat>Widescreen</PresentationFormat>
  <Paragraphs>268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Times New Roman</vt:lpstr>
      <vt:lpstr>Wingdings</vt:lpstr>
      <vt:lpstr>Office Theme</vt:lpstr>
      <vt:lpstr>MALARIA</vt:lpstr>
      <vt:lpstr>LECTURE OUTLINE</vt:lpstr>
      <vt:lpstr>RISK GROUPS</vt:lpstr>
      <vt:lpstr>PLASMODIUM SPECIES</vt:lpstr>
      <vt:lpstr>TRANSMISSION</vt:lpstr>
      <vt:lpstr>PATHOGENESIS</vt:lpstr>
      <vt:lpstr>CYTOKINES</vt:lpstr>
      <vt:lpstr>CYTOADHERENCE</vt:lpstr>
      <vt:lpstr>SITE SPECIFIC SEQUESTRATION</vt:lpstr>
      <vt:lpstr>CLASSIFICATION OF MALARIA</vt:lpstr>
      <vt:lpstr>FEVER CHART FOR DIFFERENT PLASMODIUM SPP.</vt:lpstr>
      <vt:lpstr>DIAGNOSIS</vt:lpstr>
      <vt:lpstr>CONT.</vt:lpstr>
      <vt:lpstr>PowerPoint Presentation</vt:lpstr>
      <vt:lpstr>GAMETOCYTES: Pink – Male Blue - Female</vt:lpstr>
      <vt:lpstr>OTHER DIAGNOSTIC METHODS</vt:lpstr>
      <vt:lpstr>MANAGEMENT: OPTIMAL TREATMENT APPROACH</vt:lpstr>
      <vt:lpstr>RECOMMENDED ACTs FOR UNCOMPLICATED FALCIPARUM MALARIA</vt:lpstr>
      <vt:lpstr>SUPPORTIVE THERAPY</vt:lpstr>
      <vt:lpstr>TREATMENT OF SEVERE AND COMPLICATED MALARIA</vt:lpstr>
      <vt:lpstr>SPECIAL POPULATIONS</vt:lpstr>
      <vt:lpstr>PREVENTION</vt:lpstr>
      <vt:lpstr>CHEMOPROPHYLAXIS FOR PREVENTION OF MALARIA IN OTHER RISK GROUPS</vt:lpstr>
      <vt:lpstr>ASSIGNMENT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Effie Nailah</dc:creator>
  <cp:lastModifiedBy>Effie Nailah</cp:lastModifiedBy>
  <cp:revision>12</cp:revision>
  <dcterms:created xsi:type="dcterms:W3CDTF">2016-08-16T05:53:28Z</dcterms:created>
  <dcterms:modified xsi:type="dcterms:W3CDTF">2016-08-16T09:17:41Z</dcterms:modified>
</cp:coreProperties>
</file>