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452C48-DEC8-41BC-A3A2-1F1646E8E67C}" type="datetimeFigureOut">
              <a:rPr lang="en-US" smtClean="0"/>
              <a:t>1/17/2017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2AE46-279D-4384-AC4B-5254B5B5A1FD}" type="slidenum">
              <a:rPr lang="en-US" smtClean="0"/>
              <a:t>‹#›</a:t>
            </a:fld>
            <a:endParaRPr lang="en-US"/>
          </a:p>
        </p:txBody>
      </p:sp>
    </p:spTree>
    <p:extLst>
      <p:ext uri="{BB962C8B-B14F-4D97-AF65-F5344CB8AC3E}">
        <p14:creationId xmlns:p14="http://schemas.microsoft.com/office/powerpoint/2010/main" val="920324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750888" y="4416425"/>
            <a:ext cx="5605462"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2" tIns="45546" rIns="91092" bIns="45546"/>
          <a:lstStyle/>
          <a:p>
            <a:pPr marL="115888" indent="-115888" eaLnBrk="1" hangingPunct="1"/>
            <a:endParaRPr lang="en-US" altLang="en-US">
              <a:latin typeface="Arial" panose="020B0604020202020204" pitchFamily="34" charset="0"/>
              <a:cs typeface="Arial" panose="020B0604020202020204" pitchFamily="34" charset="0"/>
            </a:endParaRPr>
          </a:p>
        </p:txBody>
      </p:sp>
      <p:sp>
        <p:nvSpPr>
          <p:cNvPr id="62469" name="Rectangle 4"/>
          <p:cNvSpPr>
            <a:spLocks noChangeArrowheads="1"/>
          </p:cNvSpPr>
          <p:nvPr/>
        </p:nvSpPr>
        <p:spPr bwMode="auto">
          <a:xfrm>
            <a:off x="968375" y="8832850"/>
            <a:ext cx="54705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lvl1pPr marL="231775" indent="-231775"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marL="231775" marR="0" lvl="0" indent="-231775" algn="l" defTabSz="915988"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3947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xfrm>
            <a:off x="4144963" y="9307513"/>
            <a:ext cx="3170237" cy="298450"/>
          </a:xfrm>
        </p:spPr>
        <p:txBody>
          <a:bodyPr/>
          <a:lstStyle>
            <a:lvl1pPr defTabSz="966788">
              <a:defRPr kumimoji="1" sz="2400" b="1">
                <a:solidFill>
                  <a:schemeClr val="tx2"/>
                </a:solidFill>
                <a:latin typeface="Arial" panose="020B0604020202020204" pitchFamily="34" charset="0"/>
              </a:defRPr>
            </a:lvl1pPr>
            <a:lvl2pPr marL="742950" indent="-285750" defTabSz="966788">
              <a:defRPr kumimoji="1" sz="2400" b="1">
                <a:solidFill>
                  <a:schemeClr val="tx2"/>
                </a:solidFill>
                <a:latin typeface="Arial" panose="020B0604020202020204" pitchFamily="34" charset="0"/>
              </a:defRPr>
            </a:lvl2pPr>
            <a:lvl3pPr marL="1143000" indent="-228600" defTabSz="966788">
              <a:defRPr kumimoji="1" sz="2400" b="1">
                <a:solidFill>
                  <a:schemeClr val="tx2"/>
                </a:solidFill>
                <a:latin typeface="Arial" panose="020B0604020202020204" pitchFamily="34" charset="0"/>
              </a:defRPr>
            </a:lvl3pPr>
            <a:lvl4pPr marL="1600200" indent="-228600" defTabSz="966788">
              <a:defRPr kumimoji="1" sz="2400" b="1">
                <a:solidFill>
                  <a:schemeClr val="tx2"/>
                </a:solidFill>
                <a:latin typeface="Arial" panose="020B0604020202020204" pitchFamily="34" charset="0"/>
              </a:defRPr>
            </a:lvl4pPr>
            <a:lvl5pPr marL="2057400" indent="-228600" defTabSz="966788">
              <a:defRPr kumimoji="1" sz="2400" b="1">
                <a:solidFill>
                  <a:schemeClr val="tx2"/>
                </a:solidFill>
                <a:latin typeface="Arial" panose="020B0604020202020204" pitchFamily="34" charset="0"/>
              </a:defRPr>
            </a:lvl5pPr>
            <a:lvl6pPr marL="25146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66788" rtl="0" eaLnBrk="0" fontAlgn="base" latinLnBrk="0" hangingPunct="0">
              <a:lnSpc>
                <a:spcPct val="100000"/>
              </a:lnSpc>
              <a:spcBef>
                <a:spcPct val="50000"/>
              </a:spcBef>
              <a:spcAft>
                <a:spcPct val="0"/>
              </a:spcAft>
              <a:buClrTx/>
              <a:buSzTx/>
              <a:buFont typeface="Monotype Sorts" pitchFamily="1" charset="2"/>
              <a:buChar char="4"/>
              <a:tabLst/>
              <a:defRPr/>
            </a:pPr>
            <a:fld id="{D5187098-E01B-4BF8-AF4F-EDBB6039810F}" type="slidenum">
              <a:rPr kumimoji="0" lang="en-US" altLang="en-US" sz="13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66788" rtl="0" eaLnBrk="0" fontAlgn="base" latinLnBrk="0" hangingPunct="0">
                <a:lnSpc>
                  <a:spcPct val="100000"/>
                </a:lnSpc>
                <a:spcBef>
                  <a:spcPct val="50000"/>
                </a:spcBef>
                <a:spcAft>
                  <a:spcPct val="0"/>
                </a:spcAft>
                <a:buClrTx/>
                <a:buSzTx/>
                <a:buFont typeface="Monotype Sorts" pitchFamily="1" charset="2"/>
                <a:buChar char="4"/>
                <a:tabLst/>
                <a:defRPr/>
              </a:pPr>
              <a:t>29</a:t>
            </a:fld>
            <a:endParaRPr kumimoji="0" lang="en-US" altLang="en-US" sz="13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4275"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9" tIns="48330" rIns="96659" bIns="48330" anchor="b"/>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 typeface="Monotype Sorts" pitchFamily="1" charset="2"/>
              <a:buChar char="4"/>
              <a:tabLst/>
              <a:defRPr/>
            </a:pPr>
            <a:fld id="{84AF8C36-5AFA-4825-8232-B3CAED9788B6}" type="slidenum">
              <a:rPr kumimoji="1" lang="en-US" altLang="en-US" sz="1300" b="1"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anose="02020603050405020304" pitchFamily="18" charset="0"/>
              </a:rPr>
              <a:pPr marL="0" marR="0" lvl="0" indent="0" algn="r" defTabSz="914400" rtl="0" eaLnBrk="1" fontAlgn="base" latinLnBrk="0" hangingPunct="1">
                <a:lnSpc>
                  <a:spcPct val="100000"/>
                </a:lnSpc>
                <a:spcBef>
                  <a:spcPct val="50000"/>
                </a:spcBef>
                <a:spcAft>
                  <a:spcPct val="0"/>
                </a:spcAft>
                <a:buClrTx/>
                <a:buSzTx/>
                <a:buFont typeface="Monotype Sorts" pitchFamily="1" charset="2"/>
                <a:buChar char="4"/>
                <a:tabLst/>
                <a:defRPr/>
              </a:pPr>
              <a:t>29</a:t>
            </a:fld>
            <a:endParaRPr kumimoji="1" lang="en-US" altLang="en-US" sz="13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p:txBody>
      </p:sp>
      <p:sp>
        <p:nvSpPr>
          <p:cNvPr id="54276"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84225" y="4560888"/>
            <a:ext cx="5848350" cy="325437"/>
          </a:xfrm>
        </p:spPr>
        <p:txBody>
          <a:bodyPr lIns="94496" tIns="47248" rIns="94496" bIns="47248"/>
          <a:lstStyle/>
          <a:p>
            <a:pPr marL="122505" indent="-122505">
              <a:defRPr/>
            </a:pPr>
            <a:r>
              <a:rPr lang="en-US" sz="1500" b="1" i="1" dirty="0"/>
              <a:t>	</a:t>
            </a:r>
            <a:endParaRPr lang="en-US" sz="1500" dirty="0"/>
          </a:p>
        </p:txBody>
      </p:sp>
      <p:sp>
        <p:nvSpPr>
          <p:cNvPr id="54278" name="Rectangle 4"/>
          <p:cNvSpPr>
            <a:spLocks noChangeArrowheads="1"/>
          </p:cNvSpPr>
          <p:nvPr/>
        </p:nvSpPr>
        <p:spPr bwMode="auto">
          <a:xfrm>
            <a:off x="1011238" y="9123363"/>
            <a:ext cx="5708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lvl1pPr marL="239713" indent="-239713" defTabSz="949325">
              <a:defRPr kumimoji="1" sz="2400" b="1">
                <a:solidFill>
                  <a:schemeClr val="tx2"/>
                </a:solidFill>
                <a:latin typeface="Arial" panose="020B0604020202020204" pitchFamily="34" charset="0"/>
              </a:defRPr>
            </a:lvl1pPr>
            <a:lvl2pPr marL="742950" indent="-285750" defTabSz="949325">
              <a:defRPr kumimoji="1" sz="2400" b="1">
                <a:solidFill>
                  <a:schemeClr val="tx2"/>
                </a:solidFill>
                <a:latin typeface="Arial" panose="020B0604020202020204" pitchFamily="34" charset="0"/>
              </a:defRPr>
            </a:lvl2pPr>
            <a:lvl3pPr marL="1143000" indent="-228600" defTabSz="949325">
              <a:defRPr kumimoji="1" sz="2400" b="1">
                <a:solidFill>
                  <a:schemeClr val="tx2"/>
                </a:solidFill>
                <a:latin typeface="Arial" panose="020B0604020202020204" pitchFamily="34" charset="0"/>
              </a:defRPr>
            </a:lvl3pPr>
            <a:lvl4pPr marL="1600200" indent="-228600" defTabSz="949325">
              <a:defRPr kumimoji="1" sz="2400" b="1">
                <a:solidFill>
                  <a:schemeClr val="tx2"/>
                </a:solidFill>
                <a:latin typeface="Arial" panose="020B0604020202020204" pitchFamily="34" charset="0"/>
              </a:defRPr>
            </a:lvl4pPr>
            <a:lvl5pPr marL="2057400" indent="-228600" defTabSz="949325">
              <a:defRPr kumimoji="1" sz="2400" b="1">
                <a:solidFill>
                  <a:schemeClr val="tx2"/>
                </a:solidFill>
                <a:latin typeface="Arial" panose="020B0604020202020204" pitchFamily="34" charset="0"/>
              </a:defRPr>
            </a:lvl5pPr>
            <a:lvl6pPr marL="2514600" indent="-228600" defTabSz="949325"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defTabSz="949325"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defTabSz="949325"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defTabSz="949325"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239713" marR="0" lvl="0" indent="-239713" algn="l" defTabSz="949325" rtl="0" eaLnBrk="0" fontAlgn="base" latinLnBrk="0" hangingPunct="0">
              <a:lnSpc>
                <a:spcPct val="100000"/>
              </a:lnSpc>
              <a:spcBef>
                <a:spcPct val="50000"/>
              </a:spcBef>
              <a:spcAft>
                <a:spcPct val="0"/>
              </a:spcAft>
              <a:buClrTx/>
              <a:buSzTx/>
              <a:buFont typeface="Monotype Sorts" pitchFamily="1" charset="2"/>
              <a:buChar char="4"/>
              <a:tabLst/>
              <a:defRPr/>
            </a:pPr>
            <a:endPar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endParaRPr>
          </a:p>
          <a:p>
            <a:pPr marL="239713" marR="0" lvl="0" indent="-239713" algn="l" defTabSz="949325" rtl="0" eaLnBrk="0" fontAlgn="base" latinLnBrk="0" hangingPunct="0">
              <a:lnSpc>
                <a:spcPct val="100000"/>
              </a:lnSpc>
              <a:spcBef>
                <a:spcPct val="50000"/>
              </a:spcBef>
              <a:spcAft>
                <a:spcPct val="0"/>
              </a:spcAft>
              <a:buClrTx/>
              <a:buSzTx/>
              <a:buFont typeface="Monotype Sorts" pitchFamily="1" charset="2"/>
              <a:buChar char="4"/>
              <a:tabLst/>
              <a:defRPr/>
            </a:pP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References:</a:t>
            </a:r>
          </a:p>
          <a:p>
            <a:pPr marL="239713" marR="0" lvl="0" indent="-239713" algn="l" defTabSz="949325" rtl="0" eaLnBrk="0" fontAlgn="base" latinLnBrk="0" hangingPunct="0">
              <a:lnSpc>
                <a:spcPct val="100000"/>
              </a:lnSpc>
              <a:spcBef>
                <a:spcPct val="50000"/>
              </a:spcBef>
              <a:spcAft>
                <a:spcPct val="0"/>
              </a:spcAft>
              <a:buClrTx/>
              <a:buSzTx/>
              <a:buFont typeface="Monotype Sorts" pitchFamily="1" charset="2"/>
              <a:buChar char="4"/>
              <a:tabLst/>
              <a:defRPr/>
            </a:pP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1. 	Goldenberg DL, Burckhardt C, Crofford L. Management of fibromyalgia syndrome. </a:t>
            </a:r>
            <a:r>
              <a:rPr kumimoji="1" lang="en-US" altLang="en-US" sz="800" b="1"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JAMA</a:t>
            </a: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2004;292:2388-2395.</a:t>
            </a:r>
          </a:p>
          <a:p>
            <a:pPr marL="239713" marR="0" lvl="0" indent="-239713" algn="l" defTabSz="949325" rtl="0" eaLnBrk="0" fontAlgn="base" latinLnBrk="0" hangingPunct="0">
              <a:lnSpc>
                <a:spcPct val="100000"/>
              </a:lnSpc>
              <a:spcBef>
                <a:spcPct val="50000"/>
              </a:spcBef>
              <a:spcAft>
                <a:spcPct val="0"/>
              </a:spcAft>
              <a:buClrTx/>
              <a:buSzTx/>
              <a:buFont typeface="Monotype Sorts" pitchFamily="1" charset="2"/>
              <a:buChar char="4"/>
              <a:tabLst/>
              <a:defRPr/>
            </a:pP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2.	Wolfe F, Smythe HA, Yunus MB et al. The American College of Rheumatology 1990 criteria for the classification of fibromyalgia. Report of the Multicenter Criteria Committee. </a:t>
            </a:r>
            <a:r>
              <a:rPr kumimoji="1" lang="en-US" altLang="en-US" sz="800" b="1"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Arthritis Rheum</a:t>
            </a: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1990;33:160-172.</a:t>
            </a:r>
          </a:p>
          <a:p>
            <a:pPr marL="239713" marR="0" lvl="0" indent="-239713" algn="l" defTabSz="949325" rtl="0" eaLnBrk="0" fontAlgn="base" latinLnBrk="0" hangingPunct="0">
              <a:lnSpc>
                <a:spcPct val="100000"/>
              </a:lnSpc>
              <a:spcBef>
                <a:spcPct val="50000"/>
              </a:spcBef>
              <a:spcAft>
                <a:spcPct val="0"/>
              </a:spcAft>
              <a:buClrTx/>
              <a:buSzTx/>
              <a:buFont typeface="Monotype Sorts" pitchFamily="1" charset="2"/>
              <a:buChar char="4"/>
              <a:tabLst/>
              <a:defRPr/>
            </a:pP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3.	Jain AK, Carruthers BM, van de Sande MI et al. Fibromyalgia syndrome: Canadian clinical working case definition, diagnostic and treatment protocols – a consensus document. </a:t>
            </a:r>
            <a:r>
              <a:rPr kumimoji="1" lang="en-US" altLang="en-US" sz="800" b="1" i="1"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J Musculoskelet Pain</a:t>
            </a: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 2003;11:3-107.</a:t>
            </a:r>
          </a:p>
          <a:p>
            <a:pPr marL="239713" marR="0" lvl="0" indent="-239713" algn="l" defTabSz="949325" rtl="0" eaLnBrk="0" fontAlgn="base" latinLnBrk="0" hangingPunct="0">
              <a:lnSpc>
                <a:spcPct val="100000"/>
              </a:lnSpc>
              <a:spcBef>
                <a:spcPct val="50000"/>
              </a:spcBef>
              <a:spcAft>
                <a:spcPct val="0"/>
              </a:spcAft>
              <a:buClrTx/>
              <a:buSzTx/>
              <a:buFont typeface="Monotype Sorts" pitchFamily="1" charset="2"/>
              <a:buChar char="4"/>
              <a:tabLst/>
              <a:defRPr/>
            </a:pPr>
            <a:r>
              <a:rPr kumimoji="1" lang="en-US" altLang="en-US" sz="800" b="1" i="0" u="none" strike="noStrike" kern="1200" cap="none" spc="0" normalizeH="0" baseline="0" noProof="0">
                <a:ln>
                  <a:noFill/>
                </a:ln>
                <a:solidFill>
                  <a:srgbClr val="000000"/>
                </a:solidFill>
                <a:effectLst/>
                <a:uLnTx/>
                <a:uFillTx/>
                <a:latin typeface="Arial" panose="020B0604020202020204" pitchFamily="34" charset="0"/>
                <a:ea typeface="+mn-ea"/>
                <a:cs typeface="Times New Roman" panose="02020603050405020304" pitchFamily="18" charset="0"/>
              </a:rPr>
              <a:t>4.	Burckhardt CS, Goldenberg D, Crofford L, et al. Guideline for the Management of Fibromyalgia Syndrome Pain in Adults and Children. APS Clinical Practice Guidelines Series, No.4. Glenview, Ill: American Pain Society; 2005. </a:t>
            </a:r>
          </a:p>
        </p:txBody>
      </p:sp>
    </p:spTree>
    <p:extLst>
      <p:ext uri="{BB962C8B-B14F-4D97-AF65-F5344CB8AC3E}">
        <p14:creationId xmlns:p14="http://schemas.microsoft.com/office/powerpoint/2010/main" val="1450394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4BC4EBC2-FEE1-4C39-8A50-BF3C471EB3D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ea typeface="ヒラギノ角ゴ Pro W3" pitchFamily="27" charset="-128"/>
              </a:rPr>
              <a:t>The fibromyalgia tender points are areas of tenderness in muscles, muscle-tendon junctions, or fat pads.</a:t>
            </a:r>
          </a:p>
          <a:p>
            <a:pPr eaLnBrk="1" hangingPunct="1">
              <a:buFontTx/>
              <a:buChar char="•"/>
            </a:pPr>
            <a:r>
              <a:rPr lang="en-US" altLang="en-US">
                <a:latin typeface="Arial" panose="020B0604020202020204" pitchFamily="34" charset="0"/>
                <a:ea typeface="ヒラギノ角ゴ Pro W3" pitchFamily="27" charset="-128"/>
              </a:rPr>
              <a:t>The palpation examination should be performed with an approximate force of 4 kg/1.4 cm</a:t>
            </a:r>
            <a:r>
              <a:rPr lang="en-US" altLang="en-US" baseline="30000">
                <a:latin typeface="Arial" panose="020B0604020202020204" pitchFamily="34" charset="0"/>
                <a:ea typeface="ヒラギノ角ゴ Pro W3" pitchFamily="27" charset="-128"/>
              </a:rPr>
              <a:t>2</a:t>
            </a:r>
            <a:r>
              <a:rPr lang="en-US" altLang="en-US">
                <a:latin typeface="Arial" panose="020B0604020202020204" pitchFamily="34" charset="0"/>
                <a:ea typeface="ヒラギノ角ゴ Pro W3" pitchFamily="27" charset="-128"/>
              </a:rPr>
              <a:t> , which is approximately the pressure required to partially blanch the blood from under the fingernail. Palpation can be delivered with a calibrated dolorimeter to ensure reliability and validity between examiners. Palpation must be “painful” rather than “tender.”</a:t>
            </a:r>
          </a:p>
          <a:p>
            <a:pPr eaLnBrk="1" hangingPunct="1">
              <a:buFontTx/>
              <a:buChar char="•"/>
            </a:pPr>
            <a:r>
              <a:rPr lang="en-US" altLang="en-US">
                <a:latin typeface="Arial" panose="020B0604020202020204" pitchFamily="34" charset="0"/>
                <a:ea typeface="ヒラギノ角ゴ Pro W3" pitchFamily="27" charset="-128"/>
              </a:rPr>
              <a:t>Fibromyalgia can be diagnosed even if the ACR’s tender point criteria are not met, provided the patient history is highly suggestive.</a:t>
            </a:r>
          </a:p>
          <a:p>
            <a:pPr eaLnBrk="1" hangingPunct="1"/>
            <a:r>
              <a:rPr lang="en-US" altLang="en-US" i="1">
                <a:latin typeface="Arial" panose="020B0604020202020204" pitchFamily="34" charset="0"/>
                <a:ea typeface="ヒラギノ角ゴ Pro W3" pitchFamily="27" charset="-128"/>
              </a:rPr>
              <a:t>Am Fam Physician</a:t>
            </a:r>
            <a:r>
              <a:rPr lang="en-US" altLang="en-US">
                <a:latin typeface="Arial" panose="020B0604020202020204" pitchFamily="34" charset="0"/>
                <a:ea typeface="ヒラギノ角ゴ Pro W3" pitchFamily="27" charset="-128"/>
              </a:rPr>
              <a:t>. 2007;76:247-54.</a:t>
            </a:r>
          </a:p>
        </p:txBody>
      </p:sp>
    </p:spTree>
    <p:extLst>
      <p:ext uri="{BB962C8B-B14F-4D97-AF65-F5344CB8AC3E}">
        <p14:creationId xmlns:p14="http://schemas.microsoft.com/office/powerpoint/2010/main" val="159397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AFB8ED67-9EAE-4829-A1FF-747AE53B4C79}"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ea typeface="ヒラギノ角ゴ Pro W3" pitchFamily="27" charset="-128"/>
              </a:rPr>
              <a:t>Except for ethnicity, marital status, and education, patients with survey-diagnosed fibromyalgia differed in all diagnostic and clinical characteristics from patients without survey-diagnosed fibromyalgia.</a:t>
            </a:r>
          </a:p>
          <a:p>
            <a:pPr eaLnBrk="1" hangingPunct="1">
              <a:buFontTx/>
              <a:buChar char="•"/>
            </a:pPr>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2707662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9F5D6ACB-02A1-4FD5-A158-012346EEF4B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154230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F85FE04A-D150-49AB-91BB-01B272DE0494}"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112458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A8F57271-C32E-497C-8243-340A679F4640}"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285649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D3C3B3ED-5A1C-47C1-9E9B-8DD5D45DF61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3462963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D7380A15-714C-46E7-9ABE-C719B84A9FAE}"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24579" name="Rectangle 2"/>
          <p:cNvSpPr>
            <a:spLocks noGrp="1" noRot="1" noChangeAspect="1" noChangeArrowheads="1" noTextEdit="1"/>
          </p:cNvSpPr>
          <p:nvPr>
            <p:ph type="sldImg"/>
          </p:nvPr>
        </p:nvSpPr>
        <p:spPr>
          <a:xfrm>
            <a:off x="128588" y="765175"/>
            <a:ext cx="5046662" cy="2840038"/>
          </a:xfrm>
          <a:ln/>
        </p:spPr>
      </p:sp>
      <p:sp>
        <p:nvSpPr>
          <p:cNvPr id="24580" name="Rectangle 3"/>
          <p:cNvSpPr>
            <a:spLocks noGrp="1" noChangeArrowheads="1"/>
          </p:cNvSpPr>
          <p:nvPr>
            <p:ph type="body" idx="1"/>
          </p:nvPr>
        </p:nvSpPr>
        <p:spPr>
          <a:xfrm>
            <a:off x="639763" y="3878263"/>
            <a:ext cx="6005512" cy="5002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3902429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963" y="9307513"/>
            <a:ext cx="3170237" cy="298450"/>
          </a:xfrm>
        </p:spPr>
        <p:txBody>
          <a:bodyPr/>
          <a:lstStyle>
            <a:lvl1pPr defTabSz="966788">
              <a:defRPr kumimoji="1" sz="2400" b="1">
                <a:solidFill>
                  <a:schemeClr val="tx2"/>
                </a:solidFill>
                <a:latin typeface="Arial" panose="020B0604020202020204" pitchFamily="34" charset="0"/>
              </a:defRPr>
            </a:lvl1pPr>
            <a:lvl2pPr marL="742950" indent="-285750" defTabSz="966788">
              <a:defRPr kumimoji="1" sz="2400" b="1">
                <a:solidFill>
                  <a:schemeClr val="tx2"/>
                </a:solidFill>
                <a:latin typeface="Arial" panose="020B0604020202020204" pitchFamily="34" charset="0"/>
              </a:defRPr>
            </a:lvl2pPr>
            <a:lvl3pPr marL="1143000" indent="-228600" defTabSz="966788">
              <a:defRPr kumimoji="1" sz="2400" b="1">
                <a:solidFill>
                  <a:schemeClr val="tx2"/>
                </a:solidFill>
                <a:latin typeface="Arial" panose="020B0604020202020204" pitchFamily="34" charset="0"/>
              </a:defRPr>
            </a:lvl3pPr>
            <a:lvl4pPr marL="1600200" indent="-228600" defTabSz="966788">
              <a:defRPr kumimoji="1" sz="2400" b="1">
                <a:solidFill>
                  <a:schemeClr val="tx2"/>
                </a:solidFill>
                <a:latin typeface="Arial" panose="020B0604020202020204" pitchFamily="34" charset="0"/>
              </a:defRPr>
            </a:lvl4pPr>
            <a:lvl5pPr marL="2057400" indent="-228600" defTabSz="966788">
              <a:defRPr kumimoji="1" sz="2400" b="1">
                <a:solidFill>
                  <a:schemeClr val="tx2"/>
                </a:solidFill>
                <a:latin typeface="Arial" panose="020B0604020202020204" pitchFamily="34" charset="0"/>
              </a:defRPr>
            </a:lvl5pPr>
            <a:lvl6pPr marL="25146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D1A64E17-C85B-420A-8F4F-AF367BABA457}" type="slidenum">
              <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38</a:t>
            </a:fld>
            <a:endPar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6803" name="Rectangle 1026"/>
          <p:cNvSpPr>
            <a:spLocks noGrp="1" noRot="1" noChangeAspect="1" noChangeArrowheads="1" noTextEdit="1"/>
          </p:cNvSpPr>
          <p:nvPr>
            <p:ph type="sldImg"/>
          </p:nvPr>
        </p:nvSpPr>
        <p:spPr>
          <a:ln/>
        </p:spPr>
      </p:sp>
      <p:sp>
        <p:nvSpPr>
          <p:cNvPr id="86019" name="Rectangle 1027"/>
          <p:cNvSpPr>
            <a:spLocks noGrp="1" noChangeArrowheads="1"/>
          </p:cNvSpPr>
          <p:nvPr>
            <p:ph type="body" idx="1"/>
          </p:nvPr>
        </p:nvSpPr>
        <p:spPr>
          <a:xfrm>
            <a:off x="974725" y="4560888"/>
            <a:ext cx="5365750" cy="282575"/>
          </a:xfrm>
        </p:spPr>
        <p:txBody>
          <a:bodyPr/>
          <a:lstStyle/>
          <a:p>
            <a:pPr>
              <a:defRPr/>
            </a:pPr>
            <a:endParaRPr lang="en-US"/>
          </a:p>
        </p:txBody>
      </p:sp>
    </p:spTree>
    <p:extLst>
      <p:ext uri="{BB962C8B-B14F-4D97-AF65-F5344CB8AC3E}">
        <p14:creationId xmlns:p14="http://schemas.microsoft.com/office/powerpoint/2010/main" val="3536335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963" y="9307513"/>
            <a:ext cx="3170237" cy="298450"/>
          </a:xfrm>
        </p:spPr>
        <p:txBody>
          <a:bodyPr/>
          <a:lstStyle>
            <a:lvl1pPr defTabSz="966788">
              <a:defRPr kumimoji="1" sz="2400" b="1">
                <a:solidFill>
                  <a:schemeClr val="tx2"/>
                </a:solidFill>
                <a:latin typeface="Arial" panose="020B0604020202020204" pitchFamily="34" charset="0"/>
              </a:defRPr>
            </a:lvl1pPr>
            <a:lvl2pPr marL="742950" indent="-285750" defTabSz="966788">
              <a:defRPr kumimoji="1" sz="2400" b="1">
                <a:solidFill>
                  <a:schemeClr val="tx2"/>
                </a:solidFill>
                <a:latin typeface="Arial" panose="020B0604020202020204" pitchFamily="34" charset="0"/>
              </a:defRPr>
            </a:lvl2pPr>
            <a:lvl3pPr marL="1143000" indent="-228600" defTabSz="966788">
              <a:defRPr kumimoji="1" sz="2400" b="1">
                <a:solidFill>
                  <a:schemeClr val="tx2"/>
                </a:solidFill>
                <a:latin typeface="Arial" panose="020B0604020202020204" pitchFamily="34" charset="0"/>
              </a:defRPr>
            </a:lvl3pPr>
            <a:lvl4pPr marL="1600200" indent="-228600" defTabSz="966788">
              <a:defRPr kumimoji="1" sz="2400" b="1">
                <a:solidFill>
                  <a:schemeClr val="tx2"/>
                </a:solidFill>
                <a:latin typeface="Arial" panose="020B0604020202020204" pitchFamily="34" charset="0"/>
              </a:defRPr>
            </a:lvl4pPr>
            <a:lvl5pPr marL="2057400" indent="-228600" defTabSz="966788">
              <a:defRPr kumimoji="1" sz="2400" b="1">
                <a:solidFill>
                  <a:schemeClr val="tx2"/>
                </a:solidFill>
                <a:latin typeface="Arial" panose="020B0604020202020204" pitchFamily="34" charset="0"/>
              </a:defRPr>
            </a:lvl5pPr>
            <a:lvl6pPr marL="25146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90BC8862-C241-428D-BE11-18C5618D2676}" type="slidenum">
              <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39</a:t>
            </a:fld>
            <a:endPar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a:xfrm>
            <a:off x="458788" y="722313"/>
            <a:ext cx="6400800" cy="3600450"/>
          </a:xfrm>
          <a:ln/>
        </p:spPr>
      </p:sp>
      <p:sp>
        <p:nvSpPr>
          <p:cNvPr id="51203" name="Rectangle 3"/>
          <p:cNvSpPr>
            <a:spLocks noGrp="1" noChangeArrowheads="1"/>
          </p:cNvSpPr>
          <p:nvPr>
            <p:ph type="body" idx="1"/>
          </p:nvPr>
        </p:nvSpPr>
        <p:spPr>
          <a:xfrm>
            <a:off x="973138" y="4560888"/>
            <a:ext cx="5368925" cy="5067300"/>
          </a:xfrm>
        </p:spPr>
        <p:txBody>
          <a:bodyPr/>
          <a:lstStyle/>
          <a:p>
            <a:pPr>
              <a:spcBef>
                <a:spcPct val="0"/>
              </a:spcBef>
              <a:defRPr/>
            </a:pPr>
            <a:r>
              <a:rPr lang="en-US" sz="2500" dirty="0"/>
              <a:t>Sleep </a:t>
            </a:r>
            <a:r>
              <a:rPr lang="en-US" sz="2500" dirty="0" err="1"/>
              <a:t>abnl</a:t>
            </a:r>
            <a:r>
              <a:rPr lang="en-US" sz="2500" dirty="0"/>
              <a:t> thought to be mediated by </a:t>
            </a:r>
            <a:r>
              <a:rPr lang="en-US" sz="2500" dirty="0" err="1"/>
              <a:t>by</a:t>
            </a:r>
            <a:r>
              <a:rPr lang="en-US" sz="2500" dirty="0"/>
              <a:t> abnormality of central </a:t>
            </a:r>
            <a:r>
              <a:rPr lang="en-US" sz="2500" dirty="0" err="1"/>
              <a:t>serotonergic</a:t>
            </a:r>
            <a:r>
              <a:rPr lang="en-US" sz="2500" dirty="0"/>
              <a:t> neurotransmission. So the tertiary TCA’s with higher serotonin/</a:t>
            </a:r>
            <a:r>
              <a:rPr lang="en-US" sz="2500" dirty="0" err="1"/>
              <a:t>norepinephrine</a:t>
            </a:r>
            <a:r>
              <a:rPr lang="en-US" sz="2500" dirty="0"/>
              <a:t> reuptake inhibition than secondary agents became the initial candidates</a:t>
            </a:r>
          </a:p>
          <a:p>
            <a:pPr>
              <a:spcBef>
                <a:spcPct val="0"/>
              </a:spcBef>
              <a:defRPr/>
            </a:pPr>
            <a:endParaRPr lang="en-US" sz="2500" dirty="0"/>
          </a:p>
          <a:p>
            <a:pPr>
              <a:spcBef>
                <a:spcPct val="0"/>
              </a:spcBef>
              <a:defRPr/>
            </a:pPr>
            <a:r>
              <a:rPr lang="en-US" sz="2500" dirty="0"/>
              <a:t>This talk will focus on psychopharmacologic treatment of fibromyalgia</a:t>
            </a:r>
          </a:p>
          <a:p>
            <a:pPr>
              <a:spcBef>
                <a:spcPct val="0"/>
              </a:spcBef>
              <a:defRPr/>
            </a:pPr>
            <a:endParaRPr lang="en-US" sz="2500" dirty="0"/>
          </a:p>
          <a:p>
            <a:pPr>
              <a:spcBef>
                <a:spcPct val="0"/>
              </a:spcBef>
              <a:defRPr/>
            </a:pPr>
            <a:endParaRPr lang="en-US" sz="2500" dirty="0"/>
          </a:p>
        </p:txBody>
      </p:sp>
    </p:spTree>
    <p:extLst>
      <p:ext uri="{BB962C8B-B14F-4D97-AF65-F5344CB8AC3E}">
        <p14:creationId xmlns:p14="http://schemas.microsoft.com/office/powerpoint/2010/main" val="2792594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4515" name="Rectangle 2"/>
          <p:cNvSpPr>
            <a:spLocks noGrp="1" noRot="1" noChangeAspect="1" noChangeArrowheads="1" noTextEdit="1"/>
          </p:cNvSpPr>
          <p:nvPr>
            <p:ph type="sldImg"/>
          </p:nvPr>
        </p:nvSpPr>
        <p:spPr>
          <a:xfrm>
            <a:off x="388938" y="685800"/>
            <a:ext cx="6229350" cy="3505200"/>
          </a:xfrm>
          <a:ln/>
        </p:spPr>
      </p:sp>
      <p:sp>
        <p:nvSpPr>
          <p:cNvPr id="64516" name="Rectangle 3"/>
          <p:cNvSpPr>
            <a:spLocks noGrp="1" noChangeArrowheads="1"/>
          </p:cNvSpPr>
          <p:nvPr>
            <p:ph type="body" idx="1"/>
          </p:nvPr>
        </p:nvSpPr>
        <p:spPr>
          <a:xfrm>
            <a:off x="750888" y="4416425"/>
            <a:ext cx="5605462"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2" tIns="45546" rIns="91092" bIns="45546"/>
          <a:lstStyle/>
          <a:p>
            <a:pPr marL="115888" indent="-115888" eaLnBrk="1" hangingPunct="1"/>
            <a:endParaRPr lang="en-US" altLang="en-US">
              <a:latin typeface="Arial" panose="020B0604020202020204" pitchFamily="34" charset="0"/>
              <a:cs typeface="Arial" panose="020B0604020202020204" pitchFamily="34" charset="0"/>
            </a:endParaRPr>
          </a:p>
        </p:txBody>
      </p:sp>
      <p:sp>
        <p:nvSpPr>
          <p:cNvPr id="64517" name="Rectangle 4"/>
          <p:cNvSpPr>
            <a:spLocks noChangeArrowheads="1"/>
          </p:cNvSpPr>
          <p:nvPr/>
        </p:nvSpPr>
        <p:spPr bwMode="auto">
          <a:xfrm>
            <a:off x="968375" y="8832850"/>
            <a:ext cx="54705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lvl1pPr marL="231775" indent="-231775"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marL="231775" marR="0" lvl="0" indent="-231775" algn="l" defTabSz="915988"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4883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0ACF36E-93F1-45B4-8783-9E89380288BF}"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1300302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52AB0298-B327-40F6-ABF1-0B279D9D2037}"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365447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963" y="9307513"/>
            <a:ext cx="3170237" cy="298450"/>
          </a:xfrm>
        </p:spPr>
        <p:txBody>
          <a:bodyPr/>
          <a:lstStyle>
            <a:lvl1pPr defTabSz="966788">
              <a:defRPr kumimoji="1" sz="2400" b="1">
                <a:solidFill>
                  <a:schemeClr val="tx2"/>
                </a:solidFill>
                <a:latin typeface="Arial" panose="020B0604020202020204" pitchFamily="34" charset="0"/>
              </a:defRPr>
            </a:lvl1pPr>
            <a:lvl2pPr marL="742950" indent="-285750" defTabSz="966788">
              <a:defRPr kumimoji="1" sz="2400" b="1">
                <a:solidFill>
                  <a:schemeClr val="tx2"/>
                </a:solidFill>
                <a:latin typeface="Arial" panose="020B0604020202020204" pitchFamily="34" charset="0"/>
              </a:defRPr>
            </a:lvl2pPr>
            <a:lvl3pPr marL="1143000" indent="-228600" defTabSz="966788">
              <a:defRPr kumimoji="1" sz="2400" b="1">
                <a:solidFill>
                  <a:schemeClr val="tx2"/>
                </a:solidFill>
                <a:latin typeface="Arial" panose="020B0604020202020204" pitchFamily="34" charset="0"/>
              </a:defRPr>
            </a:lvl3pPr>
            <a:lvl4pPr marL="1600200" indent="-228600" defTabSz="966788">
              <a:defRPr kumimoji="1" sz="2400" b="1">
                <a:solidFill>
                  <a:schemeClr val="tx2"/>
                </a:solidFill>
                <a:latin typeface="Arial" panose="020B0604020202020204" pitchFamily="34" charset="0"/>
              </a:defRPr>
            </a:lvl4pPr>
            <a:lvl5pPr marL="2057400" indent="-228600" defTabSz="966788">
              <a:defRPr kumimoji="1" sz="2400" b="1">
                <a:solidFill>
                  <a:schemeClr val="tx2"/>
                </a:solidFill>
                <a:latin typeface="Arial" panose="020B0604020202020204" pitchFamily="34" charset="0"/>
              </a:defRPr>
            </a:lvl5pPr>
            <a:lvl6pPr marL="25146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66788" rtl="0" eaLnBrk="0" fontAlgn="base" latinLnBrk="0" hangingPunct="0">
              <a:lnSpc>
                <a:spcPct val="100000"/>
              </a:lnSpc>
              <a:spcBef>
                <a:spcPct val="50000"/>
              </a:spcBef>
              <a:spcAft>
                <a:spcPct val="0"/>
              </a:spcAft>
              <a:buClrTx/>
              <a:buSzTx/>
              <a:buFont typeface="Monotype Sorts" pitchFamily="1" charset="2"/>
              <a:buChar char="4"/>
              <a:tabLst/>
              <a:defRPr/>
            </a:pPr>
            <a:fld id="{A8FE3CC3-88FE-4EC9-8CD3-A26BBDCC020E}" type="slidenum">
              <a:rPr kumimoji="0" lang="en-US" altLang="en-US" sz="13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pPr marL="0" marR="0" lvl="0" indent="0" algn="r" defTabSz="966788" rtl="0" eaLnBrk="0" fontAlgn="base" latinLnBrk="0" hangingPunct="0">
                <a:lnSpc>
                  <a:spcPct val="100000"/>
                </a:lnSpc>
                <a:spcBef>
                  <a:spcPct val="50000"/>
                </a:spcBef>
                <a:spcAft>
                  <a:spcPct val="0"/>
                </a:spcAft>
                <a:buClrTx/>
                <a:buSzTx/>
                <a:buFont typeface="Monotype Sorts" pitchFamily="1" charset="2"/>
                <a:buChar char="4"/>
                <a:tabLst/>
                <a:defRPr/>
              </a:pPr>
              <a:t>11</a:t>
            </a:fld>
            <a:endParaRPr kumimoji="0" lang="en-US" altLang="en-US" sz="13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9395" name="Rectangle 2"/>
          <p:cNvSpPr>
            <a:spLocks noGrp="1" noRot="1" noChangeAspect="1" noChangeArrowheads="1" noTextEdit="1"/>
          </p:cNvSpPr>
          <p:nvPr>
            <p:ph type="sldImg"/>
          </p:nvPr>
        </p:nvSpPr>
        <p:spPr>
          <a:xfrm>
            <a:off x="458788" y="720725"/>
            <a:ext cx="6400800" cy="3600450"/>
          </a:xfrm>
          <a:ln/>
        </p:spPr>
      </p:sp>
      <p:sp>
        <p:nvSpPr>
          <p:cNvPr id="40963" name="Rectangle 3"/>
          <p:cNvSpPr>
            <a:spLocks noGrp="1" noChangeArrowheads="1"/>
          </p:cNvSpPr>
          <p:nvPr>
            <p:ph type="body" idx="1"/>
          </p:nvPr>
        </p:nvSpPr>
        <p:spPr>
          <a:xfrm>
            <a:off x="974725" y="4560888"/>
            <a:ext cx="5365750" cy="282575"/>
          </a:xfrm>
        </p:spPr>
        <p:txBody>
          <a:bodyPr lIns="96653" tIns="48326" rIns="96653" bIns="48326"/>
          <a:lstStyle/>
          <a:p>
            <a:pPr>
              <a:defRPr/>
            </a:pPr>
            <a:r>
              <a:rPr lang="en-US"/>
              <a:t>Table 1.1. Who Gets Fibromyalgia?</a:t>
            </a:r>
          </a:p>
        </p:txBody>
      </p:sp>
    </p:spTree>
    <p:extLst>
      <p:ext uri="{BB962C8B-B14F-4D97-AF65-F5344CB8AC3E}">
        <p14:creationId xmlns:p14="http://schemas.microsoft.com/office/powerpoint/2010/main" val="161720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4963" y="9307513"/>
            <a:ext cx="3170237" cy="298450"/>
          </a:xfrm>
        </p:spPr>
        <p:txBody>
          <a:bodyPr/>
          <a:lstStyle>
            <a:lvl1pPr defTabSz="966788">
              <a:defRPr kumimoji="1" sz="2400" b="1">
                <a:solidFill>
                  <a:schemeClr val="tx2"/>
                </a:solidFill>
                <a:latin typeface="Arial" panose="020B0604020202020204" pitchFamily="34" charset="0"/>
              </a:defRPr>
            </a:lvl1pPr>
            <a:lvl2pPr marL="742950" indent="-285750" defTabSz="966788">
              <a:defRPr kumimoji="1" sz="2400" b="1">
                <a:solidFill>
                  <a:schemeClr val="tx2"/>
                </a:solidFill>
                <a:latin typeface="Arial" panose="020B0604020202020204" pitchFamily="34" charset="0"/>
              </a:defRPr>
            </a:lvl2pPr>
            <a:lvl3pPr marL="1143000" indent="-228600" defTabSz="966788">
              <a:defRPr kumimoji="1" sz="2400" b="1">
                <a:solidFill>
                  <a:schemeClr val="tx2"/>
                </a:solidFill>
                <a:latin typeface="Arial" panose="020B0604020202020204" pitchFamily="34" charset="0"/>
              </a:defRPr>
            </a:lvl3pPr>
            <a:lvl4pPr marL="1600200" indent="-228600" defTabSz="966788">
              <a:defRPr kumimoji="1" sz="2400" b="1">
                <a:solidFill>
                  <a:schemeClr val="tx2"/>
                </a:solidFill>
                <a:latin typeface="Arial" panose="020B0604020202020204" pitchFamily="34" charset="0"/>
              </a:defRPr>
            </a:lvl4pPr>
            <a:lvl5pPr marL="2057400" indent="-228600" defTabSz="966788">
              <a:defRPr kumimoji="1" sz="2400" b="1">
                <a:solidFill>
                  <a:schemeClr val="tx2"/>
                </a:solidFill>
                <a:latin typeface="Arial" panose="020B0604020202020204" pitchFamily="34" charset="0"/>
              </a:defRPr>
            </a:lvl5pPr>
            <a:lvl6pPr marL="25146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37F741E8-E19A-4100-BB50-17AEB511DD07}" type="slidenum">
              <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13</a:t>
            </a:fld>
            <a:endPar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419" name="Rectangle 2"/>
          <p:cNvSpPr>
            <a:spLocks noGrp="1" noRot="1" noChangeAspect="1" noChangeArrowheads="1" noTextEdit="1"/>
          </p:cNvSpPr>
          <p:nvPr>
            <p:ph type="sldImg"/>
          </p:nvPr>
        </p:nvSpPr>
        <p:spPr>
          <a:xfrm>
            <a:off x="458788" y="720725"/>
            <a:ext cx="6400800" cy="3600450"/>
          </a:xfrm>
          <a:ln/>
        </p:spPr>
      </p:sp>
      <p:sp>
        <p:nvSpPr>
          <p:cNvPr id="47107" name="Rectangle 3"/>
          <p:cNvSpPr>
            <a:spLocks noGrp="1" noChangeArrowheads="1"/>
          </p:cNvSpPr>
          <p:nvPr>
            <p:ph type="body" idx="1"/>
          </p:nvPr>
        </p:nvSpPr>
        <p:spPr>
          <a:xfrm>
            <a:off x="974725" y="4560888"/>
            <a:ext cx="5365750" cy="450850"/>
          </a:xfrm>
        </p:spPr>
        <p:txBody>
          <a:bodyPr lIns="96653" tIns="48326" rIns="96653" bIns="48326"/>
          <a:lstStyle/>
          <a:p>
            <a:pPr>
              <a:defRPr/>
            </a:pPr>
            <a:r>
              <a:rPr lang="en-US" sz="1000" dirty="0"/>
              <a:t>THOUGHT LEADER SLIDE</a:t>
            </a:r>
          </a:p>
          <a:p>
            <a:pPr>
              <a:defRPr/>
            </a:pPr>
            <a:r>
              <a:rPr lang="en-US" sz="1000" dirty="0"/>
              <a:t>No reference needed per Don Goldenberg (he created)</a:t>
            </a:r>
          </a:p>
        </p:txBody>
      </p:sp>
    </p:spTree>
    <p:extLst>
      <p:ext uri="{BB962C8B-B14F-4D97-AF65-F5344CB8AC3E}">
        <p14:creationId xmlns:p14="http://schemas.microsoft.com/office/powerpoint/2010/main" val="310283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750888" y="4416425"/>
            <a:ext cx="5605462"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2" tIns="45546" rIns="91092" bIns="45546"/>
          <a:lstStyle/>
          <a:p>
            <a:pPr marL="115888" indent="-115888" eaLnBrk="1" hangingPunct="1"/>
            <a:endParaRPr lang="en-US" altLang="en-US">
              <a:latin typeface="Arial" panose="020B0604020202020204" pitchFamily="34" charset="0"/>
              <a:cs typeface="Arial" panose="020B0604020202020204" pitchFamily="34" charset="0"/>
            </a:endParaRPr>
          </a:p>
        </p:txBody>
      </p:sp>
      <p:sp>
        <p:nvSpPr>
          <p:cNvPr id="62469" name="Rectangle 4"/>
          <p:cNvSpPr>
            <a:spLocks noChangeArrowheads="1"/>
          </p:cNvSpPr>
          <p:nvPr/>
        </p:nvSpPr>
        <p:spPr bwMode="auto">
          <a:xfrm>
            <a:off x="968375" y="8832850"/>
            <a:ext cx="54705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lvl1pPr marL="231775" indent="-231775"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marL="231775" marR="0" lvl="0" indent="-231775" algn="l" defTabSz="915988"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03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762000" y="4419600"/>
            <a:ext cx="5605463"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2" tIns="45546" rIns="91092" bIns="45546"/>
          <a:lstStyle/>
          <a:p>
            <a:pPr marL="115888" indent="-115888" eaLnBrk="1" hangingPunct="1"/>
            <a:endParaRPr lang="en-US" altLang="en-US">
              <a:latin typeface="Arial" panose="020B0604020202020204" pitchFamily="34" charset="0"/>
              <a:cs typeface="Arial" panose="020B0604020202020204" pitchFamily="34" charset="0"/>
            </a:endParaRPr>
          </a:p>
        </p:txBody>
      </p:sp>
      <p:sp>
        <p:nvSpPr>
          <p:cNvPr id="63493" name="Rectangle 4"/>
          <p:cNvSpPr>
            <a:spLocks noChangeArrowheads="1"/>
          </p:cNvSpPr>
          <p:nvPr/>
        </p:nvSpPr>
        <p:spPr bwMode="auto">
          <a:xfrm>
            <a:off x="701675" y="7591425"/>
            <a:ext cx="5703888"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lvl1pPr marL="349250" indent="-349250" defTabSz="915988" eaLnBrk="0" hangingPunct="0">
              <a:tabLst>
                <a:tab pos="115888" algn="l"/>
              </a:tabLst>
              <a:defRPr>
                <a:solidFill>
                  <a:schemeClr val="tx1"/>
                </a:solidFill>
                <a:latin typeface="Arial" panose="020B0604020202020204" pitchFamily="34" charset="0"/>
              </a:defRPr>
            </a:lvl1pPr>
            <a:lvl2pPr marL="742950" indent="-285750" defTabSz="915988" eaLnBrk="0" hangingPunct="0">
              <a:tabLst>
                <a:tab pos="115888" algn="l"/>
              </a:tabLst>
              <a:defRPr>
                <a:solidFill>
                  <a:schemeClr val="tx1"/>
                </a:solidFill>
                <a:latin typeface="Arial" panose="020B0604020202020204" pitchFamily="34" charset="0"/>
              </a:defRPr>
            </a:lvl2pPr>
            <a:lvl3pPr marL="1143000" indent="-228600" defTabSz="915988" eaLnBrk="0" hangingPunct="0">
              <a:tabLst>
                <a:tab pos="115888" algn="l"/>
              </a:tabLst>
              <a:defRPr>
                <a:solidFill>
                  <a:schemeClr val="tx1"/>
                </a:solidFill>
                <a:latin typeface="Arial" panose="020B0604020202020204" pitchFamily="34" charset="0"/>
              </a:defRPr>
            </a:lvl3pPr>
            <a:lvl4pPr marL="1600200" indent="-228600" defTabSz="915988" eaLnBrk="0" hangingPunct="0">
              <a:tabLst>
                <a:tab pos="115888" algn="l"/>
              </a:tabLst>
              <a:defRPr>
                <a:solidFill>
                  <a:schemeClr val="tx1"/>
                </a:solidFill>
                <a:latin typeface="Arial" panose="020B0604020202020204" pitchFamily="34" charset="0"/>
              </a:defRPr>
            </a:lvl4pPr>
            <a:lvl5pPr marL="2057400" indent="-228600" defTabSz="915988" eaLnBrk="0" hangingPunct="0">
              <a:tabLst>
                <a:tab pos="115888" algn="l"/>
              </a:tabLst>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tabLst>
                <a:tab pos="115888" algn="l"/>
              </a:tabLs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tabLst>
                <a:tab pos="115888" algn="l"/>
              </a:tabLs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tabLst>
                <a:tab pos="115888" algn="l"/>
              </a:tabLs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tabLst>
                <a:tab pos="115888" algn="l"/>
              </a:tabLst>
              <a:defRPr>
                <a:solidFill>
                  <a:schemeClr val="tx1"/>
                </a:solidFill>
                <a:latin typeface="Arial" panose="020B0604020202020204" pitchFamily="34" charset="0"/>
              </a:defRPr>
            </a:lvl9pPr>
          </a:lstStyle>
          <a:p>
            <a:pPr marL="349250" marR="0" lvl="0" indent="-349250" algn="l" defTabSz="915988" rtl="0" eaLnBrk="0" fontAlgn="auto" latinLnBrk="0" hangingPunct="0">
              <a:lnSpc>
                <a:spcPct val="100000"/>
              </a:lnSpc>
              <a:spcBef>
                <a:spcPts val="0"/>
              </a:spcBef>
              <a:spcAft>
                <a:spcPts val="0"/>
              </a:spcAft>
              <a:buClrTx/>
              <a:buSzTx/>
              <a:buFontTx/>
              <a:buNone/>
              <a:tabLst>
                <a:tab pos="115888" algn="l"/>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0829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panose="020B0604020202020204" pitchFamily="34" charset="0"/>
              </a:defRPr>
            </a:lvl1pPr>
            <a:lvl2pPr marL="742950" indent="-285750" defTabSz="931863" eaLnBrk="0" hangingPunct="0">
              <a:defRPr>
                <a:solidFill>
                  <a:schemeClr val="tx1"/>
                </a:solidFill>
                <a:latin typeface="Arial" panose="020B0604020202020204" pitchFamily="34" charset="0"/>
              </a:defRPr>
            </a:lvl2pPr>
            <a:lvl3pPr marL="1143000" indent="-228600" defTabSz="931863" eaLnBrk="0" hangingPunct="0">
              <a:defRPr>
                <a:solidFill>
                  <a:schemeClr val="tx1"/>
                </a:solidFill>
                <a:latin typeface="Arial" panose="020B0604020202020204" pitchFamily="34" charset="0"/>
              </a:defRPr>
            </a:lvl3pPr>
            <a:lvl4pPr marL="1600200" indent="-228600" defTabSz="931863" eaLnBrk="0" hangingPunct="0">
              <a:defRPr>
                <a:solidFill>
                  <a:schemeClr val="tx1"/>
                </a:solidFill>
                <a:latin typeface="Arial" panose="020B0604020202020204" pitchFamily="34" charset="0"/>
              </a:defRPr>
            </a:lvl4pPr>
            <a:lvl5pPr marL="2057400" indent="-228600" defTabSz="931863" eaLnBrk="0" hangingPunct="0">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50888" y="4416425"/>
            <a:ext cx="5605462" cy="4186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92" tIns="45546" rIns="91092" bIns="45546"/>
          <a:lstStyle/>
          <a:p>
            <a:pPr marL="115888" indent="-115888" eaLnBrk="1" hangingPunct="1">
              <a:buFontTx/>
              <a:buChar char="•"/>
            </a:pPr>
            <a:endParaRPr lang="en-US" altLang="en-US">
              <a:latin typeface="Arial" panose="020B0604020202020204" pitchFamily="34" charset="0"/>
              <a:cs typeface="Arial" panose="020B0604020202020204" pitchFamily="34" charset="0"/>
            </a:endParaRPr>
          </a:p>
        </p:txBody>
      </p:sp>
      <p:sp>
        <p:nvSpPr>
          <p:cNvPr id="75781" name="Rectangle 4"/>
          <p:cNvSpPr>
            <a:spLocks noChangeArrowheads="1"/>
          </p:cNvSpPr>
          <p:nvPr/>
        </p:nvSpPr>
        <p:spPr bwMode="auto">
          <a:xfrm>
            <a:off x="968375" y="8832850"/>
            <a:ext cx="5470525"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solidFill>
                  <a:srgbClr val="000000"/>
                </a:solidFill>
                <a:miter lim="800000"/>
                <a:headEnd/>
                <a:tailEnd/>
              </a14:hiddenLine>
            </a:ext>
          </a:extLst>
        </p:spPr>
        <p:txBody>
          <a:bodyPr lIns="0" tIns="0" rIns="0" bIns="0" anchor="b"/>
          <a:lstStyle>
            <a:lvl1pPr marL="231775" indent="-231775" defTabSz="915988" eaLnBrk="0" hangingPunct="0">
              <a:defRPr>
                <a:solidFill>
                  <a:schemeClr val="tx1"/>
                </a:solidFill>
                <a:latin typeface="Arial" panose="020B0604020202020204" pitchFamily="34" charset="0"/>
              </a:defRPr>
            </a:lvl1pPr>
            <a:lvl2pPr marL="742950" indent="-285750" defTabSz="915988" eaLnBrk="0" hangingPunct="0">
              <a:defRPr>
                <a:solidFill>
                  <a:schemeClr val="tx1"/>
                </a:solidFill>
                <a:latin typeface="Arial" panose="020B0604020202020204" pitchFamily="34" charset="0"/>
              </a:defRPr>
            </a:lvl2pPr>
            <a:lvl3pPr marL="1143000" indent="-228600" defTabSz="915988" eaLnBrk="0" hangingPunct="0">
              <a:defRPr>
                <a:solidFill>
                  <a:schemeClr val="tx1"/>
                </a:solidFill>
                <a:latin typeface="Arial" panose="020B0604020202020204" pitchFamily="34" charset="0"/>
              </a:defRPr>
            </a:lvl3pPr>
            <a:lvl4pPr marL="1600200" indent="-228600" defTabSz="915988" eaLnBrk="0" hangingPunct="0">
              <a:defRPr>
                <a:solidFill>
                  <a:schemeClr val="tx1"/>
                </a:solidFill>
                <a:latin typeface="Arial" panose="020B0604020202020204" pitchFamily="34" charset="0"/>
              </a:defRPr>
            </a:lvl4pPr>
            <a:lvl5pPr marL="2057400" indent="-228600" defTabSz="915988" eaLnBrk="0" hangingPunct="0">
              <a:defRPr>
                <a:solidFill>
                  <a:schemeClr val="tx1"/>
                </a:solidFill>
                <a:latin typeface="Arial" panose="020B0604020202020204" pitchFamily="34" charset="0"/>
              </a:defRPr>
            </a:lvl5pPr>
            <a:lvl6pPr marL="2514600" indent="-228600" defTabSz="915988" eaLnBrk="0" fontAlgn="base" hangingPunct="0">
              <a:spcBef>
                <a:spcPct val="0"/>
              </a:spcBef>
              <a:spcAft>
                <a:spcPct val="0"/>
              </a:spcAft>
              <a:defRPr>
                <a:solidFill>
                  <a:schemeClr val="tx1"/>
                </a:solidFill>
                <a:latin typeface="Arial" panose="020B0604020202020204" pitchFamily="34" charset="0"/>
              </a:defRPr>
            </a:lvl6pPr>
            <a:lvl7pPr marL="2971800" indent="-228600" defTabSz="915988" eaLnBrk="0" fontAlgn="base" hangingPunct="0">
              <a:spcBef>
                <a:spcPct val="0"/>
              </a:spcBef>
              <a:spcAft>
                <a:spcPct val="0"/>
              </a:spcAft>
              <a:defRPr>
                <a:solidFill>
                  <a:schemeClr val="tx1"/>
                </a:solidFill>
                <a:latin typeface="Arial" panose="020B0604020202020204" pitchFamily="34" charset="0"/>
              </a:defRPr>
            </a:lvl7pPr>
            <a:lvl8pPr marL="3429000" indent="-228600" defTabSz="915988" eaLnBrk="0" fontAlgn="base" hangingPunct="0">
              <a:spcBef>
                <a:spcPct val="0"/>
              </a:spcBef>
              <a:spcAft>
                <a:spcPct val="0"/>
              </a:spcAft>
              <a:defRPr>
                <a:solidFill>
                  <a:schemeClr val="tx1"/>
                </a:solidFill>
                <a:latin typeface="Arial" panose="020B0604020202020204" pitchFamily="34" charset="0"/>
              </a:defRPr>
            </a:lvl8pPr>
            <a:lvl9pPr marL="3886200" indent="-228600" defTabSz="915988" eaLnBrk="0" fontAlgn="base" hangingPunct="0">
              <a:spcBef>
                <a:spcPct val="0"/>
              </a:spcBef>
              <a:spcAft>
                <a:spcPct val="0"/>
              </a:spcAft>
              <a:defRPr>
                <a:solidFill>
                  <a:schemeClr val="tx1"/>
                </a:solidFill>
                <a:latin typeface="Arial" panose="020B0604020202020204" pitchFamily="34" charset="0"/>
              </a:defRPr>
            </a:lvl9pPr>
          </a:lstStyle>
          <a:p>
            <a:pPr marL="231775" marR="0" lvl="0" indent="-231775" algn="l" defTabSz="915988" rtl="0" eaLnBrk="0" fontAlgn="auto" latinLnBrk="0" hangingPunct="0">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21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3600" b="1">
                <a:solidFill>
                  <a:schemeClr val="tx1"/>
                </a:solidFill>
                <a:latin typeface="Arial" panose="020B0604020202020204" pitchFamily="34" charset="0"/>
                <a:ea typeface="ヒラギノ角ゴ Pro W3" pitchFamily="27" charset="-128"/>
              </a:defRPr>
            </a:lvl1pPr>
            <a:lvl2pPr marL="37931725" indent="-37474525" defTabSz="966788"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966788" rtl="0" eaLnBrk="0" fontAlgn="auto" latinLnBrk="0" hangingPunct="0">
              <a:lnSpc>
                <a:spcPct val="100000"/>
              </a:lnSpc>
              <a:spcBef>
                <a:spcPts val="0"/>
              </a:spcBef>
              <a:spcAft>
                <a:spcPts val="0"/>
              </a:spcAft>
              <a:buClrTx/>
              <a:buSzTx/>
              <a:buFontTx/>
              <a:buNone/>
              <a:tabLst/>
              <a:defRPr/>
            </a:pPr>
            <a:fld id="{CA347C23-EADB-41B6-BD31-1F05415C0562}"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966788" rtl="0" eaLnBrk="0" fontAlgn="auto" latinLnBrk="0" hangingPunct="0">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latin typeface="Arial" panose="020B0604020202020204" pitchFamily="34" charset="0"/>
              <a:ea typeface="ヒラギノ角ゴ Pro W3" pitchFamily="27" charset="-128"/>
            </a:endParaRPr>
          </a:p>
        </p:txBody>
      </p:sp>
    </p:spTree>
    <p:extLst>
      <p:ext uri="{BB962C8B-B14F-4D97-AF65-F5344CB8AC3E}">
        <p14:creationId xmlns:p14="http://schemas.microsoft.com/office/powerpoint/2010/main" val="14084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4144963" y="9307513"/>
            <a:ext cx="3170237" cy="298450"/>
          </a:xfrm>
        </p:spPr>
        <p:txBody>
          <a:bodyPr/>
          <a:lstStyle>
            <a:lvl1pPr defTabSz="966788">
              <a:defRPr kumimoji="1" sz="2400" b="1">
                <a:solidFill>
                  <a:schemeClr val="tx2"/>
                </a:solidFill>
                <a:latin typeface="Arial" panose="020B0604020202020204" pitchFamily="34" charset="0"/>
              </a:defRPr>
            </a:lvl1pPr>
            <a:lvl2pPr marL="742950" indent="-285750" defTabSz="966788">
              <a:defRPr kumimoji="1" sz="2400" b="1">
                <a:solidFill>
                  <a:schemeClr val="tx2"/>
                </a:solidFill>
                <a:latin typeface="Arial" panose="020B0604020202020204" pitchFamily="34" charset="0"/>
              </a:defRPr>
            </a:lvl2pPr>
            <a:lvl3pPr marL="1143000" indent="-228600" defTabSz="966788">
              <a:defRPr kumimoji="1" sz="2400" b="1">
                <a:solidFill>
                  <a:schemeClr val="tx2"/>
                </a:solidFill>
                <a:latin typeface="Arial" panose="020B0604020202020204" pitchFamily="34" charset="0"/>
              </a:defRPr>
            </a:lvl3pPr>
            <a:lvl4pPr marL="1600200" indent="-228600" defTabSz="966788">
              <a:defRPr kumimoji="1" sz="2400" b="1">
                <a:solidFill>
                  <a:schemeClr val="tx2"/>
                </a:solidFill>
                <a:latin typeface="Arial" panose="020B0604020202020204" pitchFamily="34" charset="0"/>
              </a:defRPr>
            </a:lvl4pPr>
            <a:lvl5pPr marL="2057400" indent="-228600" defTabSz="966788">
              <a:defRPr kumimoji="1" sz="2400" b="1">
                <a:solidFill>
                  <a:schemeClr val="tx2"/>
                </a:solidFill>
                <a:latin typeface="Arial" panose="020B0604020202020204" pitchFamily="34" charset="0"/>
              </a:defRPr>
            </a:lvl5pPr>
            <a:lvl6pPr marL="25146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defTabSz="966788"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66788" rtl="0" eaLnBrk="1" fontAlgn="auto" latinLnBrk="0" hangingPunct="1">
              <a:lnSpc>
                <a:spcPct val="100000"/>
              </a:lnSpc>
              <a:spcBef>
                <a:spcPts val="0"/>
              </a:spcBef>
              <a:spcAft>
                <a:spcPts val="0"/>
              </a:spcAft>
              <a:buClrTx/>
              <a:buSzTx/>
              <a:buFontTx/>
              <a:buNone/>
              <a:tabLst/>
              <a:defRPr/>
            </a:pPr>
            <a:fld id="{064B58CC-BE94-4524-9E9E-80B71AD4B748}" type="slidenum">
              <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ts val="0"/>
                </a:spcBef>
                <a:spcAft>
                  <a:spcPts val="0"/>
                </a:spcAft>
                <a:buClrTx/>
                <a:buSzTx/>
                <a:buFontTx/>
                <a:buNone/>
                <a:tabLst/>
                <a:defRPr/>
              </a:pPr>
              <a:t>28</a:t>
            </a:fld>
            <a:endParaRPr kumimoji="0" lang="en-US" altLang="en-US" sz="13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7933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AA85DC8-D08F-4BF9-94CB-988761DBCCAA}" type="datetimeFigureOut">
              <a:rPr lang="en-GB" smtClean="0"/>
              <a:t>17/01/2017</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9C810C81-969A-4C32-A779-168A7DCC5B77}"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68974952"/>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85DC8-D08F-4BF9-94CB-988761DBCCAA}"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810C81-969A-4C32-A779-168A7DCC5B77}" type="slidenum">
              <a:rPr lang="en-GB" smtClean="0"/>
              <a:t>‹#›</a:t>
            </a:fld>
            <a:endParaRPr lang="en-GB"/>
          </a:p>
        </p:txBody>
      </p:sp>
    </p:spTree>
    <p:extLst>
      <p:ext uri="{BB962C8B-B14F-4D97-AF65-F5344CB8AC3E}">
        <p14:creationId xmlns:p14="http://schemas.microsoft.com/office/powerpoint/2010/main" val="2448743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AA85DC8-D08F-4BF9-94CB-988761DBCCAA}" type="datetimeFigureOut">
              <a:rPr lang="en-GB" smtClean="0"/>
              <a:t>17/01/2017</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C810C81-969A-4C32-A779-168A7DCC5B77}"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34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41351" y="415925"/>
            <a:ext cx="10771716" cy="1081088"/>
          </a:xfrm>
        </p:spPr>
        <p:txBody>
          <a:bodyPr/>
          <a:lstStyle/>
          <a:p>
            <a:r>
              <a:rPr lang="en-US"/>
              <a:t>Click to edit Master title style</a:t>
            </a:r>
          </a:p>
        </p:txBody>
      </p:sp>
      <p:sp>
        <p:nvSpPr>
          <p:cNvPr id="3" name="Text Placeholder 2"/>
          <p:cNvSpPr>
            <a:spLocks noGrp="1"/>
          </p:cNvSpPr>
          <p:nvPr>
            <p:ph type="body" sz="half" idx="1"/>
          </p:nvPr>
        </p:nvSpPr>
        <p:spPr>
          <a:xfrm>
            <a:off x="736601" y="1803400"/>
            <a:ext cx="5228167" cy="4130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67967" y="1803400"/>
            <a:ext cx="5228167" cy="4130675"/>
          </a:xfrm>
        </p:spPr>
        <p:txBody>
          <a:bodyPr/>
          <a:lstStyle/>
          <a:p>
            <a:pPr lvl="0"/>
            <a:endParaRPr lang="en-US" noProof="0"/>
          </a:p>
        </p:txBody>
      </p:sp>
      <p:sp>
        <p:nvSpPr>
          <p:cNvPr id="5" name="Rectangle 4"/>
          <p:cNvSpPr>
            <a:spLocks noGrp="1" noChangeArrowheads="1"/>
          </p:cNvSpPr>
          <p:nvPr>
            <p:ph type="sldNum" sz="quarter" idx="10"/>
          </p:nvPr>
        </p:nvSpPr>
        <p:spPr>
          <a:ln/>
        </p:spPr>
        <p:txBody>
          <a:bodyPr/>
          <a:lstStyle>
            <a:lvl1pPr>
              <a:defRPr/>
            </a:lvl1pPr>
          </a:lstStyle>
          <a:p>
            <a:fld id="{08C5E38E-CEAC-4E5A-B60A-2BC2E51113CC}" type="slidenum">
              <a:rPr lang="en-US" altLang="en-US"/>
              <a:pPr/>
              <a:t>‹#›</a:t>
            </a:fld>
            <a:endParaRPr lang="en-US" altLang="en-US"/>
          </a:p>
        </p:txBody>
      </p:sp>
    </p:spTree>
    <p:extLst>
      <p:ext uri="{BB962C8B-B14F-4D97-AF65-F5344CB8AC3E}">
        <p14:creationId xmlns:p14="http://schemas.microsoft.com/office/powerpoint/2010/main" val="418106031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endParaRPr lang="en-GB"/>
          </a:p>
        </p:txBody>
      </p:sp>
      <p:sp>
        <p:nvSpPr>
          <p:cNvPr id="4" name="Date Placeholder 3"/>
          <p:cNvSpPr>
            <a:spLocks noGrp="1"/>
          </p:cNvSpPr>
          <p:nvPr>
            <p:ph type="dt" sz="half" idx="10"/>
          </p:nvPr>
        </p:nvSpPr>
        <p:spPr>
          <a:xfrm>
            <a:off x="609600" y="6251575"/>
            <a:ext cx="2844800" cy="476250"/>
          </a:xfrm>
        </p:spPr>
        <p:txBody>
          <a:bodyPr/>
          <a:lstStyle>
            <a:lvl1pPr>
              <a:defRPr/>
            </a:lvl1pPr>
          </a:lstStyle>
          <a:p>
            <a:endParaRPr lang="en-US" altLang="en-US"/>
          </a:p>
        </p:txBody>
      </p:sp>
      <p:sp>
        <p:nvSpPr>
          <p:cNvPr id="5" name="Slide Number Placeholder 4"/>
          <p:cNvSpPr>
            <a:spLocks noGrp="1"/>
          </p:cNvSpPr>
          <p:nvPr>
            <p:ph type="sldNum" sz="quarter" idx="11"/>
          </p:nvPr>
        </p:nvSpPr>
        <p:spPr>
          <a:xfrm>
            <a:off x="8737600" y="6248400"/>
            <a:ext cx="2844800" cy="476250"/>
          </a:xfrm>
        </p:spPr>
        <p:txBody>
          <a:bodyPr/>
          <a:lstStyle>
            <a:lvl1pPr>
              <a:defRPr/>
            </a:lvl1pPr>
          </a:lstStyle>
          <a:p>
            <a:fld id="{74685748-6DE9-46BF-82C4-A2E7D654911D}" type="slidenum">
              <a:rPr lang="en-US" altLang="en-US"/>
              <a:pPr/>
              <a:t>‹#›</a:t>
            </a:fld>
            <a:endParaRPr lang="en-US" altLang="en-US"/>
          </a:p>
        </p:txBody>
      </p:sp>
      <p:sp>
        <p:nvSpPr>
          <p:cNvPr id="6" name="Footer Placeholder 5"/>
          <p:cNvSpPr>
            <a:spLocks noGrp="1"/>
          </p:cNvSpPr>
          <p:nvPr>
            <p:ph type="ftr" sz="quarter" idx="12"/>
          </p:nvPr>
        </p:nvSpPr>
        <p:spPr>
          <a:xfrm>
            <a:off x="4165600" y="6248400"/>
            <a:ext cx="3860800" cy="476250"/>
          </a:xfrm>
        </p:spPr>
        <p:txBody>
          <a:bodyPr/>
          <a:lstStyle>
            <a:lvl1pPr>
              <a:defRPr/>
            </a:lvl1pPr>
          </a:lstStyle>
          <a:p>
            <a:endParaRPr lang="en-US" altLang="en-US"/>
          </a:p>
        </p:txBody>
      </p:sp>
    </p:spTree>
    <p:extLst>
      <p:ext uri="{BB962C8B-B14F-4D97-AF65-F5344CB8AC3E}">
        <p14:creationId xmlns:p14="http://schemas.microsoft.com/office/powerpoint/2010/main" val="26222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85DC8-D08F-4BF9-94CB-988761DBCCAA}" type="datetimeFigureOut">
              <a:rPr lang="en-GB" smtClean="0"/>
              <a:t>17/01/2017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810C81-969A-4C32-A779-168A7DCC5B77}" type="slidenum">
              <a:rPr lang="en-GB" smtClean="0"/>
              <a:t>‹#›</a:t>
            </a:fld>
            <a:endParaRPr lang="en-GB"/>
          </a:p>
        </p:txBody>
      </p:sp>
    </p:spTree>
    <p:extLst>
      <p:ext uri="{BB962C8B-B14F-4D97-AF65-F5344CB8AC3E}">
        <p14:creationId xmlns:p14="http://schemas.microsoft.com/office/powerpoint/2010/main" val="370988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AA85DC8-D08F-4BF9-94CB-988761DBCCAA}" type="datetimeFigureOut">
              <a:rPr lang="en-GB" smtClean="0"/>
              <a:t>17/01/2017</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9C810C81-969A-4C32-A779-168A7DCC5B77}"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18471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85DC8-D08F-4BF9-94CB-988761DBCCAA}" type="datetimeFigureOut">
              <a:rPr lang="en-GB" smtClean="0"/>
              <a:t>17/01/2017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810C81-969A-4C32-A779-168A7DCC5B77}" type="slidenum">
              <a:rPr lang="en-GB" smtClean="0"/>
              <a:t>‹#›</a:t>
            </a:fld>
            <a:endParaRPr lang="en-GB"/>
          </a:p>
        </p:txBody>
      </p:sp>
    </p:spTree>
    <p:extLst>
      <p:ext uri="{BB962C8B-B14F-4D97-AF65-F5344CB8AC3E}">
        <p14:creationId xmlns:p14="http://schemas.microsoft.com/office/powerpoint/2010/main" val="328843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85DC8-D08F-4BF9-94CB-988761DBCCAA}" type="datetimeFigureOut">
              <a:rPr lang="en-GB" smtClean="0"/>
              <a:t>17/01/2017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810C81-969A-4C32-A779-168A7DCC5B77}" type="slidenum">
              <a:rPr lang="en-GB" smtClean="0"/>
              <a:t>‹#›</a:t>
            </a:fld>
            <a:endParaRPr lang="en-GB"/>
          </a:p>
        </p:txBody>
      </p:sp>
    </p:spTree>
    <p:extLst>
      <p:ext uri="{BB962C8B-B14F-4D97-AF65-F5344CB8AC3E}">
        <p14:creationId xmlns:p14="http://schemas.microsoft.com/office/powerpoint/2010/main" val="401420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A85DC8-D08F-4BF9-94CB-988761DBCCAA}" type="datetimeFigureOut">
              <a:rPr lang="en-GB" smtClean="0"/>
              <a:t>17/01/2017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810C81-969A-4C32-A779-168A7DCC5B77}" type="slidenum">
              <a:rPr lang="en-GB" smtClean="0"/>
              <a:t>‹#›</a:t>
            </a:fld>
            <a:endParaRPr lang="en-GB"/>
          </a:p>
        </p:txBody>
      </p:sp>
    </p:spTree>
    <p:extLst>
      <p:ext uri="{BB962C8B-B14F-4D97-AF65-F5344CB8AC3E}">
        <p14:creationId xmlns:p14="http://schemas.microsoft.com/office/powerpoint/2010/main" val="212442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AA85DC8-D08F-4BF9-94CB-988761DBCCAA}" type="datetimeFigureOut">
              <a:rPr lang="en-GB" smtClean="0"/>
              <a:t>17/01/2017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810C81-969A-4C32-A779-168A7DCC5B77}" type="slidenum">
              <a:rPr lang="en-GB" smtClean="0"/>
              <a:t>‹#›</a:t>
            </a:fld>
            <a:endParaRPr lang="en-GB"/>
          </a:p>
        </p:txBody>
      </p:sp>
    </p:spTree>
    <p:extLst>
      <p:ext uri="{BB962C8B-B14F-4D97-AF65-F5344CB8AC3E}">
        <p14:creationId xmlns:p14="http://schemas.microsoft.com/office/powerpoint/2010/main" val="3741444348"/>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AA85DC8-D08F-4BF9-94CB-988761DBCCAA}" type="datetimeFigureOut">
              <a:rPr lang="en-GB" smtClean="0"/>
              <a:t>17/01/2017</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C810C81-969A-4C32-A779-168A7DCC5B77}" type="slidenum">
              <a:rPr lang="en-GB" smtClean="0"/>
              <a:t>‹#›</a:t>
            </a:fld>
            <a:endParaRPr lang="en-GB"/>
          </a:p>
        </p:txBody>
      </p:sp>
    </p:spTree>
    <p:extLst>
      <p:ext uri="{BB962C8B-B14F-4D97-AF65-F5344CB8AC3E}">
        <p14:creationId xmlns:p14="http://schemas.microsoft.com/office/powerpoint/2010/main" val="305819873"/>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AA85DC8-D08F-4BF9-94CB-988761DBCCAA}" type="datetimeFigureOut">
              <a:rPr lang="en-GB" smtClean="0"/>
              <a:t>17/01/2017</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C810C81-969A-4C32-A779-168A7DCC5B77}" type="slidenum">
              <a:rPr lang="en-GB" smtClean="0"/>
              <a:t>‹#›</a:t>
            </a:fld>
            <a:endParaRPr lang="en-GB"/>
          </a:p>
        </p:txBody>
      </p:sp>
    </p:spTree>
    <p:extLst>
      <p:ext uri="{BB962C8B-B14F-4D97-AF65-F5344CB8AC3E}">
        <p14:creationId xmlns:p14="http://schemas.microsoft.com/office/powerpoint/2010/main" val="3677886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1/17/2017</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963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The Doctor’s nightmare: Fibromyalgia</a:t>
            </a:r>
          </a:p>
        </p:txBody>
      </p:sp>
      <p:sp>
        <p:nvSpPr>
          <p:cNvPr id="3" name="Subtitle 2"/>
          <p:cNvSpPr>
            <a:spLocks noGrp="1"/>
          </p:cNvSpPr>
          <p:nvPr>
            <p:ph type="subTitle" idx="1"/>
          </p:nvPr>
        </p:nvSpPr>
        <p:spPr/>
        <p:txBody>
          <a:bodyPr>
            <a:noAutofit/>
          </a:bodyPr>
          <a:lstStyle/>
          <a:p>
            <a:r>
              <a:rPr lang="en-GB" sz="1600" dirty="0"/>
              <a:t>Dr Eugene Kalman Genga</a:t>
            </a:r>
          </a:p>
          <a:p>
            <a:r>
              <a:rPr lang="en-GB" sz="1600" dirty="0"/>
              <a:t>Dept. of clinical Medicine and Therapeutics</a:t>
            </a:r>
          </a:p>
          <a:p>
            <a:r>
              <a:rPr lang="en-GB" sz="1600" dirty="0"/>
              <a:t>University of Nairobi</a:t>
            </a:r>
          </a:p>
        </p:txBody>
      </p:sp>
      <p:pic>
        <p:nvPicPr>
          <p:cNvPr id="1026" name="Picture 2" descr="http://themighty.com/wp-content/uploads/2015/12/wilddo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3463493"/>
            <a:ext cx="4205410" cy="2963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8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34" name="Rectangle 18"/>
          <p:cNvSpPr>
            <a:spLocks noGrp="1" noRot="1" noChangeArrowheads="1"/>
          </p:cNvSpPr>
          <p:nvPr>
            <p:ph type="title"/>
          </p:nvPr>
        </p:nvSpPr>
        <p:spPr/>
        <p:txBody>
          <a:bodyPr/>
          <a:lstStyle/>
          <a:p>
            <a:pPr algn="l"/>
            <a:r>
              <a:rPr lang="en-US" altLang="en-US"/>
              <a:t>Case Presentation</a:t>
            </a:r>
          </a:p>
        </p:txBody>
      </p:sp>
      <p:sp>
        <p:nvSpPr>
          <p:cNvPr id="162832" name="Rectangle 16"/>
          <p:cNvSpPr>
            <a:spLocks noGrp="1" noChangeArrowheads="1"/>
          </p:cNvSpPr>
          <p:nvPr>
            <p:ph idx="1"/>
          </p:nvPr>
        </p:nvSpPr>
        <p:spPr/>
        <p:txBody>
          <a:bodyPr/>
          <a:lstStyle/>
          <a:p>
            <a:pPr>
              <a:lnSpc>
                <a:spcPct val="90000"/>
              </a:lnSpc>
              <a:buFont typeface="Wingdings" panose="05000000000000000000" pitchFamily="2" charset="2"/>
              <a:buNone/>
            </a:pPr>
            <a:r>
              <a:rPr lang="en-US" altLang="en-US"/>
              <a:t>    A 35-year-old woman presents to your office complaining of diffuse “joint pain” for the past several months. On further questioning, she states that the pain is all over her body, in her muscles and joints. It is there throughout the day, and worsened by exercise. </a:t>
            </a:r>
          </a:p>
          <a:p>
            <a:pPr>
              <a:lnSpc>
                <a:spcPct val="90000"/>
              </a:lnSpc>
              <a:buFont typeface="Wingdings" panose="05000000000000000000" pitchFamily="2" charset="2"/>
              <a:buNone/>
            </a:pPr>
            <a:r>
              <a:rPr lang="en-US" altLang="en-US"/>
              <a:t>   She gets minimal relief with acetaminophen. </a:t>
            </a:r>
          </a:p>
          <a:p>
            <a:pPr>
              <a:lnSpc>
                <a:spcPct val="90000"/>
              </a:lnSpc>
              <a:buFont typeface="Wingdings" panose="05000000000000000000" pitchFamily="2" charset="2"/>
              <a:buNone/>
            </a:pPr>
            <a:r>
              <a:rPr lang="en-US" altLang="en-US"/>
              <a:t>        </a:t>
            </a:r>
          </a:p>
          <a:p>
            <a:pPr>
              <a:lnSpc>
                <a:spcPct val="90000"/>
              </a:lnSpc>
              <a:buFont typeface="Wingdings" panose="05000000000000000000" pitchFamily="2" charset="2"/>
              <a:buNone/>
            </a:pPr>
            <a:r>
              <a:rPr lang="en-US" altLang="en-US"/>
              <a:t>   </a:t>
            </a:r>
          </a:p>
        </p:txBody>
      </p:sp>
    </p:spTree>
    <p:extLst>
      <p:ext uri="{BB962C8B-B14F-4D97-AF65-F5344CB8AC3E}">
        <p14:creationId xmlns:p14="http://schemas.microsoft.com/office/powerpoint/2010/main" val="2575340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4460875" y="325438"/>
            <a:ext cx="7731125" cy="468312"/>
          </a:xfrm>
        </p:spPr>
        <p:txBody>
          <a:bodyPr>
            <a:normAutofit fontScale="90000"/>
          </a:bodyPr>
          <a:lstStyle/>
          <a:p>
            <a:r>
              <a:rPr lang="en-US" altLang="en-US" sz="3200"/>
              <a:t>Who Gets Fibromyalgia?</a:t>
            </a:r>
          </a:p>
        </p:txBody>
      </p:sp>
      <p:sp>
        <p:nvSpPr>
          <p:cNvPr id="39939" name="Rectangle 3"/>
          <p:cNvSpPr>
            <a:spLocks noGrp="1" noChangeArrowheads="1"/>
          </p:cNvSpPr>
          <p:nvPr>
            <p:ph idx="4294967295"/>
          </p:nvPr>
        </p:nvSpPr>
        <p:spPr>
          <a:xfrm>
            <a:off x="0" y="1198563"/>
            <a:ext cx="8229600" cy="5565775"/>
          </a:xfrm>
          <a:effectLst/>
        </p:spPr>
        <p:txBody>
          <a:bodyPr/>
          <a:lstStyle/>
          <a:p>
            <a:pPr>
              <a:spcBef>
                <a:spcPct val="30000"/>
              </a:spcBef>
              <a:spcAft>
                <a:spcPts val="600"/>
              </a:spcAft>
              <a:defRPr/>
            </a:pPr>
            <a:r>
              <a:rPr lang="en-US" sz="2800" dirty="0"/>
              <a:t>No concurrent medical illness</a:t>
            </a:r>
          </a:p>
          <a:p>
            <a:pPr lvl="1">
              <a:spcBef>
                <a:spcPct val="30000"/>
              </a:spcBef>
              <a:spcAft>
                <a:spcPts val="600"/>
              </a:spcAft>
              <a:buFont typeface="Arial" charset="0"/>
              <a:buChar char="●"/>
              <a:defRPr/>
            </a:pPr>
            <a:r>
              <a:rPr lang="en-US" dirty="0"/>
              <a:t>Any age, but peak age 40-60</a:t>
            </a:r>
          </a:p>
          <a:p>
            <a:pPr lvl="1">
              <a:spcBef>
                <a:spcPct val="30000"/>
              </a:spcBef>
              <a:spcAft>
                <a:spcPts val="600"/>
              </a:spcAft>
              <a:buFont typeface="Arial" charset="0"/>
              <a:buChar char="●"/>
              <a:defRPr/>
            </a:pPr>
            <a:r>
              <a:rPr lang="en-US" dirty="0"/>
              <a:t>60-90% female in clinic, although less gender difference in population-based studies</a:t>
            </a:r>
          </a:p>
          <a:p>
            <a:pPr>
              <a:spcBef>
                <a:spcPct val="30000"/>
              </a:spcBef>
              <a:spcAft>
                <a:spcPts val="600"/>
              </a:spcAft>
              <a:defRPr/>
            </a:pPr>
            <a:r>
              <a:rPr lang="en-US" sz="2800" dirty="0"/>
              <a:t>Concurrent medical illness (e.g., SLE, RA, OA, hypothyroidism, hepatitis). Important to consider in patients with rheumatic or chronic pain disorders</a:t>
            </a:r>
          </a:p>
          <a:p>
            <a:pPr>
              <a:spcBef>
                <a:spcPct val="30000"/>
              </a:spcBef>
              <a:spcAft>
                <a:spcPts val="600"/>
              </a:spcAft>
              <a:defRPr/>
            </a:pPr>
            <a:r>
              <a:rPr lang="en-US" sz="2800" dirty="0"/>
              <a:t>Prior medical illness (e.g., Lyme disease, </a:t>
            </a:r>
            <a:br>
              <a:rPr lang="en-US" sz="2800" dirty="0"/>
            </a:br>
            <a:r>
              <a:rPr lang="en-US" sz="2800" dirty="0"/>
              <a:t>viral illness)</a:t>
            </a:r>
          </a:p>
          <a:p>
            <a:pPr>
              <a:spcBef>
                <a:spcPct val="30000"/>
              </a:spcBef>
              <a:spcAft>
                <a:spcPts val="600"/>
              </a:spcAft>
              <a:defRPr/>
            </a:pPr>
            <a:r>
              <a:rPr lang="en-US" sz="2800" dirty="0"/>
              <a:t>Medications (steroid taper)</a:t>
            </a:r>
          </a:p>
        </p:txBody>
      </p:sp>
    </p:spTree>
    <p:extLst>
      <p:ext uri="{BB962C8B-B14F-4D97-AF65-F5344CB8AC3E}">
        <p14:creationId xmlns:p14="http://schemas.microsoft.com/office/powerpoint/2010/main" val="288550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74" name="Rectangle 10"/>
          <p:cNvSpPr>
            <a:spLocks noGrp="1" noRot="1" noChangeArrowheads="1"/>
          </p:cNvSpPr>
          <p:nvPr>
            <p:ph type="title"/>
          </p:nvPr>
        </p:nvSpPr>
        <p:spPr/>
        <p:txBody>
          <a:bodyPr/>
          <a:lstStyle/>
          <a:p>
            <a:pPr algn="l"/>
            <a:r>
              <a:rPr lang="en-US" altLang="en-US"/>
              <a:t>Case Cont’d</a:t>
            </a:r>
          </a:p>
        </p:txBody>
      </p:sp>
      <p:sp>
        <p:nvSpPr>
          <p:cNvPr id="164873" name="Rectangle 9"/>
          <p:cNvSpPr>
            <a:spLocks noGrp="1" noChangeArrowheads="1"/>
          </p:cNvSpPr>
          <p:nvPr>
            <p:ph idx="1"/>
          </p:nvPr>
        </p:nvSpPr>
        <p:spPr>
          <a:xfrm>
            <a:off x="1905000" y="1905000"/>
            <a:ext cx="8305800" cy="4495800"/>
          </a:xfrm>
        </p:spPr>
        <p:txBody>
          <a:bodyPr/>
          <a:lstStyle/>
          <a:p>
            <a:pPr>
              <a:lnSpc>
                <a:spcPct val="90000"/>
              </a:lnSpc>
              <a:buFont typeface="Wingdings" panose="05000000000000000000" pitchFamily="2" charset="2"/>
              <a:buNone/>
            </a:pPr>
            <a:r>
              <a:rPr lang="en-US" altLang="en-US" u="sng"/>
              <a:t>ROS</a:t>
            </a:r>
            <a:r>
              <a:rPr lang="en-US" altLang="en-US"/>
              <a:t>: Positive for daytime fatigue, constipation, and occasional palpitations.</a:t>
            </a:r>
          </a:p>
          <a:p>
            <a:pPr>
              <a:lnSpc>
                <a:spcPct val="90000"/>
              </a:lnSpc>
              <a:buFont typeface="Wingdings" panose="05000000000000000000" pitchFamily="2" charset="2"/>
              <a:buNone/>
            </a:pPr>
            <a:endParaRPr lang="en-US" altLang="en-US"/>
          </a:p>
          <a:p>
            <a:pPr>
              <a:lnSpc>
                <a:spcPct val="90000"/>
              </a:lnSpc>
              <a:buFont typeface="Wingdings" panose="05000000000000000000" pitchFamily="2" charset="2"/>
              <a:buNone/>
            </a:pPr>
            <a:r>
              <a:rPr lang="en-US" altLang="en-US" u="sng"/>
              <a:t>PMH:</a:t>
            </a:r>
            <a:r>
              <a:rPr lang="en-US" altLang="en-US"/>
              <a:t> None.</a:t>
            </a:r>
          </a:p>
          <a:p>
            <a:pPr>
              <a:lnSpc>
                <a:spcPct val="90000"/>
              </a:lnSpc>
              <a:buFont typeface="Wingdings" panose="05000000000000000000" pitchFamily="2" charset="2"/>
              <a:buNone/>
            </a:pPr>
            <a:endParaRPr lang="en-US" altLang="en-US"/>
          </a:p>
          <a:p>
            <a:pPr>
              <a:lnSpc>
                <a:spcPct val="90000"/>
              </a:lnSpc>
              <a:buFont typeface="Wingdings" panose="05000000000000000000" pitchFamily="2" charset="2"/>
              <a:buNone/>
            </a:pPr>
            <a:r>
              <a:rPr lang="en-US" altLang="en-US" u="sng"/>
              <a:t>Meds:</a:t>
            </a:r>
            <a:r>
              <a:rPr lang="en-US" altLang="en-US"/>
              <a:t> Acetaminophen prn</a:t>
            </a:r>
            <a:endParaRPr lang="en-US" altLang="en-US" u="sng"/>
          </a:p>
          <a:p>
            <a:pPr>
              <a:lnSpc>
                <a:spcPct val="90000"/>
              </a:lnSpc>
              <a:buFont typeface="Wingdings" panose="05000000000000000000" pitchFamily="2" charset="2"/>
              <a:buNone/>
            </a:pPr>
            <a:endParaRPr lang="en-US" altLang="en-US"/>
          </a:p>
          <a:p>
            <a:pPr>
              <a:lnSpc>
                <a:spcPct val="90000"/>
              </a:lnSpc>
              <a:buFont typeface="Wingdings" panose="05000000000000000000" pitchFamily="2" charset="2"/>
              <a:buNone/>
            </a:pPr>
            <a:r>
              <a:rPr lang="en-US" altLang="en-US" u="sng"/>
              <a:t>FH</a:t>
            </a:r>
            <a:r>
              <a:rPr lang="en-US" altLang="en-US"/>
              <a:t>: Mother has RA, sister has hypothyroidism.</a:t>
            </a:r>
            <a:endParaRPr lang="en-US" altLang="en-US" u="sng"/>
          </a:p>
        </p:txBody>
      </p:sp>
    </p:spTree>
    <p:extLst>
      <p:ext uri="{BB962C8B-B14F-4D97-AF65-F5344CB8AC3E}">
        <p14:creationId xmlns:p14="http://schemas.microsoft.com/office/powerpoint/2010/main" val="88016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768626" y="437321"/>
            <a:ext cx="10986052" cy="941388"/>
          </a:xfrm>
        </p:spPr>
        <p:txBody>
          <a:bodyPr>
            <a:normAutofit fontScale="90000"/>
          </a:bodyPr>
          <a:lstStyle/>
          <a:p>
            <a:r>
              <a:rPr lang="en-US" altLang="en-US" dirty="0"/>
              <a:t>Medically Unexplained Illnesses Concurrent With Fibromyalgia</a:t>
            </a:r>
          </a:p>
        </p:txBody>
      </p:sp>
      <p:sp>
        <p:nvSpPr>
          <p:cNvPr id="46083" name="Rectangle 3"/>
          <p:cNvSpPr>
            <a:spLocks noGrp="1" noChangeArrowheads="1"/>
          </p:cNvSpPr>
          <p:nvPr>
            <p:ph idx="4294967295"/>
          </p:nvPr>
        </p:nvSpPr>
        <p:spPr>
          <a:xfrm>
            <a:off x="2819400" y="1973263"/>
            <a:ext cx="7848600" cy="2508250"/>
          </a:xfrm>
          <a:effectLst/>
        </p:spPr>
        <p:txBody>
          <a:bodyPr/>
          <a:lstStyle/>
          <a:p>
            <a:pPr>
              <a:lnSpc>
                <a:spcPct val="100000"/>
              </a:lnSpc>
              <a:spcBef>
                <a:spcPts val="0"/>
              </a:spcBef>
              <a:defRPr/>
            </a:pPr>
            <a:r>
              <a:rPr lang="en-US" sz="2200" dirty="0"/>
              <a:t>Chronic fatigue syndrome</a:t>
            </a:r>
          </a:p>
          <a:p>
            <a:pPr>
              <a:lnSpc>
                <a:spcPct val="100000"/>
              </a:lnSpc>
              <a:spcBef>
                <a:spcPts val="0"/>
              </a:spcBef>
              <a:defRPr/>
            </a:pPr>
            <a:r>
              <a:rPr lang="en-US" sz="2200" dirty="0"/>
              <a:t>Irritable bowel syndrome</a:t>
            </a:r>
          </a:p>
          <a:p>
            <a:pPr>
              <a:lnSpc>
                <a:spcPct val="100000"/>
              </a:lnSpc>
              <a:spcBef>
                <a:spcPts val="0"/>
              </a:spcBef>
              <a:defRPr/>
            </a:pPr>
            <a:r>
              <a:rPr lang="en-US" sz="2200" dirty="0"/>
              <a:t>Muscle, migraine headaches</a:t>
            </a:r>
          </a:p>
          <a:p>
            <a:pPr>
              <a:lnSpc>
                <a:spcPct val="100000"/>
              </a:lnSpc>
              <a:spcBef>
                <a:spcPts val="0"/>
              </a:spcBef>
              <a:defRPr/>
            </a:pPr>
            <a:r>
              <a:rPr lang="en-US" sz="2200" dirty="0"/>
              <a:t>Irritable bladder syndrome</a:t>
            </a:r>
          </a:p>
          <a:p>
            <a:pPr>
              <a:lnSpc>
                <a:spcPct val="100000"/>
              </a:lnSpc>
              <a:spcBef>
                <a:spcPts val="0"/>
              </a:spcBef>
              <a:defRPr/>
            </a:pPr>
            <a:r>
              <a:rPr lang="en-US" sz="2200" dirty="0"/>
              <a:t>Mood disturbances</a:t>
            </a:r>
          </a:p>
          <a:p>
            <a:pPr>
              <a:lnSpc>
                <a:spcPct val="100000"/>
              </a:lnSpc>
              <a:spcBef>
                <a:spcPts val="0"/>
              </a:spcBef>
              <a:defRPr/>
            </a:pPr>
            <a:r>
              <a:rPr lang="en-US" sz="2200" dirty="0" err="1"/>
              <a:t>Vulvodynia</a:t>
            </a:r>
            <a:endParaRPr lang="en-US" sz="2200" dirty="0"/>
          </a:p>
          <a:p>
            <a:pPr>
              <a:lnSpc>
                <a:spcPct val="100000"/>
              </a:lnSpc>
              <a:spcBef>
                <a:spcPts val="0"/>
              </a:spcBef>
              <a:defRPr/>
            </a:pPr>
            <a:r>
              <a:rPr lang="en-US" sz="2200" dirty="0" err="1"/>
              <a:t>Temporomandibular</a:t>
            </a:r>
            <a:r>
              <a:rPr lang="en-US" sz="2200" dirty="0"/>
              <a:t> joint (TMJ) disorder</a:t>
            </a:r>
          </a:p>
        </p:txBody>
      </p:sp>
      <p:sp>
        <p:nvSpPr>
          <p:cNvPr id="46084" name="Rectangle 4"/>
          <p:cNvSpPr>
            <a:spLocks noChangeArrowheads="1"/>
          </p:cNvSpPr>
          <p:nvPr/>
        </p:nvSpPr>
        <p:spPr bwMode="auto">
          <a:xfrm>
            <a:off x="2286000" y="4481513"/>
            <a:ext cx="8382000" cy="178435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
                <a:srgbClr val="99000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charset="0"/>
              </a:rPr>
              <a:t>IN EACH OF THESE: Diagnosis dependent on:</a:t>
            </a:r>
          </a:p>
          <a:p>
            <a:pPr marL="0" marR="0" lvl="0" indent="0" algn="l" defTabSz="457200" rtl="0" eaLnBrk="1" fontAlgn="auto" latinLnBrk="0" hangingPunct="1">
              <a:lnSpc>
                <a:spcPct val="100000"/>
              </a:lnSpc>
              <a:spcBef>
                <a:spcPts val="0"/>
              </a:spcBef>
              <a:spcAft>
                <a:spcPts val="0"/>
              </a:spcAft>
              <a:buClr>
                <a:srgbClr val="99000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charset="0"/>
              </a:rPr>
              <a:t> Exclusion of disease</a:t>
            </a:r>
          </a:p>
          <a:p>
            <a:pPr marL="0" marR="0" lvl="0" indent="0" algn="l" defTabSz="457200" rtl="0" eaLnBrk="1" fontAlgn="auto" latinLnBrk="0" hangingPunct="1">
              <a:lnSpc>
                <a:spcPct val="100000"/>
              </a:lnSpc>
              <a:spcBef>
                <a:spcPts val="0"/>
              </a:spcBef>
              <a:spcAft>
                <a:spcPts val="0"/>
              </a:spcAft>
              <a:buClr>
                <a:srgbClr val="99000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charset="0"/>
              </a:rPr>
              <a:t>Symptoms rather than signs</a:t>
            </a:r>
          </a:p>
          <a:p>
            <a:pPr marL="0" marR="0" lvl="0" indent="0" algn="l" defTabSz="457200" rtl="0" eaLnBrk="1" fontAlgn="auto" latinLnBrk="0" hangingPunct="1">
              <a:lnSpc>
                <a:spcPct val="100000"/>
              </a:lnSpc>
              <a:spcBef>
                <a:spcPts val="0"/>
              </a:spcBef>
              <a:spcAft>
                <a:spcPts val="0"/>
              </a:spcAft>
              <a:buClr>
                <a:srgbClr val="99000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charset="0"/>
              </a:rPr>
              <a:t>No reproducible laboratory findings</a:t>
            </a:r>
          </a:p>
          <a:p>
            <a:pPr marL="0" marR="0" lvl="0" indent="0" algn="l" defTabSz="457200" rtl="0" eaLnBrk="1" fontAlgn="auto" latinLnBrk="0" hangingPunct="1">
              <a:lnSpc>
                <a:spcPct val="100000"/>
              </a:lnSpc>
              <a:spcBef>
                <a:spcPts val="0"/>
              </a:spcBef>
              <a:spcAft>
                <a:spcPts val="0"/>
              </a:spcAft>
              <a:buClr>
                <a:srgbClr val="990000"/>
              </a:buClr>
              <a:buSzTx/>
              <a:buFont typeface="Arial" pitchFamily="34" charset="0"/>
              <a:buChar char="►"/>
              <a:tabLst/>
              <a:defRPr/>
            </a:pPr>
            <a:r>
              <a:rPr kumimoji="0" lang="en-US" sz="2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Arial" charset="0"/>
              </a:rPr>
              <a:t>Gold standard is “expert opinion”</a:t>
            </a:r>
          </a:p>
        </p:txBody>
      </p:sp>
    </p:spTree>
    <p:extLst>
      <p:ext uri="{BB962C8B-B14F-4D97-AF65-F5344CB8AC3E}">
        <p14:creationId xmlns:p14="http://schemas.microsoft.com/office/powerpoint/2010/main" val="1348938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6" name="Rectangle 8"/>
          <p:cNvSpPr>
            <a:spLocks noGrp="1" noRot="1" noChangeArrowheads="1"/>
          </p:cNvSpPr>
          <p:nvPr>
            <p:ph type="title"/>
          </p:nvPr>
        </p:nvSpPr>
        <p:spPr/>
        <p:txBody>
          <a:bodyPr/>
          <a:lstStyle/>
          <a:p>
            <a:pPr algn="l"/>
            <a:r>
              <a:rPr lang="en-US" altLang="en-US"/>
              <a:t>Case Cont’d</a:t>
            </a:r>
          </a:p>
        </p:txBody>
      </p:sp>
      <p:sp>
        <p:nvSpPr>
          <p:cNvPr id="165893" name="Rectangle 5"/>
          <p:cNvSpPr>
            <a:spLocks noGrp="1" noChangeArrowheads="1"/>
          </p:cNvSpPr>
          <p:nvPr>
            <p:ph idx="1"/>
          </p:nvPr>
        </p:nvSpPr>
        <p:spPr/>
        <p:txBody>
          <a:bodyPr>
            <a:normAutofit/>
          </a:bodyPr>
          <a:lstStyle/>
          <a:p>
            <a:pPr>
              <a:lnSpc>
                <a:spcPct val="90000"/>
              </a:lnSpc>
              <a:buFont typeface="Wingdings" panose="05000000000000000000" pitchFamily="2" charset="2"/>
              <a:buNone/>
            </a:pPr>
            <a:r>
              <a:rPr lang="en-US" altLang="en-US" u="sng"/>
              <a:t>Physical Exam</a:t>
            </a:r>
            <a:r>
              <a:rPr lang="en-US" altLang="en-US"/>
              <a:t> T 36.5; BP 125/78; P 65</a:t>
            </a:r>
          </a:p>
          <a:p>
            <a:pPr>
              <a:lnSpc>
                <a:spcPct val="90000"/>
              </a:lnSpc>
              <a:buFont typeface="Wingdings" panose="05000000000000000000" pitchFamily="2" charset="2"/>
              <a:buNone/>
            </a:pPr>
            <a:r>
              <a:rPr lang="en-US" altLang="en-US"/>
              <a:t>Genl: WNWD, thin woman, NAD, slightly flat affect</a:t>
            </a:r>
          </a:p>
          <a:p>
            <a:pPr>
              <a:lnSpc>
                <a:spcPct val="90000"/>
              </a:lnSpc>
              <a:buFont typeface="Wingdings" panose="05000000000000000000" pitchFamily="2" charset="2"/>
              <a:buNone/>
            </a:pPr>
            <a:r>
              <a:rPr lang="en-US" altLang="en-US"/>
              <a:t>Neck: No thyromegaly, no LAD.</a:t>
            </a:r>
          </a:p>
          <a:p>
            <a:pPr>
              <a:lnSpc>
                <a:spcPct val="90000"/>
              </a:lnSpc>
              <a:buFont typeface="Wingdings" panose="05000000000000000000" pitchFamily="2" charset="2"/>
              <a:buNone/>
            </a:pPr>
            <a:r>
              <a:rPr lang="en-US" altLang="en-US"/>
              <a:t>CV: RRR, no murmur</a:t>
            </a:r>
          </a:p>
          <a:p>
            <a:pPr>
              <a:lnSpc>
                <a:spcPct val="90000"/>
              </a:lnSpc>
              <a:buFont typeface="Wingdings" panose="05000000000000000000" pitchFamily="2" charset="2"/>
              <a:buNone/>
            </a:pPr>
            <a:r>
              <a:rPr lang="en-US" altLang="en-US"/>
              <a:t>Lungs: Clear</a:t>
            </a:r>
          </a:p>
          <a:p>
            <a:pPr>
              <a:lnSpc>
                <a:spcPct val="90000"/>
              </a:lnSpc>
              <a:buFont typeface="Wingdings" panose="05000000000000000000" pitchFamily="2" charset="2"/>
              <a:buNone/>
            </a:pPr>
            <a:r>
              <a:rPr lang="en-US" altLang="en-US"/>
              <a:t>Abd: Soft, slightly tender throughout, ND</a:t>
            </a:r>
          </a:p>
          <a:p>
            <a:pPr>
              <a:lnSpc>
                <a:spcPct val="90000"/>
              </a:lnSpc>
              <a:buFont typeface="Wingdings" panose="05000000000000000000" pitchFamily="2" charset="2"/>
              <a:buNone/>
            </a:pPr>
            <a:r>
              <a:rPr lang="en-US" altLang="en-US"/>
              <a:t>MSK: No joint swelling nor erythema. Normal range of motion in all joints. 8/18 tender points positive</a:t>
            </a:r>
          </a:p>
          <a:p>
            <a:pPr>
              <a:lnSpc>
                <a:spcPct val="90000"/>
              </a:lnSpc>
              <a:buFont typeface="Wingdings" panose="05000000000000000000" pitchFamily="2" charset="2"/>
              <a:buNone/>
            </a:pPr>
            <a:r>
              <a:rPr lang="en-US" altLang="en-US"/>
              <a:t>Skin: No rashes.</a:t>
            </a:r>
            <a:endParaRPr lang="en-US" altLang="en-US" u="sng"/>
          </a:p>
        </p:txBody>
      </p:sp>
    </p:spTree>
    <p:extLst>
      <p:ext uri="{BB962C8B-B14F-4D97-AF65-F5344CB8AC3E}">
        <p14:creationId xmlns:p14="http://schemas.microsoft.com/office/powerpoint/2010/main" val="3699885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Rot="1" noChangeArrowheads="1"/>
          </p:cNvSpPr>
          <p:nvPr>
            <p:ph type="title"/>
          </p:nvPr>
        </p:nvSpPr>
        <p:spPr/>
        <p:txBody>
          <a:bodyPr/>
          <a:lstStyle/>
          <a:p>
            <a:pPr algn="l"/>
            <a:r>
              <a:rPr lang="en-US" altLang="en-US"/>
              <a:t>Case Cont’d</a:t>
            </a:r>
          </a:p>
        </p:txBody>
      </p:sp>
      <p:sp>
        <p:nvSpPr>
          <p:cNvPr id="166917" name="Rectangle 5"/>
          <p:cNvSpPr>
            <a:spLocks noGrp="1" noChangeArrowheads="1"/>
          </p:cNvSpPr>
          <p:nvPr>
            <p:ph idx="1"/>
          </p:nvPr>
        </p:nvSpPr>
        <p:spPr>
          <a:xfrm>
            <a:off x="2933699" y="3206496"/>
            <a:ext cx="8770571" cy="3651504"/>
          </a:xfrm>
        </p:spPr>
        <p:txBody>
          <a:bodyPr/>
          <a:lstStyle/>
          <a:p>
            <a:r>
              <a:rPr lang="en-US" altLang="en-US" dirty="0"/>
              <a:t>What is your differential diagnosis?</a:t>
            </a:r>
          </a:p>
          <a:p>
            <a:r>
              <a:rPr lang="en-US" altLang="en-US" dirty="0"/>
              <a:t>What further work-up does she need?</a:t>
            </a:r>
          </a:p>
        </p:txBody>
      </p:sp>
      <p:pic>
        <p:nvPicPr>
          <p:cNvPr id="4" name="Picture 4" descr="https://scontent.fnbo2-1.fna.fbcdn.net/hphotos-xtp1/v/t1.0-9/12143246_1014407461939183_2586873454206076084_n.png?oh=6c90f07f78e0c11875fd83cc4d62222a&amp;oe=5788F0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64" y="357807"/>
            <a:ext cx="4784035" cy="6082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33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noRot="1" noChangeArrowheads="1"/>
          </p:cNvSpPr>
          <p:nvPr>
            <p:ph type="title"/>
          </p:nvPr>
        </p:nvSpPr>
        <p:spPr/>
        <p:txBody>
          <a:bodyPr/>
          <a:lstStyle/>
          <a:p>
            <a:pPr algn="l"/>
            <a:r>
              <a:rPr lang="en-US" altLang="en-US"/>
              <a:t>Differential Diagnosis</a:t>
            </a:r>
          </a:p>
        </p:txBody>
      </p:sp>
      <p:sp>
        <p:nvSpPr>
          <p:cNvPr id="168965" name="Rectangle 5"/>
          <p:cNvSpPr>
            <a:spLocks noGrp="1" noChangeArrowheads="1"/>
          </p:cNvSpPr>
          <p:nvPr>
            <p:ph idx="1"/>
          </p:nvPr>
        </p:nvSpPr>
        <p:spPr/>
        <p:txBody>
          <a:bodyPr>
            <a:normAutofit fontScale="92500" lnSpcReduction="20000"/>
          </a:bodyPr>
          <a:lstStyle/>
          <a:p>
            <a:pPr marL="609600" indent="-609600">
              <a:buFont typeface="Wingdings" panose="05000000000000000000" pitchFamily="2" charset="2"/>
              <a:buAutoNum type="arabicPeriod"/>
            </a:pPr>
            <a:r>
              <a:rPr lang="en-US" altLang="en-US" b="1"/>
              <a:t>Polyarticular arthritis</a:t>
            </a:r>
          </a:p>
          <a:p>
            <a:pPr marL="990600" lvl="1" indent="-533400"/>
            <a:r>
              <a:rPr lang="en-US" altLang="en-US"/>
              <a:t>Rheumatoid arthritis</a:t>
            </a:r>
          </a:p>
          <a:p>
            <a:pPr marL="990600" lvl="1" indent="-533400"/>
            <a:r>
              <a:rPr lang="en-US" altLang="en-US"/>
              <a:t>SLE</a:t>
            </a:r>
          </a:p>
          <a:p>
            <a:pPr marL="990600" lvl="1" indent="-533400"/>
            <a:r>
              <a:rPr lang="en-US" altLang="en-US"/>
              <a:t>Polymyalgia rheumatica</a:t>
            </a:r>
          </a:p>
          <a:p>
            <a:pPr marL="609600" indent="-609600">
              <a:buFont typeface="Wingdings" panose="05000000000000000000" pitchFamily="2" charset="2"/>
              <a:buAutoNum type="arabicPeriod"/>
            </a:pPr>
            <a:r>
              <a:rPr lang="en-US" altLang="en-US" b="1"/>
              <a:t>Endocrine disorders</a:t>
            </a:r>
          </a:p>
          <a:p>
            <a:pPr marL="990600" lvl="1" indent="-533400"/>
            <a:r>
              <a:rPr lang="en-US" altLang="en-US"/>
              <a:t>Hypothyroidism</a:t>
            </a:r>
          </a:p>
          <a:p>
            <a:pPr marL="990600" lvl="1" indent="-533400"/>
            <a:r>
              <a:rPr lang="en-US" altLang="en-US"/>
              <a:t>Hyperparathyroidism (hypercalcemia)</a:t>
            </a:r>
          </a:p>
          <a:p>
            <a:pPr marL="609600" indent="-609600">
              <a:buFont typeface="Wingdings" panose="05000000000000000000" pitchFamily="2" charset="2"/>
              <a:buAutoNum type="arabicPeriod"/>
            </a:pPr>
            <a:r>
              <a:rPr lang="en-US" altLang="en-US" b="1"/>
              <a:t>Myopathies</a:t>
            </a:r>
          </a:p>
          <a:p>
            <a:pPr marL="990600" lvl="1" indent="-533400"/>
            <a:r>
              <a:rPr lang="en-US" altLang="en-US"/>
              <a:t>Polymyositis</a:t>
            </a:r>
          </a:p>
          <a:p>
            <a:pPr marL="990600" lvl="1" indent="-533400"/>
            <a:r>
              <a:rPr lang="en-US" altLang="en-US"/>
              <a:t>Rhabdomyolysis</a:t>
            </a:r>
          </a:p>
          <a:p>
            <a:pPr marL="990600" lvl="1" indent="-533400">
              <a:buFont typeface="Wingdings" panose="05000000000000000000" pitchFamily="2" charset="2"/>
              <a:buAutoNum type="arabicPeriod"/>
            </a:pPr>
            <a:endParaRPr lang="en-US" altLang="en-US"/>
          </a:p>
        </p:txBody>
      </p:sp>
      <p:sp>
        <p:nvSpPr>
          <p:cNvPr id="168966" name="Rectangle 6"/>
          <p:cNvSpPr>
            <a:spLocks noChangeArrowheads="1"/>
          </p:cNvSpPr>
          <p:nvPr/>
        </p:nvSpPr>
        <p:spPr bwMode="auto">
          <a:xfrm>
            <a:off x="1943100" y="5600701"/>
            <a:ext cx="984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800100" marR="0" lvl="1" indent="-342900" algn="l" defTabSz="457200" rtl="0" eaLnBrk="1" fontAlgn="auto" latinLnBrk="0" hangingPunct="1">
              <a:lnSpc>
                <a:spcPct val="100000"/>
              </a:lnSpc>
              <a:spcBef>
                <a:spcPct val="20000"/>
              </a:spcBef>
              <a:spcAft>
                <a:spcPts val="0"/>
              </a:spcAft>
              <a:buClr>
                <a:srgbClr val="79A8A4"/>
              </a:buClr>
              <a:buSzPct val="70000"/>
              <a:buFont typeface="Wingdings" panose="05000000000000000000" pitchFamily="2" charset="2"/>
              <a:buAutoNum type="arabicPeriod"/>
              <a:tabLst/>
              <a:defRPr/>
            </a:pPr>
            <a:endParaRPr kumimoji="0" lang="en-US" altLang="en-US" sz="2800" b="1" i="0" u="none" strike="noStrike" kern="1200" cap="none" spc="0" normalizeH="0" baseline="0" noProof="0">
              <a:ln>
                <a:noFill/>
              </a:ln>
              <a:solidFill>
                <a:prstClr val="black"/>
              </a:solidFill>
              <a:effectLst>
                <a:outerShdw blurRad="38100" dist="38100" dir="2700000" algn="tl">
                  <a:srgbClr val="000000"/>
                </a:outerShdw>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192822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4"/>
          <p:cNvSpPr>
            <a:spLocks noGrp="1" noRot="1" noChangeArrowheads="1"/>
          </p:cNvSpPr>
          <p:nvPr>
            <p:ph type="title"/>
          </p:nvPr>
        </p:nvSpPr>
        <p:spPr/>
        <p:txBody>
          <a:bodyPr/>
          <a:lstStyle/>
          <a:p>
            <a:pPr algn="l"/>
            <a:r>
              <a:rPr lang="en-US" altLang="en-US"/>
              <a:t>Differential Diagnosis </a:t>
            </a:r>
          </a:p>
        </p:txBody>
      </p:sp>
      <p:sp>
        <p:nvSpPr>
          <p:cNvPr id="169989" name="Rectangle 5"/>
          <p:cNvSpPr>
            <a:spLocks noGrp="1" noChangeArrowheads="1"/>
          </p:cNvSpPr>
          <p:nvPr>
            <p:ph idx="1"/>
          </p:nvPr>
        </p:nvSpPr>
        <p:spPr/>
        <p:txBody>
          <a:bodyPr/>
          <a:lstStyle/>
          <a:p>
            <a:pPr marL="609600" indent="-609600">
              <a:buFont typeface="Wingdings" panose="05000000000000000000" pitchFamily="2" charset="2"/>
              <a:buAutoNum type="arabicPeriod" startAt="4"/>
            </a:pPr>
            <a:r>
              <a:rPr lang="en-US" altLang="en-US" b="1"/>
              <a:t>Neuropathies</a:t>
            </a:r>
          </a:p>
          <a:p>
            <a:pPr marL="609600" indent="-609600">
              <a:buFont typeface="Wingdings" panose="05000000000000000000" pitchFamily="2" charset="2"/>
              <a:buAutoNum type="arabicPeriod" startAt="4"/>
            </a:pPr>
            <a:r>
              <a:rPr lang="en-US" altLang="en-US" b="1"/>
              <a:t>Depression</a:t>
            </a:r>
          </a:p>
          <a:p>
            <a:pPr marL="609600" indent="-609600">
              <a:buFont typeface="Wingdings" panose="05000000000000000000" pitchFamily="2" charset="2"/>
              <a:buAutoNum type="arabicPeriod" startAt="4"/>
            </a:pPr>
            <a:r>
              <a:rPr lang="en-US" altLang="en-US" b="1"/>
              <a:t>Chronic fatigue syndrome</a:t>
            </a:r>
          </a:p>
          <a:p>
            <a:pPr marL="609600" indent="-609600">
              <a:buFont typeface="Wingdings" panose="05000000000000000000" pitchFamily="2" charset="2"/>
              <a:buAutoNum type="arabicPeriod" startAt="4"/>
            </a:pPr>
            <a:r>
              <a:rPr lang="en-US" altLang="en-US" b="1"/>
              <a:t>Myofascial pain syndrome</a:t>
            </a:r>
          </a:p>
          <a:p>
            <a:pPr marL="609600" indent="-609600">
              <a:buFont typeface="Wingdings" panose="05000000000000000000" pitchFamily="2" charset="2"/>
              <a:buAutoNum type="arabicPeriod" startAt="4"/>
            </a:pPr>
            <a:r>
              <a:rPr lang="en-US" altLang="en-US" b="1"/>
              <a:t>Anemia</a:t>
            </a:r>
          </a:p>
        </p:txBody>
      </p:sp>
    </p:spTree>
    <p:extLst>
      <p:ext uri="{BB962C8B-B14F-4D97-AF65-F5344CB8AC3E}">
        <p14:creationId xmlns:p14="http://schemas.microsoft.com/office/powerpoint/2010/main" val="56606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Rot="1" noChangeArrowheads="1"/>
          </p:cNvSpPr>
          <p:nvPr>
            <p:ph type="title"/>
          </p:nvPr>
        </p:nvSpPr>
        <p:spPr/>
        <p:txBody>
          <a:bodyPr/>
          <a:lstStyle/>
          <a:p>
            <a:pPr algn="l"/>
            <a:r>
              <a:rPr lang="en-US" altLang="en-US"/>
              <a:t>Case Cont’d</a:t>
            </a:r>
          </a:p>
        </p:txBody>
      </p:sp>
      <p:sp>
        <p:nvSpPr>
          <p:cNvPr id="171013" name="Rectangle 5"/>
          <p:cNvSpPr>
            <a:spLocks noGrp="1" noChangeArrowheads="1"/>
          </p:cNvSpPr>
          <p:nvPr>
            <p:ph idx="1"/>
          </p:nvPr>
        </p:nvSpPr>
        <p:spPr>
          <a:xfrm>
            <a:off x="217004" y="2623930"/>
            <a:ext cx="8770571" cy="3651504"/>
          </a:xfrm>
        </p:spPr>
        <p:txBody>
          <a:bodyPr/>
          <a:lstStyle/>
          <a:p>
            <a:pPr>
              <a:buFont typeface="Wingdings" panose="05000000000000000000" pitchFamily="2" charset="2"/>
              <a:buNone/>
            </a:pPr>
            <a:r>
              <a:rPr lang="en-US" altLang="en-US" b="1" dirty="0"/>
              <a:t>What further work-up does our patient need?</a:t>
            </a:r>
          </a:p>
        </p:txBody>
      </p:sp>
      <p:pic>
        <p:nvPicPr>
          <p:cNvPr id="2" name="Picture 1"/>
          <p:cNvPicPr>
            <a:picLocks noChangeAspect="1"/>
          </p:cNvPicPr>
          <p:nvPr/>
        </p:nvPicPr>
        <p:blipFill>
          <a:blip r:embed="rId2"/>
          <a:stretch>
            <a:fillRect/>
          </a:stretch>
        </p:blipFill>
        <p:spPr>
          <a:xfrm>
            <a:off x="5936973" y="1227854"/>
            <a:ext cx="5380383" cy="5047580"/>
          </a:xfrm>
          <a:prstGeom prst="rect">
            <a:avLst/>
          </a:prstGeom>
        </p:spPr>
      </p:pic>
    </p:spTree>
    <p:extLst>
      <p:ext uri="{BB962C8B-B14F-4D97-AF65-F5344CB8AC3E}">
        <p14:creationId xmlns:p14="http://schemas.microsoft.com/office/powerpoint/2010/main" val="2545500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Rectangle 4"/>
          <p:cNvSpPr>
            <a:spLocks noGrp="1" noRot="1" noChangeArrowheads="1"/>
          </p:cNvSpPr>
          <p:nvPr>
            <p:ph type="title"/>
          </p:nvPr>
        </p:nvSpPr>
        <p:spPr/>
        <p:txBody>
          <a:bodyPr/>
          <a:lstStyle/>
          <a:p>
            <a:pPr algn="l"/>
            <a:r>
              <a:rPr lang="en-US" altLang="en-US"/>
              <a:t>Diagnostic Evaluation</a:t>
            </a:r>
          </a:p>
        </p:txBody>
      </p:sp>
      <p:sp>
        <p:nvSpPr>
          <p:cNvPr id="172037" name="Rectangle 5"/>
          <p:cNvSpPr>
            <a:spLocks noGrp="1" noChangeArrowheads="1"/>
          </p:cNvSpPr>
          <p:nvPr>
            <p:ph idx="1"/>
          </p:nvPr>
        </p:nvSpPr>
        <p:spPr/>
        <p:txBody>
          <a:bodyPr/>
          <a:lstStyle/>
          <a:p>
            <a:r>
              <a:rPr lang="en-US" altLang="en-US"/>
              <a:t>Careful history and physical</a:t>
            </a:r>
          </a:p>
          <a:p>
            <a:pPr lvl="1"/>
            <a:r>
              <a:rPr lang="en-US" altLang="en-US"/>
              <a:t>This is the most important component and often leads to the diagnosis</a:t>
            </a:r>
          </a:p>
          <a:p>
            <a:r>
              <a:rPr lang="en-US" altLang="en-US"/>
              <a:t>Labs to evaluate for:</a:t>
            </a:r>
          </a:p>
          <a:p>
            <a:pPr lvl="1"/>
            <a:r>
              <a:rPr lang="en-US" altLang="en-US"/>
              <a:t>Causes of fatigue (CBC, TSH)</a:t>
            </a:r>
          </a:p>
          <a:p>
            <a:pPr lvl="1"/>
            <a:r>
              <a:rPr lang="en-US" altLang="en-US"/>
              <a:t>Causes of myalgias (CK, ? Chemistry panel)</a:t>
            </a:r>
          </a:p>
          <a:p>
            <a:pPr lvl="1"/>
            <a:r>
              <a:rPr lang="en-US" altLang="en-US"/>
              <a:t>Evidence of inflammation (ESR)</a:t>
            </a:r>
          </a:p>
        </p:txBody>
      </p:sp>
    </p:spTree>
    <p:extLst>
      <p:ext uri="{BB962C8B-B14F-4D97-AF65-F5344CB8AC3E}">
        <p14:creationId xmlns:p14="http://schemas.microsoft.com/office/powerpoint/2010/main" val="193744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73556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Grp="1" noRot="1" noChangeArrowheads="1"/>
          </p:cNvSpPr>
          <p:nvPr>
            <p:ph type="title"/>
          </p:nvPr>
        </p:nvSpPr>
        <p:spPr/>
        <p:txBody>
          <a:bodyPr/>
          <a:lstStyle/>
          <a:p>
            <a:pPr algn="l"/>
            <a:r>
              <a:rPr lang="en-US" altLang="en-US"/>
              <a:t>Diagnostic Evaluation</a:t>
            </a:r>
          </a:p>
        </p:txBody>
      </p:sp>
      <p:sp>
        <p:nvSpPr>
          <p:cNvPr id="173061" name="Rectangle 5"/>
          <p:cNvSpPr>
            <a:spLocks noGrp="1" noChangeArrowheads="1"/>
          </p:cNvSpPr>
          <p:nvPr>
            <p:ph idx="1"/>
          </p:nvPr>
        </p:nvSpPr>
        <p:spPr/>
        <p:txBody>
          <a:bodyPr/>
          <a:lstStyle/>
          <a:p>
            <a:r>
              <a:rPr lang="en-US" altLang="en-US" b="1"/>
              <a:t>Generally NOT recommended</a:t>
            </a:r>
          </a:p>
          <a:p>
            <a:pPr lvl="1"/>
            <a:r>
              <a:rPr lang="en-US" altLang="en-US" b="1"/>
              <a:t>ANA, Rheumatoid factor</a:t>
            </a:r>
          </a:p>
        </p:txBody>
      </p:sp>
    </p:spTree>
    <p:extLst>
      <p:ext uri="{BB962C8B-B14F-4D97-AF65-F5344CB8AC3E}">
        <p14:creationId xmlns:p14="http://schemas.microsoft.com/office/powerpoint/2010/main" val="49258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rrowheads="1"/>
          </p:cNvSpPr>
          <p:nvPr>
            <p:ph type="title"/>
          </p:nvPr>
        </p:nvSpPr>
        <p:spPr/>
        <p:txBody>
          <a:bodyPr>
            <a:normAutofit fontScale="90000"/>
          </a:bodyPr>
          <a:lstStyle/>
          <a:p>
            <a:pPr algn="l"/>
            <a:r>
              <a:rPr lang="en-US" altLang="en-US" sz="4000"/>
              <a:t>Diagnostic Evaluation</a:t>
            </a:r>
            <a:br>
              <a:rPr lang="en-US" altLang="en-US" sz="4000"/>
            </a:br>
            <a:r>
              <a:rPr lang="en-US" altLang="en-US" sz="3200"/>
              <a:t>Differentiating FM from other disorders</a:t>
            </a:r>
            <a:endParaRPr lang="en-US" altLang="en-US" sz="4000"/>
          </a:p>
        </p:txBody>
      </p:sp>
      <p:graphicFrame>
        <p:nvGraphicFramePr>
          <p:cNvPr id="287798" name="Group 54"/>
          <p:cNvGraphicFramePr>
            <a:graphicFrameLocks noGrp="1"/>
          </p:cNvGraphicFramePr>
          <p:nvPr>
            <p:ph type="tbl" idx="1"/>
          </p:nvPr>
        </p:nvGraphicFramePr>
        <p:xfrm>
          <a:off x="1981200" y="1752601"/>
          <a:ext cx="8229600" cy="475456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4618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Elevated RF, ? ESR, joint swelling/deformity, systemic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8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SLE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Systemic symptoms, ESR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62013">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PMR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Stiffness, ESR. Usually older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4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Myositis/Rhabdo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Weakness, elevated CK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78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Depression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Tender points negative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Myofascial pain syndrome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Localized pain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1838">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Chronic fatigue syndrome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Garamond" panose="02020404030301010803" pitchFamily="18" charset="0"/>
                        </a:defRPr>
                      </a:lvl1pPr>
                      <a:lvl2pPr>
                        <a:spcBef>
                          <a:spcPct val="20000"/>
                        </a:spcBef>
                        <a:buClr>
                          <a:schemeClr val="accent2"/>
                        </a:buClr>
                        <a:buSzPct val="70000"/>
                        <a:buFont typeface="Wingdings" panose="05000000000000000000" pitchFamily="2" charset="2"/>
                        <a:defRPr sz="2400">
                          <a:solidFill>
                            <a:schemeClr val="tx1"/>
                          </a:solidFill>
                          <a:effectLst>
                            <a:outerShdw blurRad="38100" dist="38100" dir="2700000" algn="tl">
                              <a:srgbClr val="000000"/>
                            </a:outerShdw>
                          </a:effectLst>
                          <a:latin typeface="Garamond" panose="02020404030301010803" pitchFamily="18" charset="0"/>
                        </a:defRPr>
                      </a:lvl2pPr>
                      <a:lvl3pPr>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Garamond" panose="02020404030301010803" pitchFamily="18" charset="0"/>
                        </a:defRPr>
                      </a:lvl3pPr>
                      <a:lvl4pPr>
                        <a:spcBef>
                          <a:spcPct val="20000"/>
                        </a:spcBef>
                        <a:buClr>
                          <a:schemeClr val="accent2"/>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4pPr>
                      <a:lvl5pPr>
                        <a:spcBef>
                          <a:spcPct val="20000"/>
                        </a:spcBef>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effectLst>
                            <a:outerShdw blurRad="38100" dist="38100" dir="2700000" algn="tl">
                              <a:srgbClr val="000000"/>
                            </a:outerShdw>
                          </a:effectLst>
                          <a:latin typeface="Garamond" panose="02020404030301010803" pitchFamily="18"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altLang="en-US" sz="2400" b="0" i="0" u="none" strike="noStrike" cap="none" normalizeH="0" baseline="0">
                          <a:ln>
                            <a:noFill/>
                          </a:ln>
                          <a:solidFill>
                            <a:schemeClr val="tx1"/>
                          </a:solidFill>
                          <a:effectLst>
                            <a:outerShdw blurRad="38100" dist="38100" dir="2700000" algn="tl">
                              <a:srgbClr val="000000"/>
                            </a:outerShdw>
                          </a:effectLst>
                          <a:latin typeface="Garamond" panose="02020404030301010803" pitchFamily="18" charset="0"/>
                        </a:rPr>
                        <a:t>Fatigue &gt; pain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28069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Grp="1" noRot="1" noChangeArrowheads="1"/>
          </p:cNvSpPr>
          <p:nvPr>
            <p:ph type="title"/>
          </p:nvPr>
        </p:nvSpPr>
        <p:spPr/>
        <p:txBody>
          <a:bodyPr/>
          <a:lstStyle/>
          <a:p>
            <a:pPr algn="l"/>
            <a:r>
              <a:rPr lang="en-US" altLang="en-US"/>
              <a:t>Case Cont’d</a:t>
            </a:r>
          </a:p>
        </p:txBody>
      </p:sp>
      <p:sp>
        <p:nvSpPr>
          <p:cNvPr id="174085" name="Rectangle 5"/>
          <p:cNvSpPr>
            <a:spLocks noGrp="1" noChangeArrowheads="1"/>
          </p:cNvSpPr>
          <p:nvPr>
            <p:ph idx="1"/>
          </p:nvPr>
        </p:nvSpPr>
        <p:spPr>
          <a:xfrm>
            <a:off x="588065" y="2544417"/>
            <a:ext cx="5017605" cy="3651504"/>
          </a:xfrm>
        </p:spPr>
        <p:txBody>
          <a:bodyPr/>
          <a:lstStyle/>
          <a:p>
            <a:pPr>
              <a:buFont typeface="Wingdings" panose="05000000000000000000" pitchFamily="2" charset="2"/>
              <a:buNone/>
            </a:pPr>
            <a:r>
              <a:rPr lang="en-US" altLang="en-US" dirty="0"/>
              <a:t>Your patient’s CBC, </a:t>
            </a:r>
            <a:r>
              <a:rPr lang="en-US" altLang="en-US" dirty="0" err="1"/>
              <a:t>Chem</a:t>
            </a:r>
            <a:r>
              <a:rPr lang="en-US" altLang="en-US" dirty="0"/>
              <a:t> 7, TSH, and ESR are normal. She returns to clinic for a follow-up visit to review her labs. You are about to begin explaining her diagnosis of fibromyalgia</a:t>
            </a:r>
          </a:p>
        </p:txBody>
      </p:sp>
      <p:pic>
        <p:nvPicPr>
          <p:cNvPr id="3" name="Picture 2"/>
          <p:cNvPicPr>
            <a:picLocks noChangeAspect="1"/>
          </p:cNvPicPr>
          <p:nvPr/>
        </p:nvPicPr>
        <p:blipFill>
          <a:blip r:embed="rId2"/>
          <a:stretch>
            <a:fillRect/>
          </a:stretch>
        </p:blipFill>
        <p:spPr>
          <a:xfrm>
            <a:off x="6427304" y="2544417"/>
            <a:ext cx="4227443" cy="3651504"/>
          </a:xfrm>
          <a:prstGeom prst="rect">
            <a:avLst/>
          </a:prstGeom>
        </p:spPr>
      </p:pic>
    </p:spTree>
    <p:extLst>
      <p:ext uri="{BB962C8B-B14F-4D97-AF65-F5344CB8AC3E}">
        <p14:creationId xmlns:p14="http://schemas.microsoft.com/office/powerpoint/2010/main" val="3001379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Rot="1" noChangeArrowheads="1"/>
          </p:cNvSpPr>
          <p:nvPr>
            <p:ph type="title"/>
          </p:nvPr>
        </p:nvSpPr>
        <p:spPr/>
        <p:txBody>
          <a:bodyPr/>
          <a:lstStyle/>
          <a:p>
            <a:pPr algn="l"/>
            <a:r>
              <a:rPr lang="en-US" altLang="en-US"/>
              <a:t>Case Cont’d</a:t>
            </a:r>
          </a:p>
        </p:txBody>
      </p:sp>
      <p:sp>
        <p:nvSpPr>
          <p:cNvPr id="179205" name="Rectangle 5"/>
          <p:cNvSpPr>
            <a:spLocks noGrp="1" noChangeArrowheads="1"/>
          </p:cNvSpPr>
          <p:nvPr>
            <p:ph idx="1"/>
          </p:nvPr>
        </p:nvSpPr>
        <p:spPr>
          <a:xfrm>
            <a:off x="17037" y="2129061"/>
            <a:ext cx="6542789" cy="3993443"/>
          </a:xfrm>
        </p:spPr>
        <p:txBody>
          <a:bodyPr/>
          <a:lstStyle/>
          <a:p>
            <a:pPr>
              <a:buFont typeface="Wingdings" panose="05000000000000000000" pitchFamily="2" charset="2"/>
              <a:buNone/>
            </a:pPr>
            <a:r>
              <a:rPr lang="en-US" altLang="en-US" dirty="0"/>
              <a:t>You inform your patient that you believe she has fibromyalgia. She becomes tearful and says that she has read about this disease on the internet and it is clearly not a real illness. Furthermore, she has read that fibromyalgia is strongly associated with depression, and she adamantly states that she is not depressed. She would love to get back to the activities she used to enjoy, if only she did not have so much pain. She demands a referral to a rheumatologist for further evaluation. </a:t>
            </a:r>
          </a:p>
        </p:txBody>
      </p:sp>
      <p:pic>
        <p:nvPicPr>
          <p:cNvPr id="2" name="Picture 1"/>
          <p:cNvPicPr>
            <a:picLocks noChangeAspect="1"/>
          </p:cNvPicPr>
          <p:nvPr/>
        </p:nvPicPr>
        <p:blipFill>
          <a:blip r:embed="rId2"/>
          <a:stretch>
            <a:fillRect/>
          </a:stretch>
        </p:blipFill>
        <p:spPr>
          <a:xfrm>
            <a:off x="7318985" y="1895061"/>
            <a:ext cx="3985119" cy="4532243"/>
          </a:xfrm>
          <a:prstGeom prst="rect">
            <a:avLst/>
          </a:prstGeom>
        </p:spPr>
      </p:pic>
    </p:spTree>
    <p:extLst>
      <p:ext uri="{BB962C8B-B14F-4D97-AF65-F5344CB8AC3E}">
        <p14:creationId xmlns:p14="http://schemas.microsoft.com/office/powerpoint/2010/main" val="1981105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FIB 02843 FM Speake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35" y="742121"/>
            <a:ext cx="6427304" cy="557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997769" y="1208019"/>
            <a:ext cx="4981575" cy="4972050"/>
          </a:xfrm>
          <a:prstGeom prst="rect">
            <a:avLst/>
          </a:prstGeom>
        </p:spPr>
      </p:pic>
    </p:spTree>
    <p:extLst>
      <p:ext uri="{BB962C8B-B14F-4D97-AF65-F5344CB8AC3E}">
        <p14:creationId xmlns:p14="http://schemas.microsoft.com/office/powerpoint/2010/main" val="2336116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5" descr="FIB 02843 FM Speaker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13113" y="5464722"/>
            <a:ext cx="7646504" cy="646331"/>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Nguyen at western Kenya area had 20%,  Dokwe at KNH rheumatology clinic had 13%, </a:t>
            </a:r>
            <a:r>
              <a:rPr kumimoji="0" lang="en-US" sz="1800" b="0" i="0" u="none" strike="noStrike" kern="1200" cap="none" spc="0" normalizeH="0" baseline="0" noProof="0" dirty="0" err="1">
                <a:ln>
                  <a:noFill/>
                </a:ln>
                <a:solidFill>
                  <a:prstClr val="white"/>
                </a:solidFill>
                <a:effectLst/>
                <a:uLnTx/>
                <a:uFillTx/>
                <a:latin typeface="Calibri" panose="020F0502020204030204"/>
                <a:ea typeface="+mn-ea"/>
                <a:cs typeface="+mn-cs"/>
              </a:rPr>
              <a:t>Malombe</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KNH CCC had 17.9%, </a:t>
            </a:r>
          </a:p>
        </p:txBody>
      </p:sp>
    </p:spTree>
    <p:extLst>
      <p:ext uri="{BB962C8B-B14F-4D97-AF65-F5344CB8AC3E}">
        <p14:creationId xmlns:p14="http://schemas.microsoft.com/office/powerpoint/2010/main" val="269297840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FIB 02843 FM Speaker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076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type="title"/>
          </p:nvPr>
        </p:nvSpPr>
        <p:spPr>
          <a:xfrm>
            <a:off x="503583" y="0"/>
            <a:ext cx="10972800" cy="1143000"/>
          </a:xfrm>
        </p:spPr>
        <p:txBody>
          <a:bodyPr>
            <a:normAutofit fontScale="90000"/>
          </a:bodyPr>
          <a:lstStyle/>
          <a:p>
            <a:pPr eaLnBrk="1" hangingPunct="1">
              <a:defRPr/>
            </a:pPr>
            <a:br>
              <a:rPr lang="en-US" dirty="0"/>
            </a:br>
            <a:r>
              <a:rPr lang="en-US" dirty="0"/>
              <a:t>Fibromyalgia</a:t>
            </a:r>
            <a:br>
              <a:rPr lang="en-US" dirty="0"/>
            </a:br>
            <a:r>
              <a:rPr lang="en-US" sz="2800" i="1" dirty="0"/>
              <a:t>Pathophysiology</a:t>
            </a:r>
          </a:p>
        </p:txBody>
      </p:sp>
      <p:graphicFrame>
        <p:nvGraphicFramePr>
          <p:cNvPr id="738346" name="Group 42"/>
          <p:cNvGraphicFramePr>
            <a:graphicFrameLocks noGrp="1"/>
          </p:cNvGraphicFramePr>
          <p:nvPr>
            <p:ph type="tbl" idx="1"/>
            <p:extLst/>
          </p:nvPr>
        </p:nvGraphicFramePr>
        <p:xfrm>
          <a:off x="2057400" y="1746250"/>
          <a:ext cx="8302625" cy="4876800"/>
        </p:xfrm>
        <a:graphic>
          <a:graphicData uri="http://schemas.openxmlformats.org/drawingml/2006/table">
            <a:tbl>
              <a:tblPr/>
              <a:tblGrid>
                <a:gridCol w="2919413">
                  <a:extLst>
                    <a:ext uri="{9D8B030D-6E8A-4147-A177-3AD203B41FA5}">
                      <a16:colId xmlns:a16="http://schemas.microsoft.com/office/drawing/2014/main" val="20000"/>
                    </a:ext>
                  </a:extLst>
                </a:gridCol>
                <a:gridCol w="5383212">
                  <a:extLst>
                    <a:ext uri="{9D8B030D-6E8A-4147-A177-3AD203B41FA5}">
                      <a16:colId xmlns:a16="http://schemas.microsoft.com/office/drawing/2014/main" val="20001"/>
                    </a:ext>
                  </a:extLst>
                </a:gridCol>
              </a:tblGrid>
              <a:tr h="282700">
                <a:tc>
                  <a:txBody>
                    <a:bodyPr/>
                    <a:lstStyle>
                      <a:lvl1pPr marL="228600" indent="-228600"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228600" marR="0" lvl="0" indent="-22860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Arial" panose="020B0604020202020204" pitchFamily="34" charset="0"/>
                          <a:ea typeface="ヒラギノ角ゴ Pro W3" pitchFamily="27" charset="-128"/>
                          <a:cs typeface="Arial" panose="020B0604020202020204" pitchFamily="34" charset="0"/>
                        </a:rPr>
                        <a:t>Mechanism</a:t>
                      </a:r>
                      <a:endParaRPr kumimoji="0" lang="en-US" altLang="en-US" sz="2000" b="1" i="0" u="none" strike="noStrike" cap="none" normalizeH="0" baseline="0">
                        <a:ln>
                          <a:noFill/>
                        </a:ln>
                        <a:solidFill>
                          <a:schemeClr val="bg1"/>
                        </a:solidFill>
                        <a:effectLst/>
                        <a:latin typeface="Arial" panose="020B0604020202020204" pitchFamily="34" charset="0"/>
                        <a:ea typeface="ヒラギノ角ゴ Pro W3" pitchFamily="27" charset="-128"/>
                      </a:endParaRPr>
                    </a:p>
                  </a:txBody>
                  <a:tcPr horzOverflow="overflow">
                    <a:lnL w="28575" cap="flat" cmpd="sng" algn="ctr">
                      <a:solidFill>
                        <a:schemeClr val="hlink"/>
                      </a:solidFill>
                      <a:prstDash val="solid"/>
                      <a:round/>
                      <a:headEnd type="none" w="med" len="med"/>
                      <a:tailEnd type="none" w="med" len="med"/>
                    </a:lnL>
                    <a:lnR w="952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gradFill rotWithShape="0">
                      <a:gsLst>
                        <a:gs pos="0">
                          <a:schemeClr val="hlink"/>
                        </a:gs>
                        <a:gs pos="100000">
                          <a:srgbClr val="002645"/>
                        </a:gs>
                      </a:gsLst>
                      <a:lin ang="5400000" scaled="1"/>
                    </a:gradFill>
                  </a:tcPr>
                </a:tc>
                <a:tc>
                  <a:txBody>
                    <a:bodyPr/>
                    <a:lstStyle>
                      <a:lvl1pPr marL="228600" indent="-228600"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228600" marR="0" lvl="0" indent="-228600" algn="l" defTabSz="914400" rtl="0" eaLnBrk="0" fontAlgn="b"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chemeClr val="bg1"/>
                          </a:solidFill>
                          <a:effectLst/>
                          <a:latin typeface="Arial" panose="020B0604020202020204" pitchFamily="34" charset="0"/>
                          <a:ea typeface="ヒラギノ角ゴ Pro W3" pitchFamily="27" charset="-128"/>
                          <a:cs typeface="Arial" panose="020B0604020202020204" pitchFamily="34" charset="0"/>
                        </a:rPr>
                        <a:t>Description</a:t>
                      </a:r>
                      <a:endParaRPr kumimoji="0" lang="en-US" altLang="en-US" sz="2000" b="1" i="0" u="none" strike="noStrike" cap="none" normalizeH="0" baseline="0">
                        <a:ln>
                          <a:noFill/>
                        </a:ln>
                        <a:solidFill>
                          <a:schemeClr val="bg1"/>
                        </a:solidFill>
                        <a:effectLst/>
                        <a:latin typeface="Arial" panose="020B0604020202020204" pitchFamily="34" charset="0"/>
                        <a:ea typeface="ヒラギノ角ゴ Pro W3" pitchFamily="27" charset="-128"/>
                      </a:endParaRPr>
                    </a:p>
                  </a:txBody>
                  <a:tcPr horzOverflow="overflow">
                    <a:lnL w="952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gradFill rotWithShape="0">
                      <a:gsLst>
                        <a:gs pos="0">
                          <a:schemeClr val="hlink"/>
                        </a:gs>
                        <a:gs pos="100000">
                          <a:srgbClr val="002645"/>
                        </a:gs>
                      </a:gsLst>
                      <a:lin ang="5400000" scaled="1"/>
                    </a:gradFill>
                  </a:tcPr>
                </a:tc>
                <a:extLst>
                  <a:ext uri="{0D108BD9-81ED-4DB2-BD59-A6C34878D82A}">
                    <a16:rowId xmlns:a16="http://schemas.microsoft.com/office/drawing/2014/main" val="10000"/>
                  </a:ext>
                </a:extLst>
              </a:tr>
              <a:tr h="238125">
                <a:tc>
                  <a:txBody>
                    <a:bodyPr/>
                    <a:lstStyle>
                      <a:lvl1pPr marL="228600" indent="-228600"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228600" marR="0" lvl="0" indent="-228600" algn="l" defTabSz="914400" rtl="0" eaLnBrk="0" fontAlgn="b"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Central sensitization</a:t>
                      </a:r>
                      <a:endPar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28575" cap="flat" cmpd="sng" algn="ctr">
                      <a:solidFill>
                        <a:schemeClr val="hlink"/>
                      </a:solidFill>
                      <a:prstDash val="solid"/>
                      <a:round/>
                      <a:headEnd type="none" w="med" len="med"/>
                      <a:tailEnd type="none" w="med" len="med"/>
                    </a:lnL>
                    <a:lnR w="952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Amplification of pain in the spinal cord via spontaneous nerve activity, expanded receptive fields, and augmented stimulus responses</a:t>
                      </a:r>
                      <a:endPar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952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8613">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Abnormalities of descending inhibitory</a:t>
                      </a:r>
                      <a:br>
                        <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br>
                      <a:r>
                        <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pain pathways</a:t>
                      </a:r>
                      <a:endPar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28575" cap="flat" cmpd="sng" algn="ctr">
                      <a:solidFill>
                        <a:schemeClr val="hlink"/>
                      </a:solidFill>
                      <a:prstDash val="solid"/>
                      <a:round/>
                      <a:headEnd type="none" w="med" len="med"/>
                      <a:tailEnd type="none" w="med" len="med"/>
                    </a:lnL>
                    <a:lnR w="952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Dysfunction in brain centers (or the pathways from these centers) that normally downregulate pain signaling in the spinal cord</a:t>
                      </a:r>
                      <a:endPar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952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2763">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Neurotransmitter abnormalities</a:t>
                      </a:r>
                      <a:endPar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28575" cap="flat" cmpd="sng" algn="ctr">
                      <a:solidFill>
                        <a:schemeClr val="hlink"/>
                      </a:solidFill>
                      <a:prstDash val="solid"/>
                      <a:round/>
                      <a:headEnd type="none" w="med" len="med"/>
                      <a:tailEnd type="none" w="med" len="med"/>
                    </a:lnL>
                    <a:lnR w="952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Decreased serotonin in the central nervous system may lead to aberrant pain signaling, which may be due to serotonin transporter</a:t>
                      </a:r>
                      <a:b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br>
                      <a: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polymorphism</a:t>
                      </a:r>
                      <a:b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br>
                      <a: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Decreased dopamine transmission in the brain may lead to chronic pain through unclear mechanisms</a:t>
                      </a:r>
                      <a:endPar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952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8613">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Neurohumoral abnormalities</a:t>
                      </a:r>
                      <a:endPar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28575" cap="flat" cmpd="sng" algn="ctr">
                      <a:solidFill>
                        <a:schemeClr val="hlink"/>
                      </a:solidFill>
                      <a:prstDash val="solid"/>
                      <a:round/>
                      <a:headEnd type="none" w="med" len="med"/>
                      <a:tailEnd type="none" w="med" len="med"/>
                    </a:lnL>
                    <a:lnR w="952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Dysfunction in the hypothalamic—pituitary—adrenal axis, including blunted cortisol responses and lack of cortisol diurnal variation, is associated with (but is not specific for) fibromyalgia</a:t>
                      </a:r>
                      <a:endParaRPr kumimoji="0" lang="en-US" altLang="en-US" sz="1400" b="0"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952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9525"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8613">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cs typeface="Arial" panose="020B0604020202020204" pitchFamily="34" charset="0"/>
                        </a:rPr>
                        <a:t>Psychiatric comorbid conditions</a:t>
                      </a:r>
                      <a:endParaRPr kumimoji="0" lang="en-US" altLang="en-US" sz="1800" b="1" i="0" u="none" strike="noStrike" cap="none" normalizeH="0" baseline="0">
                        <a:ln>
                          <a:noFill/>
                        </a:ln>
                        <a:solidFill>
                          <a:schemeClr val="tx1"/>
                        </a:solidFill>
                        <a:effectLst/>
                        <a:latin typeface="Arial" panose="020B0604020202020204" pitchFamily="34" charset="0"/>
                        <a:ea typeface="ヒラギノ角ゴ Pro W3" pitchFamily="27" charset="-128"/>
                      </a:endParaRPr>
                    </a:p>
                  </a:txBody>
                  <a:tcPr anchor="ctr" horzOverflow="overflow">
                    <a:lnL w="28575" cap="flat" cmpd="sng" algn="ctr">
                      <a:solidFill>
                        <a:schemeClr val="hlink"/>
                      </a:solidFill>
                      <a:prstDash val="solid"/>
                      <a:round/>
                      <a:headEnd type="none" w="med" len="med"/>
                      <a:tailEnd type="none" w="med" len="med"/>
                    </a:lnL>
                    <a:lnR w="952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lvl1pPr eaLnBrk="0" hangingPunct="0">
                        <a:lnSpc>
                          <a:spcPct val="90000"/>
                        </a:lnSpc>
                        <a:spcBef>
                          <a:spcPct val="40000"/>
                        </a:spcBef>
                        <a:buClr>
                          <a:schemeClr val="hlink"/>
                        </a:buClr>
                        <a:defRPr sz="2400">
                          <a:solidFill>
                            <a:schemeClr val="tx1"/>
                          </a:solidFill>
                          <a:latin typeface="Arial" panose="020B0604020202020204" pitchFamily="34" charset="0"/>
                          <a:ea typeface="ヒラギノ角ゴ Pro W3" pitchFamily="27" charset="-128"/>
                        </a:defRPr>
                      </a:lvl1pPr>
                      <a:lvl2pPr marL="37931725" indent="-37474525" eaLnBrk="0" hangingPunct="0">
                        <a:lnSpc>
                          <a:spcPct val="90000"/>
                        </a:lnSpc>
                        <a:buClr>
                          <a:srgbClr val="660066"/>
                        </a:buClr>
                        <a:buFont typeface="Arial" panose="020B0604020202020204" pitchFamily="34" charset="0"/>
                        <a:defRPr sz="2000">
                          <a:solidFill>
                            <a:schemeClr val="tx1"/>
                          </a:solidFill>
                          <a:latin typeface="Arial" panose="020B0604020202020204" pitchFamily="34" charset="0"/>
                          <a:ea typeface="ヒラギノ角ゴ Pro W3" pitchFamily="27" charset="-128"/>
                        </a:defRPr>
                      </a:lvl2pPr>
                      <a:lvl3pPr eaLnBrk="0" hangingPunct="0">
                        <a:lnSpc>
                          <a:spcPct val="90000"/>
                        </a:lnSpc>
                        <a:defRPr>
                          <a:solidFill>
                            <a:schemeClr val="tx1"/>
                          </a:solidFill>
                          <a:latin typeface="Arial" panose="020B0604020202020204" pitchFamily="34" charset="0"/>
                          <a:ea typeface="ヒラギノ角ゴ Pro W3" pitchFamily="27" charset="-128"/>
                        </a:defRPr>
                      </a:lvl3pPr>
                      <a:lvl4pPr eaLnBrk="0" hangingPunct="0">
                        <a:lnSpc>
                          <a:spcPct val="90000"/>
                        </a:lnSpc>
                        <a:defRPr>
                          <a:solidFill>
                            <a:schemeClr val="tx1"/>
                          </a:solidFill>
                          <a:latin typeface="Arial" panose="020B0604020202020204" pitchFamily="34" charset="0"/>
                          <a:ea typeface="ヒラギノ角ゴ Pro W3" pitchFamily="27" charset="-128"/>
                        </a:defRPr>
                      </a:lvl4pPr>
                      <a:lvl5pPr eaLnBrk="0" hangingPunct="0">
                        <a:lnSpc>
                          <a:spcPct val="90000"/>
                        </a:lnSpc>
                        <a:defRPr>
                          <a:solidFill>
                            <a:schemeClr val="tx1"/>
                          </a:solidFill>
                          <a:latin typeface="Arial" panose="020B0604020202020204" pitchFamily="34" charset="0"/>
                          <a:ea typeface="ヒラギノ角ゴ Pro W3" pitchFamily="27" charset="-128"/>
                        </a:defRPr>
                      </a:lvl5pPr>
                      <a:lvl6pPr marL="4572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6pPr>
                      <a:lvl7pPr marL="9144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7pPr>
                      <a:lvl8pPr marL="13716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8pPr>
                      <a:lvl9pPr marL="1828800" eaLnBrk="0" fontAlgn="base" hangingPunct="0">
                        <a:lnSpc>
                          <a:spcPct val="90000"/>
                        </a:lnSpc>
                        <a:spcBef>
                          <a:spcPct val="20000"/>
                        </a:spcBef>
                        <a:spcAft>
                          <a:spcPct val="0"/>
                        </a:spcAft>
                        <a:defRPr>
                          <a:solidFill>
                            <a:schemeClr val="tx1"/>
                          </a:solidFill>
                          <a:latin typeface="Arial" panose="020B0604020202020204" pitchFamily="34" charset="0"/>
                          <a:ea typeface="ヒラギノ角ゴ Pro W3" pitchFamily="27" charset="-128"/>
                        </a:defRPr>
                      </a:lvl9p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ヒラギノ角ゴ Pro W3" pitchFamily="27" charset="-128"/>
                          <a:cs typeface="Arial" panose="020B0604020202020204" pitchFamily="34" charset="0"/>
                        </a:rPr>
                        <a:t>Patients with fibromyalgia have increased rates of psychiatric comorbid conditions, including depression, anxiety, posttraumatic stress, and somatization; these may predispose to the development of fibromyalgia</a:t>
                      </a:r>
                      <a:endParaRPr kumimoji="0" lang="en-US" altLang="en-US" sz="1400" b="0" i="0" u="none" strike="noStrike" cap="none" normalizeH="0" baseline="0" dirty="0">
                        <a:ln>
                          <a:noFill/>
                        </a:ln>
                        <a:solidFill>
                          <a:schemeClr val="tx1"/>
                        </a:solidFill>
                        <a:effectLst/>
                        <a:latin typeface="Arial" panose="020B0604020202020204" pitchFamily="34" charset="0"/>
                        <a:ea typeface="ヒラギノ角ゴ Pro W3" pitchFamily="27" charset="-128"/>
                      </a:endParaRPr>
                    </a:p>
                  </a:txBody>
                  <a:tcPr anchor="ctr" horzOverflow="overflow">
                    <a:lnL w="9525"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9525"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4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D2FA5A3B-2C0A-45AC-98A9-D1253BFCDB07}"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27</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17412" name="Text Box 3"/>
          <p:cNvSpPr txBox="1">
            <a:spLocks noChangeArrowheads="1"/>
          </p:cNvSpPr>
          <p:nvPr/>
        </p:nvSpPr>
        <p:spPr bwMode="auto">
          <a:xfrm>
            <a:off x="2057400" y="6540500"/>
            <a:ext cx="8345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da-DK" altLang="en-US" sz="1200" b="0" i="0"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t>Abeles AM, et al. </a:t>
            </a:r>
            <a:r>
              <a:rPr kumimoji="0" lang="da-DK" altLang="en-US" sz="1200" b="0" i="1"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t>Ann Intern Med</a:t>
            </a:r>
            <a:r>
              <a:rPr kumimoji="0" lang="da-DK" altLang="en-US" sz="1200" b="0" i="0"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t>. 2007;146:726-734</a:t>
            </a:r>
            <a:r>
              <a:rPr kumimoji="0" lang="en-US" altLang="en-US" sz="1200" b="0" i="0"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t>.</a:t>
            </a:r>
          </a:p>
        </p:txBody>
      </p:sp>
    </p:spTree>
    <p:extLst>
      <p:ext uri="{BB962C8B-B14F-4D97-AF65-F5344CB8AC3E}">
        <p14:creationId xmlns:p14="http://schemas.microsoft.com/office/powerpoint/2010/main" val="2450344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a:endCxn id="11" idx="3"/>
          </p:cNvCxnSpPr>
          <p:nvPr/>
        </p:nvCxnSpPr>
        <p:spPr bwMode="auto">
          <a:xfrm rot="16200000" flipH="1">
            <a:off x="5005388" y="3902076"/>
            <a:ext cx="792163" cy="30162"/>
          </a:xfrm>
          <a:prstGeom prst="line">
            <a:avLst/>
          </a:prstGeom>
          <a:solidFill>
            <a:srgbClr val="FE9C09"/>
          </a:solidFill>
          <a:ln w="50800" cap="flat" cmpd="sng" algn="ctr">
            <a:solidFill>
              <a:schemeClr val="tx1"/>
            </a:solidFill>
            <a:prstDash val="solid"/>
            <a:round/>
            <a:headEnd type="none" w="med" len="med"/>
            <a:tailEnd type="triangle" w="med" len="med"/>
          </a:ln>
          <a:effectLst>
            <a:outerShdw dist="17961" dir="2700000" algn="ctr" rotWithShape="0">
              <a:schemeClr val="bg2"/>
            </a:outerShdw>
          </a:effectLst>
        </p:spPr>
      </p:cxnSp>
      <p:cxnSp>
        <p:nvCxnSpPr>
          <p:cNvPr id="12291" name="Straight Connector 18"/>
          <p:cNvCxnSpPr>
            <a:cxnSpLocks noChangeShapeType="1"/>
          </p:cNvCxnSpPr>
          <p:nvPr/>
        </p:nvCxnSpPr>
        <p:spPr bwMode="auto">
          <a:xfrm>
            <a:off x="2590800" y="3536951"/>
            <a:ext cx="5854700" cy="15875"/>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12292" name="Straight Connector 16"/>
          <p:cNvCxnSpPr>
            <a:cxnSpLocks noChangeShapeType="1"/>
          </p:cNvCxnSpPr>
          <p:nvPr/>
        </p:nvCxnSpPr>
        <p:spPr bwMode="auto">
          <a:xfrm rot="5400000">
            <a:off x="1557339" y="2490789"/>
            <a:ext cx="2116137" cy="1587"/>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12293" name="Straight Connector 17"/>
          <p:cNvCxnSpPr>
            <a:cxnSpLocks noChangeShapeType="1"/>
          </p:cNvCxnSpPr>
          <p:nvPr/>
        </p:nvCxnSpPr>
        <p:spPr bwMode="auto">
          <a:xfrm rot="5400000">
            <a:off x="7401719" y="2520156"/>
            <a:ext cx="2114550" cy="15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12294" name="Straight Connector 13"/>
          <p:cNvCxnSpPr>
            <a:cxnSpLocks noChangeShapeType="1"/>
          </p:cNvCxnSpPr>
          <p:nvPr/>
        </p:nvCxnSpPr>
        <p:spPr bwMode="auto">
          <a:xfrm>
            <a:off x="2616200" y="1460500"/>
            <a:ext cx="5854700" cy="14288"/>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sp>
        <p:nvSpPr>
          <p:cNvPr id="12295" name="Rectangle 2"/>
          <p:cNvSpPr>
            <a:spLocks noGrp="1" noRot="1" noChangeArrowheads="1"/>
          </p:cNvSpPr>
          <p:nvPr>
            <p:ph type="title"/>
          </p:nvPr>
        </p:nvSpPr>
        <p:spPr>
          <a:xfrm>
            <a:off x="3121026" y="246063"/>
            <a:ext cx="7231063" cy="457200"/>
          </a:xfrm>
        </p:spPr>
        <p:txBody>
          <a:bodyPr>
            <a:normAutofit fontScale="90000"/>
          </a:bodyPr>
          <a:lstStyle/>
          <a:p>
            <a:r>
              <a:rPr lang="en-US" altLang="en-US" sz="3200"/>
              <a:t>Structured Interview for Fibromyalgia</a:t>
            </a:r>
          </a:p>
        </p:txBody>
      </p:sp>
      <p:sp>
        <p:nvSpPr>
          <p:cNvPr id="29699" name="Rectangle 3"/>
          <p:cNvSpPr>
            <a:spLocks noGrp="1" noChangeArrowheads="1"/>
          </p:cNvSpPr>
          <p:nvPr>
            <p:ph idx="1"/>
          </p:nvPr>
        </p:nvSpPr>
        <p:spPr>
          <a:xfrm>
            <a:off x="1474811" y="4413250"/>
            <a:ext cx="8229600" cy="2444750"/>
          </a:xfrm>
        </p:spPr>
        <p:txBody>
          <a:bodyPr>
            <a:normAutofit/>
          </a:bodyPr>
          <a:lstStyle/>
          <a:p>
            <a:pPr>
              <a:lnSpc>
                <a:spcPct val="80000"/>
              </a:lnSpc>
              <a:buFont typeface="Wingdings" pitchFamily="2" charset="2"/>
              <a:buNone/>
              <a:defRPr/>
            </a:pPr>
            <a:r>
              <a:rPr lang="en-US" sz="1600" b="1" dirty="0">
                <a:solidFill>
                  <a:schemeClr val="tx2"/>
                </a:solidFill>
              </a:rPr>
              <a:t>A.</a:t>
            </a:r>
            <a:r>
              <a:rPr lang="en-US" sz="1600" dirty="0"/>
              <a:t> Generalized, chronic pain (≥ 3 months) affecting the axial, plus upper and lower segments, plus left and right sides of the body</a:t>
            </a:r>
          </a:p>
          <a:p>
            <a:pPr>
              <a:lnSpc>
                <a:spcPct val="80000"/>
              </a:lnSpc>
              <a:spcBef>
                <a:spcPct val="60000"/>
              </a:spcBef>
              <a:buFont typeface="Wingdings" pitchFamily="2" charset="2"/>
              <a:buNone/>
              <a:defRPr/>
            </a:pPr>
            <a:r>
              <a:rPr lang="en-US" sz="1600" dirty="0">
                <a:solidFill>
                  <a:schemeClr val="tx2"/>
                </a:solidFill>
              </a:rPr>
              <a:t>C.</a:t>
            </a:r>
            <a:r>
              <a:rPr lang="en-US" sz="1600" dirty="0"/>
              <a:t> At least 4 of the following symptoms</a:t>
            </a:r>
          </a:p>
          <a:p>
            <a:pPr>
              <a:lnSpc>
                <a:spcPct val="80000"/>
              </a:lnSpc>
              <a:spcBef>
                <a:spcPct val="25000"/>
              </a:spcBef>
              <a:buFont typeface="Wingdings" pitchFamily="2" charset="2"/>
              <a:buNone/>
              <a:defRPr/>
            </a:pPr>
            <a:r>
              <a:rPr lang="en-US" sz="1600" dirty="0"/>
              <a:t>	1. Generalized fatigue</a:t>
            </a:r>
          </a:p>
          <a:p>
            <a:pPr>
              <a:lnSpc>
                <a:spcPct val="80000"/>
              </a:lnSpc>
              <a:spcBef>
                <a:spcPct val="25000"/>
              </a:spcBef>
              <a:buFont typeface="Wingdings" pitchFamily="2" charset="2"/>
              <a:buNone/>
              <a:defRPr/>
            </a:pPr>
            <a:r>
              <a:rPr lang="en-US" sz="1600" dirty="0"/>
              <a:t>	2. Headaches</a:t>
            </a:r>
          </a:p>
          <a:p>
            <a:pPr>
              <a:lnSpc>
                <a:spcPct val="80000"/>
              </a:lnSpc>
              <a:spcBef>
                <a:spcPct val="25000"/>
              </a:spcBef>
              <a:buFont typeface="Wingdings" pitchFamily="2" charset="2"/>
              <a:buNone/>
              <a:defRPr/>
            </a:pPr>
            <a:r>
              <a:rPr lang="en-US" sz="1600" dirty="0"/>
              <a:t>	3. Sleep disturbance </a:t>
            </a:r>
          </a:p>
          <a:p>
            <a:pPr>
              <a:lnSpc>
                <a:spcPct val="80000"/>
              </a:lnSpc>
              <a:spcBef>
                <a:spcPct val="25000"/>
              </a:spcBef>
              <a:buFont typeface="Wingdings" pitchFamily="2" charset="2"/>
              <a:buNone/>
              <a:defRPr/>
            </a:pPr>
            <a:r>
              <a:rPr lang="en-US" sz="1600" dirty="0"/>
              <a:t>	4. Neuropsychiatric complaints</a:t>
            </a:r>
          </a:p>
          <a:p>
            <a:pPr>
              <a:lnSpc>
                <a:spcPct val="80000"/>
              </a:lnSpc>
              <a:spcBef>
                <a:spcPct val="25000"/>
              </a:spcBef>
              <a:buFont typeface="Wingdings" pitchFamily="2" charset="2"/>
              <a:buNone/>
              <a:defRPr/>
            </a:pPr>
            <a:r>
              <a:rPr lang="en-US" sz="1600" dirty="0"/>
              <a:t>	5. Numbness, tingling sensations</a:t>
            </a:r>
          </a:p>
          <a:p>
            <a:pPr>
              <a:lnSpc>
                <a:spcPct val="80000"/>
              </a:lnSpc>
              <a:spcBef>
                <a:spcPct val="25000"/>
              </a:spcBef>
              <a:buFont typeface="Wingdings" pitchFamily="2" charset="2"/>
              <a:buNone/>
              <a:defRPr/>
            </a:pPr>
            <a:r>
              <a:rPr lang="en-US" sz="1600" dirty="0"/>
              <a:t>	6. Irritable bowel symptoms</a:t>
            </a:r>
          </a:p>
          <a:p>
            <a:pPr>
              <a:lnSpc>
                <a:spcPct val="80000"/>
              </a:lnSpc>
              <a:spcBef>
                <a:spcPct val="25000"/>
              </a:spcBef>
              <a:buFont typeface="Wingdings" pitchFamily="2" charset="2"/>
              <a:buNone/>
              <a:defRPr/>
            </a:pPr>
            <a:endParaRPr lang="en-US" sz="1800" dirty="0"/>
          </a:p>
          <a:p>
            <a:pPr>
              <a:lnSpc>
                <a:spcPct val="80000"/>
              </a:lnSpc>
              <a:spcBef>
                <a:spcPct val="25000"/>
              </a:spcBef>
              <a:buFont typeface="Wingdings" pitchFamily="2" charset="2"/>
              <a:buNone/>
              <a:defRPr/>
            </a:pPr>
            <a:endParaRPr lang="en-US" sz="1800" dirty="0"/>
          </a:p>
          <a:p>
            <a:pPr>
              <a:lnSpc>
                <a:spcPct val="80000"/>
              </a:lnSpc>
              <a:spcBef>
                <a:spcPct val="60000"/>
              </a:spcBef>
              <a:buFont typeface="Wingdings" pitchFamily="2" charset="2"/>
              <a:buNone/>
              <a:defRPr/>
            </a:pPr>
            <a:endParaRPr lang="en-US" sz="1800" b="1" dirty="0"/>
          </a:p>
        </p:txBody>
      </p:sp>
      <p:sp>
        <p:nvSpPr>
          <p:cNvPr id="29700" name="Text Box 4"/>
          <p:cNvSpPr txBox="1">
            <a:spLocks noChangeArrowheads="1"/>
          </p:cNvSpPr>
          <p:nvPr/>
        </p:nvSpPr>
        <p:spPr bwMode="auto">
          <a:xfrm>
            <a:off x="6051550" y="6618288"/>
            <a:ext cx="4616450" cy="239712"/>
          </a:xfrm>
          <a:prstGeom prst="rect">
            <a:avLst/>
          </a:prstGeom>
          <a:noFill/>
          <a:ln w="28575">
            <a:noFill/>
            <a:miter lim="800000"/>
            <a:headEnd type="none" w="sm" len="sm"/>
            <a:tailEnd type="none" w="sm" len="sm"/>
          </a:ln>
          <a:effectLst/>
        </p:spPr>
        <p:txBody>
          <a:bodyPr wrap="none">
            <a:spAutoFit/>
          </a:bodyPr>
          <a:lstStyle/>
          <a:p>
            <a:pPr marL="0" marR="0" lvl="0" indent="0" algn="l" defTabSz="457200" rtl="0" eaLnBrk="1" fontAlgn="auto" latinLnBrk="0" hangingPunct="1">
              <a:lnSpc>
                <a:spcPct val="80000"/>
              </a:lnSpc>
              <a:spcBef>
                <a:spcPct val="40000"/>
              </a:spcBef>
              <a:spcAft>
                <a:spcPts val="0"/>
              </a:spcAft>
              <a:buClr>
                <a:srgbClr val="606372"/>
              </a:buClr>
              <a:buSzPct val="90000"/>
              <a:buFont typeface="Symbol" pitchFamily="-64" charset="2"/>
              <a:buNone/>
              <a:tabLst/>
              <a:defRPr/>
            </a:pPr>
            <a:r>
              <a:rPr kumimoji="0" lang="da-DK"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Times New Roman" pitchFamily="18" charset="0"/>
                <a:cs typeface="Times New Roman" pitchFamily="18" charset="0"/>
              </a:rPr>
              <a:t>Pope HG Jr, Hudson JI. </a:t>
            </a:r>
            <a:r>
              <a:rPr kumimoji="0" lang="da-DK" sz="1200" b="0" i="1"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Times New Roman" pitchFamily="18" charset="0"/>
                <a:cs typeface="Times New Roman" pitchFamily="18" charset="0"/>
              </a:rPr>
              <a:t>Int J Psychiatry Med</a:t>
            </a:r>
            <a:r>
              <a:rPr kumimoji="0" lang="da-DK"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Times New Roman" pitchFamily="18" charset="0"/>
                <a:cs typeface="Times New Roman" pitchFamily="18" charset="0"/>
              </a:rPr>
              <a:t> 1991;21(3):205-232</a:t>
            </a:r>
            <a:endParaRPr kumimoji="0" 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charset="0"/>
              <a:ea typeface="Times New Roman" pitchFamily="18" charset="0"/>
              <a:cs typeface="Times New Roman" pitchFamily="18" charset="0"/>
            </a:endParaRPr>
          </a:p>
        </p:txBody>
      </p:sp>
      <p:sp>
        <p:nvSpPr>
          <p:cNvPr id="7" name="Bevel 6"/>
          <p:cNvSpPr/>
          <p:nvPr/>
        </p:nvSpPr>
        <p:spPr bwMode="auto">
          <a:xfrm>
            <a:off x="3475038" y="1255714"/>
            <a:ext cx="3822700" cy="674687"/>
          </a:xfrm>
          <a:prstGeom prst="bevel">
            <a:avLst>
              <a:gd name="adj" fmla="val 6762"/>
            </a:avLst>
          </a:prstGeom>
          <a:solidFill>
            <a:srgbClr val="FE9C09"/>
          </a:solidFill>
          <a:ln w="50800" cap="flat" cmpd="sng" algn="ctr">
            <a:noFill/>
            <a:prstDash val="solid"/>
            <a:round/>
            <a:headEnd type="none" w="med" len="med"/>
            <a:tailEnd type="triangle" w="med" len="med"/>
          </a:ln>
          <a:effectLst>
            <a:outerShdw dist="17961" dir="2700000" algn="ctr" rotWithShape="0">
              <a:schemeClr val="bg2"/>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 typeface="Monotype Sorts" pitchFamily="1" charset="2"/>
              <a:buNone/>
              <a:tabLst/>
              <a:defRPr/>
            </a:pPr>
            <a:r>
              <a:rPr kumimoji="0" lang="en-US" sz="1600" b="0" i="0" u="none" strike="noStrike" kern="1200" cap="none" spc="0" normalizeH="0" baseline="0" noProof="0" dirty="0">
                <a:ln>
                  <a:noFill/>
                </a:ln>
                <a:solidFill>
                  <a:srgbClr val="FEFCF7"/>
                </a:solidFill>
                <a:effectLst/>
                <a:uLnTx/>
                <a:uFillTx/>
                <a:latin typeface="Arial" charset="0"/>
                <a:ea typeface="+mn-ea"/>
                <a:cs typeface="+mn-cs"/>
              </a:rPr>
              <a:t>A. Widespread pain (axial + upper and lower + L and R sides)</a:t>
            </a:r>
          </a:p>
        </p:txBody>
      </p:sp>
      <p:sp>
        <p:nvSpPr>
          <p:cNvPr id="8" name="Bevel 7"/>
          <p:cNvSpPr/>
          <p:nvPr/>
        </p:nvSpPr>
        <p:spPr bwMode="auto">
          <a:xfrm>
            <a:off x="1825626" y="2132014"/>
            <a:ext cx="3000375" cy="674687"/>
          </a:xfrm>
          <a:prstGeom prst="bevel">
            <a:avLst>
              <a:gd name="adj" fmla="val 6762"/>
            </a:avLst>
          </a:prstGeom>
          <a:solidFill>
            <a:srgbClr val="FE9C09"/>
          </a:solidFill>
          <a:ln w="50800" cap="flat" cmpd="sng" algn="ctr">
            <a:noFill/>
            <a:prstDash val="solid"/>
            <a:round/>
            <a:headEnd type="none" w="med" len="med"/>
            <a:tailEnd type="triangle" w="med" len="med"/>
          </a:ln>
          <a:effectLst>
            <a:outerShdw dist="17961" dir="2700000" algn="ctr" rotWithShape="0">
              <a:schemeClr val="bg2"/>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 typeface="Monotype Sorts" pitchFamily="1" charset="2"/>
              <a:buNone/>
              <a:tabLst/>
              <a:defRPr/>
            </a:pPr>
            <a:r>
              <a:rPr kumimoji="0" lang="en-US" sz="1600" b="0" i="0" u="none" strike="noStrike" kern="1200" cap="none" spc="0" normalizeH="0" baseline="0" noProof="0" dirty="0">
                <a:ln>
                  <a:noFill/>
                </a:ln>
                <a:solidFill>
                  <a:srgbClr val="FEFCF7"/>
                </a:solidFill>
                <a:effectLst/>
                <a:uLnTx/>
                <a:uFillTx/>
                <a:latin typeface="Arial" charset="0"/>
                <a:ea typeface="+mn-ea"/>
                <a:cs typeface="+mn-cs"/>
              </a:rPr>
              <a:t>B.  11 of 18 reproducible tender points</a:t>
            </a:r>
          </a:p>
        </p:txBody>
      </p:sp>
      <p:sp>
        <p:nvSpPr>
          <p:cNvPr id="9" name="Bevel 8"/>
          <p:cNvSpPr/>
          <p:nvPr/>
        </p:nvSpPr>
        <p:spPr bwMode="auto">
          <a:xfrm>
            <a:off x="5986464" y="2008189"/>
            <a:ext cx="4613275" cy="960437"/>
          </a:xfrm>
          <a:prstGeom prst="bevel">
            <a:avLst>
              <a:gd name="adj" fmla="val 6762"/>
            </a:avLst>
          </a:prstGeom>
          <a:solidFill>
            <a:srgbClr val="FE9C09"/>
          </a:solidFill>
          <a:ln w="50800" cap="flat" cmpd="sng" algn="ctr">
            <a:noFill/>
            <a:prstDash val="solid"/>
            <a:round/>
            <a:headEnd type="none" w="med" len="med"/>
            <a:tailEnd type="triangle" w="med" len="med"/>
          </a:ln>
          <a:effectLst>
            <a:outerShdw dist="17961" dir="2700000" algn="ctr" rotWithShape="0">
              <a:schemeClr val="bg2"/>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 typeface="Monotype Sorts" pitchFamily="1" charset="2"/>
              <a:buNone/>
              <a:tabLst/>
              <a:defRPr/>
            </a:pPr>
            <a:r>
              <a:rPr kumimoji="0" lang="en-US" sz="1600" b="0" i="0" u="none" strike="noStrike" kern="1200" cap="none" spc="0" normalizeH="0" baseline="0" noProof="0" dirty="0">
                <a:ln>
                  <a:noFill/>
                </a:ln>
                <a:solidFill>
                  <a:srgbClr val="FEFCF7"/>
                </a:solidFill>
                <a:effectLst/>
                <a:uLnTx/>
                <a:uFillTx/>
                <a:latin typeface="Arial" charset="0"/>
                <a:ea typeface="+mn-ea"/>
                <a:cs typeface="+mn-cs"/>
              </a:rPr>
              <a:t>C. At least 4 of: generalized fatigue, headache, sleep disturbance, </a:t>
            </a:r>
            <a:r>
              <a:rPr kumimoji="0" lang="en-US" sz="1600" b="0" i="0" u="none" strike="noStrike" kern="1200" cap="none" spc="0" normalizeH="0" baseline="0" noProof="0" dirty="0" err="1">
                <a:ln>
                  <a:noFill/>
                </a:ln>
                <a:solidFill>
                  <a:srgbClr val="FEFCF7"/>
                </a:solidFill>
                <a:effectLst/>
                <a:uLnTx/>
                <a:uFillTx/>
                <a:latin typeface="Arial" charset="0"/>
                <a:ea typeface="+mn-ea"/>
                <a:cs typeface="+mn-cs"/>
              </a:rPr>
              <a:t>neuropsych</a:t>
            </a:r>
            <a:r>
              <a:rPr kumimoji="0" lang="en-US" sz="1600" b="0" i="0" u="none" strike="noStrike" kern="1200" cap="none" spc="0" normalizeH="0" baseline="0" noProof="0" dirty="0">
                <a:ln>
                  <a:noFill/>
                </a:ln>
                <a:solidFill>
                  <a:srgbClr val="FEFCF7"/>
                </a:solidFill>
                <a:effectLst/>
                <a:uLnTx/>
                <a:uFillTx/>
                <a:latin typeface="Arial" charset="0"/>
                <a:ea typeface="+mn-ea"/>
                <a:cs typeface="+mn-cs"/>
              </a:rPr>
              <a:t> complaints, numbness/tingling, IBS</a:t>
            </a:r>
          </a:p>
        </p:txBody>
      </p:sp>
      <p:sp>
        <p:nvSpPr>
          <p:cNvPr id="10" name="Bevel 9"/>
          <p:cNvSpPr/>
          <p:nvPr/>
        </p:nvSpPr>
        <p:spPr bwMode="auto">
          <a:xfrm>
            <a:off x="4214813" y="3089275"/>
            <a:ext cx="2374900" cy="674688"/>
          </a:xfrm>
          <a:prstGeom prst="bevel">
            <a:avLst>
              <a:gd name="adj" fmla="val 6762"/>
            </a:avLst>
          </a:prstGeom>
          <a:solidFill>
            <a:srgbClr val="FE9C09"/>
          </a:solidFill>
          <a:ln w="50800" cap="flat" cmpd="sng" algn="ctr">
            <a:noFill/>
            <a:prstDash val="solid"/>
            <a:round/>
            <a:headEnd type="none" w="med" len="med"/>
            <a:tailEnd type="triangle" w="med" len="med"/>
          </a:ln>
          <a:effectLst>
            <a:outerShdw dist="17961" dir="2700000" algn="ctr" rotWithShape="0">
              <a:schemeClr val="bg2"/>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 typeface="Monotype Sorts" pitchFamily="1" charset="2"/>
              <a:buNone/>
              <a:tabLst/>
              <a:defRPr/>
            </a:pPr>
            <a:r>
              <a:rPr kumimoji="0" lang="en-US" sz="1600" b="0" i="0" u="none" strike="noStrike" kern="1200" cap="none" spc="0" normalizeH="0" baseline="0" noProof="0" dirty="0">
                <a:ln>
                  <a:noFill/>
                </a:ln>
                <a:solidFill>
                  <a:srgbClr val="FEFCF7"/>
                </a:solidFill>
                <a:effectLst/>
                <a:uLnTx/>
                <a:uFillTx/>
                <a:latin typeface="Arial" charset="0"/>
                <a:ea typeface="+mn-ea"/>
                <a:cs typeface="+mn-cs"/>
              </a:rPr>
              <a:t>Explained by no other condition</a:t>
            </a:r>
          </a:p>
        </p:txBody>
      </p:sp>
      <p:sp>
        <p:nvSpPr>
          <p:cNvPr id="11" name="Bevel 10"/>
          <p:cNvSpPr/>
          <p:nvPr/>
        </p:nvSpPr>
        <p:spPr bwMode="auto">
          <a:xfrm>
            <a:off x="4229100" y="3948113"/>
            <a:ext cx="2374900" cy="392112"/>
          </a:xfrm>
          <a:prstGeom prst="bevel">
            <a:avLst>
              <a:gd name="adj" fmla="val 6762"/>
            </a:avLst>
          </a:prstGeom>
          <a:solidFill>
            <a:schemeClr val="accent4"/>
          </a:solidFill>
          <a:ln w="50800" cap="flat" cmpd="sng" algn="ctr">
            <a:noFill/>
            <a:prstDash val="solid"/>
            <a:round/>
            <a:headEnd type="none" w="med" len="med"/>
            <a:tailEnd type="triangle" w="med" len="med"/>
          </a:ln>
          <a:effectLst>
            <a:outerShdw dist="17961" dir="2700000" algn="ctr" rotWithShape="0">
              <a:schemeClr val="bg2"/>
            </a:outerShdw>
          </a:effectLst>
        </p:spPr>
        <p:txBody>
          <a:bodyPr>
            <a:spAutoFit/>
          </a:bodyPr>
          <a:lstStyle/>
          <a:p>
            <a:pPr marL="0" marR="0" lvl="0" indent="0" algn="ctr" defTabSz="457200" rtl="0" eaLnBrk="1" fontAlgn="auto" latinLnBrk="0" hangingPunct="1">
              <a:lnSpc>
                <a:spcPct val="100000"/>
              </a:lnSpc>
              <a:spcBef>
                <a:spcPts val="0"/>
              </a:spcBef>
              <a:spcAft>
                <a:spcPts val="0"/>
              </a:spcAft>
              <a:buClrTx/>
              <a:buSzTx/>
              <a:buFont typeface="Monotype Sorts" pitchFamily="1" charset="2"/>
              <a:buNone/>
              <a:tabLst/>
              <a:defRPr/>
            </a:pPr>
            <a:r>
              <a:rPr kumimoji="0" lang="en-US" sz="1600" b="0" i="0" u="none" strike="noStrike" kern="1200" cap="none" spc="0" normalizeH="0" baseline="0" noProof="0" dirty="0">
                <a:ln>
                  <a:noFill/>
                </a:ln>
                <a:solidFill>
                  <a:prstClr val="white"/>
                </a:solidFill>
                <a:effectLst/>
                <a:uLnTx/>
                <a:uFillTx/>
                <a:latin typeface="Arial" charset="0"/>
                <a:ea typeface="+mn-ea"/>
                <a:cs typeface="+mn-cs"/>
              </a:rPr>
              <a:t>Fibromyalgia</a:t>
            </a:r>
          </a:p>
        </p:txBody>
      </p:sp>
      <p:sp>
        <p:nvSpPr>
          <p:cNvPr id="12" name="TextBox 11"/>
          <p:cNvSpPr txBox="1"/>
          <p:nvPr/>
        </p:nvSpPr>
        <p:spPr bwMode="auto">
          <a:xfrm>
            <a:off x="5127625" y="2224088"/>
            <a:ext cx="461986" cy="369332"/>
          </a:xfrm>
          <a:prstGeom prst="rect">
            <a:avLst/>
          </a:prstGeom>
          <a:noFill/>
          <a:ln w="9525">
            <a:noFill/>
            <a:miter lim="800000"/>
            <a:headEnd/>
            <a:tailEnd/>
          </a:ln>
          <a:effec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Times New Roman" pitchFamily="18" charset="0"/>
              </a:rPr>
              <a:t>OR</a:t>
            </a:r>
          </a:p>
        </p:txBody>
      </p:sp>
    </p:spTree>
    <p:extLst>
      <p:ext uri="{BB962C8B-B14F-4D97-AF65-F5344CB8AC3E}">
        <p14:creationId xmlns:p14="http://schemas.microsoft.com/office/powerpoint/2010/main" val="1409148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6"/>
          <p:cNvSpPr>
            <a:spLocks noGrp="1" noChangeArrowheads="1"/>
          </p:cNvSpPr>
          <p:nvPr>
            <p:ph type="title" idx="4294967295"/>
          </p:nvPr>
        </p:nvSpPr>
        <p:spPr>
          <a:xfrm>
            <a:off x="4460875" y="-30163"/>
            <a:ext cx="7731125" cy="406401"/>
          </a:xfrm>
        </p:spPr>
        <p:txBody>
          <a:bodyPr>
            <a:normAutofit fontScale="90000"/>
          </a:bodyPr>
          <a:lstStyle/>
          <a:p>
            <a:r>
              <a:rPr lang="en-US" altLang="en-US" dirty="0"/>
              <a:t>FM Diagnosis is Very “Physician Dependent”</a:t>
            </a:r>
          </a:p>
        </p:txBody>
      </p:sp>
      <p:sp>
        <p:nvSpPr>
          <p:cNvPr id="9219" name="Text Box 15"/>
          <p:cNvSpPr txBox="1">
            <a:spLocks noChangeArrowheads="1"/>
          </p:cNvSpPr>
          <p:nvPr/>
        </p:nvSpPr>
        <p:spPr bwMode="auto">
          <a:xfrm>
            <a:off x="1524001" y="6550026"/>
            <a:ext cx="3419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914400" rtl="0" eaLnBrk="0" fontAlgn="base" latinLnBrk="0" hangingPunct="0">
              <a:lnSpc>
                <a:spcPct val="100000"/>
              </a:lnSpc>
              <a:spcBef>
                <a:spcPct val="80000"/>
              </a:spcBef>
              <a:spcAft>
                <a:spcPct val="0"/>
              </a:spcAft>
              <a:buClr>
                <a:srgbClr val="67CFE1"/>
              </a:buClr>
              <a:buSzTx/>
              <a:buFontTx/>
              <a:buNone/>
              <a:tabLst/>
              <a:defRPr/>
            </a:pPr>
            <a:r>
              <a:rPr kumimoji="1" lang="en-US" altLang="en-US" sz="1400" b="1" i="0" u="none" strike="noStrike" kern="1200" cap="none" spc="0" normalizeH="0" baseline="0" noProof="0">
                <a:ln>
                  <a:noFill/>
                </a:ln>
                <a:solidFill>
                  <a:srgbClr val="FFBA3E"/>
                </a:solidFill>
                <a:effectLst/>
                <a:uLnTx/>
                <a:uFillTx/>
                <a:latin typeface="Arial" panose="020B0604020202020204" pitchFamily="34" charset="0"/>
                <a:ea typeface="+mn-ea"/>
                <a:cs typeface="Times New Roman" panose="02020603050405020304" pitchFamily="18" charset="0"/>
              </a:rPr>
              <a:t>Modified from Goldenberg JAMA 2004</a:t>
            </a:r>
          </a:p>
        </p:txBody>
      </p:sp>
      <p:sp>
        <p:nvSpPr>
          <p:cNvPr id="9220" name="Slide Number Placeholder 16"/>
          <p:cNvSpPr txBox="1">
            <a:spLocks noGrp="1"/>
          </p:cNvSpPr>
          <p:nvPr/>
        </p:nvSpPr>
        <p:spPr bwMode="auto">
          <a:xfrm>
            <a:off x="8534400" y="63817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 typeface="Monotype Sorts" pitchFamily="1" charset="2"/>
              <a:buChar char="4"/>
              <a:tabLst/>
              <a:defRPr/>
            </a:pPr>
            <a:fld id="{9AB810B0-445F-43A6-AE6A-908C3B12E959}" type="slidenum">
              <a:rPr kumimoji="1" lang="en-US" altLang="en-US" sz="1000" b="1" i="0" u="none" strike="noStrike" kern="1200" cap="none" spc="0" normalizeH="0" baseline="0" noProof="0">
                <a:ln>
                  <a:noFill/>
                </a:ln>
                <a:solidFill>
                  <a:srgbClr val="00009C"/>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50000"/>
                </a:spcBef>
                <a:spcAft>
                  <a:spcPct val="0"/>
                </a:spcAft>
                <a:buClrTx/>
                <a:buSzTx/>
                <a:buFont typeface="Monotype Sorts" pitchFamily="1" charset="2"/>
                <a:buChar char="4"/>
                <a:tabLst/>
                <a:defRPr/>
              </a:pPr>
              <a:t>29</a:t>
            </a:fld>
            <a:endParaRPr kumimoji="1" lang="en-US" altLang="en-US" sz="1000" b="1" i="0" u="none" strike="noStrike" kern="1200" cap="none" spc="0" normalizeH="0" baseline="0" noProof="0">
              <a:ln>
                <a:noFill/>
              </a:ln>
              <a:solidFill>
                <a:srgbClr val="00009C"/>
              </a:solidFill>
              <a:effectLst/>
              <a:uLnTx/>
              <a:uFillTx/>
              <a:latin typeface="Arial" panose="020B0604020202020204" pitchFamily="34" charset="0"/>
              <a:ea typeface="+mn-ea"/>
              <a:cs typeface="+mn-cs"/>
            </a:endParaRPr>
          </a:p>
        </p:txBody>
      </p:sp>
      <p:cxnSp>
        <p:nvCxnSpPr>
          <p:cNvPr id="9221" name="AutoShape 2"/>
          <p:cNvCxnSpPr>
            <a:cxnSpLocks noChangeShapeType="1"/>
          </p:cNvCxnSpPr>
          <p:nvPr/>
        </p:nvCxnSpPr>
        <p:spPr bwMode="invGray">
          <a:xfrm rot="5400000" flipV="1">
            <a:off x="6078538" y="657226"/>
            <a:ext cx="1588" cy="3570287"/>
          </a:xfrm>
          <a:prstGeom prst="bentConnector3">
            <a:avLst>
              <a:gd name="adj1" fmla="val -17900009"/>
            </a:avLst>
          </a:prstGeom>
          <a:noFill/>
          <a:ln w="19050">
            <a:solidFill>
              <a:srgbClr val="92D050"/>
            </a:solidFill>
            <a:miter lim="800000"/>
            <a:headEnd/>
            <a:tailEnd/>
          </a:ln>
          <a:extLst>
            <a:ext uri="{909E8E84-426E-40DD-AFC4-6F175D3DCCD1}">
              <a14:hiddenFill xmlns:a14="http://schemas.microsoft.com/office/drawing/2010/main">
                <a:noFill/>
              </a14:hiddenFill>
            </a:ext>
          </a:extLst>
        </p:spPr>
      </p:cxnSp>
      <p:sp>
        <p:nvSpPr>
          <p:cNvPr id="9222" name="Freeform 4"/>
          <p:cNvSpPr>
            <a:spLocks/>
          </p:cNvSpPr>
          <p:nvPr/>
        </p:nvSpPr>
        <p:spPr bwMode="invGray">
          <a:xfrm>
            <a:off x="7864475" y="2917826"/>
            <a:ext cx="1588" cy="542925"/>
          </a:xfrm>
          <a:custGeom>
            <a:avLst/>
            <a:gdLst>
              <a:gd name="T0" fmla="*/ 0 w 1"/>
              <a:gd name="T1" fmla="*/ 0 h 380"/>
              <a:gd name="T2" fmla="*/ 2147483647 w 1"/>
              <a:gd name="T3" fmla="*/ 2147483647 h 380"/>
              <a:gd name="T4" fmla="*/ 0 60000 65536"/>
              <a:gd name="T5" fmla="*/ 0 60000 65536"/>
              <a:gd name="T6" fmla="*/ 0 w 1"/>
              <a:gd name="T7" fmla="*/ 0 h 380"/>
              <a:gd name="T8" fmla="*/ 1 w 1"/>
              <a:gd name="T9" fmla="*/ 380 h 380"/>
            </a:gdLst>
            <a:ahLst/>
            <a:cxnLst>
              <a:cxn ang="T4">
                <a:pos x="T0" y="T1"/>
              </a:cxn>
              <a:cxn ang="T5">
                <a:pos x="T2" y="T3"/>
              </a:cxn>
            </a:cxnLst>
            <a:rect l="T6" t="T7" r="T8" b="T9"/>
            <a:pathLst>
              <a:path w="1" h="380">
                <a:moveTo>
                  <a:pt x="0" y="0"/>
                </a:moveTo>
                <a:lnTo>
                  <a:pt x="1" y="380"/>
                </a:lnTo>
              </a:path>
            </a:pathLst>
          </a:custGeom>
          <a:noFill/>
          <a:ln w="1905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Monotype Sorts" pitchFamily="1" charset="2"/>
              <a:buChar char="4"/>
              <a:tabLst/>
              <a:defRPr/>
            </a:pPr>
            <a:endParaRPr kumimoji="1" lang="en-US" altLang="en-US" sz="1800" b="1" i="0" u="none" strike="noStrike" kern="1200" cap="none" spc="0" normalizeH="0" baseline="0" noProof="0">
              <a:ln>
                <a:noFill/>
              </a:ln>
              <a:solidFill>
                <a:srgbClr val="FFBA3E"/>
              </a:solidFill>
              <a:effectLst/>
              <a:uLnTx/>
              <a:uFillTx/>
              <a:latin typeface="Arial" panose="020B0604020202020204" pitchFamily="34" charset="0"/>
              <a:ea typeface="+mn-ea"/>
              <a:cs typeface="Times New Roman" panose="02020603050405020304" pitchFamily="18" charset="0"/>
            </a:endParaRPr>
          </a:p>
        </p:txBody>
      </p:sp>
      <p:sp>
        <p:nvSpPr>
          <p:cNvPr id="9223" name="Freeform 5"/>
          <p:cNvSpPr>
            <a:spLocks/>
          </p:cNvSpPr>
          <p:nvPr/>
        </p:nvSpPr>
        <p:spPr bwMode="invGray">
          <a:xfrm>
            <a:off x="4294189" y="2906714"/>
            <a:ext cx="1587" cy="542925"/>
          </a:xfrm>
          <a:custGeom>
            <a:avLst/>
            <a:gdLst>
              <a:gd name="T0" fmla="*/ 0 w 1"/>
              <a:gd name="T1" fmla="*/ 0 h 380"/>
              <a:gd name="T2" fmla="*/ 2147483647 w 1"/>
              <a:gd name="T3" fmla="*/ 2147483647 h 380"/>
              <a:gd name="T4" fmla="*/ 0 60000 65536"/>
              <a:gd name="T5" fmla="*/ 0 60000 65536"/>
              <a:gd name="T6" fmla="*/ 0 w 1"/>
              <a:gd name="T7" fmla="*/ 0 h 380"/>
              <a:gd name="T8" fmla="*/ 1 w 1"/>
              <a:gd name="T9" fmla="*/ 380 h 380"/>
            </a:gdLst>
            <a:ahLst/>
            <a:cxnLst>
              <a:cxn ang="T4">
                <a:pos x="T0" y="T1"/>
              </a:cxn>
              <a:cxn ang="T5">
                <a:pos x="T2" y="T3"/>
              </a:cxn>
            </a:cxnLst>
            <a:rect l="T6" t="T7" r="T8" b="T9"/>
            <a:pathLst>
              <a:path w="1" h="380">
                <a:moveTo>
                  <a:pt x="0" y="0"/>
                </a:moveTo>
                <a:lnTo>
                  <a:pt x="1" y="380"/>
                </a:lnTo>
              </a:path>
            </a:pathLst>
          </a:custGeom>
          <a:noFill/>
          <a:ln w="1905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Monotype Sorts" pitchFamily="1" charset="2"/>
              <a:buChar char="4"/>
              <a:tabLst/>
              <a:defRPr/>
            </a:pPr>
            <a:endParaRPr kumimoji="1" lang="en-US" altLang="en-US" sz="1800" b="1" i="0" u="none" strike="noStrike" kern="1200" cap="none" spc="0" normalizeH="0" baseline="0" noProof="0">
              <a:ln>
                <a:noFill/>
              </a:ln>
              <a:solidFill>
                <a:srgbClr val="FFBA3E"/>
              </a:solidFill>
              <a:effectLst/>
              <a:uLnTx/>
              <a:uFillTx/>
              <a:latin typeface="Arial" panose="020B0604020202020204" pitchFamily="34" charset="0"/>
              <a:ea typeface="+mn-ea"/>
              <a:cs typeface="Times New Roman" panose="02020603050405020304" pitchFamily="18" charset="0"/>
            </a:endParaRPr>
          </a:p>
        </p:txBody>
      </p:sp>
      <p:sp>
        <p:nvSpPr>
          <p:cNvPr id="9224" name="Freeform 6"/>
          <p:cNvSpPr>
            <a:spLocks/>
          </p:cNvSpPr>
          <p:nvPr/>
        </p:nvSpPr>
        <p:spPr bwMode="invGray">
          <a:xfrm>
            <a:off x="6088064" y="4848225"/>
            <a:ext cx="1587" cy="731838"/>
          </a:xfrm>
          <a:custGeom>
            <a:avLst/>
            <a:gdLst>
              <a:gd name="T0" fmla="*/ 0 w 1"/>
              <a:gd name="T1" fmla="*/ 0 h 380"/>
              <a:gd name="T2" fmla="*/ 2147483647 w 1"/>
              <a:gd name="T3" fmla="*/ 2147483647 h 380"/>
              <a:gd name="T4" fmla="*/ 0 60000 65536"/>
              <a:gd name="T5" fmla="*/ 0 60000 65536"/>
              <a:gd name="T6" fmla="*/ 0 w 1"/>
              <a:gd name="T7" fmla="*/ 0 h 380"/>
              <a:gd name="T8" fmla="*/ 1 w 1"/>
              <a:gd name="T9" fmla="*/ 380 h 380"/>
            </a:gdLst>
            <a:ahLst/>
            <a:cxnLst>
              <a:cxn ang="T4">
                <a:pos x="T0" y="T1"/>
              </a:cxn>
              <a:cxn ang="T5">
                <a:pos x="T2" y="T3"/>
              </a:cxn>
            </a:cxnLst>
            <a:rect l="T6" t="T7" r="T8" b="T9"/>
            <a:pathLst>
              <a:path w="1" h="380">
                <a:moveTo>
                  <a:pt x="0" y="0"/>
                </a:moveTo>
                <a:lnTo>
                  <a:pt x="1" y="380"/>
                </a:lnTo>
              </a:path>
            </a:pathLst>
          </a:custGeom>
          <a:noFill/>
          <a:ln w="1905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Monotype Sorts" pitchFamily="1" charset="2"/>
              <a:buChar char="4"/>
              <a:tabLst/>
              <a:defRPr/>
            </a:pPr>
            <a:endParaRPr kumimoji="1" lang="en-US" altLang="en-US" sz="1800" b="1" i="0" u="none" strike="noStrike" kern="1200" cap="none" spc="0" normalizeH="0" baseline="0" noProof="0">
              <a:ln>
                <a:noFill/>
              </a:ln>
              <a:solidFill>
                <a:srgbClr val="FFBA3E"/>
              </a:solidFill>
              <a:effectLst/>
              <a:uLnTx/>
              <a:uFillTx/>
              <a:latin typeface="Arial" panose="020B0604020202020204" pitchFamily="34" charset="0"/>
              <a:ea typeface="+mn-ea"/>
              <a:cs typeface="Times New Roman" panose="02020603050405020304" pitchFamily="18" charset="0"/>
            </a:endParaRPr>
          </a:p>
        </p:txBody>
      </p:sp>
      <p:sp>
        <p:nvSpPr>
          <p:cNvPr id="9225" name="Freeform 7"/>
          <p:cNvSpPr>
            <a:spLocks/>
          </p:cNvSpPr>
          <p:nvPr/>
        </p:nvSpPr>
        <p:spPr bwMode="invGray">
          <a:xfrm>
            <a:off x="6088064" y="3871914"/>
            <a:ext cx="1587" cy="541337"/>
          </a:xfrm>
          <a:custGeom>
            <a:avLst/>
            <a:gdLst>
              <a:gd name="T0" fmla="*/ 0 w 1"/>
              <a:gd name="T1" fmla="*/ 0 h 380"/>
              <a:gd name="T2" fmla="*/ 2147483647 w 1"/>
              <a:gd name="T3" fmla="*/ 2147483647 h 380"/>
              <a:gd name="T4" fmla="*/ 0 60000 65536"/>
              <a:gd name="T5" fmla="*/ 0 60000 65536"/>
              <a:gd name="T6" fmla="*/ 0 w 1"/>
              <a:gd name="T7" fmla="*/ 0 h 380"/>
              <a:gd name="T8" fmla="*/ 1 w 1"/>
              <a:gd name="T9" fmla="*/ 380 h 380"/>
            </a:gdLst>
            <a:ahLst/>
            <a:cxnLst>
              <a:cxn ang="T4">
                <a:pos x="T0" y="T1"/>
              </a:cxn>
              <a:cxn ang="T5">
                <a:pos x="T2" y="T3"/>
              </a:cxn>
            </a:cxnLst>
            <a:rect l="T6" t="T7" r="T8" b="T9"/>
            <a:pathLst>
              <a:path w="1" h="380">
                <a:moveTo>
                  <a:pt x="0" y="0"/>
                </a:moveTo>
                <a:lnTo>
                  <a:pt x="1" y="380"/>
                </a:lnTo>
              </a:path>
            </a:pathLst>
          </a:custGeom>
          <a:noFill/>
          <a:ln w="1905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Monotype Sorts" pitchFamily="1" charset="2"/>
              <a:buChar char="4"/>
              <a:tabLst/>
              <a:defRPr/>
            </a:pPr>
            <a:endParaRPr kumimoji="1" lang="en-US" altLang="en-US" sz="1800" b="1" i="0" u="none" strike="noStrike" kern="1200" cap="none" spc="0" normalizeH="0" baseline="0" noProof="0">
              <a:ln>
                <a:noFill/>
              </a:ln>
              <a:solidFill>
                <a:srgbClr val="FFBA3E"/>
              </a:solidFill>
              <a:effectLst/>
              <a:uLnTx/>
              <a:uFillTx/>
              <a:latin typeface="Arial" panose="020B0604020202020204" pitchFamily="34" charset="0"/>
              <a:ea typeface="+mn-ea"/>
              <a:cs typeface="Times New Roman" panose="02020603050405020304" pitchFamily="18" charset="0"/>
            </a:endParaRPr>
          </a:p>
        </p:txBody>
      </p:sp>
      <p:sp>
        <p:nvSpPr>
          <p:cNvPr id="9226" name="Freeform 8"/>
          <p:cNvSpPr>
            <a:spLocks/>
          </p:cNvSpPr>
          <p:nvPr/>
        </p:nvSpPr>
        <p:spPr bwMode="invGray">
          <a:xfrm>
            <a:off x="6086475" y="2906714"/>
            <a:ext cx="1588" cy="542925"/>
          </a:xfrm>
          <a:custGeom>
            <a:avLst/>
            <a:gdLst>
              <a:gd name="T0" fmla="*/ 0 w 1"/>
              <a:gd name="T1" fmla="*/ 0 h 380"/>
              <a:gd name="T2" fmla="*/ 2147483647 w 1"/>
              <a:gd name="T3" fmla="*/ 2147483647 h 380"/>
              <a:gd name="T4" fmla="*/ 0 60000 65536"/>
              <a:gd name="T5" fmla="*/ 0 60000 65536"/>
              <a:gd name="T6" fmla="*/ 0 w 1"/>
              <a:gd name="T7" fmla="*/ 0 h 380"/>
              <a:gd name="T8" fmla="*/ 1 w 1"/>
              <a:gd name="T9" fmla="*/ 380 h 380"/>
            </a:gdLst>
            <a:ahLst/>
            <a:cxnLst>
              <a:cxn ang="T4">
                <a:pos x="T0" y="T1"/>
              </a:cxn>
              <a:cxn ang="T5">
                <a:pos x="T2" y="T3"/>
              </a:cxn>
            </a:cxnLst>
            <a:rect l="T6" t="T7" r="T8" b="T9"/>
            <a:pathLst>
              <a:path w="1" h="380">
                <a:moveTo>
                  <a:pt x="0" y="0"/>
                </a:moveTo>
                <a:lnTo>
                  <a:pt x="1" y="380"/>
                </a:lnTo>
              </a:path>
            </a:pathLst>
          </a:custGeom>
          <a:noFill/>
          <a:ln w="1905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Monotype Sorts" pitchFamily="1" charset="2"/>
              <a:buChar char="4"/>
              <a:tabLst/>
              <a:defRPr/>
            </a:pPr>
            <a:endParaRPr kumimoji="1" lang="en-US" altLang="en-US" sz="1800" b="1" i="0" u="none" strike="noStrike" kern="1200" cap="none" spc="0" normalizeH="0" baseline="0" noProof="0">
              <a:ln>
                <a:noFill/>
              </a:ln>
              <a:solidFill>
                <a:srgbClr val="FFBA3E"/>
              </a:solidFill>
              <a:effectLst/>
              <a:uLnTx/>
              <a:uFillTx/>
              <a:latin typeface="Arial" panose="020B0604020202020204" pitchFamily="34" charset="0"/>
              <a:ea typeface="+mn-ea"/>
              <a:cs typeface="Times New Roman" panose="02020603050405020304" pitchFamily="18" charset="0"/>
            </a:endParaRPr>
          </a:p>
        </p:txBody>
      </p:sp>
      <p:sp>
        <p:nvSpPr>
          <p:cNvPr id="9227" name="Freeform 9"/>
          <p:cNvSpPr>
            <a:spLocks/>
          </p:cNvSpPr>
          <p:nvPr/>
        </p:nvSpPr>
        <p:spPr bwMode="invGray">
          <a:xfrm>
            <a:off x="6086475" y="1941514"/>
            <a:ext cx="1588" cy="541337"/>
          </a:xfrm>
          <a:custGeom>
            <a:avLst/>
            <a:gdLst>
              <a:gd name="T0" fmla="*/ 0 w 1"/>
              <a:gd name="T1" fmla="*/ 0 h 380"/>
              <a:gd name="T2" fmla="*/ 2147483647 w 1"/>
              <a:gd name="T3" fmla="*/ 2147483647 h 380"/>
              <a:gd name="T4" fmla="*/ 0 60000 65536"/>
              <a:gd name="T5" fmla="*/ 0 60000 65536"/>
              <a:gd name="T6" fmla="*/ 0 w 1"/>
              <a:gd name="T7" fmla="*/ 0 h 380"/>
              <a:gd name="T8" fmla="*/ 1 w 1"/>
              <a:gd name="T9" fmla="*/ 380 h 380"/>
            </a:gdLst>
            <a:ahLst/>
            <a:cxnLst>
              <a:cxn ang="T4">
                <a:pos x="T0" y="T1"/>
              </a:cxn>
              <a:cxn ang="T5">
                <a:pos x="T2" y="T3"/>
              </a:cxn>
            </a:cxnLst>
            <a:rect l="T6" t="T7" r="T8" b="T9"/>
            <a:pathLst>
              <a:path w="1" h="380">
                <a:moveTo>
                  <a:pt x="0" y="0"/>
                </a:moveTo>
                <a:lnTo>
                  <a:pt x="1" y="380"/>
                </a:lnTo>
              </a:path>
            </a:pathLst>
          </a:custGeom>
          <a:noFill/>
          <a:ln w="19050">
            <a:solidFill>
              <a:srgbClr val="92D050"/>
            </a:solidFill>
            <a:round/>
            <a:headEnd/>
            <a:tailEnd/>
          </a:ln>
          <a:extLst>
            <a:ext uri="{909E8E84-426E-40DD-AFC4-6F175D3DCCD1}">
              <a14:hiddenFill xmlns:a14="http://schemas.microsoft.com/office/drawing/2010/main">
                <a:solidFill>
                  <a:srgbClr val="FFFFFF"/>
                </a:solidFill>
              </a14:hiddenFill>
            </a:ext>
          </a:extLst>
        </p:spPr>
        <p:txBody>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Monotype Sorts" pitchFamily="1" charset="2"/>
              <a:buChar char="4"/>
              <a:tabLst/>
              <a:defRPr/>
            </a:pPr>
            <a:endParaRPr kumimoji="1" lang="en-US" altLang="en-US" sz="1800" b="1" i="0" u="none" strike="noStrike" kern="1200" cap="none" spc="0" normalizeH="0" baseline="0" noProof="0">
              <a:ln>
                <a:noFill/>
              </a:ln>
              <a:solidFill>
                <a:srgbClr val="FFBA3E"/>
              </a:solidFill>
              <a:effectLst/>
              <a:uLnTx/>
              <a:uFillTx/>
              <a:latin typeface="Arial" panose="020B0604020202020204" pitchFamily="34" charset="0"/>
              <a:ea typeface="+mn-ea"/>
              <a:cs typeface="Times New Roman" panose="02020603050405020304" pitchFamily="18" charset="0"/>
            </a:endParaRPr>
          </a:p>
        </p:txBody>
      </p:sp>
      <p:sp>
        <p:nvSpPr>
          <p:cNvPr id="25" name="AutoShape 11"/>
          <p:cNvSpPr>
            <a:spLocks noChangeArrowheads="1"/>
          </p:cNvSpPr>
          <p:nvPr/>
        </p:nvSpPr>
        <p:spPr bwMode="invGray">
          <a:xfrm>
            <a:off x="2817814" y="2278063"/>
            <a:ext cx="6537325" cy="704850"/>
          </a:xfrm>
          <a:prstGeom prst="roundRect">
            <a:avLst>
              <a:gd name="adj" fmla="val 16667"/>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 typeface="Monotype Sorts" pitchFamily="1" charset="2"/>
              <a:buChar char="4"/>
              <a:tabLst/>
              <a:defRPr/>
            </a:pP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Rule out other conditions that may present with chronic widespread pain (“Operator dependent”)</a:t>
            </a:r>
          </a:p>
        </p:txBody>
      </p:sp>
      <p:sp>
        <p:nvSpPr>
          <p:cNvPr id="26" name="AutoShape 12"/>
          <p:cNvSpPr>
            <a:spLocks noChangeArrowheads="1"/>
          </p:cNvSpPr>
          <p:nvPr/>
        </p:nvSpPr>
        <p:spPr bwMode="invGray">
          <a:xfrm>
            <a:off x="2817814" y="1325563"/>
            <a:ext cx="6537325" cy="704850"/>
          </a:xfrm>
          <a:prstGeom prst="roundRect">
            <a:avLst>
              <a:gd name="adj" fmla="val 16667"/>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 typeface="Monotype Sorts" pitchFamily="1" charset="2"/>
              <a:buChar char="4"/>
              <a:tabLst/>
              <a:defRPr/>
            </a:pP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History of chronic, </a:t>
            </a:r>
            <a:br>
              <a:rPr kumimoji="1" lang="en-US" altLang="en-US" sz="1800" b="1" i="0" u="none" strike="noStrike" kern="1200" cap="none" spc="0" normalizeH="0" baseline="0" noProof="0" dirty="0">
                <a:ln>
                  <a:noFill/>
                </a:ln>
                <a:solidFill>
                  <a:srgbClr val="00009C"/>
                </a:solidFill>
                <a:effectLst/>
                <a:uLnTx/>
                <a:uFillTx/>
                <a:latin typeface="Arial"/>
                <a:ea typeface="+mn-ea"/>
                <a:cs typeface="+mn-cs"/>
              </a:rPr>
            </a:b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widespread pain for ≥3 months</a:t>
            </a:r>
          </a:p>
        </p:txBody>
      </p:sp>
      <p:sp>
        <p:nvSpPr>
          <p:cNvPr id="27" name="AutoShape 13"/>
          <p:cNvSpPr>
            <a:spLocks noChangeArrowheads="1"/>
          </p:cNvSpPr>
          <p:nvPr/>
        </p:nvSpPr>
        <p:spPr bwMode="invGray">
          <a:xfrm>
            <a:off x="2817814" y="4184650"/>
            <a:ext cx="6537325" cy="704850"/>
          </a:xfrm>
          <a:prstGeom prst="roundRect">
            <a:avLst>
              <a:gd name="adj" fmla="val 16667"/>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 typeface="Monotype Sorts" pitchFamily="1" charset="2"/>
              <a:buChar char="4"/>
              <a:tabLst/>
              <a:defRPr/>
            </a:pP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Confirm presence of tender points </a:t>
            </a:r>
          </a:p>
          <a:p>
            <a:pPr marL="0" marR="0" lvl="0" indent="0" algn="ctr" defTabSz="914400" rtl="0" eaLnBrk="1" fontAlgn="base" latinLnBrk="0" hangingPunct="1">
              <a:lnSpc>
                <a:spcPct val="100000"/>
              </a:lnSpc>
              <a:spcBef>
                <a:spcPts val="0"/>
              </a:spcBef>
              <a:spcAft>
                <a:spcPct val="0"/>
              </a:spcAft>
              <a:buClrTx/>
              <a:buSzTx/>
              <a:buFont typeface="Monotype Sorts" pitchFamily="1" charset="2"/>
              <a:buChar char="4"/>
              <a:tabLst/>
              <a:defRPr/>
            </a:pP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(Fibromyalgia may be present, even if &lt;11 of 18)</a:t>
            </a:r>
          </a:p>
        </p:txBody>
      </p:sp>
      <p:sp>
        <p:nvSpPr>
          <p:cNvPr id="28" name="AutoShape 14"/>
          <p:cNvSpPr>
            <a:spLocks noChangeArrowheads="1"/>
          </p:cNvSpPr>
          <p:nvPr/>
        </p:nvSpPr>
        <p:spPr bwMode="invGray">
          <a:xfrm>
            <a:off x="2817814" y="3232151"/>
            <a:ext cx="6537325" cy="703263"/>
          </a:xfrm>
          <a:prstGeom prst="roundRect">
            <a:avLst>
              <a:gd name="adj" fmla="val 16667"/>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 typeface="Monotype Sorts" pitchFamily="1" charset="2"/>
              <a:buChar char="4"/>
              <a:tabLst/>
              <a:defRPr/>
            </a:pP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General physical exam, neurologic exam, selected laboratory testing (ESR, thyroid tests; avoid screening serologic tests)</a:t>
            </a:r>
          </a:p>
        </p:txBody>
      </p:sp>
      <p:sp>
        <p:nvSpPr>
          <p:cNvPr id="29" name="AutoShape 10"/>
          <p:cNvSpPr>
            <a:spLocks noChangeArrowheads="1"/>
          </p:cNvSpPr>
          <p:nvPr/>
        </p:nvSpPr>
        <p:spPr bwMode="invGray">
          <a:xfrm>
            <a:off x="3914775" y="5487988"/>
            <a:ext cx="4343400" cy="704850"/>
          </a:xfrm>
          <a:prstGeom prst="roundRect">
            <a:avLst>
              <a:gd name="adj" fmla="val 16667"/>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 typeface="Monotype Sorts" pitchFamily="1" charset="2"/>
              <a:buChar char="4"/>
              <a:tabLst/>
              <a:defRPr/>
            </a:pP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Confirm diagnosis </a:t>
            </a:r>
            <a:br>
              <a:rPr kumimoji="1" lang="en-US" altLang="en-US" sz="1800" b="1" i="0" u="none" strike="noStrike" kern="1200" cap="none" spc="0" normalizeH="0" baseline="0" noProof="0" dirty="0">
                <a:ln>
                  <a:noFill/>
                </a:ln>
                <a:solidFill>
                  <a:srgbClr val="00009C"/>
                </a:solidFill>
                <a:effectLst/>
                <a:uLnTx/>
                <a:uFillTx/>
                <a:latin typeface="Arial"/>
                <a:ea typeface="+mn-ea"/>
                <a:cs typeface="+mn-cs"/>
              </a:rPr>
            </a:br>
            <a:r>
              <a:rPr kumimoji="1" lang="en-US" altLang="en-US" sz="1800" b="1" i="0" u="none" strike="noStrike" kern="1200" cap="none" spc="0" normalizeH="0" baseline="0" noProof="0" dirty="0">
                <a:ln>
                  <a:noFill/>
                </a:ln>
                <a:solidFill>
                  <a:srgbClr val="00009C"/>
                </a:solidFill>
                <a:effectLst/>
                <a:uLnTx/>
                <a:uFillTx/>
                <a:latin typeface="Arial"/>
                <a:ea typeface="+mn-ea"/>
                <a:cs typeface="+mn-cs"/>
              </a:rPr>
              <a:t>of fibromyalgia</a:t>
            </a:r>
          </a:p>
        </p:txBody>
      </p:sp>
      <p:sp>
        <p:nvSpPr>
          <p:cNvPr id="30" name="AutoShape 11"/>
          <p:cNvSpPr>
            <a:spLocks noChangeArrowheads="1"/>
          </p:cNvSpPr>
          <p:nvPr/>
        </p:nvSpPr>
        <p:spPr bwMode="blackWhite">
          <a:xfrm>
            <a:off x="1752600" y="2278063"/>
            <a:ext cx="8534400" cy="704850"/>
          </a:xfrm>
          <a:prstGeom prst="roundRect">
            <a:avLst>
              <a:gd name="adj" fmla="val 16667"/>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1800" b="1" i="0" u="none" strike="noStrike" kern="1200" cap="none" spc="0" normalizeH="0" baseline="0" noProof="0" dirty="0">
                <a:ln>
                  <a:noFill/>
                </a:ln>
                <a:solidFill>
                  <a:srgbClr val="000000"/>
                </a:solidFill>
                <a:effectLst/>
                <a:uLnTx/>
                <a:uFillTx/>
                <a:latin typeface="Arial"/>
                <a:ea typeface="+mn-ea"/>
                <a:cs typeface="Times New Roman" pitchFamily="18" charset="0"/>
              </a:rPr>
              <a:t>Rule out other conditions that may present with chronic widespread pain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1800" b="1" i="0" u="sng" strike="noStrike" kern="1200" cap="none" spc="0" normalizeH="0" baseline="0" noProof="0" dirty="0">
                <a:ln>
                  <a:noFill/>
                </a:ln>
                <a:solidFill>
                  <a:srgbClr val="000000"/>
                </a:solidFill>
                <a:effectLst/>
                <a:uLnTx/>
                <a:uFillTx/>
                <a:latin typeface="Arial"/>
                <a:ea typeface="+mn-ea"/>
                <a:cs typeface="Times New Roman" pitchFamily="18" charset="0"/>
              </a:rPr>
              <a:t>Depending on physician</a:t>
            </a:r>
            <a:r>
              <a:rPr kumimoji="1" lang="en-US" sz="1800" b="1" i="0" u="none" strike="noStrike" kern="1200" cap="none" spc="0" normalizeH="0" baseline="0" noProof="0" dirty="0">
                <a:ln>
                  <a:noFill/>
                </a:ln>
                <a:solidFill>
                  <a:srgbClr val="000000"/>
                </a:solidFill>
                <a:effectLst/>
                <a:uLnTx/>
                <a:uFillTx/>
                <a:latin typeface="Arial"/>
                <a:ea typeface="+mn-ea"/>
                <a:cs typeface="Times New Roman" pitchFamily="18" charset="0"/>
              </a:rPr>
              <a:t>: Mental health evaluation, sleep evaluation</a:t>
            </a:r>
          </a:p>
        </p:txBody>
      </p:sp>
      <p:sp>
        <p:nvSpPr>
          <p:cNvPr id="31" name="AutoShape 12"/>
          <p:cNvSpPr>
            <a:spLocks noChangeArrowheads="1"/>
          </p:cNvSpPr>
          <p:nvPr/>
        </p:nvSpPr>
        <p:spPr bwMode="blackWhite">
          <a:xfrm>
            <a:off x="2817814" y="1325563"/>
            <a:ext cx="6537325" cy="704850"/>
          </a:xfrm>
          <a:prstGeom prst="roundRect">
            <a:avLst>
              <a:gd name="adj" fmla="val 16667"/>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Arial"/>
                <a:ea typeface="+mn-ea"/>
                <a:cs typeface="+mn-cs"/>
              </a:rPr>
              <a:t>History of chronic, </a:t>
            </a:r>
            <a:br>
              <a:rPr kumimoji="1" lang="en-US" altLang="en-US" sz="1800" b="1" i="0" u="none" strike="noStrike" kern="1200" cap="none" spc="0" normalizeH="0" baseline="0" noProof="0" dirty="0">
                <a:ln>
                  <a:noFill/>
                </a:ln>
                <a:solidFill>
                  <a:srgbClr val="000000"/>
                </a:solidFill>
                <a:effectLst/>
                <a:uLnTx/>
                <a:uFillTx/>
                <a:latin typeface="Arial"/>
                <a:ea typeface="+mn-ea"/>
                <a:cs typeface="+mn-cs"/>
              </a:rPr>
            </a:br>
            <a:r>
              <a:rPr kumimoji="1" lang="en-US" altLang="en-US" sz="1800" b="1" i="0" u="none" strike="noStrike" kern="1200" cap="none" spc="0" normalizeH="0" baseline="0" noProof="0" dirty="0">
                <a:ln>
                  <a:noFill/>
                </a:ln>
                <a:solidFill>
                  <a:srgbClr val="000000"/>
                </a:solidFill>
                <a:effectLst/>
                <a:uLnTx/>
                <a:uFillTx/>
                <a:latin typeface="Arial"/>
                <a:ea typeface="+mn-ea"/>
                <a:cs typeface="+mn-cs"/>
              </a:rPr>
              <a:t>widespread pain for ≥3 months</a:t>
            </a:r>
          </a:p>
        </p:txBody>
      </p:sp>
      <p:sp>
        <p:nvSpPr>
          <p:cNvPr id="32" name="AutoShape 13"/>
          <p:cNvSpPr>
            <a:spLocks noChangeArrowheads="1"/>
          </p:cNvSpPr>
          <p:nvPr/>
        </p:nvSpPr>
        <p:spPr bwMode="blackWhite">
          <a:xfrm>
            <a:off x="2817814" y="4184650"/>
            <a:ext cx="6537325" cy="704850"/>
          </a:xfrm>
          <a:prstGeom prst="roundRect">
            <a:avLst>
              <a:gd name="adj" fmla="val 16667"/>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Arial"/>
                <a:ea typeface="+mn-ea"/>
                <a:cs typeface="+mn-cs"/>
              </a:rPr>
              <a:t>Confirm presence of tender points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Arial"/>
                <a:ea typeface="+mn-ea"/>
                <a:cs typeface="+mn-cs"/>
              </a:rPr>
              <a:t>(Fibromyalgia may be present, even if &lt;11 of 18)</a:t>
            </a:r>
          </a:p>
        </p:txBody>
      </p:sp>
      <p:sp>
        <p:nvSpPr>
          <p:cNvPr id="33" name="AutoShape 14"/>
          <p:cNvSpPr>
            <a:spLocks noChangeArrowheads="1"/>
          </p:cNvSpPr>
          <p:nvPr/>
        </p:nvSpPr>
        <p:spPr bwMode="blackWhite">
          <a:xfrm>
            <a:off x="2260600" y="3232151"/>
            <a:ext cx="7683500" cy="703263"/>
          </a:xfrm>
          <a:prstGeom prst="roundRect">
            <a:avLst>
              <a:gd name="adj" fmla="val 16667"/>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Arial"/>
                <a:ea typeface="+mn-ea"/>
                <a:cs typeface="+mn-cs"/>
              </a:rPr>
              <a:t>General physical exam, neurologic exam, selected laboratory testing (ESR, thyroid tests; avoid screening serologic tests)</a:t>
            </a:r>
          </a:p>
        </p:txBody>
      </p:sp>
      <p:sp>
        <p:nvSpPr>
          <p:cNvPr id="34" name="AutoShape 10"/>
          <p:cNvSpPr>
            <a:spLocks noChangeArrowheads="1"/>
          </p:cNvSpPr>
          <p:nvPr/>
        </p:nvSpPr>
        <p:spPr bwMode="blackWhite">
          <a:xfrm>
            <a:off x="3914775" y="5487988"/>
            <a:ext cx="4343400" cy="704850"/>
          </a:xfrm>
          <a:prstGeom prst="roundRect">
            <a:avLst>
              <a:gd name="adj" fmla="val 16667"/>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altLang="en-US" sz="1800" b="1" i="0" u="none" strike="noStrike" kern="1200" cap="none" spc="0" normalizeH="0" baseline="0" noProof="0" dirty="0">
                <a:ln>
                  <a:noFill/>
                </a:ln>
                <a:solidFill>
                  <a:srgbClr val="000000"/>
                </a:solidFill>
                <a:effectLst/>
                <a:uLnTx/>
                <a:uFillTx/>
                <a:latin typeface="Arial"/>
                <a:ea typeface="+mn-ea"/>
                <a:cs typeface="+mn-cs"/>
              </a:rPr>
              <a:t>Confirm diagnosis </a:t>
            </a:r>
            <a:br>
              <a:rPr kumimoji="1" lang="en-US" altLang="en-US" sz="1800" b="1" i="0" u="none" strike="noStrike" kern="1200" cap="none" spc="0" normalizeH="0" baseline="0" noProof="0" dirty="0">
                <a:ln>
                  <a:noFill/>
                </a:ln>
                <a:solidFill>
                  <a:srgbClr val="000000"/>
                </a:solidFill>
                <a:effectLst/>
                <a:uLnTx/>
                <a:uFillTx/>
                <a:latin typeface="Arial"/>
                <a:ea typeface="+mn-ea"/>
                <a:cs typeface="+mn-cs"/>
              </a:rPr>
            </a:br>
            <a:r>
              <a:rPr kumimoji="1" lang="en-US" altLang="en-US" sz="1800" b="1" i="0" u="none" strike="noStrike" kern="1200" cap="none" spc="0" normalizeH="0" baseline="0" noProof="0" dirty="0">
                <a:ln>
                  <a:noFill/>
                </a:ln>
                <a:solidFill>
                  <a:srgbClr val="000000"/>
                </a:solidFill>
                <a:effectLst/>
                <a:uLnTx/>
                <a:uFillTx/>
                <a:latin typeface="Arial"/>
                <a:ea typeface="+mn-ea"/>
                <a:cs typeface="+mn-cs"/>
              </a:rPr>
              <a:t>of fibromyalgia</a:t>
            </a:r>
          </a:p>
        </p:txBody>
      </p:sp>
    </p:spTree>
    <p:extLst>
      <p:ext uri="{BB962C8B-B14F-4D97-AF65-F5344CB8AC3E}">
        <p14:creationId xmlns:p14="http://schemas.microsoft.com/office/powerpoint/2010/main" val="21378773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Somatisation is more common in</a:t>
            </a:r>
          </a:p>
        </p:txBody>
      </p:sp>
      <p:sp>
        <p:nvSpPr>
          <p:cNvPr id="5" name="Content Placeholder 4"/>
          <p:cNvSpPr>
            <a:spLocks noGrp="1"/>
          </p:cNvSpPr>
          <p:nvPr>
            <p:ph idx="1"/>
          </p:nvPr>
        </p:nvSpPr>
        <p:spPr/>
        <p:txBody>
          <a:bodyPr/>
          <a:lstStyle/>
          <a:p>
            <a:r>
              <a:rPr lang="en-GB" dirty="0"/>
              <a:t>Women</a:t>
            </a:r>
          </a:p>
          <a:p>
            <a:r>
              <a:rPr lang="en-GB" dirty="0"/>
              <a:t>People with higher socioeconomic status</a:t>
            </a:r>
          </a:p>
          <a:p>
            <a:r>
              <a:rPr lang="en-GB" dirty="0"/>
              <a:t>Patients from larger families</a:t>
            </a:r>
          </a:p>
          <a:p>
            <a:r>
              <a:rPr lang="en-GB" dirty="0"/>
              <a:t>People who have had early life difficulties</a:t>
            </a:r>
          </a:p>
          <a:p>
            <a:r>
              <a:rPr lang="en-GB" dirty="0"/>
              <a:t>People who have experienced stressful life events</a:t>
            </a:r>
          </a:p>
        </p:txBody>
      </p:sp>
    </p:spTree>
    <p:extLst>
      <p:ext uri="{BB962C8B-B14F-4D97-AF65-F5344CB8AC3E}">
        <p14:creationId xmlns:p14="http://schemas.microsoft.com/office/powerpoint/2010/main" val="11320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22" name="Rectangle 6"/>
          <p:cNvSpPr>
            <a:spLocks noGrp="1" noChangeArrowheads="1"/>
          </p:cNvSpPr>
          <p:nvPr>
            <p:ph type="title"/>
          </p:nvPr>
        </p:nvSpPr>
        <p:spPr/>
        <p:txBody>
          <a:bodyPr/>
          <a:lstStyle/>
          <a:p>
            <a:pPr eaLnBrk="1" hangingPunct="1">
              <a:defRPr/>
            </a:pPr>
            <a:r>
              <a:rPr lang="en-US"/>
              <a:t>Fibromyalgia</a:t>
            </a:r>
            <a:br>
              <a:rPr lang="en-US"/>
            </a:br>
            <a:r>
              <a:rPr lang="en-US" sz="2800" i="1"/>
              <a:t>ACR Diagnostic Criteria</a:t>
            </a:r>
          </a:p>
        </p:txBody>
      </p:sp>
      <p:sp>
        <p:nvSpPr>
          <p:cNvPr id="50180" name="Rectangle 7"/>
          <p:cNvSpPr>
            <a:spLocks noGrp="1" noChangeArrowheads="1"/>
          </p:cNvSpPr>
          <p:nvPr>
            <p:ph idx="1"/>
          </p:nvPr>
        </p:nvSpPr>
        <p:spPr>
          <a:xfrm>
            <a:off x="5467350" y="1754188"/>
            <a:ext cx="4364038" cy="3776662"/>
          </a:xfrm>
        </p:spPr>
        <p:txBody>
          <a:bodyPr>
            <a:normAutofit fontScale="85000" lnSpcReduction="20000"/>
          </a:bodyPr>
          <a:lstStyle/>
          <a:p>
            <a:pPr eaLnBrk="1" hangingPunct="1"/>
            <a:r>
              <a:rPr lang="en-US" altLang="en-US" sz="2400"/>
              <a:t>History (</a:t>
            </a:r>
            <a:r>
              <a:rPr lang="en-US" altLang="en-US" sz="2400">
                <a:cs typeface="Arial" panose="020B0604020202020204" pitchFamily="34" charset="0"/>
              </a:rPr>
              <a:t>≥</a:t>
            </a:r>
            <a:r>
              <a:rPr lang="en-US" altLang="en-US" sz="2400"/>
              <a:t>3 months) of widespread pain</a:t>
            </a:r>
          </a:p>
          <a:p>
            <a:pPr lvl="1" eaLnBrk="1" hangingPunct="1"/>
            <a:r>
              <a:rPr lang="en-US" altLang="en-US" sz="2000"/>
              <a:t>Above and below the waist</a:t>
            </a:r>
          </a:p>
          <a:p>
            <a:pPr lvl="1" eaLnBrk="1" hangingPunct="1"/>
            <a:r>
              <a:rPr lang="en-US" altLang="en-US" sz="2000"/>
              <a:t>Bilateral</a:t>
            </a:r>
          </a:p>
          <a:p>
            <a:pPr lvl="1" eaLnBrk="1" hangingPunct="1"/>
            <a:r>
              <a:rPr lang="en-US" altLang="en-US" sz="2000"/>
              <a:t>In the axial skeleton</a:t>
            </a:r>
          </a:p>
          <a:p>
            <a:pPr eaLnBrk="1" hangingPunct="1"/>
            <a:r>
              <a:rPr lang="en-US" altLang="en-US" sz="2400"/>
              <a:t>Manual tender</a:t>
            </a:r>
            <a:br>
              <a:rPr lang="en-US" altLang="en-US" sz="2400"/>
            </a:br>
            <a:r>
              <a:rPr lang="en-US" altLang="en-US" sz="2400"/>
              <a:t>point examination</a:t>
            </a:r>
          </a:p>
          <a:p>
            <a:pPr lvl="1" eaLnBrk="1" hangingPunct="1"/>
            <a:r>
              <a:rPr lang="en-US" altLang="en-US" sz="2000"/>
              <a:t>Pain in ≥11 of 18 specific </a:t>
            </a:r>
            <a:br>
              <a:rPr lang="en-US" altLang="en-US" sz="2000"/>
            </a:br>
            <a:r>
              <a:rPr lang="en-US" altLang="en-US" sz="2000"/>
              <a:t>fibromyalgia tender points on digital palpation </a:t>
            </a:r>
          </a:p>
          <a:p>
            <a:pPr lvl="1" eaLnBrk="1" hangingPunct="1"/>
            <a:r>
              <a:rPr lang="en-US" altLang="en-US" sz="2000"/>
              <a:t>~ palpation force: 4 kg/1.4 cm</a:t>
            </a:r>
            <a:r>
              <a:rPr lang="en-US" altLang="en-US" sz="2000" baseline="30000"/>
              <a:t>2</a:t>
            </a:r>
          </a:p>
        </p:txBody>
      </p:sp>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5F0496DA-DC3C-43E9-AE96-1E826BAD0892}"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30</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pic>
        <p:nvPicPr>
          <p:cNvPr id="210948" name="Picture 4" descr="fibromyalgia_points"/>
          <p:cNvPicPr>
            <a:picLocks noChangeAspect="1" noChangeArrowheads="1"/>
          </p:cNvPicPr>
          <p:nvPr/>
        </p:nvPicPr>
        <p:blipFill>
          <a:blip r:embed="rId3"/>
          <a:srcRect/>
          <a:stretch>
            <a:fillRect/>
          </a:stretch>
        </p:blipFill>
        <p:spPr bwMode="auto">
          <a:xfrm>
            <a:off x="2071688" y="1690689"/>
            <a:ext cx="3217862" cy="3976687"/>
          </a:xfrm>
          <a:prstGeom prst="rect">
            <a:avLst/>
          </a:prstGeom>
          <a:noFill/>
          <a:ln w="9525">
            <a:solidFill>
              <a:schemeClr val="hlink"/>
            </a:solidFill>
            <a:miter lim="800000"/>
            <a:headEnd/>
            <a:tailEnd/>
          </a:ln>
          <a:effectLst>
            <a:outerShdw blurRad="63500" dist="38099" dir="2700000" algn="ctr" rotWithShape="0">
              <a:srgbClr val="000000">
                <a:alpha val="50000"/>
              </a:srgbClr>
            </a:outerShdw>
          </a:effectLst>
        </p:spPr>
      </p:pic>
      <p:sp>
        <p:nvSpPr>
          <p:cNvPr id="50182" name="Text Box 8"/>
          <p:cNvSpPr txBox="1">
            <a:spLocks noChangeArrowheads="1"/>
          </p:cNvSpPr>
          <p:nvPr/>
        </p:nvSpPr>
        <p:spPr bwMode="auto">
          <a:xfrm>
            <a:off x="2057400" y="6210300"/>
            <a:ext cx="8305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Okifuji A,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J Rheumatol.</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1997;24:377-383.</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Wolfe F,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Arthritis Rheum.</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1990;33:160-172.</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http://www.fibromyalgia-symptoms.org/fibromyalgia_diagnosis.html. Accessed August 1, 2008.</a:t>
            </a:r>
          </a:p>
        </p:txBody>
      </p:sp>
    </p:spTree>
    <p:extLst>
      <p:ext uri="{BB962C8B-B14F-4D97-AF65-F5344CB8AC3E}">
        <p14:creationId xmlns:p14="http://schemas.microsoft.com/office/powerpoint/2010/main" val="3212593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r>
              <a:rPr lang="en-US" altLang="en-US"/>
              <a:t>Fibromyalgia</a:t>
            </a:r>
            <a:br>
              <a:rPr lang="en-US" altLang="en-US"/>
            </a:br>
            <a:r>
              <a:rPr lang="en-US" altLang="en-US" sz="2800" i="1"/>
              <a:t>Differential Diagnosis</a:t>
            </a:r>
            <a:endParaRPr lang="en-US" altLang="en-US"/>
          </a:p>
        </p:txBody>
      </p:sp>
      <p:sp>
        <p:nvSpPr>
          <p:cNvPr id="29700" name="Rectangle 3"/>
          <p:cNvSpPr>
            <a:spLocks noGrp="1" noChangeArrowheads="1"/>
          </p:cNvSpPr>
          <p:nvPr>
            <p:ph idx="1"/>
          </p:nvPr>
        </p:nvSpPr>
        <p:spPr>
          <a:xfrm>
            <a:off x="2057401" y="1797050"/>
            <a:ext cx="8069263" cy="4184650"/>
          </a:xfrm>
        </p:spPr>
        <p:txBody>
          <a:bodyPr>
            <a:normAutofit/>
          </a:bodyPr>
          <a:lstStyle/>
          <a:p>
            <a:pPr eaLnBrk="1" hangingPunct="1">
              <a:lnSpc>
                <a:spcPct val="80000"/>
              </a:lnSpc>
            </a:pPr>
            <a:r>
              <a:rPr lang="en-US" altLang="en-US" sz="2400"/>
              <a:t>Rheumatic illness</a:t>
            </a:r>
          </a:p>
          <a:p>
            <a:pPr lvl="1" eaLnBrk="1" hangingPunct="1">
              <a:lnSpc>
                <a:spcPct val="80000"/>
              </a:lnSpc>
            </a:pPr>
            <a:r>
              <a:rPr lang="en-US" altLang="en-US" sz="2000"/>
              <a:t>Systemic CTD (RA, myositis, SLE, PMR)</a:t>
            </a:r>
          </a:p>
          <a:p>
            <a:pPr lvl="2" eaLnBrk="1" hangingPunct="1">
              <a:lnSpc>
                <a:spcPct val="80000"/>
              </a:lnSpc>
            </a:pPr>
            <a:r>
              <a:rPr lang="en-US" altLang="en-US" sz="1800"/>
              <a:t>False + ANA “pitfalls”</a:t>
            </a:r>
          </a:p>
          <a:p>
            <a:pPr lvl="2" eaLnBrk="1" hangingPunct="1">
              <a:lnSpc>
                <a:spcPct val="80000"/>
              </a:lnSpc>
            </a:pPr>
            <a:r>
              <a:rPr lang="en-US" altLang="en-US" sz="1800"/>
              <a:t>Seronegative spondyloarthropathies</a:t>
            </a:r>
          </a:p>
          <a:p>
            <a:pPr eaLnBrk="1" hangingPunct="1">
              <a:lnSpc>
                <a:spcPct val="80000"/>
              </a:lnSpc>
            </a:pPr>
            <a:r>
              <a:rPr lang="en-US" altLang="en-US" sz="2400"/>
              <a:t>Other chronic pain disorder (OA, spinal stenosis, neuropathy)</a:t>
            </a:r>
          </a:p>
          <a:p>
            <a:pPr eaLnBrk="1" hangingPunct="1">
              <a:lnSpc>
                <a:spcPct val="80000"/>
              </a:lnSpc>
            </a:pPr>
            <a:r>
              <a:rPr lang="en-US" altLang="en-US" sz="2400"/>
              <a:t>Infectious disease</a:t>
            </a:r>
          </a:p>
          <a:p>
            <a:pPr lvl="1" eaLnBrk="1" hangingPunct="1">
              <a:lnSpc>
                <a:spcPct val="80000"/>
              </a:lnSpc>
            </a:pPr>
            <a:r>
              <a:rPr lang="en-US" altLang="en-US" sz="2000"/>
              <a:t>Lyme disease</a:t>
            </a:r>
          </a:p>
          <a:p>
            <a:pPr lvl="1" eaLnBrk="1" hangingPunct="1">
              <a:lnSpc>
                <a:spcPct val="80000"/>
              </a:lnSpc>
            </a:pPr>
            <a:r>
              <a:rPr lang="en-US" altLang="en-US" sz="2000"/>
              <a:t>Viral (hepatitis C, HIV, “EBV”)</a:t>
            </a:r>
          </a:p>
          <a:p>
            <a:pPr eaLnBrk="1" hangingPunct="1">
              <a:lnSpc>
                <a:spcPct val="80000"/>
              </a:lnSpc>
            </a:pPr>
            <a:r>
              <a:rPr lang="en-US" altLang="en-US" sz="2400"/>
              <a:t>Hypothyroidism</a:t>
            </a:r>
          </a:p>
          <a:p>
            <a:pPr eaLnBrk="1" hangingPunct="1">
              <a:lnSpc>
                <a:spcPct val="80000"/>
              </a:lnSpc>
            </a:pPr>
            <a:r>
              <a:rPr lang="en-US" altLang="en-US" sz="2400"/>
              <a:t>Consider concurrent systemic illness and primary sleep and mood disorders</a:t>
            </a:r>
          </a:p>
        </p:txBody>
      </p:sp>
      <p:sp>
        <p:nvSpPr>
          <p:cNvPr id="2969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3F007FBE-B63B-4EAF-9B0A-1DF1193EEE19}"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31</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29701" name="Text Box 4"/>
          <p:cNvSpPr txBox="1">
            <a:spLocks noChangeArrowheads="1"/>
          </p:cNvSpPr>
          <p:nvPr/>
        </p:nvSpPr>
        <p:spPr bwMode="auto">
          <a:xfrm>
            <a:off x="2057400" y="6210300"/>
            <a:ext cx="7645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t>CTD=connective tissue disease. RA=rheumatoid arthritis. SLE=systemic lupus erythematosus; PMR=polymyalgia rheumatica; ANA=antinuclear antibodies; HIV=human immunodeficiency virus; EBV=Epstein-Barr virus.</a:t>
            </a:r>
            <a:br>
              <a:rPr kumimoji="0" lang="en-US" altLang="en-US" sz="1200" b="0" i="0"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br>
            <a:r>
              <a:rPr kumimoji="0" lang="en-US" altLang="en-US" sz="1200" b="0" i="0"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t>http://www.medscape.com/viewprogram/17278_pnt. </a:t>
            </a:r>
            <a:r>
              <a:rPr kumimoji="0" lang="en-US" altLang="en-US" sz="1200" b="1" i="0" u="none" strike="noStrike" kern="1200" cap="none" spc="0" normalizeH="0" baseline="0" noProof="0">
                <a:ln>
                  <a:noFill/>
                </a:ln>
                <a:solidFill>
                  <a:srgbClr val="FF0000"/>
                </a:solidFill>
                <a:effectLst/>
                <a:uLnTx/>
                <a:uFillTx/>
                <a:latin typeface="Arial Narrow" panose="020B0606020202030204" pitchFamily="34" charset="0"/>
                <a:ea typeface="MS PGothic" panose="020B0600070205080204" pitchFamily="34" charset="-128"/>
                <a:cs typeface="+mn-cs"/>
              </a:rPr>
              <a:t>FPO</a:t>
            </a:r>
          </a:p>
        </p:txBody>
      </p:sp>
    </p:spTree>
    <p:extLst>
      <p:ext uri="{BB962C8B-B14F-4D97-AF65-F5344CB8AC3E}">
        <p14:creationId xmlns:p14="http://schemas.microsoft.com/office/powerpoint/2010/main" val="4222557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91" name="Rectangle 15"/>
          <p:cNvSpPr>
            <a:spLocks noGrp="1" noChangeArrowheads="1"/>
          </p:cNvSpPr>
          <p:nvPr>
            <p:ph type="title"/>
          </p:nvPr>
        </p:nvSpPr>
        <p:spPr/>
        <p:txBody>
          <a:bodyPr/>
          <a:lstStyle/>
          <a:p>
            <a:pPr eaLnBrk="1" hangingPunct="1">
              <a:defRPr/>
            </a:pPr>
            <a:r>
              <a:rPr lang="en-US"/>
              <a:t>Fibromyalgia</a:t>
            </a:r>
            <a:br>
              <a:rPr lang="en-US"/>
            </a:br>
            <a:r>
              <a:rPr lang="en-US" sz="2800" b="0" i="1">
                <a:solidFill>
                  <a:schemeClr val="tx1"/>
                </a:solidFill>
              </a:rPr>
              <a:t>Interventions</a:t>
            </a:r>
          </a:p>
        </p:txBody>
      </p:sp>
      <p:sp>
        <p:nvSpPr>
          <p:cNvPr id="5939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835351F9-CC9E-422B-91C4-16DA2AEE2DE3}"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32</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59395" name="Text Box 14"/>
          <p:cNvSpPr txBox="1">
            <a:spLocks noChangeArrowheads="1"/>
          </p:cNvSpPr>
          <p:nvPr/>
        </p:nvSpPr>
        <p:spPr bwMode="auto">
          <a:xfrm>
            <a:off x="2057400" y="6045200"/>
            <a:ext cx="83058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CAM, complementary and alternative medicine; SNRI, serotonin–norepinephrine reuptake inhibitor; </a:t>
            </a:r>
            <a:b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b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TCA, tricyclic antidepressant.</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Burckhardt CS,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Guideline for the Management of Fibromyalgia Syndrome Pain in Adults and Children</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b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b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Glenville, Ill: American Pain Society; 2005.</a:t>
            </a:r>
          </a:p>
        </p:txBody>
      </p:sp>
      <p:sp>
        <p:nvSpPr>
          <p:cNvPr id="59397" name="Freeform 3"/>
          <p:cNvSpPr>
            <a:spLocks/>
          </p:cNvSpPr>
          <p:nvPr/>
        </p:nvSpPr>
        <p:spPr bwMode="invGray">
          <a:xfrm flipH="1">
            <a:off x="6440489" y="4814927"/>
            <a:ext cx="669925" cy="553998"/>
          </a:xfrm>
          <a:custGeom>
            <a:avLst/>
            <a:gdLst>
              <a:gd name="T0" fmla="*/ 317539688 w 422"/>
              <a:gd name="T1" fmla="*/ 0 h 1953"/>
              <a:gd name="T2" fmla="*/ 1063505938 w 422"/>
              <a:gd name="T3" fmla="*/ 0 h 1953"/>
              <a:gd name="T4" fmla="*/ 1063505938 w 422"/>
              <a:gd name="T5" fmla="*/ 2147483647 h 1953"/>
              <a:gd name="T6" fmla="*/ 0 w 422"/>
              <a:gd name="T7" fmla="*/ 2147483647 h 1953"/>
              <a:gd name="T8" fmla="*/ 0 60000 65536"/>
              <a:gd name="T9" fmla="*/ 0 60000 65536"/>
              <a:gd name="T10" fmla="*/ 0 60000 65536"/>
              <a:gd name="T11" fmla="*/ 0 60000 65536"/>
              <a:gd name="T12" fmla="*/ 0 w 422"/>
              <a:gd name="T13" fmla="*/ 0 h 1953"/>
              <a:gd name="T14" fmla="*/ 422 w 422"/>
              <a:gd name="T15" fmla="*/ 1953 h 1953"/>
            </a:gdLst>
            <a:ahLst/>
            <a:cxnLst>
              <a:cxn ang="T8">
                <a:pos x="T0" y="T1"/>
              </a:cxn>
              <a:cxn ang="T9">
                <a:pos x="T2" y="T3"/>
              </a:cxn>
              <a:cxn ang="T10">
                <a:pos x="T4" y="T5"/>
              </a:cxn>
              <a:cxn ang="T11">
                <a:pos x="T6" y="T7"/>
              </a:cxn>
            </a:cxnLst>
            <a:rect l="T12" t="T13" r="T14" b="T15"/>
            <a:pathLst>
              <a:path w="422" h="1953">
                <a:moveTo>
                  <a:pt x="126" y="0"/>
                </a:moveTo>
                <a:lnTo>
                  <a:pt x="422" y="0"/>
                </a:lnTo>
                <a:lnTo>
                  <a:pt x="422" y="1953"/>
                </a:lnTo>
                <a:lnTo>
                  <a:pt x="0" y="1953"/>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59398" name="Freeform 4"/>
          <p:cNvSpPr>
            <a:spLocks/>
          </p:cNvSpPr>
          <p:nvPr/>
        </p:nvSpPr>
        <p:spPr bwMode="invGray">
          <a:xfrm>
            <a:off x="5127626" y="4811752"/>
            <a:ext cx="669925" cy="553998"/>
          </a:xfrm>
          <a:custGeom>
            <a:avLst/>
            <a:gdLst>
              <a:gd name="T0" fmla="*/ 317539688 w 422"/>
              <a:gd name="T1" fmla="*/ 0 h 1953"/>
              <a:gd name="T2" fmla="*/ 1063505938 w 422"/>
              <a:gd name="T3" fmla="*/ 0 h 1953"/>
              <a:gd name="T4" fmla="*/ 1063505938 w 422"/>
              <a:gd name="T5" fmla="*/ 2147483647 h 1953"/>
              <a:gd name="T6" fmla="*/ 0 w 422"/>
              <a:gd name="T7" fmla="*/ 2147483647 h 1953"/>
              <a:gd name="T8" fmla="*/ 0 60000 65536"/>
              <a:gd name="T9" fmla="*/ 0 60000 65536"/>
              <a:gd name="T10" fmla="*/ 0 60000 65536"/>
              <a:gd name="T11" fmla="*/ 0 60000 65536"/>
              <a:gd name="T12" fmla="*/ 0 w 422"/>
              <a:gd name="T13" fmla="*/ 0 h 1953"/>
              <a:gd name="T14" fmla="*/ 422 w 422"/>
              <a:gd name="T15" fmla="*/ 1953 h 1953"/>
            </a:gdLst>
            <a:ahLst/>
            <a:cxnLst>
              <a:cxn ang="T8">
                <a:pos x="T0" y="T1"/>
              </a:cxn>
              <a:cxn ang="T9">
                <a:pos x="T2" y="T3"/>
              </a:cxn>
              <a:cxn ang="T10">
                <a:pos x="T4" y="T5"/>
              </a:cxn>
              <a:cxn ang="T11">
                <a:pos x="T6" y="T7"/>
              </a:cxn>
            </a:cxnLst>
            <a:rect l="T12" t="T13" r="T14" b="T15"/>
            <a:pathLst>
              <a:path w="422" h="1953">
                <a:moveTo>
                  <a:pt x="126" y="0"/>
                </a:moveTo>
                <a:lnTo>
                  <a:pt x="422" y="0"/>
                </a:lnTo>
                <a:lnTo>
                  <a:pt x="422" y="1953"/>
                </a:lnTo>
                <a:lnTo>
                  <a:pt x="0" y="1953"/>
                </a:ln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59399" name="Line 5"/>
          <p:cNvSpPr>
            <a:spLocks noChangeShapeType="1"/>
          </p:cNvSpPr>
          <p:nvPr/>
        </p:nvSpPr>
        <p:spPr bwMode="invGray">
          <a:xfrm>
            <a:off x="3675063" y="3706813"/>
            <a:ext cx="48069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00" name="Rectangle 6"/>
          <p:cNvSpPr>
            <a:spLocks noChangeArrowheads="1"/>
          </p:cNvSpPr>
          <p:nvPr/>
        </p:nvSpPr>
        <p:spPr bwMode="invGray">
          <a:xfrm>
            <a:off x="1916114" y="3130551"/>
            <a:ext cx="2116137" cy="1135063"/>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 </a:t>
            </a:r>
            <a: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t>CAM</a:t>
            </a:r>
          </a:p>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Cognitive-</a:t>
            </a:r>
            <a:b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behavioral, </a:t>
            </a:r>
            <a:b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alternative therapies</a:t>
            </a:r>
          </a:p>
        </p:txBody>
      </p:sp>
      <p:sp>
        <p:nvSpPr>
          <p:cNvPr id="59401" name="Rectangle 7"/>
          <p:cNvSpPr>
            <a:spLocks noChangeArrowheads="1"/>
          </p:cNvSpPr>
          <p:nvPr/>
        </p:nvSpPr>
        <p:spPr bwMode="invGray">
          <a:xfrm>
            <a:off x="8112125" y="3135314"/>
            <a:ext cx="2192338" cy="1138237"/>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 </a:t>
            </a:r>
            <a: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t>Psychological</a:t>
            </a:r>
          </a:p>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t>Support</a:t>
            </a:r>
            <a:b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b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Psychotherapy, </a:t>
            </a:r>
            <a:b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support groups</a:t>
            </a:r>
          </a:p>
        </p:txBody>
      </p:sp>
      <p:sp>
        <p:nvSpPr>
          <p:cNvPr id="59402" name="Rectangle 9"/>
          <p:cNvSpPr>
            <a:spLocks noChangeArrowheads="1"/>
          </p:cNvSpPr>
          <p:nvPr/>
        </p:nvSpPr>
        <p:spPr bwMode="invGray">
          <a:xfrm>
            <a:off x="4200525" y="3133725"/>
            <a:ext cx="3702050" cy="1060450"/>
          </a:xfrm>
          <a:prstGeom prst="rect">
            <a:avLst/>
          </a:prstGeom>
          <a:solidFill>
            <a:srgbClr val="005295"/>
          </a:solidFill>
          <a:ln w="28575">
            <a:solidFill>
              <a:srgbClr val="005295"/>
            </a:solidFill>
            <a:miter lim="800000"/>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Multimodal Therapeutic</a:t>
            </a:r>
            <a:b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20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Strategies for Fibromyalgia</a:t>
            </a:r>
          </a:p>
        </p:txBody>
      </p:sp>
      <p:sp>
        <p:nvSpPr>
          <p:cNvPr id="59403" name="Rectangle 10"/>
          <p:cNvSpPr>
            <a:spLocks noChangeArrowheads="1"/>
          </p:cNvSpPr>
          <p:nvPr/>
        </p:nvSpPr>
        <p:spPr bwMode="invGray">
          <a:xfrm>
            <a:off x="1916114" y="1784351"/>
            <a:ext cx="3602037" cy="1006475"/>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t> Patient Education</a:t>
            </a: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Explain what the condition is </a:t>
            </a:r>
            <a:b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and what it is not</a:t>
            </a:r>
          </a:p>
        </p:txBody>
      </p:sp>
      <p:sp>
        <p:nvSpPr>
          <p:cNvPr id="59404" name="Rectangle 11"/>
          <p:cNvSpPr>
            <a:spLocks noChangeArrowheads="1"/>
          </p:cNvSpPr>
          <p:nvPr/>
        </p:nvSpPr>
        <p:spPr bwMode="invGray">
          <a:xfrm>
            <a:off x="6700839" y="1784351"/>
            <a:ext cx="3603625" cy="1006475"/>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t>Physical Therapy</a:t>
            </a:r>
          </a:p>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Exercise programs</a:t>
            </a:r>
          </a:p>
        </p:txBody>
      </p:sp>
      <p:sp>
        <p:nvSpPr>
          <p:cNvPr id="59405" name="Rectangle 12"/>
          <p:cNvSpPr>
            <a:spLocks noChangeArrowheads="1"/>
          </p:cNvSpPr>
          <p:nvPr/>
        </p:nvSpPr>
        <p:spPr bwMode="invGray">
          <a:xfrm>
            <a:off x="1916114" y="4543426"/>
            <a:ext cx="3298825" cy="1116013"/>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t>Pharmacotherapy</a:t>
            </a:r>
          </a:p>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SNRIs, TCAs, </a:t>
            </a:r>
            <a:b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anticonvulsants, tramadol</a:t>
            </a: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 </a:t>
            </a:r>
          </a:p>
        </p:txBody>
      </p:sp>
      <p:sp>
        <p:nvSpPr>
          <p:cNvPr id="59406" name="Rectangle 13"/>
          <p:cNvSpPr>
            <a:spLocks noChangeArrowheads="1"/>
          </p:cNvSpPr>
          <p:nvPr/>
        </p:nvSpPr>
        <p:spPr bwMode="invGray">
          <a:xfrm>
            <a:off x="7005639" y="4543426"/>
            <a:ext cx="3298825" cy="1109663"/>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800" b="1" i="0" u="none" strike="noStrike" kern="1200" cap="none" spc="0" normalizeH="0" baseline="0" noProof="0" dirty="0">
                <a:ln>
                  <a:noFill/>
                </a:ln>
                <a:solidFill>
                  <a:srgbClr val="FFCC00"/>
                </a:solidFill>
                <a:effectLst/>
                <a:uLnTx/>
                <a:uFillTx/>
                <a:latin typeface="Arial" panose="020B0604020202020204" pitchFamily="34" charset="0"/>
                <a:ea typeface="ヒラギノ角ゴ Pro W3" pitchFamily="27" charset="-128"/>
                <a:cs typeface="+mn-cs"/>
              </a:rPr>
              <a:t>Address Comorbidities</a:t>
            </a:r>
          </a:p>
          <a:p>
            <a:pPr marL="0" marR="0" lvl="0" indent="0" algn="ctr" defTabSz="457200" rtl="0" eaLnBrk="1" fontAlgn="auto" latinLnBrk="0" hangingPunct="1">
              <a:lnSpc>
                <a:spcPct val="90000"/>
              </a:lnSpc>
              <a:spcBef>
                <a:spcPct val="0"/>
              </a:spcBef>
              <a:spcAft>
                <a:spcPts val="0"/>
              </a:spcAft>
              <a:buClr>
                <a:srgbClr val="85C4D2"/>
              </a:buClr>
              <a:buSzTx/>
              <a:buFontTx/>
              <a:buNone/>
              <a:tabLst/>
              <a:defRPr/>
            </a:pP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Sleep dysfunction, </a:t>
            </a:r>
            <a:b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6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depression, anxiety </a:t>
            </a:r>
          </a:p>
        </p:txBody>
      </p:sp>
    </p:spTree>
    <p:extLst>
      <p:ext uri="{BB962C8B-B14F-4D97-AF65-F5344CB8AC3E}">
        <p14:creationId xmlns:p14="http://schemas.microsoft.com/office/powerpoint/2010/main" val="611367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Rot="1" noChangeArrowheads="1"/>
          </p:cNvSpPr>
          <p:nvPr>
            <p:ph type="title"/>
          </p:nvPr>
        </p:nvSpPr>
        <p:spPr/>
        <p:txBody>
          <a:bodyPr/>
          <a:lstStyle/>
          <a:p>
            <a:pPr algn="l"/>
            <a:r>
              <a:rPr lang="en-US" altLang="en-US"/>
              <a:t>Treatment of Fibromyalgia</a:t>
            </a:r>
          </a:p>
        </p:txBody>
      </p:sp>
      <p:sp>
        <p:nvSpPr>
          <p:cNvPr id="182277" name="Rectangle 5"/>
          <p:cNvSpPr>
            <a:spLocks noGrp="1" noChangeArrowheads="1"/>
          </p:cNvSpPr>
          <p:nvPr>
            <p:ph idx="1"/>
          </p:nvPr>
        </p:nvSpPr>
        <p:spPr/>
        <p:txBody>
          <a:bodyPr/>
          <a:lstStyle/>
          <a:p>
            <a:pPr>
              <a:lnSpc>
                <a:spcPct val="90000"/>
              </a:lnSpc>
              <a:buFont typeface="Wingdings" panose="05000000000000000000" pitchFamily="2" charset="2"/>
              <a:buNone/>
            </a:pPr>
            <a:r>
              <a:rPr lang="en-US" altLang="en-US" b="1" u="sng"/>
              <a:t>Patient Education</a:t>
            </a:r>
            <a:endParaRPr lang="en-US" altLang="en-US"/>
          </a:p>
          <a:p>
            <a:pPr>
              <a:lnSpc>
                <a:spcPct val="90000"/>
              </a:lnSpc>
            </a:pPr>
            <a:r>
              <a:rPr lang="en-US" altLang="en-US"/>
              <a:t>Patients generally have fewer symptoms if they are told their diagnosis</a:t>
            </a:r>
          </a:p>
          <a:p>
            <a:pPr>
              <a:lnSpc>
                <a:spcPct val="90000"/>
              </a:lnSpc>
            </a:pPr>
            <a:r>
              <a:rPr lang="en-US" altLang="en-US"/>
              <a:t>Group sessions (6-17 sessions), lectures, written materials seem to improve quality-of-life, pain, sleep, energy levels</a:t>
            </a:r>
            <a:r>
              <a:rPr lang="en-US" altLang="en-US" baseline="30000"/>
              <a:t>3</a:t>
            </a:r>
            <a:r>
              <a:rPr lang="en-US" altLang="en-US"/>
              <a:t>; improvements lasted 3-12 months</a:t>
            </a:r>
          </a:p>
          <a:p>
            <a:pPr>
              <a:lnSpc>
                <a:spcPct val="90000"/>
              </a:lnSpc>
            </a:pPr>
            <a:r>
              <a:rPr lang="en-US" altLang="en-US"/>
              <a:t>One 1.5-day educational session improved energy, stiffness, pain severity, and depression</a:t>
            </a:r>
            <a:r>
              <a:rPr lang="en-US" altLang="en-US" baseline="30000"/>
              <a:t>4</a:t>
            </a:r>
            <a:endParaRPr lang="en-US" altLang="en-US"/>
          </a:p>
        </p:txBody>
      </p:sp>
    </p:spTree>
    <p:extLst>
      <p:ext uri="{BB962C8B-B14F-4D97-AF65-F5344CB8AC3E}">
        <p14:creationId xmlns:p14="http://schemas.microsoft.com/office/powerpoint/2010/main" val="3132178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64" name="Rectangle 8"/>
          <p:cNvSpPr>
            <a:spLocks noGrp="1" noChangeArrowheads="1"/>
          </p:cNvSpPr>
          <p:nvPr>
            <p:ph type="title"/>
          </p:nvPr>
        </p:nvSpPr>
        <p:spPr/>
        <p:txBody>
          <a:bodyPr/>
          <a:lstStyle/>
          <a:p>
            <a:pPr eaLnBrk="1" hangingPunct="1">
              <a:defRPr/>
            </a:pPr>
            <a:r>
              <a:rPr lang="en-US"/>
              <a:t>Fibromyalgia </a:t>
            </a:r>
            <a:br>
              <a:rPr lang="en-US"/>
            </a:br>
            <a:r>
              <a:rPr lang="en-US" sz="2800" b="0" i="1">
                <a:solidFill>
                  <a:schemeClr val="tx1"/>
                </a:solidFill>
              </a:rPr>
              <a:t>Nonpharmacologic Therapies</a:t>
            </a:r>
          </a:p>
        </p:txBody>
      </p:sp>
      <p:sp>
        <p:nvSpPr>
          <p:cNvPr id="61444" name="Rectangle 9"/>
          <p:cNvSpPr>
            <a:spLocks noGrp="1" noChangeArrowheads="1"/>
          </p:cNvSpPr>
          <p:nvPr>
            <p:ph sz="half" idx="1"/>
          </p:nvPr>
        </p:nvSpPr>
        <p:spPr>
          <a:xfrm>
            <a:off x="2057400" y="1797050"/>
            <a:ext cx="3957638" cy="4025900"/>
          </a:xfrm>
        </p:spPr>
        <p:txBody>
          <a:bodyPr/>
          <a:lstStyle/>
          <a:p>
            <a:pPr eaLnBrk="1" hangingPunct="1"/>
            <a:r>
              <a:rPr lang="en-US" altLang="en-US"/>
              <a:t>Strong evidence</a:t>
            </a:r>
          </a:p>
          <a:p>
            <a:pPr lvl="1" eaLnBrk="1" hangingPunct="1"/>
            <a:r>
              <a:rPr lang="en-US" altLang="en-US"/>
              <a:t>Education</a:t>
            </a:r>
          </a:p>
          <a:p>
            <a:pPr lvl="1" eaLnBrk="1" hangingPunct="1"/>
            <a:r>
              <a:rPr lang="en-US" altLang="en-US"/>
              <a:t>Aerobic exercise</a:t>
            </a:r>
          </a:p>
          <a:p>
            <a:pPr lvl="1" eaLnBrk="1" hangingPunct="1"/>
            <a:r>
              <a:rPr lang="en-US" altLang="en-US"/>
              <a:t>Cognitive-behavioral therapy </a:t>
            </a:r>
          </a:p>
          <a:p>
            <a:pPr eaLnBrk="1" hangingPunct="1"/>
            <a:r>
              <a:rPr lang="en-US" altLang="en-US"/>
              <a:t>Modest evidence</a:t>
            </a:r>
          </a:p>
          <a:p>
            <a:pPr lvl="1" eaLnBrk="1" hangingPunct="1"/>
            <a:r>
              <a:rPr lang="en-US" altLang="en-US"/>
              <a:t>Strength training</a:t>
            </a:r>
          </a:p>
          <a:p>
            <a:pPr lvl="1" eaLnBrk="1" hangingPunct="1"/>
            <a:r>
              <a:rPr lang="en-US" altLang="en-US"/>
              <a:t>Hypnotherapy, biofeedback, balneotherapy</a:t>
            </a:r>
          </a:p>
        </p:txBody>
      </p:sp>
      <p:sp>
        <p:nvSpPr>
          <p:cNvPr id="61445" name="Rectangle 10"/>
          <p:cNvSpPr>
            <a:spLocks noGrp="1" noChangeArrowheads="1"/>
          </p:cNvSpPr>
          <p:nvPr>
            <p:ph sz="half" idx="2"/>
          </p:nvPr>
        </p:nvSpPr>
        <p:spPr>
          <a:xfrm>
            <a:off x="6167439" y="1797050"/>
            <a:ext cx="3959225" cy="4325938"/>
          </a:xfrm>
        </p:spPr>
        <p:txBody>
          <a:bodyPr/>
          <a:lstStyle/>
          <a:p>
            <a:pPr eaLnBrk="1" hangingPunct="1"/>
            <a:r>
              <a:rPr lang="en-US" altLang="en-US"/>
              <a:t>Weak evidence</a:t>
            </a:r>
          </a:p>
          <a:p>
            <a:pPr lvl="1" eaLnBrk="1" hangingPunct="1"/>
            <a:r>
              <a:rPr lang="en-US" altLang="en-US"/>
              <a:t>Acupuncture</a:t>
            </a:r>
          </a:p>
          <a:p>
            <a:pPr lvl="1" eaLnBrk="1" hangingPunct="1"/>
            <a:r>
              <a:rPr lang="en-US" altLang="en-US"/>
              <a:t>Chiropractic, manual, and massage therapy</a:t>
            </a:r>
          </a:p>
          <a:p>
            <a:pPr lvl="1" eaLnBrk="1" hangingPunct="1"/>
            <a:r>
              <a:rPr lang="en-US" altLang="en-US"/>
              <a:t>Electrotherapy</a:t>
            </a:r>
          </a:p>
          <a:p>
            <a:pPr lvl="1" eaLnBrk="1" hangingPunct="1"/>
            <a:r>
              <a:rPr lang="en-US" altLang="en-US"/>
              <a:t>Ultrasound </a:t>
            </a:r>
          </a:p>
          <a:p>
            <a:pPr eaLnBrk="1" hangingPunct="1"/>
            <a:r>
              <a:rPr lang="en-US" altLang="en-US"/>
              <a:t>No evidence</a:t>
            </a:r>
          </a:p>
          <a:p>
            <a:pPr lvl="1" eaLnBrk="1" hangingPunct="1"/>
            <a:r>
              <a:rPr lang="en-US" altLang="en-US"/>
              <a:t>Tender point injections</a:t>
            </a:r>
          </a:p>
          <a:p>
            <a:pPr lvl="1" eaLnBrk="1" hangingPunct="1"/>
            <a:r>
              <a:rPr lang="en-US" altLang="en-US"/>
              <a:t>Flexibility exercise</a:t>
            </a:r>
          </a:p>
          <a:p>
            <a:pPr eaLnBrk="1" hangingPunct="1"/>
            <a:endParaRPr lang="en-US" altLang="en-US"/>
          </a:p>
        </p:txBody>
      </p:sp>
      <p:sp>
        <p:nvSpPr>
          <p:cNvPr id="6144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C39D1B0C-F883-47DF-BBF5-EF0C7BC8DD24}"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34</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61446" name="Text Box 6"/>
          <p:cNvSpPr txBox="1">
            <a:spLocks noChangeArrowheads="1"/>
          </p:cNvSpPr>
          <p:nvPr/>
        </p:nvSpPr>
        <p:spPr bwMode="auto">
          <a:xfrm>
            <a:off x="2057400" y="6375400"/>
            <a:ext cx="83058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Burckhardt CS,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Guideline for the Management of Fibromyalgia Syndrome Pain in Adults and Children</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b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b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Glenville, Ill: American Pain Society; 2005; Goldenberg DL,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JAMA</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2004;292:2388-2395.</a:t>
            </a:r>
          </a:p>
        </p:txBody>
      </p:sp>
    </p:spTree>
    <p:extLst>
      <p:ext uri="{BB962C8B-B14F-4D97-AF65-F5344CB8AC3E}">
        <p14:creationId xmlns:p14="http://schemas.microsoft.com/office/powerpoint/2010/main" val="983199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2914651" y="409170"/>
            <a:ext cx="8770571" cy="1560716"/>
          </a:xfrm>
        </p:spPr>
        <p:txBody>
          <a:bodyPr/>
          <a:lstStyle/>
          <a:p>
            <a:pPr eaLnBrk="1" hangingPunct="1">
              <a:defRPr/>
            </a:pPr>
            <a:r>
              <a:rPr lang="en-US" dirty="0"/>
              <a:t>Fibromyalgia</a:t>
            </a:r>
            <a:br>
              <a:rPr lang="en-US" dirty="0"/>
            </a:br>
            <a:r>
              <a:rPr lang="en-US" sz="2800" b="0" i="1" dirty="0">
                <a:solidFill>
                  <a:schemeClr val="tx1"/>
                </a:solidFill>
              </a:rPr>
              <a:t>Aerobic Exercise</a:t>
            </a:r>
          </a:p>
        </p:txBody>
      </p:sp>
      <p:sp>
        <p:nvSpPr>
          <p:cNvPr id="634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E03708F0-5A38-4C87-A353-AF1CFB6DD350}"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35</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63493" name="Rectangle 7"/>
          <p:cNvSpPr>
            <a:spLocks noGrp="1" noChangeArrowheads="1"/>
          </p:cNvSpPr>
          <p:nvPr>
            <p:ph type="body" idx="4294967295"/>
          </p:nvPr>
        </p:nvSpPr>
        <p:spPr>
          <a:xfrm>
            <a:off x="8382000" y="2351088"/>
            <a:ext cx="3810000" cy="3540125"/>
          </a:xfrm>
          <a:noFill/>
        </p:spPr>
        <p:txBody>
          <a:bodyPr>
            <a:normAutofit fontScale="92500" lnSpcReduction="20000"/>
          </a:bodyPr>
          <a:lstStyle/>
          <a:p>
            <a:pPr eaLnBrk="1" hangingPunct="1">
              <a:spcBef>
                <a:spcPct val="20000"/>
              </a:spcBef>
            </a:pPr>
            <a:r>
              <a:rPr lang="en-US" altLang="en-US" sz="2000" dirty="0"/>
              <a:t>Benefits first reported 30 years ago</a:t>
            </a:r>
          </a:p>
          <a:p>
            <a:pPr lvl="1" eaLnBrk="1" hangingPunct="1"/>
            <a:r>
              <a:rPr lang="en-US" altLang="en-US" sz="1800" dirty="0"/>
              <a:t>Nearly universally beneficial</a:t>
            </a:r>
          </a:p>
          <a:p>
            <a:pPr eaLnBrk="1" hangingPunct="1">
              <a:spcBef>
                <a:spcPct val="20000"/>
              </a:spcBef>
            </a:pPr>
            <a:r>
              <a:rPr lang="en-US" altLang="en-US" sz="2000" dirty="0"/>
              <a:t>Tolerance, compliance, </a:t>
            </a:r>
            <a:br>
              <a:rPr lang="en-US" altLang="en-US" sz="2000" dirty="0"/>
            </a:br>
            <a:r>
              <a:rPr lang="en-US" altLang="en-US" sz="2000" dirty="0"/>
              <a:t>and adherence are </a:t>
            </a:r>
            <a:br>
              <a:rPr lang="en-US" altLang="en-US" sz="2000" dirty="0"/>
            </a:br>
            <a:r>
              <a:rPr lang="en-US" altLang="en-US" sz="2000" dirty="0"/>
              <a:t>biggest hurdles</a:t>
            </a:r>
          </a:p>
          <a:p>
            <a:pPr eaLnBrk="1" hangingPunct="1">
              <a:spcBef>
                <a:spcPct val="20000"/>
              </a:spcBef>
            </a:pPr>
            <a:r>
              <a:rPr lang="en-US" altLang="en-US" sz="2000" dirty="0"/>
              <a:t>Programs should be individualized</a:t>
            </a:r>
          </a:p>
          <a:p>
            <a:pPr lvl="1" eaLnBrk="1" hangingPunct="1"/>
            <a:r>
              <a:rPr lang="en-US" altLang="en-US" sz="1800" dirty="0"/>
              <a:t>Begin several months after pharmacologic therapy</a:t>
            </a:r>
          </a:p>
          <a:p>
            <a:pPr lvl="1" eaLnBrk="1" hangingPunct="1"/>
            <a:r>
              <a:rPr lang="en-US" altLang="en-US" sz="1800" dirty="0"/>
              <a:t>Begin with low-impact exercises</a:t>
            </a:r>
          </a:p>
        </p:txBody>
      </p:sp>
      <p:sp>
        <p:nvSpPr>
          <p:cNvPr id="63492" name="Text Box 3"/>
          <p:cNvSpPr txBox="1">
            <a:spLocks noChangeArrowheads="1"/>
          </p:cNvSpPr>
          <p:nvPr/>
        </p:nvSpPr>
        <p:spPr bwMode="auto">
          <a:xfrm>
            <a:off x="2057400" y="6210300"/>
            <a:ext cx="85344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30000" noProof="0">
                <a:ln>
                  <a:noFill/>
                </a:ln>
                <a:solidFill>
                  <a:prstClr val="black"/>
                </a:solidFill>
                <a:effectLst/>
                <a:uLnTx/>
                <a:uFillTx/>
                <a:latin typeface="Arial" panose="020B0604020202020204" pitchFamily="34" charset="0"/>
                <a:ea typeface="MS PGothic" panose="020B0600070205080204" pitchFamily="34" charset="-128"/>
                <a:cs typeface="+mn-cs"/>
              </a:rPr>
              <a:t>a</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P</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&lt;0.001; meta-analysis of 4 independent studies.</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Busch AJ,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Cochrane Database Syst Rev</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2002, Issue 2. Art. No. CD003786. doi:10.1002/14651858.CD003786.</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McCain GA,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Arthritis Rheum</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1988;31:1135-1141.</a:t>
            </a:r>
          </a:p>
        </p:txBody>
      </p:sp>
      <p:sp>
        <p:nvSpPr>
          <p:cNvPr id="63494" name="AutoShape 9"/>
          <p:cNvSpPr>
            <a:spLocks noChangeAspect="1" noChangeArrowheads="1" noTextEdit="1"/>
          </p:cNvSpPr>
          <p:nvPr/>
        </p:nvSpPr>
        <p:spPr bwMode="auto">
          <a:xfrm>
            <a:off x="1915321" y="1940371"/>
            <a:ext cx="6097588"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3495" name="Group 59"/>
          <p:cNvGrpSpPr>
            <a:grpSpLocks/>
          </p:cNvGrpSpPr>
          <p:nvPr/>
        </p:nvGrpSpPr>
        <p:grpSpPr bwMode="auto">
          <a:xfrm>
            <a:off x="1676401" y="2133601"/>
            <a:ext cx="5364163" cy="3921125"/>
            <a:chOff x="96" y="1344"/>
            <a:chExt cx="3379" cy="2470"/>
          </a:xfrm>
        </p:grpSpPr>
        <p:sp>
          <p:nvSpPr>
            <p:cNvPr id="63496" name="Text Box 5"/>
            <p:cNvSpPr txBox="1">
              <a:spLocks noChangeArrowheads="1"/>
            </p:cNvSpPr>
            <p:nvPr/>
          </p:nvSpPr>
          <p:spPr bwMode="auto">
            <a:xfrm>
              <a:off x="1105" y="1984"/>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a</a:t>
              </a:r>
            </a:p>
          </p:txBody>
        </p:sp>
        <p:sp>
          <p:nvSpPr>
            <p:cNvPr id="63497" name="Text Box 6"/>
            <p:cNvSpPr txBox="1">
              <a:spLocks noChangeArrowheads="1"/>
            </p:cNvSpPr>
            <p:nvPr/>
          </p:nvSpPr>
          <p:spPr bwMode="auto">
            <a:xfrm>
              <a:off x="2011" y="1502"/>
              <a:ext cx="19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a</a:t>
              </a:r>
            </a:p>
          </p:txBody>
        </p:sp>
        <p:sp>
          <p:nvSpPr>
            <p:cNvPr id="63498" name="Text Box 8"/>
            <p:cNvSpPr txBox="1">
              <a:spLocks noChangeArrowheads="1"/>
            </p:cNvSpPr>
            <p:nvPr/>
          </p:nvSpPr>
          <p:spPr bwMode="auto">
            <a:xfrm rot="-5400000">
              <a:off x="-641" y="2342"/>
              <a:ext cx="1839"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Mean Change</a:t>
              </a:r>
              <a:br>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br>
              <a:r>
                <a:rPr kumimoji="0" lang="en-US" altLang="en-US" sz="1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 in Parameter, %</a:t>
              </a:r>
            </a:p>
          </p:txBody>
        </p:sp>
        <p:pic>
          <p:nvPicPr>
            <p:cNvPr id="6349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 y="2208"/>
              <a:ext cx="270"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Rectangle 12"/>
            <p:cNvSpPr>
              <a:spLocks noChangeArrowheads="1"/>
            </p:cNvSpPr>
            <p:nvPr/>
          </p:nvSpPr>
          <p:spPr bwMode="auto">
            <a:xfrm>
              <a:off x="876" y="2208"/>
              <a:ext cx="270" cy="75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pic>
          <p:nvPicPr>
            <p:cNvPr id="6350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 y="1722"/>
              <a:ext cx="270" cy="1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2" name="Rectangle 14"/>
            <p:cNvSpPr>
              <a:spLocks noChangeArrowheads="1"/>
            </p:cNvSpPr>
            <p:nvPr/>
          </p:nvSpPr>
          <p:spPr bwMode="auto">
            <a:xfrm>
              <a:off x="1806" y="1722"/>
              <a:ext cx="270" cy="124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pic>
          <p:nvPicPr>
            <p:cNvPr id="63503"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 y="2973"/>
              <a:ext cx="270"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4" name="Rectangle 16"/>
            <p:cNvSpPr>
              <a:spLocks noChangeArrowheads="1"/>
            </p:cNvSpPr>
            <p:nvPr/>
          </p:nvSpPr>
          <p:spPr bwMode="auto">
            <a:xfrm>
              <a:off x="2743" y="2964"/>
              <a:ext cx="270" cy="50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05" name="Picture 17"/>
            <p:cNvSpPr>
              <a:spLocks noChangeAspect="1" noChangeArrowheads="1"/>
            </p:cNvSpPr>
            <p:nvPr/>
          </p:nvSpPr>
          <p:spPr bwMode="auto">
            <a:xfrm>
              <a:off x="1146" y="2946"/>
              <a:ext cx="26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06" name="Rectangle 18"/>
            <p:cNvSpPr>
              <a:spLocks noChangeArrowheads="1"/>
            </p:cNvSpPr>
            <p:nvPr/>
          </p:nvSpPr>
          <p:spPr bwMode="auto">
            <a:xfrm>
              <a:off x="1146" y="2946"/>
              <a:ext cx="264" cy="1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pic>
          <p:nvPicPr>
            <p:cNvPr id="6350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 y="2964"/>
              <a:ext cx="271"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8" name="Rectangle 20"/>
            <p:cNvSpPr>
              <a:spLocks noChangeArrowheads="1"/>
            </p:cNvSpPr>
            <p:nvPr/>
          </p:nvSpPr>
          <p:spPr bwMode="auto">
            <a:xfrm>
              <a:off x="2076" y="2964"/>
              <a:ext cx="271" cy="3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09" name="Picture 21"/>
            <p:cNvSpPr>
              <a:spLocks noChangeAspect="1" noChangeArrowheads="1"/>
            </p:cNvSpPr>
            <p:nvPr/>
          </p:nvSpPr>
          <p:spPr bwMode="auto">
            <a:xfrm>
              <a:off x="3013" y="2892"/>
              <a:ext cx="264"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10" name="Rectangle 22"/>
            <p:cNvSpPr>
              <a:spLocks noChangeArrowheads="1"/>
            </p:cNvSpPr>
            <p:nvPr/>
          </p:nvSpPr>
          <p:spPr bwMode="auto">
            <a:xfrm>
              <a:off x="3013" y="2892"/>
              <a:ext cx="264" cy="7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11" name="Line 23"/>
            <p:cNvSpPr>
              <a:spLocks noChangeShapeType="1"/>
            </p:cNvSpPr>
            <p:nvPr/>
          </p:nvSpPr>
          <p:spPr bwMode="auto">
            <a:xfrm>
              <a:off x="678" y="1638"/>
              <a:ext cx="0" cy="177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2" name="Line 24"/>
            <p:cNvSpPr>
              <a:spLocks noChangeShapeType="1"/>
            </p:cNvSpPr>
            <p:nvPr/>
          </p:nvSpPr>
          <p:spPr bwMode="auto">
            <a:xfrm>
              <a:off x="642" y="3408"/>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3" name="Line 25"/>
            <p:cNvSpPr>
              <a:spLocks noChangeShapeType="1"/>
            </p:cNvSpPr>
            <p:nvPr/>
          </p:nvSpPr>
          <p:spPr bwMode="auto">
            <a:xfrm>
              <a:off x="642" y="3186"/>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4" name="Line 26"/>
            <p:cNvSpPr>
              <a:spLocks noChangeShapeType="1"/>
            </p:cNvSpPr>
            <p:nvPr/>
          </p:nvSpPr>
          <p:spPr bwMode="auto">
            <a:xfrm>
              <a:off x="642" y="2964"/>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5" name="Line 27"/>
            <p:cNvSpPr>
              <a:spLocks noChangeShapeType="1"/>
            </p:cNvSpPr>
            <p:nvPr/>
          </p:nvSpPr>
          <p:spPr bwMode="auto">
            <a:xfrm>
              <a:off x="642" y="2742"/>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6" name="Line 28"/>
            <p:cNvSpPr>
              <a:spLocks noChangeShapeType="1"/>
            </p:cNvSpPr>
            <p:nvPr/>
          </p:nvSpPr>
          <p:spPr bwMode="auto">
            <a:xfrm>
              <a:off x="642" y="2526"/>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7" name="Line 29"/>
            <p:cNvSpPr>
              <a:spLocks noChangeShapeType="1"/>
            </p:cNvSpPr>
            <p:nvPr/>
          </p:nvSpPr>
          <p:spPr bwMode="auto">
            <a:xfrm>
              <a:off x="642" y="2304"/>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8" name="Line 30"/>
            <p:cNvSpPr>
              <a:spLocks noChangeShapeType="1"/>
            </p:cNvSpPr>
            <p:nvPr/>
          </p:nvSpPr>
          <p:spPr bwMode="auto">
            <a:xfrm>
              <a:off x="642" y="2082"/>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19" name="Line 31"/>
            <p:cNvSpPr>
              <a:spLocks noChangeShapeType="1"/>
            </p:cNvSpPr>
            <p:nvPr/>
          </p:nvSpPr>
          <p:spPr bwMode="auto">
            <a:xfrm>
              <a:off x="642" y="1860"/>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20" name="Line 32"/>
            <p:cNvSpPr>
              <a:spLocks noChangeShapeType="1"/>
            </p:cNvSpPr>
            <p:nvPr/>
          </p:nvSpPr>
          <p:spPr bwMode="auto">
            <a:xfrm>
              <a:off x="642" y="1638"/>
              <a:ext cx="36"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21" name="Line 33"/>
            <p:cNvSpPr>
              <a:spLocks noChangeShapeType="1"/>
            </p:cNvSpPr>
            <p:nvPr/>
          </p:nvSpPr>
          <p:spPr bwMode="auto">
            <a:xfrm>
              <a:off x="678" y="2964"/>
              <a:ext cx="279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22" name="Line 34"/>
            <p:cNvSpPr>
              <a:spLocks noChangeShapeType="1"/>
            </p:cNvSpPr>
            <p:nvPr/>
          </p:nvSpPr>
          <p:spPr bwMode="auto">
            <a:xfrm flipV="1">
              <a:off x="678" y="2964"/>
              <a:ext cx="0"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23" name="Line 35"/>
            <p:cNvSpPr>
              <a:spLocks noChangeShapeType="1"/>
            </p:cNvSpPr>
            <p:nvPr/>
          </p:nvSpPr>
          <p:spPr bwMode="auto">
            <a:xfrm flipV="1">
              <a:off x="1608" y="2964"/>
              <a:ext cx="0"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24" name="Line 36"/>
            <p:cNvSpPr>
              <a:spLocks noChangeShapeType="1"/>
            </p:cNvSpPr>
            <p:nvPr/>
          </p:nvSpPr>
          <p:spPr bwMode="auto">
            <a:xfrm flipV="1">
              <a:off x="2545" y="2964"/>
              <a:ext cx="0"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25" name="Line 37"/>
            <p:cNvSpPr>
              <a:spLocks noChangeShapeType="1"/>
            </p:cNvSpPr>
            <p:nvPr/>
          </p:nvSpPr>
          <p:spPr bwMode="auto">
            <a:xfrm flipV="1">
              <a:off x="3475" y="2964"/>
              <a:ext cx="0" cy="3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26" name="Rectangle 38"/>
            <p:cNvSpPr>
              <a:spLocks noChangeArrowheads="1"/>
            </p:cNvSpPr>
            <p:nvPr/>
          </p:nvSpPr>
          <p:spPr bwMode="auto">
            <a:xfrm>
              <a:off x="420" y="3342"/>
              <a:ext cx="1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-10</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27" name="Rectangle 39"/>
            <p:cNvSpPr>
              <a:spLocks noChangeArrowheads="1"/>
            </p:cNvSpPr>
            <p:nvPr/>
          </p:nvSpPr>
          <p:spPr bwMode="auto">
            <a:xfrm>
              <a:off x="486" y="3120"/>
              <a:ext cx="10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-5</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28" name="Rectangle 40"/>
            <p:cNvSpPr>
              <a:spLocks noChangeArrowheads="1"/>
            </p:cNvSpPr>
            <p:nvPr/>
          </p:nvSpPr>
          <p:spPr bwMode="auto">
            <a:xfrm>
              <a:off x="522" y="2898"/>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0</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29" name="Rectangle 41"/>
            <p:cNvSpPr>
              <a:spLocks noChangeArrowheads="1"/>
            </p:cNvSpPr>
            <p:nvPr/>
          </p:nvSpPr>
          <p:spPr bwMode="auto">
            <a:xfrm>
              <a:off x="522" y="2676"/>
              <a:ext cx="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5</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0" name="Rectangle 42"/>
            <p:cNvSpPr>
              <a:spLocks noChangeArrowheads="1"/>
            </p:cNvSpPr>
            <p:nvPr/>
          </p:nvSpPr>
          <p:spPr bwMode="auto">
            <a:xfrm>
              <a:off x="456" y="2460"/>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10</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1" name="Rectangle 43"/>
            <p:cNvSpPr>
              <a:spLocks noChangeArrowheads="1"/>
            </p:cNvSpPr>
            <p:nvPr/>
          </p:nvSpPr>
          <p:spPr bwMode="auto">
            <a:xfrm>
              <a:off x="456" y="2238"/>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15</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2" name="Rectangle 44"/>
            <p:cNvSpPr>
              <a:spLocks noChangeArrowheads="1"/>
            </p:cNvSpPr>
            <p:nvPr/>
          </p:nvSpPr>
          <p:spPr bwMode="auto">
            <a:xfrm>
              <a:off x="456" y="2016"/>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20</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3" name="Rectangle 45"/>
            <p:cNvSpPr>
              <a:spLocks noChangeArrowheads="1"/>
            </p:cNvSpPr>
            <p:nvPr/>
          </p:nvSpPr>
          <p:spPr bwMode="auto">
            <a:xfrm>
              <a:off x="456" y="1794"/>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25</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4" name="Rectangle 46"/>
            <p:cNvSpPr>
              <a:spLocks noChangeArrowheads="1"/>
            </p:cNvSpPr>
            <p:nvPr/>
          </p:nvSpPr>
          <p:spPr bwMode="auto">
            <a:xfrm>
              <a:off x="456" y="1572"/>
              <a:ext cx="12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30</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5" name="Rectangle 47"/>
            <p:cNvSpPr>
              <a:spLocks noChangeArrowheads="1"/>
            </p:cNvSpPr>
            <p:nvPr/>
          </p:nvSpPr>
          <p:spPr bwMode="auto">
            <a:xfrm>
              <a:off x="930" y="3390"/>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Aerobic</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6" name="Rectangle 48"/>
            <p:cNvSpPr>
              <a:spLocks noChangeArrowheads="1"/>
            </p:cNvSpPr>
            <p:nvPr/>
          </p:nvSpPr>
          <p:spPr bwMode="auto">
            <a:xfrm>
              <a:off x="786" y="3534"/>
              <a:ext cx="69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Performance</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7" name="Rectangle 49"/>
            <p:cNvSpPr>
              <a:spLocks noChangeArrowheads="1"/>
            </p:cNvSpPr>
            <p:nvPr/>
          </p:nvSpPr>
          <p:spPr bwMode="auto">
            <a:xfrm>
              <a:off x="1710" y="3390"/>
              <a:ext cx="68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Mean Tender</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8" name="Rectangle 50"/>
            <p:cNvSpPr>
              <a:spLocks noChangeArrowheads="1"/>
            </p:cNvSpPr>
            <p:nvPr/>
          </p:nvSpPr>
          <p:spPr bwMode="auto">
            <a:xfrm>
              <a:off x="1800" y="3534"/>
              <a:ext cx="55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Point Pain</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39" name="Rectangle 51"/>
            <p:cNvSpPr>
              <a:spLocks noChangeArrowheads="1"/>
            </p:cNvSpPr>
            <p:nvPr/>
          </p:nvSpPr>
          <p:spPr bwMode="auto">
            <a:xfrm>
              <a:off x="1794" y="3678"/>
              <a:ext cx="54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Threshold</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40" name="Rectangle 52"/>
            <p:cNvSpPr>
              <a:spLocks noChangeArrowheads="1"/>
            </p:cNvSpPr>
            <p:nvPr/>
          </p:nvSpPr>
          <p:spPr bwMode="auto">
            <a:xfrm>
              <a:off x="2635" y="3561"/>
              <a:ext cx="73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Pain Intensity</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41" name="Picture 53"/>
            <p:cNvSpPr>
              <a:spLocks noChangeAspect="1" noChangeArrowheads="1"/>
            </p:cNvSpPr>
            <p:nvPr/>
          </p:nvSpPr>
          <p:spPr bwMode="auto">
            <a:xfrm>
              <a:off x="1410" y="1380"/>
              <a:ext cx="6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42" name="Rectangle 54"/>
            <p:cNvSpPr>
              <a:spLocks noChangeArrowheads="1"/>
            </p:cNvSpPr>
            <p:nvPr/>
          </p:nvSpPr>
          <p:spPr bwMode="auto">
            <a:xfrm>
              <a:off x="1410" y="1380"/>
              <a:ext cx="66" cy="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43" name="Rectangle 55"/>
            <p:cNvSpPr>
              <a:spLocks noChangeArrowheads="1"/>
            </p:cNvSpPr>
            <p:nvPr/>
          </p:nvSpPr>
          <p:spPr bwMode="auto">
            <a:xfrm>
              <a:off x="1512" y="1344"/>
              <a:ext cx="62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Exercise     </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44" name="Picture 56"/>
            <p:cNvSpPr>
              <a:spLocks noChangeAspect="1" noChangeArrowheads="1"/>
            </p:cNvSpPr>
            <p:nvPr/>
          </p:nvSpPr>
          <p:spPr bwMode="auto">
            <a:xfrm>
              <a:off x="2202" y="1380"/>
              <a:ext cx="67"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45" name="Rectangle 57"/>
            <p:cNvSpPr>
              <a:spLocks noChangeArrowheads="1"/>
            </p:cNvSpPr>
            <p:nvPr/>
          </p:nvSpPr>
          <p:spPr bwMode="auto">
            <a:xfrm>
              <a:off x="2202" y="1380"/>
              <a:ext cx="67" cy="6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3546" name="Rectangle 58"/>
            <p:cNvSpPr>
              <a:spLocks noChangeArrowheads="1"/>
            </p:cNvSpPr>
            <p:nvPr/>
          </p:nvSpPr>
          <p:spPr bwMode="auto">
            <a:xfrm>
              <a:off x="2305" y="1344"/>
              <a:ext cx="401"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Control</a:t>
              </a:r>
              <a:endParaRPr kumimoji="0" lang="en-US" altLang="en-US" sz="36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grpSp>
    </p:spTree>
    <p:extLst>
      <p:ext uri="{BB962C8B-B14F-4D97-AF65-F5344CB8AC3E}">
        <p14:creationId xmlns:p14="http://schemas.microsoft.com/office/powerpoint/2010/main" val="3456418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402" name="Rectangle 18"/>
          <p:cNvSpPr>
            <a:spLocks noGrp="1" noChangeArrowheads="1"/>
          </p:cNvSpPr>
          <p:nvPr>
            <p:ph type="title"/>
          </p:nvPr>
        </p:nvSpPr>
        <p:spPr/>
        <p:txBody>
          <a:bodyPr/>
          <a:lstStyle/>
          <a:p>
            <a:pPr eaLnBrk="1" hangingPunct="1">
              <a:defRPr/>
            </a:pPr>
            <a:r>
              <a:rPr lang="en-US"/>
              <a:t>Fibromyalgia</a:t>
            </a:r>
            <a:br>
              <a:rPr lang="en-US"/>
            </a:br>
            <a:r>
              <a:rPr lang="en-US" sz="2800" b="0" i="1">
                <a:solidFill>
                  <a:schemeClr val="tx1"/>
                </a:solidFill>
              </a:rPr>
              <a:t>Cognitive-Behavioral Therapy</a:t>
            </a:r>
          </a:p>
        </p:txBody>
      </p:sp>
      <p:sp>
        <p:nvSpPr>
          <p:cNvPr id="655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19B73A23-78C2-4694-B50F-00014D67BFAB}"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36</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65546" name="Rectangle 16"/>
          <p:cNvSpPr>
            <a:spLocks noGrp="1" noChangeArrowheads="1"/>
          </p:cNvSpPr>
          <p:nvPr>
            <p:ph type="body" idx="4294967295"/>
          </p:nvPr>
        </p:nvSpPr>
        <p:spPr>
          <a:xfrm>
            <a:off x="8580438" y="2287588"/>
            <a:ext cx="3611562" cy="3754437"/>
          </a:xfrm>
          <a:noFill/>
        </p:spPr>
        <p:txBody>
          <a:bodyPr>
            <a:normAutofit fontScale="92500" lnSpcReduction="20000"/>
          </a:bodyPr>
          <a:lstStyle/>
          <a:p>
            <a:pPr eaLnBrk="1" hangingPunct="1"/>
            <a:r>
              <a:rPr lang="en-US" altLang="en-US" sz="2000" dirty="0"/>
              <a:t>Longitudinal trials show </a:t>
            </a:r>
            <a:br>
              <a:rPr lang="en-US" altLang="en-US" sz="2000" dirty="0"/>
            </a:br>
            <a:r>
              <a:rPr lang="en-US" altLang="en-US" sz="2000" dirty="0"/>
              <a:t>reduced pain severity and improved function</a:t>
            </a:r>
          </a:p>
          <a:p>
            <a:pPr eaLnBrk="1" hangingPunct="1"/>
            <a:r>
              <a:rPr lang="en-US" altLang="en-US" sz="2000" dirty="0"/>
              <a:t>Systematic reviews demonstrate reduced pain and fatigue, improved mood and function</a:t>
            </a:r>
          </a:p>
          <a:p>
            <a:pPr eaLnBrk="1" hangingPunct="1"/>
            <a:r>
              <a:rPr lang="en-US" altLang="en-US" sz="2000" dirty="0"/>
              <a:t>Improvements also seen with meditation, relaxation, stress management</a:t>
            </a:r>
          </a:p>
          <a:p>
            <a:pPr eaLnBrk="1" hangingPunct="1"/>
            <a:r>
              <a:rPr lang="en-US" altLang="en-US" sz="2000" dirty="0"/>
              <a:t>Effects depend heavily </a:t>
            </a:r>
            <a:br>
              <a:rPr lang="en-US" altLang="en-US" sz="2000" dirty="0"/>
            </a:br>
            <a:r>
              <a:rPr lang="en-US" altLang="en-US" sz="2000" dirty="0"/>
              <a:t>on therapist and program</a:t>
            </a:r>
          </a:p>
        </p:txBody>
      </p:sp>
      <p:sp>
        <p:nvSpPr>
          <p:cNvPr id="65540" name="Text Box 3"/>
          <p:cNvSpPr txBox="1">
            <a:spLocks noChangeArrowheads="1"/>
          </p:cNvSpPr>
          <p:nvPr/>
        </p:nvSpPr>
        <p:spPr bwMode="auto">
          <a:xfrm>
            <a:off x="2057400" y="6210300"/>
            <a:ext cx="42751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Goldenberg DL,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JAMA</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2004;292:2388-2395.</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Hadhazy V, et al.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J Rheumatol</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2000;27:2911-2918.</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Williams DA. </a:t>
            </a:r>
            <a:r>
              <a:rPr kumimoji="0" lang="en-US"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Best Pract Res Clin Rheumatol</a:t>
            </a: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2003;17:649-665.</a:t>
            </a:r>
          </a:p>
        </p:txBody>
      </p:sp>
      <p:grpSp>
        <p:nvGrpSpPr>
          <p:cNvPr id="65541" name="Group 4"/>
          <p:cNvGrpSpPr>
            <a:grpSpLocks/>
          </p:cNvGrpSpPr>
          <p:nvPr/>
        </p:nvGrpSpPr>
        <p:grpSpPr bwMode="auto">
          <a:xfrm>
            <a:off x="3111500" y="2590800"/>
            <a:ext cx="1981200" cy="2057400"/>
            <a:chOff x="1152" y="1872"/>
            <a:chExt cx="1392" cy="1296"/>
          </a:xfrm>
        </p:grpSpPr>
        <p:grpSp>
          <p:nvGrpSpPr>
            <p:cNvPr id="65547" name="Group 5"/>
            <p:cNvGrpSpPr>
              <a:grpSpLocks/>
            </p:cNvGrpSpPr>
            <p:nvPr/>
          </p:nvGrpSpPr>
          <p:grpSpPr bwMode="auto">
            <a:xfrm>
              <a:off x="1152" y="1872"/>
              <a:ext cx="1392" cy="1296"/>
              <a:chOff x="1152" y="1872"/>
              <a:chExt cx="1392" cy="1296"/>
            </a:xfrm>
          </p:grpSpPr>
          <p:sp>
            <p:nvSpPr>
              <p:cNvPr id="65550" name="Arc 6"/>
              <p:cNvSpPr>
                <a:spLocks/>
              </p:cNvSpPr>
              <p:nvPr/>
            </p:nvSpPr>
            <p:spPr bwMode="auto">
              <a:xfrm>
                <a:off x="1872" y="1872"/>
                <a:ext cx="672" cy="62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5551" name="Arc 7"/>
              <p:cNvSpPr>
                <a:spLocks/>
              </p:cNvSpPr>
              <p:nvPr/>
            </p:nvSpPr>
            <p:spPr bwMode="auto">
              <a:xfrm flipH="1">
                <a:off x="1152" y="1872"/>
                <a:ext cx="672" cy="62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5552" name="Arc 8"/>
              <p:cNvSpPr>
                <a:spLocks/>
              </p:cNvSpPr>
              <p:nvPr/>
            </p:nvSpPr>
            <p:spPr bwMode="auto">
              <a:xfrm flipV="1">
                <a:off x="1872" y="2544"/>
                <a:ext cx="672" cy="62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5553" name="Arc 9"/>
              <p:cNvSpPr>
                <a:spLocks/>
              </p:cNvSpPr>
              <p:nvPr/>
            </p:nvSpPr>
            <p:spPr bwMode="auto">
              <a:xfrm flipH="1" flipV="1">
                <a:off x="1152" y="2544"/>
                <a:ext cx="672" cy="624"/>
              </a:xfrm>
              <a:custGeom>
                <a:avLst/>
                <a:gdLst>
                  <a:gd name="T0" fmla="*/ 0 w 21600"/>
                  <a:gd name="T1" fmla="*/ 0 h 21600"/>
                  <a:gd name="T2" fmla="*/ 1 w 21600"/>
                  <a:gd name="T3" fmla="*/ 1 h 21600"/>
                  <a:gd name="T4" fmla="*/ 0 w 21600"/>
                  <a:gd name="T5" fmla="*/ 1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stealth" w="lg" len="lg"/>
                <a:tailEnd type="stealth"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grpSp>
        <p:sp>
          <p:nvSpPr>
            <p:cNvPr id="65548" name="Line 10"/>
            <p:cNvSpPr>
              <a:spLocks noChangeShapeType="1"/>
            </p:cNvSpPr>
            <p:nvPr/>
          </p:nvSpPr>
          <p:spPr bwMode="auto">
            <a:xfrm>
              <a:off x="1848" y="1920"/>
              <a:ext cx="0" cy="1200"/>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49" name="Line 11"/>
            <p:cNvSpPr>
              <a:spLocks noChangeShapeType="1"/>
            </p:cNvSpPr>
            <p:nvPr/>
          </p:nvSpPr>
          <p:spPr bwMode="auto">
            <a:xfrm rot="-5400000">
              <a:off x="1848" y="1896"/>
              <a:ext cx="0" cy="1296"/>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5542" name="Rectangle 12"/>
          <p:cNvSpPr>
            <a:spLocks noChangeArrowheads="1"/>
          </p:cNvSpPr>
          <p:nvPr/>
        </p:nvSpPr>
        <p:spPr bwMode="black">
          <a:xfrm>
            <a:off x="1816100" y="3352800"/>
            <a:ext cx="1143000" cy="609600"/>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Physical</a:t>
            </a:r>
            <a:b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Response</a:t>
            </a:r>
          </a:p>
        </p:txBody>
      </p:sp>
      <p:sp>
        <p:nvSpPr>
          <p:cNvPr id="65543" name="Rectangle 13"/>
          <p:cNvSpPr>
            <a:spLocks noChangeArrowheads="1"/>
          </p:cNvSpPr>
          <p:nvPr/>
        </p:nvSpPr>
        <p:spPr bwMode="black">
          <a:xfrm>
            <a:off x="5245100" y="3352800"/>
            <a:ext cx="1143000" cy="609600"/>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Feelings</a:t>
            </a:r>
          </a:p>
        </p:txBody>
      </p:sp>
      <p:sp>
        <p:nvSpPr>
          <p:cNvPr id="65544" name="Rectangle 14"/>
          <p:cNvSpPr>
            <a:spLocks noChangeArrowheads="1"/>
          </p:cNvSpPr>
          <p:nvPr/>
        </p:nvSpPr>
        <p:spPr bwMode="black">
          <a:xfrm>
            <a:off x="3543300" y="1828800"/>
            <a:ext cx="1143000" cy="609600"/>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Thoughts</a:t>
            </a:r>
          </a:p>
        </p:txBody>
      </p:sp>
      <p:sp>
        <p:nvSpPr>
          <p:cNvPr id="65545" name="Rectangle 15"/>
          <p:cNvSpPr>
            <a:spLocks noChangeArrowheads="1"/>
          </p:cNvSpPr>
          <p:nvPr/>
        </p:nvSpPr>
        <p:spPr bwMode="black">
          <a:xfrm>
            <a:off x="3517900" y="4800600"/>
            <a:ext cx="1143000" cy="609600"/>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Behavior</a:t>
            </a:r>
          </a:p>
        </p:txBody>
      </p:sp>
    </p:spTree>
    <p:extLst>
      <p:ext uri="{BB962C8B-B14F-4D97-AF65-F5344CB8AC3E}">
        <p14:creationId xmlns:p14="http://schemas.microsoft.com/office/powerpoint/2010/main" val="513066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58" name="Rectangle 34"/>
          <p:cNvSpPr>
            <a:spLocks noGrp="1" noChangeArrowheads="1"/>
          </p:cNvSpPr>
          <p:nvPr>
            <p:ph type="title"/>
          </p:nvPr>
        </p:nvSpPr>
        <p:spPr/>
        <p:txBody>
          <a:bodyPr/>
          <a:lstStyle/>
          <a:p>
            <a:pPr eaLnBrk="1" hangingPunct="1">
              <a:defRPr/>
            </a:pPr>
            <a:r>
              <a:rPr lang="en-US"/>
              <a:t>Fibromyalgia</a:t>
            </a:r>
            <a:br>
              <a:rPr lang="en-US"/>
            </a:br>
            <a:r>
              <a:rPr lang="en-US" sz="2800" b="0" i="1">
                <a:solidFill>
                  <a:schemeClr val="tx1"/>
                </a:solidFill>
              </a:rPr>
              <a:t>Overlap With Related Syndromes</a:t>
            </a:r>
          </a:p>
        </p:txBody>
      </p:sp>
      <p:sp>
        <p:nvSpPr>
          <p:cNvPr id="2355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37601B5A-5970-4843-AF72-C31267A9BFC6}"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37</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23555" name="Text Box 23"/>
          <p:cNvSpPr txBox="1">
            <a:spLocks noChangeArrowheads="1"/>
          </p:cNvSpPr>
          <p:nvPr/>
        </p:nvSpPr>
        <p:spPr bwMode="auto">
          <a:xfrm>
            <a:off x="2071688" y="6210300"/>
            <a:ext cx="8318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CFS, chronic fatigue syndrome; GAD, generalized anxiety disorder; LBP, low back pain; MDD, major depressive disorder; </a:t>
            </a:r>
            <a:b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br>
            <a:r>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OCD, obsessive-compulsive disorder; PTSD, post-traumatic stress disorder; TMD, temporomandibular disorders.</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fr-FR"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Clauw DJ, et al. </a:t>
            </a:r>
            <a:r>
              <a:rPr kumimoji="0" lang="fr-FR" altLang="en-US" sz="1200" b="0" i="1"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Neuroimmunomodulation</a:t>
            </a:r>
            <a:r>
              <a:rPr kumimoji="0" lang="fr-FR"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1997;4:134-153. </a:t>
            </a:r>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41027" name="Text Box 3"/>
          <p:cNvSpPr txBox="1">
            <a:spLocks noChangeArrowheads="1"/>
          </p:cNvSpPr>
          <p:nvPr/>
        </p:nvSpPr>
        <p:spPr bwMode="auto">
          <a:xfrm>
            <a:off x="1797050" y="1627189"/>
            <a:ext cx="2533650" cy="1050925"/>
          </a:xfrm>
          <a:prstGeom prst="rect">
            <a:avLst/>
          </a:prstGeom>
          <a:noFill/>
          <a:ln w="9525">
            <a:noFill/>
            <a:miter lim="800000"/>
            <a:headEnd/>
            <a:tailEnd/>
          </a:ln>
          <a:effectLst/>
        </p:spPr>
        <p:txBody>
          <a:bodyPr wrap="none">
            <a:spAutoFit/>
          </a:bodyPr>
          <a:lstStyle/>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2000" b="0" i="0" u="none" strike="noStrike" kern="1200" cap="none" spc="0" normalizeH="0" baseline="0" noProof="0">
                <a:ln>
                  <a:noFill/>
                </a:ln>
                <a:solidFill>
                  <a:srgbClr val="8E8CA7"/>
                </a:solidFill>
                <a:effectLst>
                  <a:outerShdw blurRad="38100" dist="38100" dir="2700000" algn="tl">
                    <a:srgbClr val="000000"/>
                  </a:outerShdw>
                </a:effectLst>
                <a:uLnTx/>
                <a:uFillTx/>
                <a:latin typeface="Arial" pitchFamily="27" charset="0"/>
                <a:ea typeface="+mn-ea"/>
                <a:cs typeface="+mn-cs"/>
              </a:rPr>
              <a:t>Fibromyalgia</a:t>
            </a:r>
            <a:r>
              <a:rPr kumimoji="0" lang="en-US" sz="1800" b="0" i="0" u="none" strike="noStrike" kern="1200" cap="none" spc="0" normalizeH="0" baseline="0" noProof="0">
                <a:ln>
                  <a:noFill/>
                </a:ln>
                <a:solidFill>
                  <a:srgbClr val="79A8A4"/>
                </a:solidFill>
                <a:effectLst>
                  <a:outerShdw blurRad="38100" dist="38100" dir="2700000" algn="tl">
                    <a:srgbClr val="000000"/>
                  </a:outerShdw>
                </a:effectLst>
                <a:uLnTx/>
                <a:uFillTx/>
                <a:latin typeface="Arial" pitchFamily="27" charset="0"/>
                <a:ea typeface="+mn-ea"/>
                <a:cs typeface="+mn-cs"/>
              </a:rPr>
              <a:t> </a:t>
            </a:r>
            <a:endParaRPr kumimoji="0" lang="en-US" sz="1800" b="0" i="0" u="none" strike="noStrike" kern="1200" cap="none" spc="0" normalizeH="0" baseline="0" noProof="0">
              <a:ln>
                <a:noFill/>
              </a:ln>
              <a:solidFill>
                <a:prstClr val="black"/>
              </a:solidFill>
              <a:effectLst>
                <a:outerShdw blurRad="38100" dist="38100" dir="2700000" algn="tl">
                  <a:srgbClr val="FFFFFF"/>
                </a:outerShdw>
              </a:effectLst>
              <a:uLnTx/>
              <a:uFillTx/>
              <a:latin typeface="Arial" pitchFamily="27" charset="0"/>
              <a:ea typeface="+mn-ea"/>
              <a:cs typeface="+mn-cs"/>
            </a:endParaRPr>
          </a:p>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itchFamily="27" charset="0"/>
                <a:ea typeface="+mn-ea"/>
                <a:cs typeface="+mn-cs"/>
              </a:rPr>
              <a:t>2%-4% of population; </a:t>
            </a:r>
          </a:p>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itchFamily="27" charset="0"/>
                <a:ea typeface="+mn-ea"/>
                <a:cs typeface="+mn-cs"/>
              </a:rPr>
              <a:t>defined by widespread </a:t>
            </a:r>
          </a:p>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itchFamily="27" charset="0"/>
                <a:ea typeface="+mn-ea"/>
                <a:cs typeface="+mn-cs"/>
              </a:rPr>
              <a:t>pain and tenderness</a:t>
            </a:r>
          </a:p>
        </p:txBody>
      </p:sp>
      <p:sp>
        <p:nvSpPr>
          <p:cNvPr id="641028" name="Text Box 4"/>
          <p:cNvSpPr txBox="1">
            <a:spLocks noChangeArrowheads="1"/>
          </p:cNvSpPr>
          <p:nvPr/>
        </p:nvSpPr>
        <p:spPr bwMode="auto">
          <a:xfrm>
            <a:off x="7853363" y="1616076"/>
            <a:ext cx="2132012" cy="1050925"/>
          </a:xfrm>
          <a:prstGeom prst="rect">
            <a:avLst/>
          </a:prstGeom>
          <a:noFill/>
          <a:ln w="9525">
            <a:noFill/>
            <a:miter lim="800000"/>
            <a:headEnd/>
            <a:tailEnd/>
          </a:ln>
          <a:effectLst/>
        </p:spPr>
        <p:txBody>
          <a:bodyPr lIns="45720" rIns="45720">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altLang="en-US" sz="2000" b="1" i="0" u="none" strike="noStrike" kern="1200" cap="none" spc="0" normalizeH="0" baseline="0" noProof="0">
                <a:ln>
                  <a:noFill/>
                </a:ln>
                <a:solidFill>
                  <a:srgbClr val="33CCCC"/>
                </a:solidFill>
                <a:effectLst>
                  <a:outerShdw blurRad="38100" dist="38100" dir="2700000" algn="tl">
                    <a:srgbClr val="000000"/>
                  </a:outerShdw>
                </a:effectLst>
                <a:uLnTx/>
                <a:uFillTx/>
                <a:latin typeface="Arial" panose="020B0604020202020204" pitchFamily="34" charset="0"/>
                <a:ea typeface="ヒラギノ角ゴ Pro W3" pitchFamily="27" charset="-128"/>
                <a:cs typeface="+mn-cs"/>
              </a:rPr>
              <a:t>CFS</a:t>
            </a:r>
            <a:r>
              <a:rPr kumimoji="0" lang="en-US" altLang="en-US" sz="1800" b="1" i="0" u="none" strike="noStrike" kern="1200" cap="none" spc="0" normalizeH="0" baseline="0" noProof="0">
                <a:ln>
                  <a:noFill/>
                </a:ln>
                <a:solidFill>
                  <a:prstClr val="black"/>
                </a:solidFill>
                <a:effectLst>
                  <a:outerShdw blurRad="38100" dist="38100" dir="2700000" algn="tl">
                    <a:srgbClr val="FFFFFF"/>
                  </a:outerShdw>
                </a:effectLst>
                <a:uLnTx/>
                <a:uFillTx/>
                <a:latin typeface="Arial" panose="020B0604020202020204" pitchFamily="34" charset="0"/>
                <a:ea typeface="ヒラギノ角ゴ Pro W3" pitchFamily="27" charset="-128"/>
                <a:cs typeface="+mn-cs"/>
              </a:rPr>
              <a:t> </a:t>
            </a:r>
            <a:br>
              <a:rPr kumimoji="0" lang="en-US" altLang="en-US" sz="1800" b="1" i="0" u="none" strike="noStrike" kern="1200" cap="none" spc="0" normalizeH="0" baseline="0" noProof="0">
                <a:ln>
                  <a:noFill/>
                </a:ln>
                <a:solidFill>
                  <a:prstClr val="black"/>
                </a:solidFill>
                <a:effectLst>
                  <a:outerShdw blurRad="38100" dist="38100" dir="2700000" algn="tl">
                    <a:srgbClr val="FFFFFF"/>
                  </a:outerShdw>
                </a:effectLst>
                <a:uLnTx/>
                <a:uFillTx/>
                <a:latin typeface="Arial" panose="020B0604020202020204" pitchFamily="34" charset="0"/>
                <a:ea typeface="ヒラギノ角ゴ Pro W3" pitchFamily="27" charset="-128"/>
                <a:cs typeface="+mn-cs"/>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1% of population;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fatigue and 4 of 8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b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“minor criteria”</a:t>
            </a:r>
          </a:p>
        </p:txBody>
      </p:sp>
      <p:sp>
        <p:nvSpPr>
          <p:cNvPr id="641029" name="Text Box 5"/>
          <p:cNvSpPr txBox="1">
            <a:spLocks noChangeArrowheads="1"/>
          </p:cNvSpPr>
          <p:nvPr/>
        </p:nvSpPr>
        <p:spPr bwMode="auto">
          <a:xfrm>
            <a:off x="7853363" y="4419600"/>
            <a:ext cx="2601912" cy="1543050"/>
          </a:xfrm>
          <a:prstGeom prst="rect">
            <a:avLst/>
          </a:prstGeom>
          <a:noFill/>
          <a:ln w="9525">
            <a:noFill/>
            <a:miter lim="800000"/>
            <a:headEnd/>
            <a:tailEnd/>
          </a:ln>
          <a:effectLst/>
        </p:spPr>
        <p:txBody>
          <a:bodyPr>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anose="020B0604020202020204" pitchFamily="34" charset="0"/>
                <a:ea typeface="ヒラギノ角ゴ Pro W3" pitchFamily="27" charset="-128"/>
                <a:cs typeface="+mn-cs"/>
              </a:rPr>
              <a:t>Somatoform disorders</a:t>
            </a:r>
            <a:br>
              <a:rPr kumimoji="0" lang="en-US" altLang="en-US" sz="2000" b="1" i="0" u="none" strike="noStrike" kern="1200" cap="none" spc="0" normalizeH="0" baseline="0" noProof="0" dirty="0">
                <a:ln>
                  <a:noFill/>
                </a:ln>
                <a:solidFill>
                  <a:srgbClr val="FEFCF7"/>
                </a:solidFill>
                <a:effectLst>
                  <a:outerShdw blurRad="38100" dist="38100" dir="2700000" algn="tl">
                    <a:srgbClr val="000000"/>
                  </a:outerShdw>
                </a:effectLst>
                <a:uLnTx/>
                <a:uFillTx/>
                <a:latin typeface="Arial" panose="020B0604020202020204" pitchFamily="34" charset="0"/>
                <a:ea typeface="ヒラギノ角ゴ Pro W3" pitchFamily="27" charset="-128"/>
                <a:cs typeface="+mn-cs"/>
              </a:rPr>
            </a:b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4% of population; multiple unexplained symptoms,</a:t>
            </a:r>
            <a:b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br>
            <a:r>
              <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rPr>
              <a:t>no “organic” findings</a:t>
            </a:r>
          </a:p>
        </p:txBody>
      </p:sp>
      <p:sp>
        <p:nvSpPr>
          <p:cNvPr id="641036" name="Text Box 12"/>
          <p:cNvSpPr txBox="1">
            <a:spLocks noChangeArrowheads="1"/>
          </p:cNvSpPr>
          <p:nvPr/>
        </p:nvSpPr>
        <p:spPr bwMode="auto">
          <a:xfrm>
            <a:off x="1797050" y="3941764"/>
            <a:ext cx="3740150" cy="1076325"/>
          </a:xfrm>
          <a:prstGeom prst="rect">
            <a:avLst/>
          </a:prstGeom>
          <a:noFill/>
          <a:ln w="9525">
            <a:noFill/>
            <a:miter lim="800000"/>
            <a:headEnd/>
            <a:tailEnd/>
          </a:ln>
          <a:effectLst/>
        </p:spPr>
        <p:txBody>
          <a:bodyPr>
            <a:spAutoFit/>
          </a:bodyPr>
          <a:lstStyle/>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itchFamily="27" charset="0"/>
                <a:ea typeface="+mn-ea"/>
                <a:cs typeface="+mn-cs"/>
              </a:rPr>
              <a:t>Regional pain  </a:t>
            </a:r>
          </a:p>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itchFamily="27" charset="0"/>
                <a:ea typeface="+mn-ea"/>
                <a:cs typeface="+mn-cs"/>
              </a:rPr>
              <a:t>syndromes</a:t>
            </a:r>
            <a:r>
              <a:rPr kumimoji="0" lang="en-US" sz="1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itchFamily="27" charset="0"/>
                <a:ea typeface="+mn-ea"/>
                <a:cs typeface="+mn-cs"/>
              </a:rPr>
              <a:t>  </a:t>
            </a:r>
          </a:p>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t>(</a:t>
            </a:r>
            <a:r>
              <a:rPr kumimoji="0" lang="en-US" sz="1800" b="0" i="0" u="none" strike="noStrike" kern="1200" cap="none" spc="0" normalizeH="0" baseline="0" noProof="0" dirty="0" err="1">
                <a:ln>
                  <a:noFill/>
                </a:ln>
                <a:solidFill>
                  <a:prstClr val="black"/>
                </a:solidFill>
                <a:effectLst/>
                <a:uLnTx/>
                <a:uFillTx/>
                <a:latin typeface="Arial" pitchFamily="27" charset="0"/>
                <a:ea typeface="+mn-ea"/>
                <a:cs typeface="+mn-cs"/>
              </a:rPr>
              <a:t>eg</a:t>
            </a:r>
            <a: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t>, tension headache,</a:t>
            </a:r>
            <a:b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br>
            <a: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t>TMD, idiopathic LBP</a:t>
            </a:r>
            <a:r>
              <a:rPr kumimoji="0" lang="en-US" sz="1600" b="0" i="0" u="none" strike="noStrike" kern="1200" cap="none" spc="0" normalizeH="0" baseline="0" noProof="0" dirty="0">
                <a:ln>
                  <a:noFill/>
                </a:ln>
                <a:solidFill>
                  <a:prstClr val="black"/>
                </a:solidFill>
                <a:effectLst/>
                <a:uLnTx/>
                <a:uFillTx/>
                <a:latin typeface="Arial" pitchFamily="27" charset="0"/>
                <a:ea typeface="+mn-ea"/>
                <a:cs typeface="+mn-cs"/>
              </a:rPr>
              <a:t>)</a:t>
            </a:r>
            <a:r>
              <a:rPr kumimoji="0" lang="en-US" sz="18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Arial" pitchFamily="27" charset="0"/>
                <a:ea typeface="+mn-ea"/>
                <a:cs typeface="+mn-cs"/>
              </a:rPr>
              <a:t> </a:t>
            </a:r>
          </a:p>
        </p:txBody>
      </p:sp>
      <p:sp>
        <p:nvSpPr>
          <p:cNvPr id="641044" name="Text Box 20"/>
          <p:cNvSpPr txBox="1">
            <a:spLocks noChangeArrowheads="1"/>
          </p:cNvSpPr>
          <p:nvPr/>
        </p:nvSpPr>
        <p:spPr bwMode="auto">
          <a:xfrm>
            <a:off x="7853363" y="2887664"/>
            <a:ext cx="2474912" cy="1309687"/>
          </a:xfrm>
          <a:prstGeom prst="rect">
            <a:avLst/>
          </a:prstGeom>
          <a:noFill/>
          <a:ln w="9525">
            <a:noFill/>
            <a:miter lim="800000"/>
            <a:headEnd/>
            <a:tailEnd/>
          </a:ln>
          <a:effectLst/>
        </p:spPr>
        <p:txBody>
          <a:bodyPr>
            <a:spAutoFit/>
          </a:bodyPr>
          <a:lstStyle/>
          <a:p>
            <a:pPr marL="0" marR="0" lvl="0" indent="0" algn="l" defTabSz="457200" rtl="0" eaLnBrk="0" fontAlgn="auto" latinLnBrk="0" hangingPunct="0">
              <a:lnSpc>
                <a:spcPct val="85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itchFamily="27" charset="0"/>
                <a:ea typeface="+mn-ea"/>
                <a:cs typeface="+mn-cs"/>
              </a:rPr>
              <a:t>Psychiatric </a:t>
            </a:r>
            <a:br>
              <a:rPr kumimoji="0" 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itchFamily="27" charset="0"/>
                <a:ea typeface="+mn-ea"/>
                <a:cs typeface="+mn-cs"/>
              </a:rPr>
            </a:br>
            <a:r>
              <a:rPr kumimoji="0" lang="en-US" sz="20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pitchFamily="27" charset="0"/>
                <a:ea typeface="+mn-ea"/>
                <a:cs typeface="+mn-cs"/>
              </a:rPr>
              <a:t>disorders</a:t>
            </a:r>
            <a:r>
              <a:rPr kumimoji="0" lang="en-US" sz="18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Arial" pitchFamily="27" charset="0"/>
                <a:ea typeface="+mn-ea"/>
                <a:cs typeface="+mn-cs"/>
              </a:rPr>
              <a:t> </a:t>
            </a:r>
            <a:br>
              <a:rPr kumimoji="0" lang="en-US" sz="18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Arial" pitchFamily="27" charset="0"/>
                <a:ea typeface="+mn-ea"/>
                <a:cs typeface="+mn-cs"/>
              </a:rPr>
            </a:br>
            <a: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t>MDD, OCD, </a:t>
            </a:r>
            <a:b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br>
            <a: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t>bipolar, PTSD, </a:t>
            </a:r>
            <a:b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br>
            <a:r>
              <a:rPr kumimoji="0" lang="en-US" sz="1800" b="0" i="0" u="none" strike="noStrike" kern="1200" cap="none" spc="0" normalizeH="0" baseline="0" noProof="0" dirty="0">
                <a:ln>
                  <a:noFill/>
                </a:ln>
                <a:solidFill>
                  <a:prstClr val="black"/>
                </a:solidFill>
                <a:effectLst/>
                <a:uLnTx/>
                <a:uFillTx/>
                <a:latin typeface="Arial" pitchFamily="27" charset="0"/>
                <a:ea typeface="+mn-ea"/>
                <a:cs typeface="+mn-cs"/>
              </a:rPr>
              <a:t>GAD, panic attack</a:t>
            </a:r>
          </a:p>
        </p:txBody>
      </p:sp>
      <p:sp>
        <p:nvSpPr>
          <p:cNvPr id="641030" name="Oval 6"/>
          <p:cNvSpPr>
            <a:spLocks noChangeArrowheads="1"/>
          </p:cNvSpPr>
          <p:nvPr/>
        </p:nvSpPr>
        <p:spPr bwMode="auto">
          <a:xfrm>
            <a:off x="4359275" y="2054226"/>
            <a:ext cx="1779588" cy="1787525"/>
          </a:xfrm>
          <a:prstGeom prst="ellipse">
            <a:avLst/>
          </a:prstGeom>
          <a:gradFill rotWithShape="1">
            <a:gsLst>
              <a:gs pos="0">
                <a:schemeClr val="folHlink">
                  <a:alpha val="0"/>
                </a:schemeClr>
              </a:gs>
              <a:gs pos="100000">
                <a:schemeClr val="folHlink">
                  <a:gamma/>
                  <a:shade val="46275"/>
                  <a:invGamma/>
                  <a:alpha val="60001"/>
                </a:schemeClr>
              </a:gs>
            </a:gsLst>
            <a:path path="shape">
              <a:fillToRect l="50000" t="50000" r="50000" b="50000"/>
            </a:path>
          </a:gradFill>
          <a:ln w="28575">
            <a:solidFill>
              <a:schemeClr val="folHlink"/>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27" charset="0"/>
              <a:ea typeface="+mn-ea"/>
              <a:cs typeface="+mn-cs"/>
            </a:endParaRPr>
          </a:p>
        </p:txBody>
      </p:sp>
      <p:sp>
        <p:nvSpPr>
          <p:cNvPr id="23563" name="Oval 7"/>
          <p:cNvSpPr>
            <a:spLocks noChangeArrowheads="1"/>
          </p:cNvSpPr>
          <p:nvPr/>
        </p:nvSpPr>
        <p:spPr bwMode="auto">
          <a:xfrm>
            <a:off x="5670550" y="2138364"/>
            <a:ext cx="1377950" cy="1316037"/>
          </a:xfrm>
          <a:prstGeom prst="ellipse">
            <a:avLst/>
          </a:prstGeom>
          <a:gradFill rotWithShape="1">
            <a:gsLst>
              <a:gs pos="0">
                <a:srgbClr val="33CCCC">
                  <a:alpha val="0"/>
                </a:srgbClr>
              </a:gs>
              <a:gs pos="100000">
                <a:srgbClr val="185E5E">
                  <a:alpha val="60001"/>
                </a:srgbClr>
              </a:gs>
            </a:gsLst>
            <a:path path="shape">
              <a:fillToRect l="50000" t="50000" r="50000" b="50000"/>
            </a:path>
          </a:gradFill>
          <a:ln w="28575">
            <a:solidFill>
              <a:srgbClr val="33CCCC"/>
            </a:solidFill>
            <a:round/>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41035" name="Oval 11"/>
          <p:cNvSpPr>
            <a:spLocks noChangeArrowheads="1"/>
          </p:cNvSpPr>
          <p:nvPr/>
        </p:nvSpPr>
        <p:spPr bwMode="auto">
          <a:xfrm>
            <a:off x="4321175" y="3052764"/>
            <a:ext cx="2082800" cy="2890837"/>
          </a:xfrm>
          <a:prstGeom prst="ellipse">
            <a:avLst/>
          </a:prstGeom>
          <a:gradFill rotWithShape="1">
            <a:gsLst>
              <a:gs pos="0">
                <a:schemeClr val="accent1">
                  <a:alpha val="0"/>
                </a:schemeClr>
              </a:gs>
              <a:gs pos="100000">
                <a:schemeClr val="accent1">
                  <a:gamma/>
                  <a:shade val="46275"/>
                  <a:invGamma/>
                  <a:alpha val="60001"/>
                </a:schemeClr>
              </a:gs>
            </a:gsLst>
            <a:path path="shape">
              <a:fillToRect l="50000" t="50000" r="50000" b="50000"/>
            </a:path>
          </a:gradFill>
          <a:ln w="28575">
            <a:solidFill>
              <a:schemeClr val="accent1"/>
            </a:solidFill>
            <a:round/>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itchFamily="27" charset="0"/>
              <a:ea typeface="+mn-ea"/>
              <a:cs typeface="+mn-cs"/>
            </a:endParaRPr>
          </a:p>
        </p:txBody>
      </p:sp>
      <p:sp>
        <p:nvSpPr>
          <p:cNvPr id="23565" name="Oval 18"/>
          <p:cNvSpPr>
            <a:spLocks noChangeArrowheads="1"/>
          </p:cNvSpPr>
          <p:nvPr/>
        </p:nvSpPr>
        <p:spPr bwMode="auto">
          <a:xfrm>
            <a:off x="5895976" y="2679700"/>
            <a:ext cx="1577975" cy="2679700"/>
          </a:xfrm>
          <a:prstGeom prst="ellipse">
            <a:avLst/>
          </a:prstGeom>
          <a:gradFill rotWithShape="1">
            <a:gsLst>
              <a:gs pos="0">
                <a:srgbClr val="339966">
                  <a:alpha val="0"/>
                </a:srgbClr>
              </a:gs>
              <a:gs pos="100000">
                <a:srgbClr val="18472F">
                  <a:alpha val="60001"/>
                </a:srgbClr>
              </a:gs>
            </a:gsLst>
            <a:path path="shape">
              <a:fillToRect l="50000" t="50000" r="50000" b="50000"/>
            </a:path>
          </a:gradFill>
          <a:ln w="28575">
            <a:solidFill>
              <a:srgbClr val="339966"/>
            </a:solidFill>
            <a:round/>
            <a:headEnd/>
            <a:tailEnd/>
          </a:ln>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641043" name="Oval 19"/>
          <p:cNvSpPr>
            <a:spLocks noChangeArrowheads="1"/>
          </p:cNvSpPr>
          <p:nvPr/>
        </p:nvSpPr>
        <p:spPr bwMode="auto">
          <a:xfrm>
            <a:off x="4681538" y="2540000"/>
            <a:ext cx="1814512" cy="1627188"/>
          </a:xfrm>
          <a:prstGeom prst="ellipse">
            <a:avLst/>
          </a:prstGeom>
          <a:gradFill rotWithShape="1">
            <a:gsLst>
              <a:gs pos="0">
                <a:schemeClr val="hlink">
                  <a:gamma/>
                  <a:shade val="46275"/>
                  <a:invGamma/>
                </a:schemeClr>
              </a:gs>
              <a:gs pos="50000">
                <a:schemeClr val="hlink"/>
              </a:gs>
              <a:gs pos="100000">
                <a:schemeClr val="hlink">
                  <a:gamma/>
                  <a:shade val="46275"/>
                  <a:invGamma/>
                </a:schemeClr>
              </a:gs>
            </a:gsLst>
            <a:lin ang="2700000" scaled="1"/>
          </a:gradFill>
          <a:ln w="28575">
            <a:solidFill>
              <a:srgbClr val="002C50"/>
            </a:solidFill>
            <a:round/>
            <a:headEnd/>
            <a:tailEnd/>
          </a:ln>
          <a:effectLst/>
        </p:spPr>
        <p:txBody>
          <a:bodyPr wrap="none" anchor="ct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itchFamily="27" charset="0"/>
                <a:ea typeface="+mn-ea"/>
                <a:cs typeface="+mn-cs"/>
              </a:rPr>
              <a:t>Pain and/or </a:t>
            </a:r>
          </a:p>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itchFamily="27" charset="0"/>
                <a:ea typeface="+mn-ea"/>
                <a:cs typeface="+mn-cs"/>
              </a:rPr>
              <a:t>sensory</a:t>
            </a:r>
          </a:p>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itchFamily="27" charset="0"/>
                <a:ea typeface="+mn-ea"/>
                <a:cs typeface="+mn-cs"/>
              </a:rPr>
              <a:t>amplification</a:t>
            </a:r>
          </a:p>
        </p:txBody>
      </p:sp>
      <p:sp>
        <p:nvSpPr>
          <p:cNvPr id="23567" name="Oval 8"/>
          <p:cNvSpPr>
            <a:spLocks noChangeArrowheads="1"/>
          </p:cNvSpPr>
          <p:nvPr/>
        </p:nvSpPr>
        <p:spPr bwMode="auto">
          <a:xfrm>
            <a:off x="4148139" y="2443163"/>
            <a:ext cx="3544887" cy="3384550"/>
          </a:xfrm>
          <a:prstGeom prst="ellipse">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36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23568" name="Line 13"/>
          <p:cNvSpPr>
            <a:spLocks noChangeShapeType="1"/>
          </p:cNvSpPr>
          <p:nvPr/>
        </p:nvSpPr>
        <p:spPr bwMode="auto">
          <a:xfrm>
            <a:off x="3698876" y="4105275"/>
            <a:ext cx="950913" cy="439738"/>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69" name="Line 14"/>
          <p:cNvSpPr>
            <a:spLocks noChangeShapeType="1"/>
          </p:cNvSpPr>
          <p:nvPr/>
        </p:nvSpPr>
        <p:spPr bwMode="auto">
          <a:xfrm>
            <a:off x="3673475" y="1782763"/>
            <a:ext cx="1493838" cy="525462"/>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70" name="Line 21"/>
          <p:cNvSpPr>
            <a:spLocks noChangeShapeType="1"/>
          </p:cNvSpPr>
          <p:nvPr/>
        </p:nvSpPr>
        <p:spPr bwMode="auto">
          <a:xfrm flipH="1">
            <a:off x="7134226" y="3051176"/>
            <a:ext cx="735013" cy="644525"/>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71" name="Line 10"/>
          <p:cNvSpPr>
            <a:spLocks noChangeShapeType="1"/>
          </p:cNvSpPr>
          <p:nvPr/>
        </p:nvSpPr>
        <p:spPr bwMode="auto">
          <a:xfrm flipH="1">
            <a:off x="6535739" y="1771651"/>
            <a:ext cx="1284287" cy="574675"/>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72" name="Line 9"/>
          <p:cNvSpPr>
            <a:spLocks noChangeShapeType="1"/>
          </p:cNvSpPr>
          <p:nvPr/>
        </p:nvSpPr>
        <p:spPr bwMode="auto">
          <a:xfrm flipH="1" flipV="1">
            <a:off x="7618413" y="4610100"/>
            <a:ext cx="273050" cy="77788"/>
          </a:xfrm>
          <a:prstGeom prst="line">
            <a:avLst/>
          </a:prstGeom>
          <a:noFill/>
          <a:ln w="28575">
            <a:solidFill>
              <a:schemeClr val="tx1"/>
            </a:solidFill>
            <a:round/>
            <a:headEnd/>
            <a:tailEnd type="triangle" w="lg" len="me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813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rrowheads="1"/>
          </p:cNvSpPr>
          <p:nvPr>
            <p:ph type="title"/>
          </p:nvPr>
        </p:nvSpPr>
        <p:spPr>
          <a:xfrm>
            <a:off x="2971248" y="176489"/>
            <a:ext cx="7683500" cy="468312"/>
          </a:xfrm>
        </p:spPr>
        <p:txBody>
          <a:bodyPr>
            <a:normAutofit fontScale="90000"/>
          </a:bodyPr>
          <a:lstStyle/>
          <a:p>
            <a:r>
              <a:rPr lang="en-US" altLang="en-US" sz="3200" dirty="0"/>
              <a:t>Medications in FMS</a:t>
            </a:r>
          </a:p>
        </p:txBody>
      </p:sp>
      <p:sp>
        <p:nvSpPr>
          <p:cNvPr id="84995" name="Rectangle 1027"/>
          <p:cNvSpPr>
            <a:spLocks noGrp="1" noChangeArrowheads="1"/>
          </p:cNvSpPr>
          <p:nvPr>
            <p:ph idx="1"/>
          </p:nvPr>
        </p:nvSpPr>
        <p:spPr>
          <a:xfrm>
            <a:off x="463826" y="790574"/>
            <a:ext cx="11317357" cy="6432550"/>
          </a:xfrm>
          <a:effectLst/>
        </p:spPr>
        <p:txBody>
          <a:bodyPr>
            <a:normAutofit/>
          </a:bodyPr>
          <a:lstStyle/>
          <a:p>
            <a:pPr>
              <a:lnSpc>
                <a:spcPct val="80000"/>
              </a:lnSpc>
              <a:defRPr/>
            </a:pPr>
            <a:r>
              <a:rPr lang="en-US" sz="2000" u="sng" dirty="0"/>
              <a:t>Strong evidence</a:t>
            </a:r>
            <a:r>
              <a:rPr lang="en-US" sz="2000" dirty="0"/>
              <a:t> for efficacy</a:t>
            </a:r>
          </a:p>
          <a:p>
            <a:pPr lvl="1">
              <a:lnSpc>
                <a:spcPct val="80000"/>
              </a:lnSpc>
              <a:buFont typeface="Arial" charset="0"/>
              <a:buChar char="●"/>
              <a:defRPr/>
            </a:pPr>
            <a:r>
              <a:rPr lang="en-US" sz="1800" dirty="0" err="1"/>
              <a:t>Amitriptyline</a:t>
            </a:r>
            <a:r>
              <a:rPr lang="en-US" sz="1800" dirty="0"/>
              <a:t>, 25-50 mg at bedtime</a:t>
            </a:r>
          </a:p>
          <a:p>
            <a:pPr lvl="1">
              <a:lnSpc>
                <a:spcPct val="80000"/>
              </a:lnSpc>
              <a:buFont typeface="Arial" charset="0"/>
              <a:buChar char="●"/>
              <a:defRPr/>
            </a:pPr>
            <a:r>
              <a:rPr lang="en-US" sz="1800" dirty="0" err="1"/>
              <a:t>Cyclobenzaprine</a:t>
            </a:r>
            <a:r>
              <a:rPr lang="en-US" sz="1800" dirty="0"/>
              <a:t>, 10-30 mgs at bedtime</a:t>
            </a:r>
          </a:p>
          <a:p>
            <a:pPr lvl="1">
              <a:lnSpc>
                <a:spcPct val="80000"/>
              </a:lnSpc>
              <a:buFont typeface="Arial" charset="0"/>
              <a:buChar char="●"/>
              <a:defRPr/>
            </a:pPr>
            <a:r>
              <a:rPr lang="en-US" sz="1800" dirty="0" err="1"/>
              <a:t>Pregabalin</a:t>
            </a:r>
            <a:r>
              <a:rPr lang="en-US" sz="1800" dirty="0"/>
              <a:t>, 300-450 mg/day</a:t>
            </a:r>
          </a:p>
          <a:p>
            <a:pPr lvl="1">
              <a:lnSpc>
                <a:spcPct val="80000"/>
              </a:lnSpc>
              <a:buFont typeface="Arial" charset="0"/>
              <a:buChar char="●"/>
              <a:defRPr/>
            </a:pPr>
            <a:r>
              <a:rPr lang="en-US" sz="1800" dirty="0" err="1"/>
              <a:t>Gabepentin</a:t>
            </a:r>
            <a:r>
              <a:rPr lang="en-US" sz="1800" dirty="0"/>
              <a:t>, 1600-2400 mg/day</a:t>
            </a:r>
          </a:p>
          <a:p>
            <a:pPr lvl="1">
              <a:lnSpc>
                <a:spcPct val="80000"/>
              </a:lnSpc>
              <a:buFont typeface="Arial" charset="0"/>
              <a:buChar char="●"/>
              <a:defRPr/>
            </a:pPr>
            <a:r>
              <a:rPr lang="en-US" sz="1800" dirty="0" err="1"/>
              <a:t>Duloxetine</a:t>
            </a:r>
            <a:r>
              <a:rPr lang="en-US" sz="1800" dirty="0"/>
              <a:t>, 60-120 mg/day</a:t>
            </a:r>
          </a:p>
          <a:p>
            <a:pPr lvl="1">
              <a:lnSpc>
                <a:spcPct val="80000"/>
              </a:lnSpc>
              <a:buFont typeface="Arial" charset="0"/>
              <a:buChar char="●"/>
              <a:defRPr/>
            </a:pPr>
            <a:r>
              <a:rPr lang="en-US" sz="1800" dirty="0" err="1"/>
              <a:t>Milnacipran</a:t>
            </a:r>
            <a:r>
              <a:rPr lang="en-US" sz="1800" dirty="0"/>
              <a:t>, 100-200 mg/day</a:t>
            </a:r>
          </a:p>
          <a:p>
            <a:pPr lvl="1">
              <a:lnSpc>
                <a:spcPct val="80000"/>
              </a:lnSpc>
              <a:buFont typeface="Arial" charset="0"/>
              <a:buChar char="●"/>
              <a:defRPr/>
            </a:pPr>
            <a:endParaRPr lang="en-US" sz="2000" dirty="0"/>
          </a:p>
          <a:p>
            <a:pPr>
              <a:lnSpc>
                <a:spcPct val="80000"/>
              </a:lnSpc>
              <a:defRPr/>
            </a:pPr>
            <a:r>
              <a:rPr lang="en-US" sz="2000" u="sng" dirty="0"/>
              <a:t>Modest evidence</a:t>
            </a:r>
            <a:r>
              <a:rPr lang="en-US" sz="2000" dirty="0"/>
              <a:t> for efficacy</a:t>
            </a:r>
          </a:p>
          <a:p>
            <a:pPr lvl="1">
              <a:lnSpc>
                <a:spcPct val="80000"/>
              </a:lnSpc>
              <a:buFont typeface="Arial" charset="0"/>
              <a:buChar char="●"/>
              <a:defRPr/>
            </a:pPr>
            <a:r>
              <a:rPr lang="en-US" sz="1800" dirty="0" err="1"/>
              <a:t>Tramadol</a:t>
            </a:r>
            <a:r>
              <a:rPr lang="en-US" sz="1800" dirty="0"/>
              <a:t>, 200-300 mg/day</a:t>
            </a:r>
          </a:p>
          <a:p>
            <a:pPr lvl="1">
              <a:lnSpc>
                <a:spcPct val="80000"/>
              </a:lnSpc>
              <a:buFont typeface="Arial" charset="0"/>
              <a:buChar char="●"/>
              <a:defRPr/>
            </a:pPr>
            <a:r>
              <a:rPr lang="en-US" sz="1800" dirty="0"/>
              <a:t>SSRIs (</a:t>
            </a:r>
            <a:r>
              <a:rPr lang="en-US" sz="1800" dirty="0" err="1"/>
              <a:t>fluoxetine</a:t>
            </a:r>
            <a:r>
              <a:rPr lang="en-US" sz="1800" dirty="0"/>
              <a:t>, </a:t>
            </a:r>
            <a:r>
              <a:rPr lang="en-US" sz="1800" dirty="0" err="1"/>
              <a:t>sertraline</a:t>
            </a:r>
            <a:r>
              <a:rPr lang="en-US" sz="1800" dirty="0"/>
              <a:t>)</a:t>
            </a:r>
          </a:p>
          <a:p>
            <a:pPr lvl="1">
              <a:lnSpc>
                <a:spcPct val="80000"/>
              </a:lnSpc>
              <a:buFont typeface="Arial" charset="0"/>
              <a:buChar char="●"/>
              <a:defRPr/>
            </a:pPr>
            <a:endParaRPr lang="en-US" sz="2000" dirty="0"/>
          </a:p>
          <a:p>
            <a:pPr>
              <a:lnSpc>
                <a:spcPct val="80000"/>
              </a:lnSpc>
              <a:defRPr/>
            </a:pPr>
            <a:r>
              <a:rPr lang="en-US" sz="2000" dirty="0"/>
              <a:t>Weak evidence for efficacy: </a:t>
            </a:r>
            <a:r>
              <a:rPr lang="en-US" sz="2000" dirty="0" err="1"/>
              <a:t>pramipexole</a:t>
            </a:r>
            <a:r>
              <a:rPr lang="en-US" sz="2000" dirty="0"/>
              <a:t>, gamma </a:t>
            </a:r>
            <a:r>
              <a:rPr lang="en-US" sz="2000" dirty="0" err="1"/>
              <a:t>hydroxybutyrate</a:t>
            </a:r>
            <a:r>
              <a:rPr lang="en-US" sz="2000" dirty="0"/>
              <a:t>, growth hormone, 5-hydroxytryptamine, </a:t>
            </a:r>
            <a:r>
              <a:rPr lang="en-US" sz="2000" dirty="0" err="1"/>
              <a:t>tropisetron</a:t>
            </a:r>
            <a:r>
              <a:rPr lang="en-US" sz="2000" dirty="0"/>
              <a:t>, s-</a:t>
            </a:r>
            <a:r>
              <a:rPr lang="en-US" sz="2000" dirty="0" err="1"/>
              <a:t>adenosyl</a:t>
            </a:r>
            <a:r>
              <a:rPr lang="en-US" sz="2000" dirty="0"/>
              <a:t>-</a:t>
            </a:r>
            <a:r>
              <a:rPr lang="en-US" sz="2000" dirty="0" err="1"/>
              <a:t>methionine</a:t>
            </a:r>
            <a:r>
              <a:rPr lang="en-US" sz="2000" dirty="0"/>
              <a:t>  </a:t>
            </a:r>
          </a:p>
          <a:p>
            <a:pPr>
              <a:lnSpc>
                <a:spcPct val="80000"/>
              </a:lnSpc>
              <a:defRPr/>
            </a:pPr>
            <a:r>
              <a:rPr lang="en-US" sz="2000" dirty="0"/>
              <a:t>No evidence: </a:t>
            </a:r>
            <a:r>
              <a:rPr lang="en-US" sz="2000" dirty="0" err="1"/>
              <a:t>opioids</a:t>
            </a:r>
            <a:r>
              <a:rPr lang="en-US" sz="2000" dirty="0"/>
              <a:t>, NSAIDS, </a:t>
            </a:r>
            <a:r>
              <a:rPr lang="en-US" sz="2000" dirty="0" err="1"/>
              <a:t>benzodiazepene</a:t>
            </a:r>
            <a:r>
              <a:rPr lang="en-US" sz="2000" dirty="0"/>
              <a:t> and </a:t>
            </a:r>
            <a:r>
              <a:rPr lang="en-US" sz="2000" dirty="0" err="1"/>
              <a:t>nonbenzodiazepene</a:t>
            </a:r>
            <a:r>
              <a:rPr lang="en-US" sz="2000" dirty="0"/>
              <a:t> hypnotics, melatonin, magnesium, DHEA, thyroid hormone, OTC including </a:t>
            </a:r>
            <a:r>
              <a:rPr lang="en-US" sz="2000" dirty="0" err="1"/>
              <a:t>guaifenesin</a:t>
            </a:r>
            <a:r>
              <a:rPr lang="en-US" sz="2000" dirty="0"/>
              <a:t> </a:t>
            </a:r>
          </a:p>
          <a:p>
            <a:pPr>
              <a:lnSpc>
                <a:spcPct val="80000"/>
              </a:lnSpc>
              <a:defRPr/>
            </a:pPr>
            <a:endParaRPr lang="en-US" sz="2000" dirty="0"/>
          </a:p>
          <a:p>
            <a:pPr>
              <a:lnSpc>
                <a:spcPct val="80000"/>
              </a:lnSpc>
              <a:buFont typeface="Wingdings" pitchFamily="2" charset="2"/>
              <a:buNone/>
              <a:defRPr/>
            </a:pPr>
            <a:r>
              <a:rPr lang="en-US" sz="1200" dirty="0"/>
              <a:t>Modified from Goldenberg, et al: Management of fibromyalgia syndrome. JAMA 2004; 292:2388-95.</a:t>
            </a:r>
          </a:p>
          <a:p>
            <a:pPr>
              <a:lnSpc>
                <a:spcPct val="80000"/>
              </a:lnSpc>
              <a:buFont typeface="Wingdings" pitchFamily="2" charset="2"/>
              <a:buNone/>
              <a:defRPr/>
            </a:pPr>
            <a:endParaRPr lang="en-US" sz="2000" dirty="0"/>
          </a:p>
          <a:p>
            <a:pPr>
              <a:lnSpc>
                <a:spcPct val="80000"/>
              </a:lnSpc>
              <a:buFont typeface="Wingdings" pitchFamily="2" charset="2"/>
              <a:buNone/>
              <a:defRPr/>
            </a:pPr>
            <a:endParaRPr lang="en-US" sz="2000" dirty="0"/>
          </a:p>
        </p:txBody>
      </p:sp>
      <p:pic>
        <p:nvPicPr>
          <p:cNvPr id="3" name="Picture 2"/>
          <p:cNvPicPr>
            <a:picLocks noChangeAspect="1"/>
          </p:cNvPicPr>
          <p:nvPr/>
        </p:nvPicPr>
        <p:blipFill>
          <a:blip r:embed="rId3"/>
          <a:stretch>
            <a:fillRect/>
          </a:stretch>
        </p:blipFill>
        <p:spPr>
          <a:xfrm>
            <a:off x="6812998" y="313496"/>
            <a:ext cx="4371837" cy="4280453"/>
          </a:xfrm>
          <a:prstGeom prst="rect">
            <a:avLst/>
          </a:prstGeom>
        </p:spPr>
      </p:pic>
    </p:spTree>
    <p:extLst>
      <p:ext uri="{BB962C8B-B14F-4D97-AF65-F5344CB8AC3E}">
        <p14:creationId xmlns:p14="http://schemas.microsoft.com/office/powerpoint/2010/main" val="1581719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265043" y="146050"/>
            <a:ext cx="11648661" cy="543063"/>
          </a:xfrm>
        </p:spPr>
        <p:txBody>
          <a:bodyPr>
            <a:normAutofit fontScale="90000"/>
          </a:bodyPr>
          <a:lstStyle/>
          <a:p>
            <a:r>
              <a:rPr lang="en-US" altLang="en-US" dirty="0"/>
              <a:t>Rationale for the Use of Central Nervous System Active Medications in FM</a:t>
            </a:r>
          </a:p>
        </p:txBody>
      </p:sp>
      <p:sp>
        <p:nvSpPr>
          <p:cNvPr id="50179" name="Rectangle 3"/>
          <p:cNvSpPr>
            <a:spLocks noGrp="1" noChangeArrowheads="1"/>
          </p:cNvSpPr>
          <p:nvPr>
            <p:ph idx="1"/>
          </p:nvPr>
        </p:nvSpPr>
        <p:spPr>
          <a:xfrm>
            <a:off x="1524000" y="1219201"/>
            <a:ext cx="9144000" cy="5324475"/>
          </a:xfrm>
        </p:spPr>
        <p:txBody>
          <a:bodyPr/>
          <a:lstStyle/>
          <a:p>
            <a:pPr>
              <a:lnSpc>
                <a:spcPct val="90000"/>
              </a:lnSpc>
              <a:defRPr/>
            </a:pPr>
            <a:r>
              <a:rPr lang="en-US" dirty="0"/>
              <a:t>No evidence for muscle pathology</a:t>
            </a:r>
          </a:p>
          <a:p>
            <a:pPr>
              <a:lnSpc>
                <a:spcPct val="90000"/>
              </a:lnSpc>
              <a:defRPr/>
            </a:pPr>
            <a:r>
              <a:rPr lang="en-US" dirty="0"/>
              <a:t>Current research supports role of augmented central pain mechanisms</a:t>
            </a:r>
          </a:p>
          <a:p>
            <a:pPr lvl="1">
              <a:lnSpc>
                <a:spcPct val="90000"/>
              </a:lnSpc>
              <a:buFont typeface="Arial" charset="0"/>
              <a:buChar char="●"/>
              <a:defRPr/>
            </a:pPr>
            <a:r>
              <a:rPr lang="en-US" sz="2000" dirty="0"/>
              <a:t>Genetic predisposition</a:t>
            </a:r>
          </a:p>
          <a:p>
            <a:pPr lvl="2">
              <a:lnSpc>
                <a:spcPct val="90000"/>
              </a:lnSpc>
              <a:defRPr/>
            </a:pPr>
            <a:r>
              <a:rPr lang="en-US" sz="2000" dirty="0"/>
              <a:t>5-HT</a:t>
            </a:r>
            <a:r>
              <a:rPr lang="en-US" sz="2000" baseline="-25000" dirty="0"/>
              <a:t>2A</a:t>
            </a:r>
            <a:r>
              <a:rPr lang="en-US" sz="2000" dirty="0"/>
              <a:t> receptor polymorphism </a:t>
            </a:r>
          </a:p>
          <a:p>
            <a:pPr lvl="2">
              <a:lnSpc>
                <a:spcPct val="90000"/>
              </a:lnSpc>
              <a:defRPr/>
            </a:pPr>
            <a:r>
              <a:rPr lang="en-US" sz="2000" dirty="0">
                <a:cs typeface="Arial" charset="0"/>
              </a:rPr>
              <a:t>↑ P</a:t>
            </a:r>
            <a:r>
              <a:rPr lang="en-US" sz="2000" dirty="0"/>
              <a:t>ain severity in FM patients with T/T genotype </a:t>
            </a:r>
          </a:p>
          <a:p>
            <a:pPr lvl="2">
              <a:lnSpc>
                <a:spcPct val="90000"/>
              </a:lnSpc>
              <a:defRPr/>
            </a:pPr>
            <a:r>
              <a:rPr lang="en-US" sz="2000" dirty="0">
                <a:cs typeface="Arial" charset="0"/>
              </a:rPr>
              <a:t>↑ </a:t>
            </a:r>
            <a:r>
              <a:rPr lang="en-US" sz="2000" dirty="0"/>
              <a:t>Frequency of S/S genotype in FM patients compared with healthy controls</a:t>
            </a:r>
            <a:endParaRPr lang="en-US" sz="2000" baseline="30000" dirty="0"/>
          </a:p>
          <a:p>
            <a:pPr lvl="2">
              <a:lnSpc>
                <a:spcPct val="90000"/>
              </a:lnSpc>
              <a:defRPr/>
            </a:pPr>
            <a:r>
              <a:rPr lang="en-US" sz="2000" dirty="0">
                <a:cs typeface="Arial" charset="0"/>
              </a:rPr>
              <a:t>↑ </a:t>
            </a:r>
            <a:r>
              <a:rPr lang="en-US" sz="2000" dirty="0"/>
              <a:t>Incidence of COMT polymorphism in FM patients</a:t>
            </a:r>
          </a:p>
          <a:p>
            <a:pPr lvl="1">
              <a:lnSpc>
                <a:spcPct val="90000"/>
              </a:lnSpc>
              <a:buFont typeface="Arial" charset="0"/>
              <a:buChar char="●"/>
              <a:defRPr/>
            </a:pPr>
            <a:r>
              <a:rPr lang="en-US" sz="2000" dirty="0"/>
              <a:t>Substance P increased in CSF</a:t>
            </a:r>
          </a:p>
          <a:p>
            <a:pPr lvl="1">
              <a:lnSpc>
                <a:spcPct val="90000"/>
              </a:lnSpc>
              <a:buFont typeface="Arial" charset="0"/>
              <a:buChar char="●"/>
              <a:defRPr/>
            </a:pPr>
            <a:r>
              <a:rPr lang="en-US" sz="2000" dirty="0"/>
              <a:t>5-HT and NE serum levels decreased in some studies</a:t>
            </a:r>
          </a:p>
          <a:p>
            <a:pPr lvl="1">
              <a:lnSpc>
                <a:spcPct val="90000"/>
              </a:lnSpc>
              <a:buFont typeface="Arial" charset="0"/>
              <a:buChar char="●"/>
              <a:defRPr/>
            </a:pPr>
            <a:r>
              <a:rPr lang="en-US" sz="2000" dirty="0"/>
              <a:t>Imaging studies</a:t>
            </a:r>
          </a:p>
          <a:p>
            <a:pPr>
              <a:lnSpc>
                <a:spcPct val="90000"/>
              </a:lnSpc>
              <a:defRPr/>
            </a:pPr>
            <a:r>
              <a:rPr lang="en-US" dirty="0"/>
              <a:t>Elevated lifetime rates of mood disorders in patients with FM</a:t>
            </a:r>
          </a:p>
          <a:p>
            <a:pPr>
              <a:lnSpc>
                <a:spcPct val="90000"/>
              </a:lnSpc>
              <a:defRPr/>
            </a:pPr>
            <a:r>
              <a:rPr lang="en-US" dirty="0"/>
              <a:t>Elevated rates of mood disorders in first-degree relatives of FM patients</a:t>
            </a:r>
          </a:p>
          <a:p>
            <a:pPr>
              <a:lnSpc>
                <a:spcPct val="90000"/>
              </a:lnSpc>
              <a:defRPr/>
            </a:pPr>
            <a:r>
              <a:rPr lang="en-US" dirty="0"/>
              <a:t>Sleep disturbances</a:t>
            </a:r>
          </a:p>
          <a:p>
            <a:pPr>
              <a:lnSpc>
                <a:spcPct val="90000"/>
              </a:lnSpc>
              <a:buFont typeface="Wingdings" pitchFamily="2" charset="2"/>
              <a:buNone/>
              <a:defRPr/>
            </a:pPr>
            <a:endParaRPr lang="en-US" dirty="0"/>
          </a:p>
        </p:txBody>
      </p:sp>
      <p:sp>
        <p:nvSpPr>
          <p:cNvPr id="30724" name="Text Box 4"/>
          <p:cNvSpPr txBox="1">
            <a:spLocks noChangeArrowheads="1"/>
          </p:cNvSpPr>
          <p:nvPr/>
        </p:nvSpPr>
        <p:spPr bwMode="auto">
          <a:xfrm>
            <a:off x="1524000" y="6119814"/>
            <a:ext cx="8763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kumimoji="1" sz="2400" b="1">
                <a:solidFill>
                  <a:schemeClr val="tx2"/>
                </a:solidFill>
                <a:latin typeface="Arial" panose="020B0604020202020204" pitchFamily="34" charset="0"/>
              </a:defRPr>
            </a:lvl1pPr>
            <a:lvl2pPr marL="742950" indent="-285750">
              <a:defRPr kumimoji="1" sz="2400" b="1">
                <a:solidFill>
                  <a:schemeClr val="tx2"/>
                </a:solidFill>
                <a:latin typeface="Arial" panose="020B0604020202020204" pitchFamily="34" charset="0"/>
              </a:defRPr>
            </a:lvl2pPr>
            <a:lvl3pPr marL="1143000" indent="-228600">
              <a:defRPr kumimoji="1" sz="2400" b="1">
                <a:solidFill>
                  <a:schemeClr val="tx2"/>
                </a:solidFill>
                <a:latin typeface="Arial" panose="020B0604020202020204" pitchFamily="34" charset="0"/>
              </a:defRPr>
            </a:lvl3pPr>
            <a:lvl4pPr marL="1600200" indent="-228600">
              <a:defRPr kumimoji="1" sz="2400" b="1">
                <a:solidFill>
                  <a:schemeClr val="tx2"/>
                </a:solidFill>
                <a:latin typeface="Arial" panose="020B0604020202020204" pitchFamily="34" charset="0"/>
              </a:defRPr>
            </a:lvl4pPr>
            <a:lvl5pPr marL="2057400" indent="-228600">
              <a:defRPr kumimoji="1" sz="2400" b="1">
                <a:solidFill>
                  <a:schemeClr val="tx2"/>
                </a:solidFill>
                <a:latin typeface="Arial" panose="020B0604020202020204" pitchFamily="34" charset="0"/>
              </a:defRPr>
            </a:lvl5pPr>
            <a:lvl6pPr marL="25146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6pPr>
            <a:lvl7pPr marL="29718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7pPr>
            <a:lvl8pPr marL="34290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8pPr>
            <a:lvl9pPr marL="3886200" indent="-228600" eaLnBrk="0" fontAlgn="base" hangingPunct="0">
              <a:spcBef>
                <a:spcPct val="50000"/>
              </a:spcBef>
              <a:spcAft>
                <a:spcPct val="0"/>
              </a:spcAft>
              <a:buFont typeface="Monotype Sorts" pitchFamily="1" charset="2"/>
              <a:buChar char="4"/>
              <a:defRPr kumimoji="1" sz="2400" b="1">
                <a:solidFill>
                  <a:schemeClr val="tx2"/>
                </a:solidFill>
                <a:latin typeface="Arial" panose="020B06040202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 typeface="Monotype Sorts" pitchFamily="1" charset="2"/>
              <a:buNone/>
              <a:tabLst/>
              <a:defRPr/>
            </a:pP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Russell IJ et al. </a:t>
            </a:r>
            <a:r>
              <a:rPr kumimoji="1" lang="en-US" altLang="en-US" sz="1200" b="0" i="1" u="none" strike="noStrike" kern="1200" cap="none" spc="0" normalizeH="0" baseline="0" noProof="0">
                <a:ln>
                  <a:noFill/>
                </a:ln>
                <a:solidFill>
                  <a:srgbClr val="121316"/>
                </a:solidFill>
                <a:effectLst/>
                <a:uLnTx/>
                <a:uFillTx/>
                <a:latin typeface="Arial" panose="020B0604020202020204" pitchFamily="34" charset="0"/>
                <a:ea typeface="+mn-ea"/>
                <a:cs typeface="+mn-cs"/>
              </a:rPr>
              <a:t>Arthritis Rheum</a:t>
            </a: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 1992;35:550-556 Bondy B et al. </a:t>
            </a:r>
            <a:r>
              <a:rPr kumimoji="1" lang="en-US" altLang="en-US" sz="1200" b="0" i="1" u="none" strike="noStrike" kern="1200" cap="none" spc="0" normalizeH="0" baseline="0" noProof="0">
                <a:ln>
                  <a:noFill/>
                </a:ln>
                <a:solidFill>
                  <a:srgbClr val="121316"/>
                </a:solidFill>
                <a:effectLst/>
                <a:uLnTx/>
                <a:uFillTx/>
                <a:latin typeface="Arial" panose="020B0604020202020204" pitchFamily="34" charset="0"/>
                <a:ea typeface="+mn-ea"/>
                <a:cs typeface="+mn-cs"/>
              </a:rPr>
              <a:t>Neurobiol Dis</a:t>
            </a: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 1999;6:433-439; Offenbaecher M et al. </a:t>
            </a:r>
            <a:r>
              <a:rPr kumimoji="1" lang="en-US" altLang="en-US" sz="1200" b="0" i="1" u="none" strike="noStrike" kern="1200" cap="none" spc="0" normalizeH="0" baseline="0" noProof="0">
                <a:ln>
                  <a:noFill/>
                </a:ln>
                <a:solidFill>
                  <a:srgbClr val="121316"/>
                </a:solidFill>
                <a:effectLst/>
                <a:uLnTx/>
                <a:uFillTx/>
                <a:latin typeface="Arial" panose="020B0604020202020204" pitchFamily="34" charset="0"/>
                <a:ea typeface="+mn-ea"/>
                <a:cs typeface="+mn-cs"/>
              </a:rPr>
              <a:t>Arthritis Rheum</a:t>
            </a: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 1999;42:2482-2488. </a:t>
            </a:r>
            <a:r>
              <a:rPr kumimoji="1" lang="nb-NO"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Arnold LM, et al. </a:t>
            </a:r>
            <a:r>
              <a:rPr kumimoji="1" lang="en-US" altLang="en-US" sz="1200" b="0" i="1" u="none" strike="noStrike" kern="1200" cap="none" spc="0" normalizeH="0" baseline="0" noProof="0">
                <a:ln>
                  <a:noFill/>
                </a:ln>
                <a:solidFill>
                  <a:srgbClr val="121316"/>
                </a:solidFill>
                <a:effectLst/>
                <a:uLnTx/>
                <a:uFillTx/>
                <a:latin typeface="Arial" panose="020B0604020202020204" pitchFamily="34" charset="0"/>
                <a:ea typeface="+mn-ea"/>
                <a:cs typeface="+mn-cs"/>
              </a:rPr>
              <a:t>Arthritis Rheum.</a:t>
            </a: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 2004;50:944-52. Moldofsky H. </a:t>
            </a:r>
            <a:r>
              <a:rPr kumimoji="1" lang="en-US" altLang="en-US" sz="1200" b="0" i="1" u="none" strike="noStrike" kern="1200" cap="none" spc="0" normalizeH="0" baseline="0" noProof="0">
                <a:ln>
                  <a:noFill/>
                </a:ln>
                <a:solidFill>
                  <a:srgbClr val="121316"/>
                </a:solidFill>
                <a:effectLst/>
                <a:uLnTx/>
                <a:uFillTx/>
                <a:latin typeface="Arial" panose="020B0604020202020204" pitchFamily="34" charset="0"/>
                <a:ea typeface="+mn-ea"/>
                <a:cs typeface="+mn-cs"/>
              </a:rPr>
              <a:t>Adv Neuroimmunol.</a:t>
            </a: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 1995;5:39-56. Buskila D, Sarzi-Puttini P. </a:t>
            </a:r>
            <a:r>
              <a:rPr kumimoji="1" lang="en-US" altLang="en-US" sz="1200" b="0" i="1" u="none" strike="noStrike" kern="1200" cap="none" spc="0" normalizeH="0" baseline="0" noProof="0">
                <a:ln>
                  <a:noFill/>
                </a:ln>
                <a:solidFill>
                  <a:srgbClr val="121316"/>
                </a:solidFill>
                <a:effectLst/>
                <a:uLnTx/>
                <a:uFillTx/>
                <a:latin typeface="Arial" panose="020B0604020202020204" pitchFamily="34" charset="0"/>
                <a:ea typeface="+mn-ea"/>
                <a:cs typeface="+mn-cs"/>
              </a:rPr>
              <a:t>Arthritis Res Ther.</a:t>
            </a: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 2006;8(5):218 </a:t>
            </a:r>
            <a:r>
              <a:rPr kumimoji="1" lang="da-DK"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Harris RE, et al. </a:t>
            </a:r>
            <a:r>
              <a:rPr kumimoji="1" lang="en-US" altLang="en-US" sz="1200" b="0" i="1" u="none" strike="noStrike" kern="1200" cap="none" spc="0" normalizeH="0" baseline="0" noProof="0">
                <a:ln>
                  <a:noFill/>
                </a:ln>
                <a:solidFill>
                  <a:srgbClr val="121316"/>
                </a:solidFill>
                <a:effectLst/>
                <a:uLnTx/>
                <a:uFillTx/>
                <a:latin typeface="Arial" panose="020B0604020202020204" pitchFamily="34" charset="0"/>
                <a:ea typeface="+mn-ea"/>
                <a:cs typeface="+mn-cs"/>
              </a:rPr>
              <a:t>Arthritis Rheum.</a:t>
            </a:r>
            <a:r>
              <a:rPr kumimoji="1" lang="en-US" altLang="en-US" sz="1200" b="0" i="0" u="none" strike="noStrike" kern="1200" cap="none" spc="0" normalizeH="0" baseline="0" noProof="0">
                <a:ln>
                  <a:noFill/>
                </a:ln>
                <a:solidFill>
                  <a:srgbClr val="121316"/>
                </a:solidFill>
                <a:effectLst/>
                <a:uLnTx/>
                <a:uFillTx/>
                <a:latin typeface="Arial" panose="020B0604020202020204" pitchFamily="34" charset="0"/>
                <a:ea typeface="+mn-ea"/>
                <a:cs typeface="+mn-cs"/>
              </a:rPr>
              <a:t> 2008;58:903-907. </a:t>
            </a:r>
          </a:p>
          <a:p>
            <a:pPr marL="0" marR="0" lvl="0" indent="0" algn="l" defTabSz="457200" rtl="0" eaLnBrk="1" fontAlgn="auto" latinLnBrk="0" hangingPunct="1">
              <a:lnSpc>
                <a:spcPct val="100000"/>
              </a:lnSpc>
              <a:spcBef>
                <a:spcPts val="0"/>
              </a:spcBef>
              <a:spcAft>
                <a:spcPts val="0"/>
              </a:spcAft>
              <a:buClrTx/>
              <a:buSzTx/>
              <a:buFont typeface="Monotype Sorts" pitchFamily="1" charset="2"/>
              <a:buNone/>
              <a:tabLst/>
              <a:defRPr/>
            </a:pPr>
            <a:r>
              <a:rPr kumimoji="1" lang="en-US" altLang="en-US" sz="1000" b="0" i="0" u="none" strike="noStrike" kern="1200" cap="none" spc="0" normalizeH="0" baseline="0" noProof="0">
                <a:ln>
                  <a:noFill/>
                </a:ln>
                <a:solidFill>
                  <a:srgbClr val="121316"/>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086040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Somatisation is more common in</a:t>
            </a:r>
          </a:p>
        </p:txBody>
      </p:sp>
      <p:sp>
        <p:nvSpPr>
          <p:cNvPr id="5" name="Content Placeholder 4"/>
          <p:cNvSpPr>
            <a:spLocks noGrp="1"/>
          </p:cNvSpPr>
          <p:nvPr>
            <p:ph idx="1"/>
          </p:nvPr>
        </p:nvSpPr>
        <p:spPr/>
        <p:txBody>
          <a:bodyPr/>
          <a:lstStyle/>
          <a:p>
            <a:pPr>
              <a:buFont typeface="Wingdings" panose="05000000000000000000" pitchFamily="2" charset="2"/>
              <a:buChar char="ü"/>
            </a:pPr>
            <a:r>
              <a:rPr lang="en-GB" b="1" dirty="0">
                <a:solidFill>
                  <a:srgbClr val="FF0000"/>
                </a:solidFill>
              </a:rPr>
              <a:t>Women</a:t>
            </a:r>
          </a:p>
          <a:p>
            <a:r>
              <a:rPr lang="en-GB" dirty="0"/>
              <a:t>People with higher socioeconomic status</a:t>
            </a:r>
          </a:p>
          <a:p>
            <a:r>
              <a:rPr lang="en-GB" dirty="0"/>
              <a:t>Patients from larger families</a:t>
            </a:r>
          </a:p>
          <a:p>
            <a:pPr>
              <a:buFont typeface="Wingdings" panose="05000000000000000000" pitchFamily="2" charset="2"/>
              <a:buChar char="ü"/>
            </a:pPr>
            <a:r>
              <a:rPr lang="en-GB" b="1" dirty="0">
                <a:solidFill>
                  <a:srgbClr val="FF0000"/>
                </a:solidFill>
              </a:rPr>
              <a:t>People who have had early life difficulties</a:t>
            </a:r>
          </a:p>
          <a:p>
            <a:pPr>
              <a:buFont typeface="Wingdings" panose="05000000000000000000" pitchFamily="2" charset="2"/>
              <a:buChar char="ü"/>
            </a:pPr>
            <a:r>
              <a:rPr lang="en-GB" b="1" dirty="0">
                <a:solidFill>
                  <a:srgbClr val="FF0000"/>
                </a:solidFill>
              </a:rPr>
              <a:t>People who have experienced stressful life events</a:t>
            </a:r>
          </a:p>
        </p:txBody>
      </p:sp>
    </p:spTree>
    <p:extLst>
      <p:ext uri="{BB962C8B-B14F-4D97-AF65-F5344CB8AC3E}">
        <p14:creationId xmlns:p14="http://schemas.microsoft.com/office/powerpoint/2010/main" val="31951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Grp="1" noRot="1" noChangeArrowheads="1"/>
          </p:cNvSpPr>
          <p:nvPr>
            <p:ph type="title"/>
          </p:nvPr>
        </p:nvSpPr>
        <p:spPr/>
        <p:txBody>
          <a:bodyPr/>
          <a:lstStyle/>
          <a:p>
            <a:pPr algn="l"/>
            <a:r>
              <a:rPr lang="en-US" altLang="en-US"/>
              <a:t>Natural history of fibromyalgia</a:t>
            </a:r>
          </a:p>
        </p:txBody>
      </p:sp>
      <p:sp>
        <p:nvSpPr>
          <p:cNvPr id="192517" name="Rectangle 5"/>
          <p:cNvSpPr>
            <a:spLocks noGrp="1" noChangeArrowheads="1"/>
          </p:cNvSpPr>
          <p:nvPr>
            <p:ph idx="1"/>
          </p:nvPr>
        </p:nvSpPr>
        <p:spPr/>
        <p:txBody>
          <a:bodyPr/>
          <a:lstStyle/>
          <a:p>
            <a:pPr>
              <a:lnSpc>
                <a:spcPct val="90000"/>
              </a:lnSpc>
            </a:pPr>
            <a:r>
              <a:rPr lang="en-US" altLang="en-US"/>
              <a:t>Patients should be reassured that fibromyalgia is not life-threatening. </a:t>
            </a:r>
          </a:p>
          <a:p>
            <a:pPr>
              <a:lnSpc>
                <a:spcPct val="90000"/>
              </a:lnSpc>
            </a:pPr>
            <a:r>
              <a:rPr lang="en-US" altLang="en-US"/>
              <a:t>Most patients have waxing and waning symptoms throughout life, but generally remain very functional. </a:t>
            </a:r>
          </a:p>
          <a:p>
            <a:pPr>
              <a:lnSpc>
                <a:spcPct val="90000"/>
              </a:lnSpc>
            </a:pPr>
            <a:r>
              <a:rPr lang="en-US" altLang="en-US"/>
              <a:t>Most patients report that they are able to work full-time.</a:t>
            </a:r>
          </a:p>
          <a:p>
            <a:pPr>
              <a:lnSpc>
                <a:spcPct val="90000"/>
              </a:lnSpc>
            </a:pPr>
            <a:r>
              <a:rPr lang="en-US" altLang="en-US"/>
              <a:t>Patients should be encouraged to take an active role in disease management.</a:t>
            </a:r>
          </a:p>
          <a:p>
            <a:pPr>
              <a:lnSpc>
                <a:spcPct val="90000"/>
              </a:lnSpc>
              <a:buFont typeface="Wingdings" panose="05000000000000000000" pitchFamily="2" charset="2"/>
              <a:buNone/>
            </a:pPr>
            <a:endParaRPr lang="en-US" altLang="en-US"/>
          </a:p>
        </p:txBody>
      </p:sp>
    </p:spTree>
    <p:extLst>
      <p:ext uri="{BB962C8B-B14F-4D97-AF65-F5344CB8AC3E}">
        <p14:creationId xmlns:p14="http://schemas.microsoft.com/office/powerpoint/2010/main" val="2603430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14" name="Rectangle 18"/>
          <p:cNvSpPr>
            <a:spLocks noGrp="1" noChangeArrowheads="1"/>
          </p:cNvSpPr>
          <p:nvPr>
            <p:ph type="title"/>
          </p:nvPr>
        </p:nvSpPr>
        <p:spPr/>
        <p:txBody>
          <a:bodyPr/>
          <a:lstStyle/>
          <a:p>
            <a:pPr eaLnBrk="1" hangingPunct="1">
              <a:defRPr/>
            </a:pPr>
            <a:r>
              <a:rPr lang="en-US"/>
              <a:t>Case Study</a:t>
            </a:r>
            <a:br>
              <a:rPr lang="en-US"/>
            </a:br>
            <a:r>
              <a:rPr lang="en-US" sz="2800" b="0" i="1">
                <a:solidFill>
                  <a:schemeClr val="tx1"/>
                </a:solidFill>
              </a:rPr>
              <a:t>Introducing Katherine</a:t>
            </a:r>
          </a:p>
        </p:txBody>
      </p:sp>
      <p:sp>
        <p:nvSpPr>
          <p:cNvPr id="4608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B10F14AF-2D6E-4E31-BFE1-0ECC3F961642}" type="slidenum">
              <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41</a:t>
            </a:fld>
            <a:endParaRPr kumimoji="0" lang="en-US" altLang="en-US" sz="2000" b="1" i="0" u="none" strike="noStrike" kern="1200" cap="none" spc="0" normalizeH="0" baseline="0" noProof="0">
              <a:ln>
                <a:noFill/>
              </a:ln>
              <a:solidFill>
                <a:srgbClr val="005395"/>
              </a:solidFill>
              <a:effectLst/>
              <a:uLnTx/>
              <a:uFillTx/>
              <a:latin typeface="Arial" panose="020B0604020202020204" pitchFamily="34" charset="0"/>
              <a:ea typeface="ヒラギノ角ゴ Pro W3" pitchFamily="27" charset="-128"/>
              <a:cs typeface="+mn-cs"/>
            </a:endParaRPr>
          </a:p>
        </p:txBody>
      </p:sp>
      <p:sp>
        <p:nvSpPr>
          <p:cNvPr id="46083" name="Text Box 13"/>
          <p:cNvSpPr txBox="1">
            <a:spLocks noChangeArrowheads="1"/>
          </p:cNvSpPr>
          <p:nvPr/>
        </p:nvSpPr>
        <p:spPr bwMode="auto">
          <a:xfrm>
            <a:off x="2057401" y="1765301"/>
            <a:ext cx="7477125" cy="3540125"/>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marL="173038" indent="-173038" eaLnBrk="0" hangingPunct="0">
              <a:defRPr sz="3600" b="1">
                <a:solidFill>
                  <a:schemeClr val="tx1"/>
                </a:solidFill>
                <a:latin typeface="Arial" panose="020B0604020202020204" pitchFamily="34" charset="0"/>
                <a:ea typeface="ヒラギノ角ゴ Pro W3" pitchFamily="27" charset="-128"/>
              </a:defRPr>
            </a:lvl1pPr>
            <a:lvl2pPr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173038" marR="0" lvl="0" indent="-173038" algn="l" defTabSz="457200" rtl="0" eaLnBrk="1" fontAlgn="auto" latinLnBrk="0" hangingPunct="1">
              <a:lnSpc>
                <a:spcPct val="90000"/>
              </a:lnSpc>
              <a:spcBef>
                <a:spcPts val="0"/>
              </a:spcBef>
              <a:spcAft>
                <a:spcPts val="0"/>
              </a:spcAft>
              <a:buClr>
                <a:prstClr val="white"/>
              </a:buClr>
              <a:buSzTx/>
              <a:buFontTx/>
              <a:buChar char="•"/>
              <a:tabLst/>
              <a:defRPr/>
            </a:pP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54-year-old financial consultant</a:t>
            </a:r>
          </a:p>
          <a:p>
            <a:pPr marL="173038" marR="0" lvl="0" indent="-173038" algn="l" defTabSz="457200" rtl="0" eaLnBrk="1" fontAlgn="auto" latinLnBrk="0" hangingPunct="1">
              <a:lnSpc>
                <a:spcPct val="90000"/>
              </a:lnSpc>
              <a:spcBef>
                <a:spcPts val="0"/>
              </a:spcBef>
              <a:spcAft>
                <a:spcPts val="0"/>
              </a:spcAft>
              <a:buClr>
                <a:prstClr val="white"/>
              </a:buClr>
              <a:buSzTx/>
              <a:buFontTx/>
              <a:buChar char="•"/>
              <a:tabLst/>
              <a:defRPr/>
            </a:pP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Presents to PCP for evaluation of pain that started 4 months ago in her shoulders and spread recently to</a:t>
            </a:r>
            <a:b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her hips, arms, and back</a:t>
            </a:r>
          </a:p>
          <a:p>
            <a:pPr marL="457200" marR="0" lvl="1" indent="0" algn="l" defTabSz="457200" rtl="0" eaLnBrk="1" fontAlgn="auto" latinLnBrk="0" hangingPunct="1">
              <a:lnSpc>
                <a:spcPct val="90000"/>
              </a:lnSpc>
              <a:spcBef>
                <a:spcPts val="0"/>
              </a:spcBef>
              <a:spcAft>
                <a:spcPts val="0"/>
              </a:spcAft>
              <a:buClr>
                <a:srgbClr val="FFFF00"/>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Pain levels vary, 5-8/10</a:t>
            </a:r>
          </a:p>
          <a:p>
            <a:pPr marL="457200" marR="0" lvl="1" indent="0" algn="l" defTabSz="457200" rtl="0" eaLnBrk="1" fontAlgn="auto" latinLnBrk="0" hangingPunct="1">
              <a:lnSpc>
                <a:spcPct val="90000"/>
              </a:lnSpc>
              <a:spcBef>
                <a:spcPts val="0"/>
              </a:spcBef>
              <a:spcAft>
                <a:spcPts val="0"/>
              </a:spcAft>
              <a:buClr>
                <a:srgbClr val="FFFF00"/>
              </a:buClr>
              <a:buSzTx/>
              <a:buFont typeface="Arial" panose="020B0604020202020204" pitchFamily="34" charset="0"/>
              <a:buChar char="–"/>
              <a:tabLst/>
              <a:defRPr/>
            </a:pPr>
            <a:r>
              <a:rPr kumimoji="0" lang="en-US" altLang="en-US" sz="20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She can’t work as efficiently as before</a:t>
            </a:r>
          </a:p>
          <a:p>
            <a:pPr marL="173038" marR="0" lvl="0" indent="-173038" algn="l" defTabSz="457200" rtl="0" eaLnBrk="1" fontAlgn="auto" latinLnBrk="0" hangingPunct="1">
              <a:lnSpc>
                <a:spcPct val="90000"/>
              </a:lnSpc>
              <a:spcBef>
                <a:spcPts val="0"/>
              </a:spcBef>
              <a:spcAft>
                <a:spcPts val="0"/>
              </a:spcAft>
              <a:buClr>
                <a:prstClr val="white"/>
              </a:buClr>
              <a:buSzTx/>
              <a:buFontTx/>
              <a:buChar char="•"/>
              <a:tabLst/>
              <a:defRPr/>
            </a:pP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History of symptoms consistent with IBS for the last 3 years, and recent depression, poor sleep and</a:t>
            </a:r>
            <a:b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chronic fatigue</a:t>
            </a:r>
          </a:p>
          <a:p>
            <a:pPr marL="173038" marR="0" lvl="0" indent="-173038" algn="l" defTabSz="457200" rtl="0" eaLnBrk="1" fontAlgn="auto" latinLnBrk="0" hangingPunct="1">
              <a:lnSpc>
                <a:spcPct val="90000"/>
              </a:lnSpc>
              <a:spcBef>
                <a:spcPts val="0"/>
              </a:spcBef>
              <a:spcAft>
                <a:spcPts val="0"/>
              </a:spcAft>
              <a:buClr>
                <a:prstClr val="white"/>
              </a:buClr>
              <a:buSzTx/>
              <a:buFontTx/>
              <a:buChar char="•"/>
              <a:tabLst/>
              <a:defRPr/>
            </a:pP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Differentials??</a:t>
            </a:r>
          </a:p>
        </p:txBody>
      </p:sp>
      <p:sp>
        <p:nvSpPr>
          <p:cNvPr id="46085" name="Text Box 15"/>
          <p:cNvSpPr txBox="1">
            <a:spLocks noChangeArrowheads="1"/>
          </p:cNvSpPr>
          <p:nvPr/>
        </p:nvSpPr>
        <p:spPr bwMode="auto">
          <a:xfrm>
            <a:off x="1524000" y="5397500"/>
            <a:ext cx="9144000" cy="1035050"/>
          </a:xfrm>
          <a:prstGeom prst="rect">
            <a:avLst/>
          </a:prstGeom>
          <a:solidFill>
            <a:schemeClr val="bg1"/>
          </a:solidFill>
          <a:ln w="28575">
            <a:solidFill>
              <a:srgbClr val="005295"/>
            </a:solidFill>
            <a:miter lim="800000"/>
            <a:headEnd/>
            <a:tailEnd/>
          </a:ln>
        </p:spPr>
        <p:txBody>
          <a:bodyPr anchor="ctr"/>
          <a:lstStyle>
            <a:lvl1pPr marL="336550" indent="-173038" eaLnBrk="0" hangingPunct="0">
              <a:defRPr sz="3600" b="1">
                <a:solidFill>
                  <a:schemeClr val="tx1"/>
                </a:solidFill>
                <a:latin typeface="Arial" panose="020B0604020202020204" pitchFamily="34" charset="0"/>
                <a:ea typeface="ヒラギノ角ゴ Pro W3" pitchFamily="27" charset="-128"/>
              </a:defRPr>
            </a:lvl1pPr>
            <a:lvl2pPr marL="796925" indent="-222250"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336550" marR="0" lvl="0" indent="-173038" algn="l" defTabSz="457200" rtl="0" eaLnBrk="1" fontAlgn="auto" latinLnBrk="0" hangingPunct="1">
              <a:lnSpc>
                <a:spcPct val="100000"/>
              </a:lnSpc>
              <a:spcBef>
                <a:spcPct val="0"/>
              </a:spcBef>
              <a:spcAft>
                <a:spcPts val="0"/>
              </a:spcAft>
              <a:buClr>
                <a:srgbClr val="8E8CA7"/>
              </a:buClr>
              <a:buSzTx/>
              <a:buFontTx/>
              <a:buChar char="•"/>
              <a:tabLst/>
              <a:defRPr/>
            </a:pPr>
            <a:r>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What formal diagnostic, laboratory, and imaging tests may be helpful when diagnosing Katherine?</a:t>
            </a:r>
          </a:p>
          <a:p>
            <a:pPr marL="796925" marR="0" lvl="1" indent="-222250" algn="l" defTabSz="457200" rtl="0" eaLnBrk="1" fontAlgn="auto" latinLnBrk="0" hangingPunct="1">
              <a:lnSpc>
                <a:spcPct val="100000"/>
              </a:lnSpc>
              <a:spcBef>
                <a:spcPct val="0"/>
              </a:spcBef>
              <a:spcAft>
                <a:spcPts val="0"/>
              </a:spcAft>
              <a:buClr>
                <a:srgbClr val="8E8CA7"/>
              </a:buClr>
              <a:buSzTx/>
              <a:buFont typeface="Arial" panose="020B0604020202020204" pitchFamily="34" charset="0"/>
              <a:buChar char="–"/>
              <a:tabLst/>
              <a:defRPr/>
            </a:pPr>
            <a:r>
              <a:rPr kumimoji="0" lang="en-US" altLang="en-US" sz="18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t>Does she have any fibromyalgia predisposing factors? </a:t>
            </a:r>
          </a:p>
        </p:txBody>
      </p:sp>
      <p:sp>
        <p:nvSpPr>
          <p:cNvPr id="46086" name="Text Box 20"/>
          <p:cNvSpPr txBox="1">
            <a:spLocks noChangeArrowheads="1"/>
          </p:cNvSpPr>
          <p:nvPr/>
        </p:nvSpPr>
        <p:spPr bwMode="auto">
          <a:xfrm>
            <a:off x="2057401" y="6540500"/>
            <a:ext cx="85963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nl-NL" altLang="en-US" sz="1200" b="0" i="0" u="none" strike="noStrike" kern="1200" cap="none" spc="0" normalizeH="0" baseline="0" noProof="0">
                <a:ln>
                  <a:noFill/>
                </a:ln>
                <a:solidFill>
                  <a:prstClr val="black"/>
                </a:solidFill>
                <a:effectLst/>
                <a:uLnTx/>
                <a:uFillTx/>
                <a:latin typeface="Arial Narrow" panose="020B0606020202030204" pitchFamily="34" charset="0"/>
                <a:ea typeface="MS PGothic" panose="020B0600070205080204" pitchFamily="34" charset="-128"/>
                <a:cs typeface="+mn-cs"/>
              </a:rPr>
              <a:t>IBS, irritable bowel syndrome; PCP, primary care physician; RA rheumatoid arthritis; SLE, systemic lupus erythematosus.</a:t>
            </a:r>
          </a:p>
        </p:txBody>
      </p:sp>
    </p:spTree>
    <p:extLst>
      <p:ext uri="{BB962C8B-B14F-4D97-AF65-F5344CB8AC3E}">
        <p14:creationId xmlns:p14="http://schemas.microsoft.com/office/powerpoint/2010/main" val="3033636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58" name="Rectangle 14"/>
          <p:cNvSpPr>
            <a:spLocks noGrp="1" noChangeArrowheads="1"/>
          </p:cNvSpPr>
          <p:nvPr>
            <p:ph type="title"/>
          </p:nvPr>
        </p:nvSpPr>
        <p:spPr/>
        <p:txBody>
          <a:bodyPr/>
          <a:lstStyle/>
          <a:p>
            <a:pPr eaLnBrk="1" hangingPunct="1">
              <a:defRPr/>
            </a:pPr>
            <a:r>
              <a:rPr lang="en-US" dirty="0">
                <a:solidFill>
                  <a:schemeClr val="tx1"/>
                </a:solidFill>
              </a:rPr>
              <a:t>Fibromyalgia</a:t>
            </a:r>
            <a:br>
              <a:rPr lang="en-US" dirty="0">
                <a:solidFill>
                  <a:schemeClr val="bg1"/>
                </a:solidFill>
              </a:rPr>
            </a:br>
            <a:r>
              <a:rPr lang="en-US" sz="2800" b="0" i="1" dirty="0">
                <a:solidFill>
                  <a:schemeClr val="bg1"/>
                </a:solidFill>
              </a:rPr>
              <a:t>Comprehensive Assessment</a:t>
            </a:r>
          </a:p>
        </p:txBody>
      </p:sp>
      <p:sp>
        <p:nvSpPr>
          <p:cNvPr id="481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37FAB490-B0A1-476D-A5FD-DB1070DB36FB}" type="slidenum">
              <a:rPr kumimoji="0" lang="en-US" altLang="en-US" sz="2000" b="1" i="0" u="none" strike="noStrike" kern="1200" cap="none" spc="0" normalizeH="0" baseline="0" noProof="0">
                <a:ln>
                  <a:noFill/>
                </a:ln>
                <a:solidFill>
                  <a:prstClr val="black"/>
                </a:solidFill>
                <a:effectLst/>
                <a:uLnTx/>
                <a:uFillTx/>
                <a:latin typeface="Arial" panose="020B0604020202020204" pitchFamily="34" charset="0"/>
                <a:ea typeface="ヒラギノ角ゴ Pro W3" pitchFamily="27"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42</a:t>
            </a:fld>
            <a:endParaRPr kumimoji="0" lang="en-US" altLang="en-US" sz="20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27" charset="-128"/>
              <a:cs typeface="+mn-cs"/>
            </a:endParaRPr>
          </a:p>
        </p:txBody>
      </p:sp>
      <p:sp>
        <p:nvSpPr>
          <p:cNvPr id="48132" name="Text Box 3"/>
          <p:cNvSpPr txBox="1">
            <a:spLocks noChangeArrowheads="1"/>
          </p:cNvSpPr>
          <p:nvPr/>
        </p:nvSpPr>
        <p:spPr bwMode="auto">
          <a:xfrm>
            <a:off x="2057400" y="6210300"/>
            <a:ext cx="8305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ACR, American College of Rheumatology; ESR, erythrocyte sedimentation rate; QoL, quality of life.</a:t>
            </a:r>
          </a:p>
          <a:p>
            <a:pPr marL="0" marR="0" lvl="0" indent="0" algn="l" defTabSz="457200" rtl="0" eaLnBrk="0" fontAlgn="auto" latinLnBrk="0" hangingPunct="0">
              <a:lnSpc>
                <a:spcPct val="9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Burckhardt CS, et al. </a:t>
            </a:r>
            <a:r>
              <a:rPr kumimoji="0" lang="en-US" altLang="en-US" sz="1200" b="0" i="1"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Guideline for the Management of Fibromyalgia Syndrome Pain in Adults and Children</a:t>
            </a:r>
            <a:r>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 </a:t>
            </a:r>
            <a:br>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br>
            <a:r>
              <a:rPr kumimoji="0" lang="en-US" altLang="en-US" sz="1200" b="0" i="0" u="none" strike="noStrike" kern="1200" cap="none" spc="0" normalizeH="0" baseline="0" noProof="0">
                <a:ln>
                  <a:noFill/>
                </a:ln>
                <a:solidFill>
                  <a:prstClr val="white"/>
                </a:solidFill>
                <a:effectLst/>
                <a:uLnTx/>
                <a:uFillTx/>
                <a:latin typeface="Arial" panose="020B0604020202020204" pitchFamily="34" charset="0"/>
                <a:ea typeface="MS PGothic" panose="020B0600070205080204" pitchFamily="34" charset="-128"/>
                <a:cs typeface="+mn-cs"/>
              </a:rPr>
              <a:t>Glenville, Ill: American Pain Society; 2005.</a:t>
            </a:r>
          </a:p>
        </p:txBody>
      </p:sp>
      <p:sp>
        <p:nvSpPr>
          <p:cNvPr id="48133" name="Line 4"/>
          <p:cNvSpPr>
            <a:spLocks noChangeShapeType="1"/>
          </p:cNvSpPr>
          <p:nvPr/>
        </p:nvSpPr>
        <p:spPr bwMode="invGray">
          <a:xfrm>
            <a:off x="4254500" y="3903663"/>
            <a:ext cx="38750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4" name="Line 5"/>
          <p:cNvSpPr>
            <a:spLocks noChangeShapeType="1"/>
          </p:cNvSpPr>
          <p:nvPr/>
        </p:nvSpPr>
        <p:spPr bwMode="invGray">
          <a:xfrm>
            <a:off x="4632326" y="2900364"/>
            <a:ext cx="3178175" cy="19335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5" name="Line 6"/>
          <p:cNvSpPr>
            <a:spLocks noChangeShapeType="1"/>
          </p:cNvSpPr>
          <p:nvPr/>
        </p:nvSpPr>
        <p:spPr bwMode="invGray">
          <a:xfrm flipV="1">
            <a:off x="4633914" y="2898776"/>
            <a:ext cx="3178175" cy="1933575"/>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0" tIns="0" rIns="0" bIns="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136" name="Rectangle 7"/>
          <p:cNvSpPr>
            <a:spLocks noChangeArrowheads="1"/>
          </p:cNvSpPr>
          <p:nvPr/>
        </p:nvSpPr>
        <p:spPr bwMode="invGray">
          <a:xfrm>
            <a:off x="4533900" y="3302000"/>
            <a:ext cx="3124200" cy="1225550"/>
          </a:xfrm>
          <a:prstGeom prst="rect">
            <a:avLst/>
          </a:prstGeom>
          <a:solidFill>
            <a:srgbClr val="005295"/>
          </a:soli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Patient with probable fibromyalgia</a:t>
            </a:r>
          </a:p>
        </p:txBody>
      </p:sp>
      <p:sp>
        <p:nvSpPr>
          <p:cNvPr id="48137" name="Rectangle 8"/>
          <p:cNvSpPr>
            <a:spLocks noChangeArrowheads="1"/>
          </p:cNvSpPr>
          <p:nvPr/>
        </p:nvSpPr>
        <p:spPr bwMode="invGray">
          <a:xfrm>
            <a:off x="2200276" y="1638301"/>
            <a:ext cx="3800475" cy="1300163"/>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Detailed history focusing on illness that may mimic, complicate, or occur concurrently with fibromyalgia</a:t>
            </a:r>
          </a:p>
        </p:txBody>
      </p:sp>
      <p:sp>
        <p:nvSpPr>
          <p:cNvPr id="48138" name="Rectangle 9"/>
          <p:cNvSpPr>
            <a:spLocks noChangeArrowheads="1"/>
          </p:cNvSpPr>
          <p:nvPr/>
        </p:nvSpPr>
        <p:spPr bwMode="invGray">
          <a:xfrm>
            <a:off x="1709738" y="3403600"/>
            <a:ext cx="2571750" cy="1022350"/>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100000"/>
              </a:lnSpc>
              <a:spcBef>
                <a:spcPct val="0"/>
              </a:spcBef>
              <a:spcAft>
                <a:spcPts val="0"/>
              </a:spcAft>
              <a:buClr>
                <a:srgbClr val="85C4D2"/>
              </a:buClr>
              <a:buSzTx/>
              <a:buFontTx/>
              <a:buNone/>
              <a:tabLst/>
              <a:defRPr/>
            </a:pP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Clinical diagnosis of fibromyalgia based on 1990 ACR criteria</a:t>
            </a:r>
          </a:p>
        </p:txBody>
      </p:sp>
      <p:sp>
        <p:nvSpPr>
          <p:cNvPr id="48139" name="Rectangle 10"/>
          <p:cNvSpPr>
            <a:spLocks noChangeArrowheads="1"/>
          </p:cNvSpPr>
          <p:nvPr/>
        </p:nvSpPr>
        <p:spPr bwMode="invGray">
          <a:xfrm>
            <a:off x="6315076" y="1638301"/>
            <a:ext cx="3800475" cy="1300163"/>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Evaluate the severity of other fibromyalgia symptoms:  </a:t>
            </a:r>
            <a:b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pitchFamily="27" charset="-128"/>
                <a:cs typeface="+mn-cs"/>
              </a:rPr>
              <a:t>fatigue, sleep disturbance, mood/cognitive disturbance</a:t>
            </a:r>
          </a:p>
        </p:txBody>
      </p:sp>
      <p:sp>
        <p:nvSpPr>
          <p:cNvPr id="48140" name="Rectangle 11"/>
          <p:cNvSpPr>
            <a:spLocks noChangeArrowheads="1"/>
          </p:cNvSpPr>
          <p:nvPr/>
        </p:nvSpPr>
        <p:spPr bwMode="invGray">
          <a:xfrm>
            <a:off x="7945438" y="3403600"/>
            <a:ext cx="2557462" cy="1022350"/>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1" fontAlgn="auto" latinLnBrk="0" hangingPunct="1">
              <a:lnSpc>
                <a:spcPct val="100000"/>
              </a:lnSpc>
              <a:spcBef>
                <a:spcPct val="0"/>
              </a:spcBef>
              <a:spcAft>
                <a:spcPts val="0"/>
              </a:spcAft>
              <a:buClr>
                <a:srgbClr val="85C4D2"/>
              </a:buClr>
              <a:buSzTx/>
              <a:buFontTx/>
              <a:buNone/>
              <a:tabLst/>
              <a:defRPr/>
            </a:pP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Assess functional status at initial and subsequent visits</a:t>
            </a:r>
          </a:p>
        </p:txBody>
      </p:sp>
      <p:sp>
        <p:nvSpPr>
          <p:cNvPr id="48141" name="Rectangle 12"/>
          <p:cNvSpPr>
            <a:spLocks noChangeArrowheads="1"/>
          </p:cNvSpPr>
          <p:nvPr/>
        </p:nvSpPr>
        <p:spPr bwMode="invGray">
          <a:xfrm>
            <a:off x="2200276" y="4824413"/>
            <a:ext cx="3800475" cy="1249362"/>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Characterize pain type,</a:t>
            </a:r>
          </a:p>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location, source, intensity, duration, effects on QoL</a:t>
            </a:r>
          </a:p>
        </p:txBody>
      </p:sp>
      <p:sp>
        <p:nvSpPr>
          <p:cNvPr id="48142" name="Rectangle 13"/>
          <p:cNvSpPr>
            <a:spLocks noChangeArrowheads="1"/>
          </p:cNvSpPr>
          <p:nvPr/>
        </p:nvSpPr>
        <p:spPr bwMode="invGray">
          <a:xfrm>
            <a:off x="6315076" y="4826001"/>
            <a:ext cx="3800475" cy="1249363"/>
          </a:xfrm>
          <a:prstGeom prst="rect">
            <a:avLst/>
          </a:prstGeom>
          <a:gradFill rotWithShape="1">
            <a:gsLst>
              <a:gs pos="0">
                <a:srgbClr val="005295"/>
              </a:gs>
              <a:gs pos="100000">
                <a:srgbClr val="002645"/>
              </a:gs>
            </a:gsLst>
            <a:lin ang="5400000" scaled="1"/>
          </a:gradFill>
          <a:ln w="28575">
            <a:solidFill>
              <a:srgbClr val="005295"/>
            </a:solidFill>
            <a:miter lim="800000"/>
            <a:headEnd/>
            <a:tailEnd/>
          </a:ln>
        </p:spPr>
        <p:txBody>
          <a:bodyPr anchor="ctr"/>
          <a:lstStyle>
            <a:lvl1pPr eaLnBrk="0" hangingPunct="0">
              <a:defRPr sz="3600" b="1">
                <a:solidFill>
                  <a:schemeClr val="tx1"/>
                </a:solidFill>
                <a:latin typeface="Arial" panose="020B0604020202020204" pitchFamily="34" charset="0"/>
                <a:ea typeface="ヒラギノ角ゴ Pro W3" pitchFamily="27" charset="-128"/>
              </a:defRPr>
            </a:lvl1pPr>
            <a:lvl2pPr marL="37931725" indent="-37474525" eaLnBrk="0" hangingPunct="0">
              <a:defRPr sz="3600" b="1">
                <a:solidFill>
                  <a:schemeClr val="tx1"/>
                </a:solidFill>
                <a:latin typeface="Arial" panose="020B0604020202020204" pitchFamily="34" charset="0"/>
                <a:ea typeface="ヒラギノ角ゴ Pro W3" pitchFamily="27" charset="-128"/>
              </a:defRPr>
            </a:lvl2pPr>
            <a:lvl3pPr eaLnBrk="0" hangingPunct="0">
              <a:defRPr sz="3600" b="1">
                <a:solidFill>
                  <a:schemeClr val="tx1"/>
                </a:solidFill>
                <a:latin typeface="Arial" panose="020B0604020202020204" pitchFamily="34" charset="0"/>
                <a:ea typeface="ヒラギノ角ゴ Pro W3" pitchFamily="27" charset="-128"/>
              </a:defRPr>
            </a:lvl3pPr>
            <a:lvl4pPr eaLnBrk="0" hangingPunct="0">
              <a:defRPr sz="3600" b="1">
                <a:solidFill>
                  <a:schemeClr val="tx1"/>
                </a:solidFill>
                <a:latin typeface="Arial" panose="020B0604020202020204" pitchFamily="34" charset="0"/>
                <a:ea typeface="ヒラギノ角ゴ Pro W3" pitchFamily="27" charset="-128"/>
              </a:defRPr>
            </a:lvl4pPr>
            <a:lvl5pPr eaLnBrk="0" hangingPunct="0">
              <a:defRPr sz="3600" b="1">
                <a:solidFill>
                  <a:schemeClr val="tx1"/>
                </a:solidFill>
                <a:latin typeface="Arial" panose="020B0604020202020204" pitchFamily="34" charset="0"/>
                <a:ea typeface="ヒラギノ角ゴ Pro W3" pitchFamily="27" charset="-128"/>
              </a:defRPr>
            </a:lvl5pPr>
            <a:lvl6pPr marL="4572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6pPr>
            <a:lvl7pPr marL="9144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7pPr>
            <a:lvl8pPr marL="13716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8pPr>
            <a:lvl9pPr marL="1828800" eaLnBrk="0" fontAlgn="base" hangingPunct="0">
              <a:spcBef>
                <a:spcPct val="20000"/>
              </a:spcBef>
              <a:spcAft>
                <a:spcPct val="0"/>
              </a:spcAft>
              <a:defRPr sz="3600" b="1">
                <a:solidFill>
                  <a:schemeClr val="tx1"/>
                </a:solidFill>
                <a:latin typeface="Arial" panose="020B0604020202020204" pitchFamily="34" charset="0"/>
                <a:ea typeface="ヒラギノ角ゴ Pro W3" pitchFamily="27" charset="-128"/>
              </a:defRPr>
            </a:lvl9pPr>
          </a:lstStyle>
          <a:p>
            <a:pPr marL="0" marR="0" lvl="0" indent="0" algn="ctr" defTabSz="457200" rtl="0" eaLnBrk="0" fontAlgn="auto" latinLnBrk="0" hangingPunct="0">
              <a:lnSpc>
                <a:spcPct val="100000"/>
              </a:lnSpc>
              <a:spcBef>
                <a:spcPct val="0"/>
              </a:spcBef>
              <a:spcAft>
                <a:spcPts val="0"/>
              </a:spcAft>
              <a:buClrTx/>
              <a:buSzTx/>
              <a:buFontTx/>
              <a:buNone/>
              <a:tabLst/>
              <a:defRPr/>
            </a:pP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Analyze complete blood count, ESR, muscle enzymes, </a:t>
            </a:r>
            <a:b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br>
            <a:r>
              <a:rPr kumimoji="0" lang="en-US" altLang="en-US" sz="1800" b="1" i="0" u="none" strike="noStrike" kern="1200" cap="none" spc="0" normalizeH="0" baseline="0" noProof="0">
                <a:ln>
                  <a:noFill/>
                </a:ln>
                <a:solidFill>
                  <a:prstClr val="white"/>
                </a:solidFill>
                <a:effectLst/>
                <a:uLnTx/>
                <a:uFillTx/>
                <a:latin typeface="Arial" panose="020B0604020202020204" pitchFamily="34" charset="0"/>
                <a:ea typeface="ヒラギノ角ゴ Pro W3" pitchFamily="27" charset="-128"/>
                <a:cs typeface="+mn-cs"/>
              </a:rPr>
              <a:t>liver function, thyroid function</a:t>
            </a:r>
          </a:p>
        </p:txBody>
      </p:sp>
    </p:spTree>
    <p:extLst>
      <p:ext uri="{BB962C8B-B14F-4D97-AF65-F5344CB8AC3E}">
        <p14:creationId xmlns:p14="http://schemas.microsoft.com/office/powerpoint/2010/main" val="100725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Rot="1" noChangeArrowheads="1"/>
          </p:cNvSpPr>
          <p:nvPr>
            <p:ph type="title"/>
          </p:nvPr>
        </p:nvSpPr>
        <p:spPr>
          <a:xfrm>
            <a:off x="103095" y="592962"/>
            <a:ext cx="10571998" cy="970450"/>
          </a:xfrm>
        </p:spPr>
        <p:txBody>
          <a:bodyPr/>
          <a:lstStyle/>
          <a:p>
            <a:pPr algn="l"/>
            <a:r>
              <a:rPr lang="en-US" altLang="en-US" dirty="0"/>
              <a:t>Fibromyalgia: take-home points</a:t>
            </a:r>
          </a:p>
        </p:txBody>
      </p:sp>
      <p:sp>
        <p:nvSpPr>
          <p:cNvPr id="193541" name="Rectangle 5"/>
          <p:cNvSpPr>
            <a:spLocks noGrp="1" noChangeArrowheads="1"/>
          </p:cNvSpPr>
          <p:nvPr>
            <p:ph idx="1"/>
          </p:nvPr>
        </p:nvSpPr>
        <p:spPr>
          <a:xfrm>
            <a:off x="0" y="2478158"/>
            <a:ext cx="7129670" cy="3379303"/>
          </a:xfrm>
        </p:spPr>
        <p:txBody>
          <a:bodyPr/>
          <a:lstStyle/>
          <a:p>
            <a:pPr>
              <a:lnSpc>
                <a:spcPct val="90000"/>
              </a:lnSpc>
            </a:pPr>
            <a:r>
              <a:rPr lang="en-US" altLang="en-US" dirty="0"/>
              <a:t>Defined as diffuse pain and 11/18 positive tender points, though some patients will not strictly meet criteria</a:t>
            </a:r>
          </a:p>
          <a:p>
            <a:pPr>
              <a:lnSpc>
                <a:spcPct val="90000"/>
              </a:lnSpc>
            </a:pPr>
            <a:r>
              <a:rPr lang="en-US" altLang="en-US" dirty="0"/>
              <a:t>Check CBC, ESR, TSH, CK depending on symptoms</a:t>
            </a:r>
          </a:p>
          <a:p>
            <a:pPr>
              <a:lnSpc>
                <a:spcPct val="90000"/>
              </a:lnSpc>
            </a:pPr>
            <a:r>
              <a:rPr lang="en-US" altLang="en-US" dirty="0"/>
              <a:t>Most effective treatments: Patient education; aerobic exercise; CBT; TCAs</a:t>
            </a:r>
          </a:p>
          <a:p>
            <a:pPr>
              <a:lnSpc>
                <a:spcPct val="90000"/>
              </a:lnSpc>
            </a:pPr>
            <a:r>
              <a:rPr lang="en-US" altLang="en-US" dirty="0"/>
              <a:t>Most patients will continue to have some pain but will function relatively normally</a:t>
            </a:r>
          </a:p>
        </p:txBody>
      </p:sp>
      <p:pic>
        <p:nvPicPr>
          <p:cNvPr id="4" name="Picture 2" descr="https://scontent.fnbo2-1.fna.fbcdn.net/hphotos-xpa1/v/t1.0-9/12239884_1014407988605797_5114215301312874261_n.jpg?oh=61fad2029234cd1a33e2bb999c0b2bd0&amp;oe=5790B4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131" y="2232991"/>
            <a:ext cx="3657600" cy="3869635"/>
          </a:xfrm>
          <a:prstGeom prst="rect">
            <a:avLst/>
          </a:prstGeom>
          <a:noFill/>
          <a:effectLst>
            <a:outerShdw blurRad="50800" dir="1440000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6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What % of MUS persist beyond a year?</a:t>
            </a:r>
          </a:p>
        </p:txBody>
      </p:sp>
      <p:sp>
        <p:nvSpPr>
          <p:cNvPr id="5" name="Content Placeholder 4"/>
          <p:cNvSpPr>
            <a:spLocks noGrp="1"/>
          </p:cNvSpPr>
          <p:nvPr>
            <p:ph idx="1"/>
          </p:nvPr>
        </p:nvSpPr>
        <p:spPr/>
        <p:txBody>
          <a:bodyPr/>
          <a:lstStyle/>
          <a:p>
            <a:r>
              <a:rPr lang="en-GB" dirty="0"/>
              <a:t>5%</a:t>
            </a:r>
          </a:p>
          <a:p>
            <a:r>
              <a:rPr lang="en-GB" dirty="0"/>
              <a:t>25%</a:t>
            </a:r>
          </a:p>
          <a:p>
            <a:r>
              <a:rPr lang="en-GB" dirty="0"/>
              <a:t>50%</a:t>
            </a:r>
          </a:p>
          <a:p>
            <a:r>
              <a:rPr lang="en-GB" dirty="0"/>
              <a:t>85%</a:t>
            </a:r>
          </a:p>
        </p:txBody>
      </p:sp>
    </p:spTree>
    <p:extLst>
      <p:ext uri="{BB962C8B-B14F-4D97-AF65-F5344CB8AC3E}">
        <p14:creationId xmlns:p14="http://schemas.microsoft.com/office/powerpoint/2010/main" val="270733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What % of MUS persist beyond a year?</a:t>
            </a:r>
          </a:p>
        </p:txBody>
      </p:sp>
      <p:sp>
        <p:nvSpPr>
          <p:cNvPr id="5" name="Content Placeholder 4"/>
          <p:cNvSpPr>
            <a:spLocks noGrp="1"/>
          </p:cNvSpPr>
          <p:nvPr>
            <p:ph idx="1"/>
          </p:nvPr>
        </p:nvSpPr>
        <p:spPr/>
        <p:txBody>
          <a:bodyPr/>
          <a:lstStyle/>
          <a:p>
            <a:r>
              <a:rPr lang="en-GB" dirty="0"/>
              <a:t>5%</a:t>
            </a:r>
          </a:p>
          <a:p>
            <a:pPr>
              <a:buFont typeface="Wingdings" panose="05000000000000000000" pitchFamily="2" charset="2"/>
              <a:buChar char="ü"/>
            </a:pPr>
            <a:r>
              <a:rPr lang="en-GB" b="1" dirty="0">
                <a:solidFill>
                  <a:srgbClr val="FF0000"/>
                </a:solidFill>
              </a:rPr>
              <a:t>25%</a:t>
            </a:r>
          </a:p>
          <a:p>
            <a:r>
              <a:rPr lang="en-GB" dirty="0"/>
              <a:t>50%</a:t>
            </a:r>
          </a:p>
          <a:p>
            <a:r>
              <a:rPr lang="en-GB" dirty="0"/>
              <a:t>85?</a:t>
            </a:r>
          </a:p>
        </p:txBody>
      </p:sp>
    </p:spTree>
    <p:extLst>
      <p:ext uri="{BB962C8B-B14F-4D97-AF65-F5344CB8AC3E}">
        <p14:creationId xmlns:p14="http://schemas.microsoft.com/office/powerpoint/2010/main" val="119459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FIB 02843 FM Speaker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102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936876" y="325438"/>
            <a:ext cx="7731125" cy="468312"/>
          </a:xfrm>
        </p:spPr>
        <p:txBody>
          <a:bodyPr>
            <a:normAutofit fontScale="90000"/>
          </a:bodyPr>
          <a:lstStyle/>
          <a:p>
            <a:r>
              <a:rPr lang="en-US" altLang="en-US" sz="3200"/>
              <a:t>Primary Care and Functional Illnesses</a:t>
            </a:r>
          </a:p>
        </p:txBody>
      </p:sp>
      <p:sp>
        <p:nvSpPr>
          <p:cNvPr id="99331" name="Rectangle 3"/>
          <p:cNvSpPr>
            <a:spLocks noChangeArrowheads="1"/>
          </p:cNvSpPr>
          <p:nvPr/>
        </p:nvSpPr>
        <p:spPr bwMode="auto">
          <a:xfrm>
            <a:off x="327163" y="1091165"/>
            <a:ext cx="7772400" cy="5410200"/>
          </a:xfrm>
          <a:prstGeom prst="rect">
            <a:avLst/>
          </a:prstGeom>
          <a:noFill/>
          <a:ln w="9525">
            <a:noFill/>
            <a:miter lim="800000"/>
            <a:headEnd/>
            <a:tailEnd/>
          </a:ln>
        </p:spPr>
        <p:txBody>
          <a:bodyPr/>
          <a:lstStyle/>
          <a:p>
            <a:pPr marL="573088" marR="0" lvl="0" indent="-573088" algn="l" defTabSz="457200" rtl="0" eaLnBrk="1" fontAlgn="auto" latinLnBrk="0" hangingPunct="1">
              <a:lnSpc>
                <a:spcPct val="100000"/>
              </a:lnSpc>
              <a:spcBef>
                <a:spcPct val="20000"/>
              </a:spcBef>
              <a:spcAft>
                <a:spcPts val="0"/>
              </a:spcAft>
              <a:buClr>
                <a:srgbClr val="990000"/>
              </a:buClr>
              <a:buSzPct val="100000"/>
              <a:buFont typeface="Arial" pitchFamily="34" charset="0"/>
              <a:buChar char="►"/>
              <a:tabLst/>
              <a:defRPr/>
            </a:pPr>
            <a:endPar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endParaRPr>
          </a:p>
          <a:p>
            <a:pPr marL="573088" marR="0" lvl="0" indent="-573088" algn="l" defTabSz="457200" rtl="0" eaLnBrk="1" fontAlgn="auto" latinLnBrk="0" hangingPunct="1">
              <a:lnSpc>
                <a:spcPct val="100000"/>
              </a:lnSpc>
              <a:spcBef>
                <a:spcPct val="20000"/>
              </a:spcBef>
              <a:spcAft>
                <a:spcPts val="0"/>
              </a:spcAft>
              <a:buClr>
                <a:srgbClr val="990000"/>
              </a:buClr>
              <a:buSzPct val="100000"/>
              <a:buFont typeface="Arial" pitchFamily="34" charset="0"/>
              <a:buChar char="►"/>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Account for </a:t>
            </a:r>
            <a:r>
              <a:rPr kumimoji="0" lang="en-US" sz="2800" b="0" i="0" u="sng"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30-50%</a:t>
            </a: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 of office visits</a:t>
            </a:r>
          </a:p>
          <a:p>
            <a:pPr marL="573088" marR="0" lvl="0" indent="-573088" algn="l" defTabSz="457200" rtl="0" eaLnBrk="1" fontAlgn="auto" latinLnBrk="0" hangingPunct="1">
              <a:lnSpc>
                <a:spcPct val="100000"/>
              </a:lnSpc>
              <a:spcBef>
                <a:spcPct val="20000"/>
              </a:spcBef>
              <a:spcAft>
                <a:spcPts val="0"/>
              </a:spcAft>
              <a:buClr>
                <a:srgbClr val="990000"/>
              </a:buClr>
              <a:buSzPct val="100000"/>
              <a:buFont typeface="Arial" pitchFamily="34" charset="0"/>
              <a:buChar char="►"/>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Medical classification: FM, IBS, irritable bladder, </a:t>
            </a:r>
            <a:r>
              <a:rPr kumimoji="0" lang="en-US" sz="2800" b="0" i="0" u="none" strike="noStrike" kern="1200" cap="none" spc="0" normalizeH="0" baseline="0" noProof="0" dirty="0" err="1">
                <a:ln>
                  <a:noFill/>
                </a:ln>
                <a:solidFill>
                  <a:prstClr val="black"/>
                </a:solidFill>
                <a:effectLst>
                  <a:outerShdw blurRad="38100" dist="38100" dir="2700000" algn="tl">
                    <a:srgbClr val="000000"/>
                  </a:outerShdw>
                </a:effectLst>
                <a:uLnTx/>
                <a:uFillTx/>
                <a:latin typeface="Arial" charset="0"/>
                <a:ea typeface="+mn-ea"/>
                <a:cs typeface="+mn-cs"/>
              </a:rPr>
              <a:t>vulvodynia</a:t>
            </a: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 non-cardiac chest pain, TMJ, multiple chemical sensitivity, tension headaches</a:t>
            </a:r>
          </a:p>
          <a:p>
            <a:pPr marL="573088" marR="0" lvl="0" indent="-573088" algn="l" defTabSz="457200" rtl="0" eaLnBrk="1" fontAlgn="auto" latinLnBrk="0" hangingPunct="1">
              <a:lnSpc>
                <a:spcPct val="100000"/>
              </a:lnSpc>
              <a:spcBef>
                <a:spcPct val="20000"/>
              </a:spcBef>
              <a:spcAft>
                <a:spcPts val="0"/>
              </a:spcAft>
              <a:buClr>
                <a:srgbClr val="990000"/>
              </a:buClr>
              <a:buSzPct val="100000"/>
              <a:buFont typeface="Arial" pitchFamily="34" charset="0"/>
              <a:buChar char="►"/>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Psychiatric classification: </a:t>
            </a:r>
            <a:r>
              <a:rPr kumimoji="0" lang="en-US" sz="2800" b="0" i="0" u="none" strike="noStrike" kern="1200" cap="none" spc="0" normalizeH="0" baseline="0" noProof="0" dirty="0" err="1">
                <a:ln>
                  <a:noFill/>
                </a:ln>
                <a:solidFill>
                  <a:prstClr val="black"/>
                </a:solidFill>
                <a:effectLst>
                  <a:outerShdw blurRad="38100" dist="38100" dir="2700000" algn="tl">
                    <a:srgbClr val="000000"/>
                  </a:outerShdw>
                </a:effectLst>
                <a:uLnTx/>
                <a:uFillTx/>
                <a:latin typeface="Arial" charset="0"/>
                <a:ea typeface="+mn-ea"/>
                <a:cs typeface="+mn-cs"/>
              </a:rPr>
              <a:t>Somatization</a:t>
            </a: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 disorder, </a:t>
            </a:r>
            <a:r>
              <a:rPr kumimoji="0" lang="en-US" sz="2800" b="0" i="0" u="none" strike="noStrike" kern="1200" cap="none" spc="0" normalizeH="0" baseline="0" noProof="0" dirty="0" err="1">
                <a:ln>
                  <a:noFill/>
                </a:ln>
                <a:solidFill>
                  <a:prstClr val="black"/>
                </a:solidFill>
                <a:effectLst>
                  <a:outerShdw blurRad="38100" dist="38100" dir="2700000" algn="tl">
                    <a:srgbClr val="000000"/>
                  </a:outerShdw>
                </a:effectLst>
                <a:uLnTx/>
                <a:uFillTx/>
                <a:latin typeface="Arial" charset="0"/>
                <a:ea typeface="+mn-ea"/>
                <a:cs typeface="+mn-cs"/>
              </a:rPr>
              <a:t>hypochondriasis</a:t>
            </a: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 conversion disorder, PTSD</a:t>
            </a:r>
          </a:p>
          <a:p>
            <a:pPr marL="573088" marR="0" lvl="0" indent="-573088" algn="l" defTabSz="457200" rtl="0" eaLnBrk="1" fontAlgn="auto" latinLnBrk="0" hangingPunct="1">
              <a:lnSpc>
                <a:spcPct val="100000"/>
              </a:lnSpc>
              <a:spcBef>
                <a:spcPct val="20000"/>
              </a:spcBef>
              <a:spcAft>
                <a:spcPts val="0"/>
              </a:spcAft>
              <a:buClr>
                <a:srgbClr val="990000"/>
              </a:buClr>
              <a:buSzPct val="100000"/>
              <a:buFont typeface="Arial" pitchFamily="34" charset="0"/>
              <a:buChar char="►"/>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Commonest primary care problem</a:t>
            </a:r>
          </a:p>
          <a:p>
            <a:pPr marL="573088" marR="0" lvl="0" indent="-573088" algn="l" defTabSz="457200" rtl="0" eaLnBrk="1" fontAlgn="auto" latinLnBrk="0" hangingPunct="1">
              <a:lnSpc>
                <a:spcPct val="100000"/>
              </a:lnSpc>
              <a:spcBef>
                <a:spcPct val="20000"/>
              </a:spcBef>
              <a:spcAft>
                <a:spcPts val="0"/>
              </a:spcAft>
              <a:buClr>
                <a:srgbClr val="990000"/>
              </a:buClr>
              <a:buSzPct val="100000"/>
              <a:buFont typeface="Arial" pitchFamily="34" charset="0"/>
              <a:buChar char="►"/>
              <a:tabLst/>
              <a:defRPr/>
            </a:pPr>
            <a:r>
              <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rPr>
              <a:t>Specialty referral based on most distressing syndrome</a:t>
            </a:r>
          </a:p>
          <a:p>
            <a:pPr marL="342900" marR="0" lvl="0" indent="-342900" algn="l" defTabSz="457200" rtl="0" eaLnBrk="1" fontAlgn="auto" latinLnBrk="0" hangingPunct="1">
              <a:lnSpc>
                <a:spcPct val="100000"/>
              </a:lnSpc>
              <a:spcBef>
                <a:spcPct val="20000"/>
              </a:spcBef>
              <a:spcAft>
                <a:spcPts val="0"/>
              </a:spcAft>
              <a:buClr>
                <a:srgbClr val="85C4D2"/>
              </a:buClr>
              <a:buSzPct val="70000"/>
              <a:buFontTx/>
              <a:buNone/>
              <a:tabLst/>
              <a:defRPr/>
            </a:pPr>
            <a:endParaRPr kumimoji="0" lang="en-US" sz="2800" b="0" i="0" u="none" strike="noStrike" kern="1200" cap="none" spc="0" normalizeH="0" baseline="0" noProof="0" dirty="0">
              <a:ln>
                <a:noFill/>
              </a:ln>
              <a:solidFill>
                <a:prstClr val="black"/>
              </a:solidFill>
              <a:effectLst>
                <a:outerShdw blurRad="38100" dist="38100" dir="2700000" algn="tl">
                  <a:srgbClr val="000000"/>
                </a:outerShdw>
              </a:effectLst>
              <a:uLnTx/>
              <a:uFillTx/>
              <a:latin typeface="Arial" charset="0"/>
              <a:ea typeface="+mn-ea"/>
              <a:cs typeface="+mn-cs"/>
            </a:endParaRPr>
          </a:p>
        </p:txBody>
      </p:sp>
      <p:pic>
        <p:nvPicPr>
          <p:cNvPr id="2" name="Picture 1"/>
          <p:cNvPicPr>
            <a:picLocks noChangeAspect="1"/>
          </p:cNvPicPr>
          <p:nvPr/>
        </p:nvPicPr>
        <p:blipFill>
          <a:blip r:embed="rId2"/>
          <a:stretch>
            <a:fillRect/>
          </a:stretch>
        </p:blipFill>
        <p:spPr>
          <a:xfrm>
            <a:off x="8099563" y="1947104"/>
            <a:ext cx="3843130" cy="4554261"/>
          </a:xfrm>
          <a:prstGeom prst="rect">
            <a:avLst/>
          </a:prstGeom>
        </p:spPr>
      </p:pic>
    </p:spTree>
    <p:extLst>
      <p:ext uri="{BB962C8B-B14F-4D97-AF65-F5344CB8AC3E}">
        <p14:creationId xmlns:p14="http://schemas.microsoft.com/office/powerpoint/2010/main" val="16112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8" descr="FIB 02843 FM Speaker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563412"/>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TotalTime>
  <Words>2508</Words>
  <Application>Microsoft Office PowerPoint</Application>
  <PresentationFormat>Widescreen</PresentationFormat>
  <Paragraphs>403</Paragraphs>
  <Slides>43</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MS PGothic</vt:lpstr>
      <vt:lpstr>Arial</vt:lpstr>
      <vt:lpstr>Arial Narrow</vt:lpstr>
      <vt:lpstr>Calibri</vt:lpstr>
      <vt:lpstr>Century Schoolbook</vt:lpstr>
      <vt:lpstr>Corbel</vt:lpstr>
      <vt:lpstr>Garamond</vt:lpstr>
      <vt:lpstr>Monotype Sorts</vt:lpstr>
      <vt:lpstr>Symbol</vt:lpstr>
      <vt:lpstr>Times New Roman</vt:lpstr>
      <vt:lpstr>Wingdings</vt:lpstr>
      <vt:lpstr>ヒラギノ角ゴ Pro W3</vt:lpstr>
      <vt:lpstr>Feathered</vt:lpstr>
      <vt:lpstr>The Doctor’s nightmare: Fibromyalgia</vt:lpstr>
      <vt:lpstr>QUIZ</vt:lpstr>
      <vt:lpstr>Somatisation is more common in</vt:lpstr>
      <vt:lpstr>Somatisation is more common in</vt:lpstr>
      <vt:lpstr>What % of MUS persist beyond a year?</vt:lpstr>
      <vt:lpstr>What % of MUS persist beyond a year?</vt:lpstr>
      <vt:lpstr>PowerPoint Presentation</vt:lpstr>
      <vt:lpstr>Primary Care and Functional Illnesses</vt:lpstr>
      <vt:lpstr>PowerPoint Presentation</vt:lpstr>
      <vt:lpstr>Case Presentation</vt:lpstr>
      <vt:lpstr>Who Gets Fibromyalgia?</vt:lpstr>
      <vt:lpstr>Case Cont’d</vt:lpstr>
      <vt:lpstr>Medically Unexplained Illnesses Concurrent With Fibromyalgia</vt:lpstr>
      <vt:lpstr>Case Cont’d</vt:lpstr>
      <vt:lpstr>Case Cont’d</vt:lpstr>
      <vt:lpstr>Differential Diagnosis</vt:lpstr>
      <vt:lpstr>Differential Diagnosis </vt:lpstr>
      <vt:lpstr>Case Cont’d</vt:lpstr>
      <vt:lpstr>Diagnostic Evaluation</vt:lpstr>
      <vt:lpstr>Diagnostic Evaluation</vt:lpstr>
      <vt:lpstr>Diagnostic Evaluation Differentiating FM from other disorders</vt:lpstr>
      <vt:lpstr>Case Cont’d</vt:lpstr>
      <vt:lpstr>Case Cont’d</vt:lpstr>
      <vt:lpstr>PowerPoint Presentation</vt:lpstr>
      <vt:lpstr>PowerPoint Presentation</vt:lpstr>
      <vt:lpstr>PowerPoint Presentation</vt:lpstr>
      <vt:lpstr> Fibromyalgia Pathophysiology</vt:lpstr>
      <vt:lpstr>Structured Interview for Fibromyalgia</vt:lpstr>
      <vt:lpstr>FM Diagnosis is Very “Physician Dependent”</vt:lpstr>
      <vt:lpstr>Fibromyalgia ACR Diagnostic Criteria</vt:lpstr>
      <vt:lpstr>Fibromyalgia Differential Diagnosis</vt:lpstr>
      <vt:lpstr>Fibromyalgia Interventions</vt:lpstr>
      <vt:lpstr>Treatment of Fibromyalgia</vt:lpstr>
      <vt:lpstr>Fibromyalgia  Nonpharmacologic Therapies</vt:lpstr>
      <vt:lpstr>Fibromyalgia Aerobic Exercise</vt:lpstr>
      <vt:lpstr>Fibromyalgia Cognitive-Behavioral Therapy</vt:lpstr>
      <vt:lpstr>Fibromyalgia Overlap With Related Syndromes</vt:lpstr>
      <vt:lpstr>Medications in FMS</vt:lpstr>
      <vt:lpstr>Rationale for the Use of Central Nervous System Active Medications in FM</vt:lpstr>
      <vt:lpstr>Natural history of fibromyalgia</vt:lpstr>
      <vt:lpstr>Case Study Introducing Katherine</vt:lpstr>
      <vt:lpstr>Fibromyalgia Comprehensive Assessment</vt:lpstr>
      <vt:lpstr>Fibromyalgia: take-home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Doctor’s nightmare: Fibromyalgia</dc:title>
  <dc:creator>KALMAN</dc:creator>
  <cp:lastModifiedBy>KALMAN</cp:lastModifiedBy>
  <cp:revision>8</cp:revision>
  <dcterms:created xsi:type="dcterms:W3CDTF">2016-12-28T07:43:41Z</dcterms:created>
  <dcterms:modified xsi:type="dcterms:W3CDTF">2017-01-17T09:06:49Z</dcterms:modified>
</cp:coreProperties>
</file>