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2"/>
  </p:notesMasterIdLst>
  <p:sldIdLst>
    <p:sldId id="31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7" r:id="rId25"/>
    <p:sldId id="288" r:id="rId26"/>
    <p:sldId id="289" r:id="rId27"/>
    <p:sldId id="279" r:id="rId28"/>
    <p:sldId id="282" r:id="rId29"/>
    <p:sldId id="283" r:id="rId30"/>
    <p:sldId id="284" r:id="rId31"/>
    <p:sldId id="285" r:id="rId32"/>
    <p:sldId id="286" r:id="rId33"/>
    <p:sldId id="290" r:id="rId34"/>
    <p:sldId id="291" r:id="rId35"/>
    <p:sldId id="292" r:id="rId36"/>
    <p:sldId id="293" r:id="rId37"/>
    <p:sldId id="294" r:id="rId38"/>
    <p:sldId id="295" r:id="rId39"/>
    <p:sldId id="309" r:id="rId40"/>
    <p:sldId id="296" r:id="rId41"/>
    <p:sldId id="297" r:id="rId42"/>
    <p:sldId id="299" r:id="rId43"/>
    <p:sldId id="298" r:id="rId44"/>
    <p:sldId id="308" r:id="rId45"/>
    <p:sldId id="300" r:id="rId46"/>
    <p:sldId id="301" r:id="rId47"/>
    <p:sldId id="302" r:id="rId48"/>
    <p:sldId id="303" r:id="rId49"/>
    <p:sldId id="304" r:id="rId50"/>
    <p:sldId id="305" r:id="rId51"/>
    <p:sldId id="310" r:id="rId52"/>
    <p:sldId id="311" r:id="rId53"/>
    <p:sldId id="312" r:id="rId54"/>
    <p:sldId id="306" r:id="rId55"/>
    <p:sldId id="313" r:id="rId56"/>
    <p:sldId id="314" r:id="rId57"/>
    <p:sldId id="307" r:id="rId58"/>
    <p:sldId id="315" r:id="rId59"/>
    <p:sldId id="316" r:id="rId60"/>
    <p:sldId id="317" r:id="rId6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298" autoAdjust="0"/>
  </p:normalViewPr>
  <p:slideViewPr>
    <p:cSldViewPr>
      <p:cViewPr varScale="1">
        <p:scale>
          <a:sx n="46" d="100"/>
          <a:sy n="46" d="100"/>
        </p:scale>
        <p:origin x="20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F90E7D2-C6F2-4ADD-BDA9-758ED2E0B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36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AFEBA-88A2-47ED-91CC-BDFF78CF19B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4106863"/>
            <a:ext cx="5027612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-Recall that there are four species of the protozoan genus </a:t>
            </a:r>
            <a:r>
              <a:rPr lang="en-US" i="1" smtClean="0">
                <a:cs typeface="Times New Roman" pitchFamily="18" charset="0"/>
              </a:rPr>
              <a:t>Plasmodium</a:t>
            </a:r>
            <a:r>
              <a:rPr lang="en-US" smtClean="0">
                <a:cs typeface="Times New Roman" pitchFamily="18" charset="0"/>
              </a:rPr>
              <a:t> that cause human malaria:</a:t>
            </a:r>
          </a:p>
          <a:p>
            <a:pPr eaLnBrk="1" hangingPunct="1"/>
            <a:r>
              <a:rPr lang="en-US" i="1" smtClean="0">
                <a:cs typeface="Times New Roman" pitchFamily="18" charset="0"/>
              </a:rPr>
              <a:t>P. falciparum, P. vivax, P. ovale</a:t>
            </a:r>
            <a:r>
              <a:rPr lang="en-US" smtClean="0">
                <a:cs typeface="Times New Roman" pitchFamily="18" charset="0"/>
              </a:rPr>
              <a:t>, and </a:t>
            </a:r>
            <a:r>
              <a:rPr lang="en-US" i="1" smtClean="0">
                <a:cs typeface="Times New Roman" pitchFamily="18" charset="0"/>
              </a:rPr>
              <a:t>P. malariae</a:t>
            </a:r>
            <a:r>
              <a:rPr lang="en-US" smtClean="0">
                <a:cs typeface="Times New Roman" pitchFamily="18" charset="0"/>
              </a:rPr>
              <a:t>.  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i="1" smtClean="0">
                <a:cs typeface="Times New Roman" pitchFamily="18" charset="0"/>
              </a:rPr>
              <a:t>-P. falciparum</a:t>
            </a:r>
            <a:r>
              <a:rPr lang="en-US" smtClean="0">
                <a:cs typeface="Times New Roman" pitchFamily="18" charset="0"/>
              </a:rPr>
              <a:t> and </a:t>
            </a:r>
            <a:r>
              <a:rPr lang="en-US" i="1" smtClean="0">
                <a:cs typeface="Times New Roman" pitchFamily="18" charset="0"/>
              </a:rPr>
              <a:t>P. vivax</a:t>
            </a:r>
            <a:r>
              <a:rPr lang="en-US" smtClean="0">
                <a:cs typeface="Times New Roman" pitchFamily="18" charset="0"/>
              </a:rPr>
              <a:t> are responsible for over 90% of all human malaria infections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P. falciparum</a:t>
            </a:r>
            <a:r>
              <a:rPr lang="en-US" smtClean="0">
                <a:cs typeface="Times New Roman" pitchFamily="18" charset="0"/>
              </a:rPr>
              <a:t> is the most prevalent, found worldwide in the tropics and sub-tropics, especially in Africa and Asia;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It causes about 50% of all malaria infections.  </a:t>
            </a:r>
            <a:r>
              <a:rPr lang="en-US" i="1" smtClean="0">
                <a:cs typeface="Times New Roman" pitchFamily="18" charset="0"/>
              </a:rPr>
              <a:t>Falciparum</a:t>
            </a:r>
            <a:r>
              <a:rPr lang="en-US" smtClean="0">
                <a:cs typeface="Times New Roman" pitchFamily="18" charset="0"/>
              </a:rPr>
              <a:t> causes the most serious forms of malaria, and can be fatal within 24 hours of onset.  The other forms of malaria are generally not life-threatening.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-In most places, </a:t>
            </a:r>
            <a:r>
              <a:rPr lang="en-US" i="1" smtClean="0">
                <a:cs typeface="Times New Roman" pitchFamily="18" charset="0"/>
              </a:rPr>
              <a:t>P. falciparum</a:t>
            </a:r>
            <a:r>
              <a:rPr lang="en-US" smtClean="0">
                <a:cs typeface="Times New Roman" pitchFamily="18" charset="0"/>
              </a:rPr>
              <a:t> is resistant to Chloroquine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Ref: 1,2.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1628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90E7D2-C6F2-4ADD-BDA9-758ED2E0B17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4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B4FB3-95AE-4ED0-927A-B7A9DA715D6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692150"/>
            <a:ext cx="3829050" cy="28717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875088"/>
            <a:ext cx="5029200" cy="4583112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P vivax</a:t>
            </a:r>
            <a:r>
              <a:rPr lang="en-US" smtClean="0">
                <a:cs typeface="Times New Roman" pitchFamily="18" charset="0"/>
              </a:rPr>
              <a:t> is found worldwide in the sub-tropics and more temperate regions; it thrives at average temps that are a little lower than those required by </a:t>
            </a:r>
            <a:r>
              <a:rPr lang="en-US" i="1" smtClean="0">
                <a:cs typeface="Times New Roman" pitchFamily="18" charset="0"/>
              </a:rPr>
              <a:t>falciparum</a:t>
            </a:r>
            <a:r>
              <a:rPr lang="en-US" smtClean="0">
                <a:cs typeface="Times New Roman" pitchFamily="18" charset="0"/>
              </a:rPr>
              <a:t>; It predominates in the Indian sub-continent and in C. America.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Vivax</a:t>
            </a:r>
            <a:r>
              <a:rPr lang="en-US" smtClean="0">
                <a:cs typeface="Times New Roman" pitchFamily="18" charset="0"/>
              </a:rPr>
              <a:t> causes 30 to 40 % of cases.  As noted earlier, there is a liver phase of this species.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Vivax</a:t>
            </a:r>
            <a:r>
              <a:rPr lang="en-US" smtClean="0">
                <a:cs typeface="Times New Roman" pitchFamily="18" charset="0"/>
              </a:rPr>
              <a:t> primarily infects young RBCs, making it less severe clinically than </a:t>
            </a:r>
            <a:r>
              <a:rPr lang="en-US" i="1" smtClean="0">
                <a:cs typeface="Times New Roman" pitchFamily="18" charset="0"/>
              </a:rPr>
              <a:t>P. falciparum</a:t>
            </a:r>
            <a:r>
              <a:rPr lang="en-US" smtClean="0">
                <a:cs typeface="Times New Roman" pitchFamily="18" charset="0"/>
              </a:rPr>
              <a:t>.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P. Ovale</a:t>
            </a:r>
            <a:r>
              <a:rPr lang="en-US" smtClean="0">
                <a:cs typeface="Times New Roman" pitchFamily="18" charset="0"/>
              </a:rPr>
              <a:t> also infects young RBCs.  Like vivax, it causes relapsing malaria due to ability to form hypnozoites in the liver.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-</a:t>
            </a:r>
            <a:r>
              <a:rPr lang="en-US" i="1" smtClean="0">
                <a:cs typeface="Times New Roman" pitchFamily="18" charset="0"/>
              </a:rPr>
              <a:t>P malaria</a:t>
            </a:r>
            <a:r>
              <a:rPr lang="en-US" smtClean="0">
                <a:cs typeface="Times New Roman" pitchFamily="18" charset="0"/>
              </a:rPr>
              <a:t> can persist subclinically for extended periods.  (Low levels of parasites persist, &amp; multiply at some future point to a level that may result again in clinical illness.)  In fact, infection with this species may persist for life with or without recurrent febrile episodes. </a:t>
            </a:r>
          </a:p>
          <a:p>
            <a:pPr eaLnBrk="1" hangingPunct="1"/>
            <a:r>
              <a:rPr lang="en-US" sz="1400" smtClean="0"/>
              <a:t> </a:t>
            </a:r>
          </a:p>
          <a:p>
            <a:pPr eaLnBrk="1" hangingPunct="1"/>
            <a:r>
              <a:rPr lang="en-US" sz="1400" smtClean="0"/>
              <a:t>Ref: 2,5.</a:t>
            </a:r>
          </a:p>
          <a:p>
            <a:pPr eaLnBrk="1" hangingPunct="1"/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2716503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2A6EE5-115A-4450-8477-67EA6E581E1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4106863"/>
            <a:ext cx="5027612" cy="4114800"/>
          </a:xfrm>
          <a:noFill/>
          <a:ln/>
        </p:spPr>
        <p:txBody>
          <a:bodyPr/>
          <a:lstStyle/>
          <a:p>
            <a:pPr marL="228600" indent="-228600" eaLnBrk="1" hangingPunct="1"/>
            <a:r>
              <a:rPr lang="en-US" dirty="0" smtClean="0">
                <a:cs typeface="Times New Roman" pitchFamily="18" charset="0"/>
              </a:rPr>
              <a:t>-Of over 400 </a:t>
            </a:r>
            <a:r>
              <a:rPr lang="en-US" i="1" dirty="0" smtClean="0">
                <a:cs typeface="Times New Roman" pitchFamily="18" charset="0"/>
              </a:rPr>
              <a:t>Anopheles</a:t>
            </a:r>
            <a:r>
              <a:rPr lang="en-US" dirty="0" smtClean="0">
                <a:cs typeface="Times New Roman" pitchFamily="18" charset="0"/>
              </a:rPr>
              <a:t> species, 60 are potential malaria vectors and only about 30 of those are considered effective vectors. </a:t>
            </a:r>
          </a:p>
          <a:p>
            <a:pPr marL="228600" indent="-228600" eaLnBrk="1" hangingPunct="1"/>
            <a:r>
              <a:rPr lang="en-US" dirty="0" smtClean="0">
                <a:cs typeface="Times New Roman" pitchFamily="18" charset="0"/>
              </a:rPr>
              <a:t>-MOST of these are exclusive night feeders- dusk to dawn -BUT in shaded forests or jungle areas they may feed throughout the day</a:t>
            </a:r>
            <a:r>
              <a:rPr lang="en-US" dirty="0" smtClean="0"/>
              <a:t> </a:t>
            </a:r>
          </a:p>
          <a:p>
            <a:pPr marL="228600" indent="-228600" eaLnBrk="1" hangingPunct="1"/>
            <a:r>
              <a:rPr lang="en-US" dirty="0" smtClean="0">
                <a:cs typeface="Times New Roman" pitchFamily="18" charset="0"/>
              </a:rPr>
              <a:t>-The picture on this slide shows a female with an abdomen full of blood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cs typeface="Times New Roman" pitchFamily="18" charset="0"/>
              </a:rPr>
              <a:t> note how much her abdomen has expanded.  After a blood meal her weight will increase by 3-5 times.</a:t>
            </a:r>
          </a:p>
          <a:p>
            <a:pPr marL="228600" indent="-228600" eaLnBrk="1" hangingPunct="1"/>
            <a:endParaRPr lang="en-US" dirty="0" smtClean="0"/>
          </a:p>
          <a:p>
            <a:pPr marL="228600" indent="-228600" eaLnBrk="1" hangingPunct="1"/>
            <a:r>
              <a:rPr lang="en-US" dirty="0" smtClean="0"/>
              <a:t>There are a few other less common modes of transmission of malaria.  These are: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dirty="0" smtClean="0"/>
              <a:t>Blood Transfusion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dirty="0" smtClean="0"/>
              <a:t>Contaminated needle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dirty="0" smtClean="0"/>
              <a:t>Organ Transplant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dirty="0" smtClean="0"/>
              <a:t>Congenital</a:t>
            </a:r>
          </a:p>
          <a:p>
            <a:pPr marL="228600" indent="-228600" eaLnBrk="1" hangingPunct="1"/>
            <a:endParaRPr lang="en-US" dirty="0" smtClean="0"/>
          </a:p>
          <a:p>
            <a:pPr marL="228600" indent="-228600" eaLnBrk="1" hangingPunct="1"/>
            <a:r>
              <a:rPr lang="en-US" dirty="0" smtClean="0"/>
              <a:t>Ref: 2,5.</a:t>
            </a:r>
          </a:p>
        </p:txBody>
      </p:sp>
    </p:spTree>
    <p:extLst>
      <p:ext uri="{BB962C8B-B14F-4D97-AF65-F5344CB8AC3E}">
        <p14:creationId xmlns:p14="http://schemas.microsoft.com/office/powerpoint/2010/main" val="3294594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90E7D2-C6F2-4ADD-BDA9-758ED2E0B17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2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5957A-FDDE-4C98-828E-47740451076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1875" y="465138"/>
            <a:ext cx="1954213" cy="1465262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2014538"/>
            <a:ext cx="5959475" cy="6134100"/>
          </a:xfrm>
          <a:noFill/>
          <a:ln/>
        </p:spPr>
        <p:txBody>
          <a:bodyPr/>
          <a:lstStyle/>
          <a:p>
            <a:pPr marL="228600" indent="-228600" eaLnBrk="1" hangingPunct="1"/>
            <a:r>
              <a:rPr lang="en-US" dirty="0" smtClean="0">
                <a:cs typeface="Times New Roman" pitchFamily="18" charset="0"/>
              </a:rPr>
              <a:t>-</a:t>
            </a:r>
            <a:r>
              <a:rPr lang="en-US" sz="1000" dirty="0" smtClean="0">
                <a:cs typeface="Times New Roman" pitchFamily="18" charset="0"/>
              </a:rPr>
              <a:t>You should suspect malaria in any febrile patient with a history of possible exposure to infected mosquitoes, whether they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000" dirty="0" smtClean="0">
                <a:cs typeface="Times New Roman" pitchFamily="18" charset="0"/>
              </a:rPr>
              <a:t>ve been on chemoprophylaxis or not.  One of the most important concepts to understand is:  </a:t>
            </a:r>
            <a:r>
              <a:rPr lang="en-US" sz="1000" u="sng" dirty="0" smtClean="0">
                <a:cs typeface="Times New Roman" pitchFamily="18" charset="0"/>
              </a:rPr>
              <a:t>when</a:t>
            </a:r>
            <a:r>
              <a:rPr lang="en-US" sz="1000" dirty="0" smtClean="0">
                <a:cs typeface="Times New Roman" pitchFamily="18" charset="0"/>
              </a:rPr>
              <a:t> to do a malaria blood smear on a patient?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1000" dirty="0" smtClean="0">
                <a:cs typeface="Times New Roman" pitchFamily="18" charset="0"/>
              </a:rPr>
              <a:t>and the answer is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000" dirty="0" smtClean="0">
                <a:cs typeface="Times New Roman" pitchFamily="18" charset="0"/>
              </a:rPr>
              <a:t>WHENEVER malaria is suspected or possible.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-The </a:t>
            </a:r>
            <a:r>
              <a:rPr lang="en-US" sz="1000" dirty="0" err="1" smtClean="0">
                <a:cs typeface="Times New Roman" pitchFamily="18" charset="0"/>
              </a:rPr>
              <a:t>Geimsa</a:t>
            </a:r>
            <a:r>
              <a:rPr lang="en-US" sz="1000" dirty="0" smtClean="0">
                <a:cs typeface="Times New Roman" pitchFamily="18" charset="0"/>
              </a:rPr>
              <a:t>-stained blood smear is considered the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000" dirty="0" smtClean="0">
                <a:cs typeface="Times New Roman" pitchFamily="18" charset="0"/>
              </a:rPr>
              <a:t>gold standard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000" dirty="0" smtClean="0">
                <a:cs typeface="Times New Roman" pitchFamily="18" charset="0"/>
              </a:rPr>
              <a:t> for lab diagnosis of malaria.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-The thick smears are used for screening to detect the </a:t>
            </a:r>
            <a:r>
              <a:rPr lang="en-US" sz="1000" u="sng" dirty="0" smtClean="0">
                <a:cs typeface="Times New Roman" pitchFamily="18" charset="0"/>
              </a:rPr>
              <a:t>presence</a:t>
            </a:r>
            <a:r>
              <a:rPr lang="en-US" sz="1000" dirty="0" smtClean="0">
                <a:cs typeface="Times New Roman" pitchFamily="18" charset="0"/>
              </a:rPr>
              <a:t> of malaria parasites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-The thin smears are used for identifying </a:t>
            </a:r>
            <a:r>
              <a:rPr lang="en-US" sz="1000" i="1" dirty="0" smtClean="0">
                <a:cs typeface="Times New Roman" pitchFamily="18" charset="0"/>
              </a:rPr>
              <a:t>which species</a:t>
            </a:r>
            <a:r>
              <a:rPr lang="en-US" sz="1000" dirty="0" smtClean="0">
                <a:cs typeface="Times New Roman" pitchFamily="18" charset="0"/>
              </a:rPr>
              <a:t> is/are present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-Multiple thick smears and thin smears should be prepared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—</a:t>
            </a:r>
            <a:endParaRPr lang="en-US" sz="1000" dirty="0" smtClean="0">
              <a:cs typeface="Times New Roman" pitchFamily="18" charset="0"/>
            </a:endParaRP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a)  Use venous or capillary blood for the blood smears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000" dirty="0" smtClean="0">
                <a:cs typeface="Times New Roman" pitchFamily="18" charset="0"/>
              </a:rPr>
              <a:t>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b)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1000" dirty="0" smtClean="0">
                <a:cs typeface="Times New Roman" pitchFamily="18" charset="0"/>
              </a:rPr>
              <a:t>If the sample is negative, it should be repeated as often as every 6-8 hours for 24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000" dirty="0" smtClean="0">
                <a:cs typeface="Times New Roman" pitchFamily="18" charset="0"/>
              </a:rPr>
              <a:t>36 hours for two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              reasons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1000" dirty="0" smtClean="0">
                <a:cs typeface="Times New Roman" pitchFamily="18" charset="0"/>
              </a:rPr>
              <a:t>1) because symptoms can precede detectable parasitemia by 24-36 hours; and 2) if the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              parasites are synchronous, they may be present in the peripheral circulation for only half of the cycle  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             (cycle is 48 h for </a:t>
            </a:r>
            <a:r>
              <a:rPr lang="en-US" sz="1000" dirty="0" err="1" smtClean="0">
                <a:cs typeface="Times New Roman" pitchFamily="18" charset="0"/>
              </a:rPr>
              <a:t>falcip</a:t>
            </a:r>
            <a:r>
              <a:rPr lang="en-US" sz="1000" dirty="0" smtClean="0">
                <a:cs typeface="Times New Roman" pitchFamily="18" charset="0"/>
              </a:rPr>
              <a:t>, vivax, and ovale).</a:t>
            </a:r>
          </a:p>
          <a:p>
            <a:pPr marL="228600" indent="-228600" eaLnBrk="1" hangingPunct="1">
              <a:buFontTx/>
              <a:buAutoNum type="alphaLcParenR" startAt="3"/>
            </a:pPr>
            <a:r>
              <a:rPr lang="en-US" sz="1000" dirty="0" smtClean="0">
                <a:cs typeface="Times New Roman" pitchFamily="18" charset="0"/>
              </a:rPr>
              <a:t>If the sample is positive, then slides should be repeated periodically to determine whether the parasitemia is     decreasing in response to treatment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000" dirty="0" smtClean="0">
                <a:cs typeface="Times New Roman" pitchFamily="18" charset="0"/>
              </a:rPr>
              <a:t>very important, especially with </a:t>
            </a:r>
            <a:r>
              <a:rPr lang="en-US" sz="1000" i="1" dirty="0" smtClean="0">
                <a:cs typeface="Times New Roman" pitchFamily="18" charset="0"/>
              </a:rPr>
              <a:t>falciparum.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Para-sight F is like a rapid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000" dirty="0" smtClean="0">
                <a:cs typeface="Times New Roman" pitchFamily="18" charset="0"/>
              </a:rPr>
              <a:t>dipstick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000" dirty="0" smtClean="0">
                <a:cs typeface="Times New Roman" pitchFamily="18" charset="0"/>
              </a:rPr>
              <a:t> for Plasmodium falciparum only- it doesn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000" dirty="0" smtClean="0">
                <a:cs typeface="Times New Roman" pitchFamily="18" charset="0"/>
              </a:rPr>
              <a:t>t identify the presence of other species. It is a very promising technique, but isn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000" dirty="0" smtClean="0">
                <a:cs typeface="Times New Roman" pitchFamily="18" charset="0"/>
              </a:rPr>
              <a:t>t yet available in the U.S. </a:t>
            </a:r>
          </a:p>
          <a:p>
            <a:pPr marL="228600" indent="-228600" eaLnBrk="1" hangingPunct="1"/>
            <a:endParaRPr lang="en-US" sz="1000" dirty="0" smtClean="0">
              <a:cs typeface="Times New Roman" pitchFamily="18" charset="0"/>
            </a:endParaRP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-The most common lab findings that can be seen on a CBC are: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	(1) anemia, thrombocytopenia, leukopenia (or leukocytosis), without eosinophilia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	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-Other lab findings include: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	(2) elevated liver enzymes</a:t>
            </a: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	(3) elevated urinary albumin, </a:t>
            </a:r>
            <a:r>
              <a:rPr lang="en-US" sz="1000" dirty="0" err="1" smtClean="0">
                <a:cs typeface="Times New Roman" pitchFamily="18" charset="0"/>
              </a:rPr>
              <a:t>urobilinogen</a:t>
            </a:r>
            <a:r>
              <a:rPr lang="en-US" sz="1000" dirty="0" smtClean="0">
                <a:cs typeface="Times New Roman" pitchFamily="18" charset="0"/>
              </a:rPr>
              <a:t>, and bilirubin</a:t>
            </a:r>
          </a:p>
          <a:p>
            <a:pPr marL="228600" indent="-228600" eaLnBrk="1" hangingPunct="1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000" dirty="0" smtClean="0">
              <a:cs typeface="Times New Roman" pitchFamily="18" charset="0"/>
            </a:endParaRP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-The </a:t>
            </a:r>
            <a:r>
              <a:rPr lang="en-US" sz="1000" u="sng" dirty="0" smtClean="0">
                <a:cs typeface="Times New Roman" pitchFamily="18" charset="0"/>
              </a:rPr>
              <a:t>most specific finding</a:t>
            </a:r>
            <a:r>
              <a:rPr lang="en-US" sz="1000" dirty="0" smtClean="0">
                <a:cs typeface="Times New Roman" pitchFamily="18" charset="0"/>
              </a:rPr>
              <a:t>, of course, is the presence of parasites on peripheral blood smears.</a:t>
            </a:r>
          </a:p>
          <a:p>
            <a:pPr marL="228600" indent="-228600" eaLnBrk="1" hangingPunct="1"/>
            <a:endParaRPr lang="en-US" sz="1000" dirty="0" smtClean="0">
              <a:cs typeface="Times New Roman" pitchFamily="18" charset="0"/>
            </a:endParaRPr>
          </a:p>
          <a:p>
            <a:pPr marL="228600" indent="-228600" eaLnBrk="1" hangingPunct="1"/>
            <a:r>
              <a:rPr lang="en-US" sz="1000" dirty="0" smtClean="0">
                <a:cs typeface="Times New Roman" pitchFamily="18" charset="0"/>
              </a:rPr>
              <a:t>Ref: 1.</a:t>
            </a:r>
          </a:p>
          <a:p>
            <a:pPr marL="228600" indent="-228600" eaLnBrk="1" hangingPunct="1"/>
            <a:endParaRPr lang="en-US" sz="1000" i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4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BB3B9-8782-4948-8B95-04B992878D4F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2150"/>
            <a:ext cx="3829050" cy="28717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797300"/>
            <a:ext cx="5029200" cy="46609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-There are several diagnostic features that we look for when examining the thin blood smears under the microscope that help identify the species.  In general they include: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a)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which developmental </a:t>
            </a:r>
            <a:r>
              <a:rPr lang="en-US" dirty="0" err="1" smtClean="0">
                <a:cs typeface="Times New Roman" pitchFamily="18" charset="0"/>
              </a:rPr>
              <a:t>erythrocytic</a:t>
            </a:r>
            <a:r>
              <a:rPr lang="en-US" dirty="0" smtClean="0">
                <a:cs typeface="Times New Roman" pitchFamily="18" charset="0"/>
              </a:rPr>
              <a:t> stages are present;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b)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the size of the parasitized RBCs- whether they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cs typeface="Times New Roman" pitchFamily="18" charset="0"/>
              </a:rPr>
              <a:t>re enlarged, normal (or smaller )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c)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the morphology of the RBCs and the parasites</a:t>
            </a:r>
          </a:p>
          <a:p>
            <a:pPr eaLnBrk="1" hangingPunct="1"/>
            <a:endParaRPr lang="en-US" u="sng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In this slide we see many RBCs with ring forms in them: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-Ring forms are small and delicate (about 1/5 the size of the RBC), and its quite common to see multiple forms in single RBCs;</a:t>
            </a:r>
          </a:p>
          <a:p>
            <a:pPr eaLnBrk="1" hangingPunct="1"/>
            <a:endParaRPr lang="en-US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Ref: 1,5.</a:t>
            </a:r>
          </a:p>
        </p:txBody>
      </p:sp>
    </p:spTree>
    <p:extLst>
      <p:ext uri="{BB962C8B-B14F-4D97-AF65-F5344CB8AC3E}">
        <p14:creationId xmlns:p14="http://schemas.microsoft.com/office/powerpoint/2010/main" val="343626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84B3D-25AE-4956-B7F1-7E26676ED4B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692150"/>
            <a:ext cx="3829050" cy="28717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029075"/>
            <a:ext cx="5029200" cy="4429125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-This is the banana or crescent-shaped gametocyte- it has a single nucleus. If you see this, you know the patient has </a:t>
            </a:r>
            <a:r>
              <a:rPr lang="en-US" i="1" dirty="0" smtClean="0">
                <a:cs typeface="Times New Roman" pitchFamily="18" charset="0"/>
              </a:rPr>
              <a:t>P. falciparum</a:t>
            </a:r>
            <a:r>
              <a:rPr lang="en-US" dirty="0" smtClean="0"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en-US" dirty="0" smtClean="0"/>
              <a:t>Ref: 5.</a:t>
            </a:r>
          </a:p>
        </p:txBody>
      </p:sp>
    </p:spTree>
    <p:extLst>
      <p:ext uri="{BB962C8B-B14F-4D97-AF65-F5344CB8AC3E}">
        <p14:creationId xmlns:p14="http://schemas.microsoft.com/office/powerpoint/2010/main" val="1949984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5258D-C668-4506-B05E-F4DF559782EA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035425" cy="302736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951288"/>
            <a:ext cx="5029200" cy="4506912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The general approach to a patient with malaria includes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	-Rapid case identification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	-Rapid clinical and parasite identification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	-Initiating therapy to rapidly reduce, then eliminate parasitemia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	-And Providing supportive therapy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Ref: 1,5.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endParaRPr lang="en-US" sz="1400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2793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30DC5-0224-43F2-9516-2482466ADE8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7996EAD-4322-4BCE-BE6C-33D75776D3E3}" type="slidenum">
              <a:rPr lang="en-US" sz="1200">
                <a:latin typeface="Arial" charset="0"/>
              </a:rPr>
              <a:pPr algn="r" eaLnBrk="1" hangingPunct="1"/>
              <a:t>39</a:t>
            </a:fld>
            <a:endParaRPr lang="en-US" sz="1200">
              <a:latin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r>
              <a:rPr lang="en-US" smtClean="0"/>
              <a:t>So, current situation with respect to treatment of malaria not particularly rosy . . . </a:t>
            </a:r>
          </a:p>
        </p:txBody>
      </p:sp>
    </p:spTree>
    <p:extLst>
      <p:ext uri="{BB962C8B-B14F-4D97-AF65-F5344CB8AC3E}">
        <p14:creationId xmlns:p14="http://schemas.microsoft.com/office/powerpoint/2010/main" val="201406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75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929F860-44CC-4FEA-A4C7-C5CD2883D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ECF0A-DD55-4D8B-A67C-F5FB08907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A5A11-15A4-4C86-B909-00D9E3E80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58543-AE1D-436B-94C8-5861942E0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C8776-744A-42F4-8509-7F2940381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B6D27-2F95-4702-82DB-C6B7CA59A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5517-4973-417C-B440-9DCF08B4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4C1EF-3FDD-418E-9EF2-C0667DC9C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96549-3320-416F-AFCA-0D43872E4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9D7AF-7F7D-498D-8A04-4EB0DF892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4AE53-0FDF-4AE5-9A16-25BCB8DC5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E54AEA1-576A-4B7B-8D01-E33CF5A2A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Prof%20Kirna%20Bhatt\My%20Documents\Artesunate%20+%20amodiaquine.ppt" TargetMode="External"/><Relationship Id="rId2" Type="http://schemas.openxmlformats.org/officeDocument/2006/relationships/hyperlink" Target="file:///C:\Documents%20and%20Settings\Prof%20Kirna%20Bhatt\My%20Documents\Artemether-lumefantrine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Documents%20and%20Settings\Prof%20Kirna%20Bhatt\My%20Documents\Artesunate%20+%20SP.ppt" TargetMode="External"/><Relationship Id="rId4" Type="http://schemas.openxmlformats.org/officeDocument/2006/relationships/hyperlink" Target="file:///C:\Documents%20and%20Settings\Prof%20Kirna%20Bhatt\My%20Documents\Artesunate%20+%20mefloquine.ppt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Prof%20Kirna%20Bhatt\My%20Documents\Generalized%20seizures.ppt" TargetMode="External"/><Relationship Id="rId2" Type="http://schemas.openxmlformats.org/officeDocument/2006/relationships/hyperlink" Target="file:///C:\Documents%20and%20Settings\Prof%20Kirna%20Bhatt\My%20Documents\Antipyretics.ppt" TargetMode="Externa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Malaria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Epidemiology </a:t>
            </a:r>
          </a:p>
          <a:p>
            <a:pPr eaLnBrk="1" hangingPunct="1"/>
            <a:r>
              <a:rPr lang="en-US" b="1" smtClean="0"/>
              <a:t>Modes of transmission &amp; life cycle</a:t>
            </a:r>
          </a:p>
          <a:p>
            <a:pPr eaLnBrk="1" hangingPunct="1"/>
            <a:r>
              <a:rPr lang="en-US" b="1" smtClean="0"/>
              <a:t>Pathogenesis</a:t>
            </a:r>
          </a:p>
          <a:p>
            <a:pPr eaLnBrk="1" hangingPunct="1"/>
            <a:r>
              <a:rPr lang="en-US" b="1" smtClean="0"/>
              <a:t>Clinical features</a:t>
            </a:r>
          </a:p>
          <a:p>
            <a:pPr eaLnBrk="1" hangingPunct="1"/>
            <a:r>
              <a:rPr lang="en-US" b="1" smtClean="0"/>
              <a:t>Diagnosis</a:t>
            </a:r>
          </a:p>
          <a:p>
            <a:pPr eaLnBrk="1" hangingPunct="1"/>
            <a:r>
              <a:rPr lang="en-US" b="1" smtClean="0"/>
              <a:t>Treatment</a:t>
            </a:r>
          </a:p>
          <a:p>
            <a:pPr eaLnBrk="1" hangingPunct="1"/>
            <a:r>
              <a:rPr lang="en-US" b="1" smtClean="0"/>
              <a:t>Prevention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P knowlesi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Malaria research has been transformed by the use of molecular genetic techniques (PCR based).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a cluster of cases in </a:t>
            </a:r>
            <a:r>
              <a:rPr lang="en-US" b="1" dirty="0" err="1" smtClean="0"/>
              <a:t>Kapit</a:t>
            </a:r>
            <a:r>
              <a:rPr lang="en-US" b="1" dirty="0" smtClean="0"/>
              <a:t> (Sarawak, Malaysia) were caused by infection with the monkey parasite </a:t>
            </a:r>
            <a:r>
              <a:rPr lang="en-US" b="1" i="1" dirty="0" smtClean="0"/>
              <a:t>P </a:t>
            </a:r>
            <a:r>
              <a:rPr lang="en-US" b="1" i="1" dirty="0" err="1" smtClean="0"/>
              <a:t>knowlesi</a:t>
            </a:r>
            <a:r>
              <a:rPr lang="en-US" b="1" dirty="0" smtClean="0"/>
              <a:t>, and not with the morphologically similar </a:t>
            </a:r>
            <a:r>
              <a:rPr lang="en-US" b="1" i="1" dirty="0" smtClean="0"/>
              <a:t>P malariae</a:t>
            </a:r>
            <a:r>
              <a:rPr lang="en-US" b="1" dirty="0" smtClean="0"/>
              <a:t> (in later stages) as had been previously thought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Resembles PF in early stages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More aggressive than PM clinically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Modes of Transmission of  Malaria</a:t>
            </a:r>
            <a:endParaRPr lang="en-GB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By female  Anopheles   mosquito. Female mosquito need blood for egg production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At 23</a:t>
            </a:r>
            <a:r>
              <a:rPr lang="en-US" sz="2800" b="1" baseline="30000" smtClean="0"/>
              <a:t>0</a:t>
            </a:r>
            <a:r>
              <a:rPr lang="en-US" sz="2800" b="1" smtClean="0"/>
              <a:t>c. The gonotropic cycle takes 48 hrs. Blood meal every 2-3 nights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In Africa  the most important vector is  Anopheles  Gambiae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Altitude: rarely exists above 2000 metres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981075"/>
            <a:ext cx="7342187" cy="13684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smtClean="0"/>
              <a:t>Transmission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16113"/>
            <a:ext cx="8229600" cy="255587"/>
          </a:xfrm>
          <a:noFill/>
        </p:spPr>
        <p:txBody>
          <a:bodyPr lIns="92075" tIns="46038" rIns="92075" bIns="46038"/>
          <a:lstStyle/>
          <a:p>
            <a:pPr marL="457200" indent="-4572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Mosquito vector: </a:t>
            </a:r>
            <a:r>
              <a:rPr lang="en-US" sz="2400" b="1" i="1" smtClean="0"/>
              <a:t>ANOPHELES</a:t>
            </a:r>
          </a:p>
          <a:p>
            <a:pPr marL="457200" indent="-4572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b="1" smtClean="0"/>
              <a:t>Transmission also possible through: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 </a:t>
            </a:r>
          </a:p>
        </p:txBody>
      </p:sp>
      <p:pic>
        <p:nvPicPr>
          <p:cNvPr id="14340" name="Picture 4" descr="W024589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819400"/>
            <a:ext cx="5486400" cy="372745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81000" y="2743200"/>
            <a:ext cx="2743200" cy="3473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Blood transfusion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Contaminated needle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 transplant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Congenital</a:t>
            </a:r>
            <a:endParaRPr lang="en-US" sz="2000" b="1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“Airport</a:t>
            </a: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malaria</a:t>
            </a: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" 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endParaRPr lang="en-US" sz="24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Transmission and Life Cycle</a:t>
            </a:r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Sporozoites – circulation time 30 mins.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Hepatic stage – sporozoites enter the kupffer cells – hepatic schizont – release of merozoites into circulation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Hypnozoites – p.vivax &amp; P.ovale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Erythrocytic or blood stage responsible for symptoms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Gametocytes – sexual reproduction in mosquito </a:t>
            </a:r>
            <a:endParaRPr lang="en-GB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Pathogeneses of Severe Malaria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Parasite derived toxins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Host induced cytokines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Sequestration – cytoadherence and rosseting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P. falciparum erythrocyte membrane protein 1 (pfemp1) </a:t>
            </a:r>
            <a:r>
              <a:rPr lang="en-US" sz="2800" b="1" smtClean="0">
                <a:cs typeface="Arial" charset="0"/>
              </a:rPr>
              <a:t>→ Ligand responsible for majority of binding interactions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cs typeface="Arial" charset="0"/>
              </a:rPr>
              <a:t>Antigenic variation also a major feature of pfemp1</a:t>
            </a:r>
            <a:r>
              <a:rPr lang="en-US" sz="28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Cytokines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Macrophages secrete TNF </a:t>
            </a:r>
            <a:r>
              <a:rPr lang="en-US" sz="2800" dirty="0" err="1" smtClean="0"/>
              <a:t>alfa</a:t>
            </a:r>
            <a:r>
              <a:rPr lang="en-US" sz="2800" dirty="0" smtClean="0"/>
              <a:t> &amp; IL-1 that interact with </a:t>
            </a:r>
            <a:r>
              <a:rPr lang="en-US" sz="2800" dirty="0" err="1" smtClean="0"/>
              <a:t>hepatoctes</a:t>
            </a:r>
            <a:r>
              <a:rPr lang="en-US" sz="2800" dirty="0" smtClean="0"/>
              <a:t> rendering them resistant to </a:t>
            </a:r>
            <a:r>
              <a:rPr lang="en-US" sz="2800" dirty="0" err="1" smtClean="0"/>
              <a:t>parasite;TNF</a:t>
            </a:r>
            <a:r>
              <a:rPr lang="en-US" sz="2800" dirty="0" smtClean="0"/>
              <a:t> </a:t>
            </a:r>
            <a:r>
              <a:rPr lang="en-US" sz="2800" dirty="0" err="1" smtClean="0"/>
              <a:t>alfa</a:t>
            </a:r>
            <a:r>
              <a:rPr lang="en-US" sz="2800" dirty="0" smtClean="0"/>
              <a:t> correlates with disease severity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 CD8+ cells produce IFN-gamma which inhibits multiplication of parasites in hepatocytes and/or destroys them;CD8+ do not affect </a:t>
            </a:r>
            <a:r>
              <a:rPr lang="en-US" sz="2800" dirty="0" err="1" smtClean="0"/>
              <a:t>bloodstage</a:t>
            </a:r>
            <a:r>
              <a:rPr lang="en-US" sz="2800" dirty="0" smtClean="0"/>
              <a:t> parasites because RBC do not express MHC-1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Infection of hepatocyte by </a:t>
            </a:r>
            <a:r>
              <a:rPr lang="en-US" sz="2800" dirty="0" err="1" smtClean="0"/>
              <a:t>sporozoites</a:t>
            </a:r>
            <a:r>
              <a:rPr lang="en-US" sz="2800" dirty="0" smtClean="0"/>
              <a:t> can be prevented by IL-2 &amp; IFN-gamma,&amp; limit the development in the </a:t>
            </a:r>
            <a:r>
              <a:rPr lang="en-US" sz="2800" dirty="0" err="1" smtClean="0"/>
              <a:t>Kuppfer</a:t>
            </a:r>
            <a:r>
              <a:rPr lang="en-US" sz="2800" dirty="0" smtClean="0"/>
              <a:t> cell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Cytoadherence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 P. falciparum infection, membrane </a:t>
            </a:r>
            <a:r>
              <a:rPr lang="en-US" b="1" dirty="0" err="1" smtClean="0"/>
              <a:t>histidine</a:t>
            </a:r>
            <a:r>
              <a:rPr lang="en-US" b="1" dirty="0" smtClean="0"/>
              <a:t>-rich ‘knobs’ appear within 24 </a:t>
            </a:r>
            <a:r>
              <a:rPr lang="en-US" b="1" dirty="0" err="1" smtClean="0"/>
              <a:t>hr</a:t>
            </a:r>
            <a:r>
              <a:rPr lang="en-US" b="1" dirty="0" smtClean="0"/>
              <a:t> of asexual cycle-these knobs extrude PfEMP1 protein ,a high molecular wt. </a:t>
            </a:r>
            <a:r>
              <a:rPr lang="en-US" b="1" dirty="0" err="1" smtClean="0"/>
              <a:t>antigenically</a:t>
            </a:r>
            <a:r>
              <a:rPr lang="en-US" b="1" dirty="0" smtClean="0"/>
              <a:t> variant strain-specific adhesive protein that mediate </a:t>
            </a:r>
            <a:r>
              <a:rPr lang="en-US" b="1" dirty="0" err="1" smtClean="0"/>
              <a:t>cytoadherence</a:t>
            </a:r>
            <a:r>
              <a:rPr lang="en-US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Site Specific Sequestration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Brain</a:t>
            </a:r>
          </a:p>
          <a:p>
            <a:pPr lvl="1" eaLnBrk="1" hangingPunct="1"/>
            <a:r>
              <a:rPr lang="en-GB" b="1" smtClean="0"/>
              <a:t>measurable reduction in blood flow</a:t>
            </a:r>
          </a:p>
          <a:p>
            <a:pPr eaLnBrk="1" hangingPunct="1"/>
            <a:r>
              <a:rPr lang="en-GB" b="1" smtClean="0"/>
              <a:t>Intestines</a:t>
            </a:r>
          </a:p>
          <a:p>
            <a:pPr lvl="1" eaLnBrk="1" hangingPunct="1"/>
            <a:r>
              <a:rPr lang="en-GB" b="1" smtClean="0"/>
              <a:t>diarrhoea</a:t>
            </a:r>
          </a:p>
          <a:p>
            <a:pPr eaLnBrk="1" hangingPunct="1"/>
            <a:r>
              <a:rPr lang="en-GB" b="1" smtClean="0"/>
              <a:t>Placenta</a:t>
            </a:r>
          </a:p>
          <a:p>
            <a:pPr lvl="1" eaLnBrk="1" hangingPunct="1"/>
            <a:r>
              <a:rPr lang="en-GB" b="1" smtClean="0"/>
              <a:t>intervillus space</a:t>
            </a:r>
          </a:p>
          <a:p>
            <a:pPr lvl="1" eaLnBrk="1" hangingPunct="1"/>
            <a:endParaRPr lang="en-GB" b="1" smtClean="0"/>
          </a:p>
          <a:p>
            <a:pPr lvl="1" eaLnBrk="1" hangingPunct="1"/>
            <a:endParaRPr lang="en-GB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Classification of Malaria</a:t>
            </a:r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Uncomplicated Malaria</a:t>
            </a:r>
          </a:p>
          <a:p>
            <a:pPr eaLnBrk="1" hangingPunct="1"/>
            <a:r>
              <a:rPr lang="en-US" b="1" smtClean="0"/>
              <a:t>Severe Malaria</a:t>
            </a:r>
          </a:p>
          <a:p>
            <a:pPr eaLnBrk="1" hangingPunct="1"/>
            <a:r>
              <a:rPr lang="en-US" b="1" smtClean="0"/>
              <a:t>Treatment failure</a:t>
            </a:r>
          </a:p>
          <a:p>
            <a:pPr eaLnBrk="1" hangingPunct="1"/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 Persistent symptoms 2-3days after initiation of drug therapy  </a:t>
            </a:r>
            <a:endParaRPr lang="en-GB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 of Malaria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b="1" smtClean="0"/>
              <a:t>A typical attack of malaria has 3 stages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/>
              <a:t>1.  Cold stage – Temp.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en-US" b="1" smtClean="0">
                <a:cs typeface="Times New Roman" pitchFamily="18" charset="0"/>
              </a:rPr>
              <a:t>patient shivers, lasts 1-2 hrs., infected RBCs burst releasing merozoites and many ring forms in the blood smear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          MALARIA 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</a:t>
            </a:r>
          </a:p>
          <a:p>
            <a:pPr eaLnBrk="1" hangingPunct="1"/>
            <a:r>
              <a:rPr lang="en-US" smtClean="0"/>
              <a:t>Prof. K.M. Bhatt</a:t>
            </a:r>
          </a:p>
          <a:p>
            <a:pPr eaLnBrk="1" hangingPunct="1"/>
            <a:r>
              <a:rPr lang="en-US" smtClean="0"/>
              <a:t>UON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 of Malaria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2. </a:t>
            </a:r>
            <a:r>
              <a:rPr lang="en-US" b="1" smtClean="0"/>
              <a:t>Hot stage – temp.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en-US" b="1" smtClean="0">
                <a:cs typeface="Times New Roman" pitchFamily="18" charset="0"/>
              </a:rPr>
              <a:t>to about 40</a:t>
            </a:r>
            <a:r>
              <a:rPr lang="en-US" b="1" baseline="30000" smtClean="0">
                <a:cs typeface="Times New Roman" pitchFamily="18" charset="0"/>
              </a:rPr>
              <a:t>o</a:t>
            </a:r>
            <a:r>
              <a:rPr lang="en-US" b="1" smtClean="0">
                <a:cs typeface="Times New Roman" pitchFamily="18" charset="0"/>
              </a:rPr>
              <a:t>c, skin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hot and dry, severe headache, nausea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and vomiting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Lasts 3-4 hrs.</a:t>
            </a: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 of Malaria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3. </a:t>
            </a:r>
            <a:r>
              <a:rPr lang="en-US" b="1" smtClean="0"/>
              <a:t>Sweating stage – Temp.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↓ </a:t>
            </a:r>
            <a:r>
              <a:rPr lang="en-US" b="1" smtClean="0">
                <a:cs typeface="Times New Roman" pitchFamily="18" charset="0"/>
              </a:rPr>
              <a:t>rapidly,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profuse sweating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Lasts 2-4 hrs.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The patient is relieved but exhausted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Features of Malaria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3. </a:t>
            </a:r>
            <a:r>
              <a:rPr lang="en-US" b="1" smtClean="0"/>
              <a:t>Sweating stage – Temp.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↓ </a:t>
            </a:r>
            <a:r>
              <a:rPr lang="en-US" b="1" smtClean="0">
                <a:cs typeface="Times New Roman" pitchFamily="18" charset="0"/>
              </a:rPr>
              <a:t>rapidly,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profuse sweating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Lasts 2-4 hrs.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    The patient is relieved but exhausted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Fever Charts</a:t>
            </a:r>
          </a:p>
        </p:txBody>
      </p:sp>
      <p:pic>
        <p:nvPicPr>
          <p:cNvPr id="25603" name="Picture 3" descr="22"/>
          <p:cNvPicPr>
            <a:picLocks noChangeAspect="1" noChangeArrowheads="1"/>
          </p:cNvPicPr>
          <p:nvPr/>
        </p:nvPicPr>
        <p:blipFill>
          <a:blip r:embed="rId3"/>
          <a:srcRect t="8029" b="12495"/>
          <a:stretch>
            <a:fillRect/>
          </a:stretch>
        </p:blipFill>
        <p:spPr bwMode="auto">
          <a:xfrm>
            <a:off x="1066800" y="2286000"/>
            <a:ext cx="762158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Severe And Complicated Malaria</a:t>
            </a:r>
            <a:r>
              <a:rPr lang="en-US" smtClean="0"/>
              <a:t> 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63788"/>
            <a:ext cx="7910512" cy="3741737"/>
          </a:xfrm>
        </p:spPr>
        <p:txBody>
          <a:bodyPr/>
          <a:lstStyle/>
          <a:p>
            <a:pPr eaLnBrk="1" hangingPunct="1"/>
            <a:r>
              <a:rPr lang="en-US" b="1" smtClean="0"/>
              <a:t>Hyperparasitaemia &gt; 5%  </a:t>
            </a:r>
          </a:p>
          <a:p>
            <a:pPr eaLnBrk="1" hangingPunct="1"/>
            <a:r>
              <a:rPr lang="en-US" b="1" smtClean="0"/>
              <a:t>Hyperpyrexia-  temperature &gt; 41</a:t>
            </a:r>
            <a:r>
              <a:rPr lang="en-US" b="1" baseline="30000" smtClean="0"/>
              <a:t>0</a:t>
            </a:r>
            <a:r>
              <a:rPr lang="en-US" b="1" smtClean="0"/>
              <a:t>c</a:t>
            </a:r>
          </a:p>
          <a:p>
            <a:pPr eaLnBrk="1" hangingPunct="1"/>
            <a:r>
              <a:rPr lang="en-US" b="1" smtClean="0"/>
              <a:t>Anaemia-haemoglobin &lt; 5g/dl </a:t>
            </a:r>
          </a:p>
          <a:p>
            <a:pPr eaLnBrk="1" hangingPunct="1"/>
            <a:r>
              <a:rPr lang="en-US" b="1" smtClean="0"/>
              <a:t>Hypoglycemia-blood sugar &lt; 2.2 mmol/l</a:t>
            </a:r>
          </a:p>
          <a:p>
            <a:pPr eaLnBrk="1" hangingPunct="1"/>
            <a:r>
              <a:rPr lang="en-US" b="1" smtClean="0"/>
              <a:t>Acute renal failure	</a:t>
            </a:r>
            <a:endParaRPr lang="en-GB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Severe And Complicated Malaria</a:t>
            </a:r>
            <a:endParaRPr lang="en-GB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49500"/>
            <a:ext cx="7772400" cy="3783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800" b="1" smtClean="0"/>
              <a:t>Jaundice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800" b="1" smtClean="0"/>
              <a:t>Respiratory distress syndrome and 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2800" b="1" smtClean="0"/>
              <a:t>   pulmonary oedema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800" b="1" smtClean="0"/>
              <a:t>Haemoglobinuria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800" b="1" smtClean="0"/>
              <a:t>Algid  malaria (shock and gram - negative septicaemia)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Severe and Complicated Malaria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buClr>
                <a:schemeClr val="tx2"/>
              </a:buClr>
            </a:pPr>
            <a:r>
              <a:rPr lang="en-US" b="1" smtClean="0"/>
              <a:t>Electrolyte disturbances</a:t>
            </a:r>
          </a:p>
          <a:p>
            <a:pPr eaLnBrk="1" hangingPunct="1">
              <a:buClr>
                <a:schemeClr val="tx2"/>
              </a:buClr>
            </a:pPr>
            <a:r>
              <a:rPr lang="en-US" b="1" smtClean="0"/>
              <a:t>Dic, spontaneous  bleeding, bloody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b="1" smtClean="0"/>
              <a:t>   diarrhoea</a:t>
            </a:r>
          </a:p>
          <a:p>
            <a:pPr eaLnBrk="1" hangingPunct="1">
              <a:buClr>
                <a:schemeClr val="tx2"/>
              </a:buClr>
            </a:pPr>
            <a:r>
              <a:rPr lang="en-US" b="1" smtClean="0"/>
              <a:t>Mental confusion  and  comma</a:t>
            </a:r>
            <a:endParaRPr lang="en-GB" b="1" smtClean="0"/>
          </a:p>
          <a:p>
            <a:pPr eaLnBrk="1" hangingPunct="1">
              <a:buClr>
                <a:schemeClr val="tx2"/>
              </a:buClr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Severe Anaemia</a:t>
            </a:r>
          </a:p>
        </p:txBody>
      </p:sp>
      <p:pic>
        <p:nvPicPr>
          <p:cNvPr id="29699" name="Picture 3" descr="anaem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752600"/>
            <a:ext cx="6781800" cy="457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Cerebral Malaria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Coma 6- 96 hours</a:t>
            </a:r>
          </a:p>
          <a:p>
            <a:pPr lvl="1" eaLnBrk="1" hangingPunct="1"/>
            <a:r>
              <a:rPr lang="en-GB" smtClean="0"/>
              <a:t>shorter in children</a:t>
            </a:r>
          </a:p>
          <a:p>
            <a:pPr eaLnBrk="1" hangingPunct="1"/>
            <a:r>
              <a:rPr lang="en-GB" smtClean="0"/>
              <a:t>20% fatality</a:t>
            </a:r>
          </a:p>
          <a:p>
            <a:pPr eaLnBrk="1" hangingPunct="1"/>
            <a:r>
              <a:rPr lang="en-GB" smtClean="0"/>
              <a:t>Hepatoslenomegaly common</a:t>
            </a:r>
          </a:p>
          <a:p>
            <a:pPr eaLnBrk="1" hangingPunct="1"/>
            <a:r>
              <a:rPr lang="en-GB" smtClean="0"/>
              <a:t>Retinal haemorrhages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Cerebral Malaria</a:t>
            </a:r>
          </a:p>
        </p:txBody>
      </p:sp>
      <p:pic>
        <p:nvPicPr>
          <p:cNvPr id="31747" name="Picture 3" descr="31"/>
          <p:cNvPicPr>
            <a:picLocks noChangeAspect="1" noChangeArrowheads="1"/>
          </p:cNvPicPr>
          <p:nvPr/>
        </p:nvPicPr>
        <p:blipFill>
          <a:blip r:embed="rId2"/>
          <a:srcRect l="8018" b="12495"/>
          <a:stretch>
            <a:fillRect/>
          </a:stretch>
        </p:blipFill>
        <p:spPr bwMode="auto">
          <a:xfrm>
            <a:off x="1371600" y="1981200"/>
            <a:ext cx="7010400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644775" y="5602288"/>
            <a:ext cx="44418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400">
                <a:latin typeface="Arial" charset="0"/>
              </a:rPr>
              <a:t>Numerous small haemorrhages</a:t>
            </a:r>
          </a:p>
          <a:p>
            <a:pPr algn="ctr"/>
            <a:r>
              <a:rPr lang="en-GB" sz="2400">
                <a:latin typeface="Arial" charset="0"/>
              </a:rPr>
              <a:t>of grey matter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Epidemiology of Malaria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9138"/>
            <a:ext cx="7543800" cy="4640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41% of world population live in malaria endemic areas in 99 countries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Most of them are in Africa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500 million episodes of clinical infection every year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2.7 million deaths per year due to malaria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3.5 million low birth weight infants due to malaria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In Kenya specifically there are 8.2 million reported cases every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Brain section - P. falciparum </a:t>
            </a:r>
          </a:p>
        </p:txBody>
      </p:sp>
      <p:pic>
        <p:nvPicPr>
          <p:cNvPr id="32771" name="Picture 3" descr="32"/>
          <p:cNvPicPr>
            <a:picLocks noChangeAspect="1" noChangeArrowheads="1"/>
          </p:cNvPicPr>
          <p:nvPr/>
        </p:nvPicPr>
        <p:blipFill>
          <a:blip r:embed="rId2"/>
          <a:srcRect l="5020" t="9528" b="12497"/>
          <a:stretch>
            <a:fillRect/>
          </a:stretch>
        </p:blipFill>
        <p:spPr bwMode="auto">
          <a:xfrm>
            <a:off x="1447800" y="2286000"/>
            <a:ext cx="7239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Nephrosis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Renal failure common in adults</a:t>
            </a:r>
          </a:p>
          <a:p>
            <a:pPr lvl="1" eaLnBrk="1" hangingPunct="1"/>
            <a:r>
              <a:rPr lang="en-GB" smtClean="0"/>
              <a:t>poor prognosis</a:t>
            </a:r>
          </a:p>
          <a:p>
            <a:pPr eaLnBrk="1" hangingPunct="1"/>
            <a:r>
              <a:rPr lang="en-GB" smtClean="0"/>
              <a:t>Transient Nephrosis </a:t>
            </a:r>
          </a:p>
          <a:p>
            <a:pPr lvl="1" eaLnBrk="1" hangingPunct="1"/>
            <a:r>
              <a:rPr lang="en-GB" smtClean="0"/>
              <a:t>all species</a:t>
            </a:r>
          </a:p>
          <a:p>
            <a:pPr eaLnBrk="1" hangingPunct="1"/>
            <a:r>
              <a:rPr lang="en-GB" smtClean="0"/>
              <a:t>Nephrotic Syndrome</a:t>
            </a:r>
          </a:p>
          <a:p>
            <a:pPr lvl="1" eaLnBrk="1" hangingPunct="1"/>
            <a:r>
              <a:rPr lang="en-GB" i="1" smtClean="0"/>
              <a:t>P. malariae</a:t>
            </a:r>
            <a:r>
              <a:rPr lang="en-GB" smtClean="0"/>
              <a:t> - IC mediated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Nephrosis</a:t>
            </a:r>
          </a:p>
        </p:txBody>
      </p:sp>
      <p:pic>
        <p:nvPicPr>
          <p:cNvPr id="34819" name="Picture 3" descr="new-1"/>
          <p:cNvPicPr>
            <a:picLocks noChangeAspect="1" noChangeArrowheads="1"/>
          </p:cNvPicPr>
          <p:nvPr/>
        </p:nvPicPr>
        <p:blipFill>
          <a:blip r:embed="rId2"/>
          <a:srcRect t="23334"/>
          <a:stretch>
            <a:fillRect/>
          </a:stretch>
        </p:blipFill>
        <p:spPr bwMode="auto">
          <a:xfrm>
            <a:off x="2743200" y="2057400"/>
            <a:ext cx="38100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281363" y="5638800"/>
            <a:ext cx="271145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400" i="1">
                <a:latin typeface="Arial" charset="0"/>
              </a:rPr>
              <a:t>P. Malariae </a:t>
            </a:r>
          </a:p>
          <a:p>
            <a:pPr algn="ctr"/>
            <a:r>
              <a:rPr lang="en-GB" sz="2400" i="1">
                <a:latin typeface="Arial" charset="0"/>
              </a:rPr>
              <a:t> </a:t>
            </a:r>
            <a:r>
              <a:rPr lang="en-GB" sz="2400">
                <a:latin typeface="Arial" charset="0"/>
              </a:rPr>
              <a:t>quarten nephrosis</a:t>
            </a:r>
            <a:endParaRPr lang="en-GB" sz="24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Diagnosis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Light microscopy</a:t>
            </a:r>
          </a:p>
          <a:p>
            <a:pPr lvl="1" eaLnBrk="1" hangingPunct="1"/>
            <a:r>
              <a:rPr lang="en-GB" b="1" smtClean="0"/>
              <a:t>Stained fixed blood smear</a:t>
            </a:r>
          </a:p>
          <a:p>
            <a:pPr lvl="3" eaLnBrk="1" hangingPunct="1"/>
            <a:r>
              <a:rPr lang="en-GB" b="1" smtClean="0"/>
              <a:t>Thick film - presence/absence</a:t>
            </a:r>
          </a:p>
          <a:p>
            <a:pPr lvl="3" eaLnBrk="1" hangingPunct="1"/>
            <a:r>
              <a:rPr lang="en-GB" b="1" smtClean="0"/>
              <a:t>Thin film - morphology/species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W04488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6613" y="152400"/>
            <a:ext cx="4316412" cy="65532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50825" y="2349500"/>
            <a:ext cx="4419600" cy="1755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7663" indent="-347663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lang="en-US" sz="2800" b="1">
                <a:solidFill>
                  <a:schemeClr val="tx2"/>
                </a:solidFill>
                <a:latin typeface="Arial" charset="0"/>
              </a:rPr>
              <a:t>Gold standard:  Multiple thick and thin smears</a:t>
            </a:r>
          </a:p>
          <a:p>
            <a:pPr marL="750888" lvl="1" indent="-288925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100000"/>
              <a:buFontTx/>
              <a:buChar char="–"/>
            </a:pPr>
            <a:endParaRPr lang="en-US" sz="2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187450" y="1052513"/>
            <a:ext cx="2414588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Arial" charset="0"/>
              </a:rPr>
              <a:t>Diagnosis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W042199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563" y="639763"/>
            <a:ext cx="877887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W031743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563" y="582613"/>
            <a:ext cx="8778875" cy="569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5589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GB" sz="4000" smtClean="0"/>
              <a:t>Other Diagnostic Methods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772400" cy="4259262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</a:pPr>
            <a:r>
              <a:rPr lang="en-GB" sz="2000" b="1" dirty="0" smtClean="0"/>
              <a:t>Fluorescent microscopy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b="1" dirty="0" smtClean="0"/>
              <a:t>Antigen-capture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b="1" dirty="0" smtClean="0"/>
              <a:t>RDTs; rapid diagnostic tests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smtClean="0"/>
              <a:t>HPR-2 (histidine rich protein-2; PF only)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err="1" smtClean="0"/>
              <a:t>pLDH</a:t>
            </a:r>
            <a:r>
              <a:rPr lang="en-GB" sz="1600" b="1" dirty="0" smtClean="0"/>
              <a:t> (parasite LDH; all species)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b="1" dirty="0" smtClean="0"/>
              <a:t>PCR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b="1" dirty="0" smtClean="0"/>
              <a:t>Other non-specific lab abnormalities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b="1" dirty="0" smtClean="0"/>
              <a:t>FBC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smtClean="0"/>
              <a:t>Anaemia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smtClean="0"/>
              <a:t>Haemolysis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err="1" smtClean="0"/>
              <a:t>Thrombocytopaenia</a:t>
            </a:r>
            <a:endParaRPr lang="en-GB" sz="16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800" b="1" dirty="0" smtClean="0"/>
              <a:t>LFTS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smtClean="0"/>
              <a:t>Raised transaminases (mildly)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dirty="0" err="1" smtClean="0"/>
              <a:t>Hyperbilirubinaemia</a:t>
            </a:r>
            <a:endParaRPr lang="en-GB" sz="16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800" b="1" dirty="0" smtClean="0"/>
              <a:t>Sometimes evidence of DIC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3375"/>
            <a:ext cx="7793037" cy="13430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smtClean="0"/>
              <a:t>Management: Optimal Treatment Approach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n-US" b="1" smtClean="0"/>
          </a:p>
          <a:p>
            <a:pPr eaLnBrk="1" hangingPunct="1"/>
            <a:r>
              <a:rPr lang="en-US" sz="2800" b="1" smtClean="0"/>
              <a:t>Rapid case identification</a:t>
            </a:r>
          </a:p>
          <a:p>
            <a:pPr eaLnBrk="1" hangingPunct="1"/>
            <a:r>
              <a:rPr lang="en-US" sz="2800" b="1" smtClean="0"/>
              <a:t>Rapid PARASITOLOGICAL classification</a:t>
            </a:r>
          </a:p>
          <a:p>
            <a:pPr eaLnBrk="1" hangingPunct="1"/>
            <a:r>
              <a:rPr lang="en-US" sz="2800" b="1" smtClean="0"/>
              <a:t>Rapid initiation of therapy</a:t>
            </a:r>
          </a:p>
          <a:p>
            <a:pPr eaLnBrk="1" hangingPunct="1"/>
            <a:r>
              <a:rPr lang="en-US" sz="2800" b="1" smtClean="0"/>
              <a:t>Rapid initiation of supportive care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915400" cy="838200"/>
          </a:xfrm>
        </p:spPr>
        <p:txBody>
          <a:bodyPr lIns="82058" tIns="41029" rIns="82058" bIns="41029" anchor="t"/>
          <a:lstStyle/>
          <a:p>
            <a:pPr eaLnBrk="1" hangingPunct="1"/>
            <a:r>
              <a:rPr lang="en-US" sz="4000" smtClean="0">
                <a:solidFill>
                  <a:schemeClr val="hlink"/>
                </a:solidFill>
              </a:rPr>
              <a:t>CURRENT STATUS OF MALARIA THERAPY</a:t>
            </a:r>
            <a:r>
              <a:rPr lang="en-US" b="1" smtClean="0"/>
              <a:t>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276475"/>
            <a:ext cx="8104188" cy="4581525"/>
          </a:xfrm>
        </p:spPr>
        <p:txBody>
          <a:bodyPr lIns="82058" tIns="41029" rIns="82058" bIns="41029"/>
          <a:lstStyle/>
          <a:p>
            <a:pPr eaLnBrk="1" hangingPunct="1"/>
            <a:r>
              <a:rPr lang="en-US" b="1" smtClean="0"/>
              <a:t>Spread and intensification of resistance</a:t>
            </a:r>
          </a:p>
          <a:p>
            <a:pPr eaLnBrk="1" hangingPunct="1"/>
            <a:r>
              <a:rPr lang="en-US" b="1" smtClean="0"/>
              <a:t>Limited number of efficacious antimalarial drugs still available</a:t>
            </a:r>
          </a:p>
          <a:p>
            <a:pPr eaLnBrk="1" hangingPunct="1"/>
            <a:r>
              <a:rPr lang="en-US" b="1" smtClean="0"/>
              <a:t>Very few new drugs in the pipeline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Epidemiology of Malaria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Major cause of death equal with HIV/AIDS and tuberculosis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sz="2800" b="1" i="1" smtClean="0">
                <a:solidFill>
                  <a:schemeClr val="hlink"/>
                </a:solidFill>
              </a:rPr>
              <a:t>(Drugs 2002:62(9):1315-1329</a:t>
            </a:r>
            <a:r>
              <a:rPr lang="en-US" sz="2800" i="1" smtClean="0">
                <a:solidFill>
                  <a:schemeClr val="hlink"/>
                </a:solidFill>
              </a:rPr>
              <a:t>)</a:t>
            </a:r>
          </a:p>
          <a:p>
            <a:pPr eaLnBrk="1" hangingPunct="1"/>
            <a:r>
              <a:rPr lang="en-US" b="1" smtClean="0"/>
              <a:t>Malaria is a leading cause of death in children  under 5 years of age in Africa</a:t>
            </a:r>
            <a:endParaRPr lang="en-GB" b="1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85900"/>
          </a:xfrm>
        </p:spPr>
        <p:txBody>
          <a:bodyPr/>
          <a:lstStyle/>
          <a:p>
            <a:pPr eaLnBrk="1" hangingPunct="1"/>
            <a:r>
              <a:rPr lang="en-US" sz="4000" smtClean="0"/>
              <a:t>Antimalarials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124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No drug acts on all stages of the life cycle currently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Quinoline derivatives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Chloroquine, Quinine, Quinidine, Amodiaquine, Mefloquine, Halofantrine and </a:t>
            </a:r>
            <a:r>
              <a:rPr lang="en-US" sz="2400" b="1" i="1" smtClean="0"/>
              <a:t>Primaquine</a:t>
            </a:r>
            <a:r>
              <a:rPr lang="en-US" sz="2400" b="1" smtClean="0"/>
              <a:t>: inhibit heme polymerase activity etc. Intra-erythrocytic phase (NB primaquine)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 Antifolates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Pyrimethamine, sulfonamides, dapsone and proguanil: kill intrahepatic forms but not hypnozoites.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Antimalarials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17713"/>
            <a:ext cx="798353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Artemisinin derivatives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bind iron in the malarial pigment to produce free radicals which damage parasite proteins. All parts of Intra-erythrocytic phase</a:t>
            </a:r>
            <a:r>
              <a:rPr lang="en-US" b="1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Antimicrobials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Clindamycin, atovaquone and tetracyclines.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Act synergistically with quinolines to kill blood schizonts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No resistance to artemisinin derivatives has been reported except in Cambodia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07312" cy="1366838"/>
          </a:xfrm>
        </p:spPr>
        <p:txBody>
          <a:bodyPr/>
          <a:lstStyle/>
          <a:p>
            <a:pPr eaLnBrk="1" hangingPunct="1"/>
            <a:r>
              <a:rPr lang="en-US" b="1" smtClean="0"/>
              <a:t>Artemisinin derivatives</a:t>
            </a:r>
            <a:r>
              <a:rPr lang="en-US" sz="3200" b="1" smtClean="0"/>
              <a:t>     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205038"/>
            <a:ext cx="8375650" cy="3814762"/>
          </a:xfrm>
        </p:spPr>
        <p:txBody>
          <a:bodyPr/>
          <a:lstStyle/>
          <a:p>
            <a:pPr marL="238125" indent="-238125" algn="just" eaLnBrk="1" hangingPunct="1">
              <a:buFont typeface="Wingdings" pitchFamily="2" charset="2"/>
              <a:buChar char="n"/>
            </a:pPr>
            <a:r>
              <a:rPr lang="en-US" sz="2800" smtClean="0"/>
              <a:t> </a:t>
            </a:r>
            <a:r>
              <a:rPr lang="en-US" b="1" smtClean="0"/>
              <a:t>Potent antimalarial activity </a:t>
            </a:r>
          </a:p>
          <a:p>
            <a:pPr marL="238125" indent="-238125" algn="just" eaLnBrk="1" hangingPunct="1">
              <a:buFont typeface="Wingdings" pitchFamily="2" charset="2"/>
              <a:buChar char="n"/>
            </a:pPr>
            <a:r>
              <a:rPr lang="en-US" b="1" smtClean="0"/>
              <a:t>Immediate onset and rapid reduction of parasitemia</a:t>
            </a:r>
          </a:p>
          <a:p>
            <a:pPr marL="238125" indent="-238125" algn="just" eaLnBrk="1" hangingPunct="1">
              <a:buFont typeface="Wingdings" pitchFamily="2" charset="2"/>
              <a:buChar char="n"/>
            </a:pPr>
            <a:r>
              <a:rPr lang="en-US" b="1" smtClean="0"/>
              <a:t>Complete clearance of parasites in most cases within 48 hours. </a:t>
            </a:r>
          </a:p>
          <a:p>
            <a:pPr marL="238125" indent="-238125" algn="just" eaLnBrk="1" hangingPunct="1">
              <a:buFont typeface="Wingdings" pitchFamily="2" charset="2"/>
              <a:buChar char="n"/>
            </a:pPr>
            <a:r>
              <a:rPr lang="en-US" b="1" smtClean="0"/>
              <a:t>Efficacy is high even in areas with multidrug resistant parasite strains.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8174037" cy="1462087"/>
          </a:xfrm>
        </p:spPr>
        <p:txBody>
          <a:bodyPr/>
          <a:lstStyle/>
          <a:p>
            <a:pPr eaLnBrk="1" hangingPunct="1"/>
            <a:r>
              <a:rPr lang="en-US" sz="4000" smtClean="0"/>
              <a:t>Recommended ACTs For Uncomplicated Falciparum Malaria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hlinkClick r:id="rId2" action="ppaction://hlinkpres?slideindex=1&amp;slidetitle="/>
              </a:rPr>
              <a:t>Artemether-lumefantrine</a:t>
            </a:r>
            <a:endParaRPr lang="en-US" b="1" smtClean="0"/>
          </a:p>
          <a:p>
            <a:pPr eaLnBrk="1" hangingPunct="1"/>
            <a:r>
              <a:rPr lang="en-US" b="1" smtClean="0">
                <a:hlinkClick r:id="rId3" action="ppaction://hlinkpres?slideindex=1&amp;slidetitle="/>
              </a:rPr>
              <a:t>Artesunate + amodiaquine</a:t>
            </a:r>
            <a:endParaRPr lang="en-US" b="1" smtClean="0"/>
          </a:p>
          <a:p>
            <a:pPr eaLnBrk="1" hangingPunct="1"/>
            <a:r>
              <a:rPr lang="en-US" b="1" smtClean="0">
                <a:hlinkClick r:id="rId4" action="ppaction://hlinkpres?slideindex=1&amp;slidetitle="/>
              </a:rPr>
              <a:t>Artesunate + mefloquine</a:t>
            </a:r>
            <a:endParaRPr lang="en-US" b="1" smtClean="0"/>
          </a:p>
          <a:p>
            <a:pPr eaLnBrk="1" hangingPunct="1"/>
            <a:r>
              <a:rPr lang="en-US" b="1" smtClean="0">
                <a:hlinkClick r:id="rId5" action="ppaction://hlinkpres?slideindex=1&amp;slidetitle="/>
              </a:rPr>
              <a:t>Artesunate + SP</a:t>
            </a:r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artemisinine combinations available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Artesunate – Mefloquine</a:t>
            </a:r>
          </a:p>
          <a:p>
            <a:pPr eaLnBrk="1" hangingPunct="1"/>
            <a:r>
              <a:rPr lang="en-US" b="1" smtClean="0"/>
              <a:t>Artesunate – Amodiaquine </a:t>
            </a:r>
          </a:p>
          <a:p>
            <a:pPr eaLnBrk="1" hangingPunct="1"/>
            <a:r>
              <a:rPr lang="en-US" b="1" smtClean="0"/>
              <a:t>Dihydroartemisinin –Piperaquine</a:t>
            </a:r>
          </a:p>
          <a:p>
            <a:pPr eaLnBrk="1" hangingPunct="1"/>
            <a:r>
              <a:rPr lang="en-US" b="1" smtClean="0"/>
              <a:t>Artemisinine – Naphthoquine Phosphate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Artemisinin Derivatives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Conc. of metabolite is significantly greater than that of oral artemether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More than 90% parasitaemia cleared in 24 hrs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Recrudescence after monotherapy is common if used for less than 5 days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Recrudescent infections – 4 fold increase in gametocytes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Artemisinin Derivatives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Induce reduction in gametocyte production</a:t>
            </a:r>
          </a:p>
          <a:p>
            <a:pPr eaLnBrk="1" hangingPunct="1"/>
            <a:r>
              <a:rPr lang="en-US" sz="2800" b="1" smtClean="0"/>
              <a:t>Do not kill mature gametocytes but prevent their development by activity against both young and more mature asexual stage and early (stage I – III) gametocytes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88925"/>
            <a:ext cx="7632700" cy="1484313"/>
          </a:xfrm>
        </p:spPr>
        <p:txBody>
          <a:bodyPr/>
          <a:lstStyle/>
          <a:p>
            <a:pPr eaLnBrk="1" hangingPunct="1"/>
            <a:r>
              <a:rPr lang="en-US" b="1" smtClean="0"/>
              <a:t>Artemisinin derivatives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17713"/>
            <a:ext cx="7777163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b="1" smtClean="0"/>
              <a:t>At present, only group of antimalarial drugs to which resistance to P. falciparum has not yet developed except in Cambodia 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smtClean="0"/>
              <a:t>Toxicity of artemisinin, artemether and artesunate is much less than that of quinine 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smtClean="0"/>
              <a:t> They are superior to intravenous quinine in patients with complicated Malaria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848600" cy="1439863"/>
          </a:xfrm>
        </p:spPr>
        <p:txBody>
          <a:bodyPr/>
          <a:lstStyle/>
          <a:p>
            <a:pPr eaLnBrk="1" hangingPunct="1"/>
            <a:r>
              <a:rPr lang="en-US" sz="4000" b="1" smtClean="0"/>
              <a:t>Advantages of artemisinin combination therapy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71725"/>
            <a:ext cx="7772400" cy="3760788"/>
          </a:xfrm>
        </p:spPr>
        <p:txBody>
          <a:bodyPr/>
          <a:lstStyle/>
          <a:p>
            <a:pPr algn="just" eaLnBrk="1" hangingPunct="1"/>
            <a:r>
              <a:rPr lang="en-US" b="1" smtClean="0"/>
              <a:t>Reduction of gametocyte carriage, which potentially reduces transmission of resistant    alleles.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i="1" smtClean="0">
                <a:solidFill>
                  <a:srgbClr val="FF0000"/>
                </a:solidFill>
              </a:rPr>
              <a:t> </a:t>
            </a:r>
            <a:r>
              <a:rPr lang="en-US" b="1" i="1" smtClean="0">
                <a:solidFill>
                  <a:schemeClr val="hlink"/>
                </a:solidFill>
              </a:rPr>
              <a:t>(The use of antimalarial drugs – Report of an informal consultation, WHO, Geneva, 13-17 November 2000, p. 17 –18)</a:t>
            </a:r>
            <a:endParaRPr lang="en-US" b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Artemisinin Derivatives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Therefore any combination that includes an artemisinin derivative could have an impact on transmission and spread of drug resistant strains</a:t>
            </a:r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In 2001 WHO recommended that any country changing national antimalarial drug policy should change to ACTs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ACTs should be used in epidemics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486650" cy="1700213"/>
          </a:xfrm>
        </p:spPr>
        <p:txBody>
          <a:bodyPr/>
          <a:lstStyle/>
          <a:p>
            <a:pPr eaLnBrk="1" hangingPunct="1"/>
            <a:r>
              <a:rPr lang="en-US" sz="4000" smtClean="0"/>
              <a:t>Risk groups for malaria</a:t>
            </a:r>
            <a:endParaRPr lang="en-GB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848600" cy="4797425"/>
          </a:xfrm>
        </p:spPr>
        <p:txBody>
          <a:bodyPr/>
          <a:lstStyle/>
          <a:p>
            <a:pPr eaLnBrk="1" hangingPunct="1"/>
            <a:r>
              <a:rPr lang="en-US" sz="2800" b="1" smtClean="0"/>
              <a:t>Children below the age of  5 years </a:t>
            </a:r>
          </a:p>
          <a:p>
            <a:pPr eaLnBrk="1" hangingPunct="1"/>
            <a:r>
              <a:rPr lang="en-US" sz="2800" b="1" smtClean="0"/>
              <a:t>Sickle cell disease and those having splenectomy</a:t>
            </a:r>
          </a:p>
          <a:p>
            <a:pPr eaLnBrk="1" hangingPunct="1"/>
            <a:r>
              <a:rPr lang="en-US" sz="2800" b="1" smtClean="0"/>
              <a:t>Elderly and  immunocompromised </a:t>
            </a:r>
          </a:p>
          <a:p>
            <a:pPr eaLnBrk="1" hangingPunct="1"/>
            <a:r>
              <a:rPr lang="en-US" sz="2800" b="1" smtClean="0"/>
              <a:t>Non-immune –visitors  to endemic  areas of malaria  and  tourists </a:t>
            </a:r>
          </a:p>
          <a:p>
            <a:pPr eaLnBrk="1" hangingPunct="1"/>
            <a:r>
              <a:rPr lang="en-US" sz="2800" b="1" smtClean="0"/>
              <a:t>Mortality is determined  by patient’s genetic and acquired immunity as well as  the  genetics  of the parasite</a:t>
            </a:r>
            <a:endParaRPr lang="en-GB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920037" cy="1366838"/>
          </a:xfrm>
        </p:spPr>
        <p:txBody>
          <a:bodyPr/>
          <a:lstStyle/>
          <a:p>
            <a:pPr eaLnBrk="1" hangingPunct="1"/>
            <a:r>
              <a:rPr lang="en-US" sz="4000" b="1" smtClean="0"/>
              <a:t>Advantages of artemisinin combination therapy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108200"/>
            <a:ext cx="7912100" cy="40243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b="1" smtClean="0"/>
              <a:t>Not much documented resistance to artemisinin and its derivatives at present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b="1" smtClean="0"/>
              <a:t>Possible delay or slowing of spread of resistance to available antimalarial drugs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b="1" smtClean="0"/>
              <a:t>Few reported adverse clinical effects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81000"/>
            <a:ext cx="7543800" cy="1431925"/>
          </a:xfrm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</a:rPr>
              <a:t>Rationale for Treatment of Severe Malaria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Mortality in untreated severe malaria is 100%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Primary objective of treatment is to prevent death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Mortality with current antimalarial treatment is 15-20%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In treatment of severe malaria in pregnant women, the primary objective is saving the life of the mother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381000"/>
            <a:ext cx="7543800" cy="1447800"/>
          </a:xfrm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</a:rPr>
              <a:t>Treatment of Severe Complicated Malaria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133600"/>
            <a:ext cx="8610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Current recommended drug of choice is Intravenous artesunate. IV quinine is  very effective also with initial loading dose of 20mg/kg. followed by 10 mg/kg 8hrly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Side effects include: hypoglycaemia, tinitus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Given as infusion that requires time regulation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Intramuscular artemether (is erratically absorbed in severe malaria, particularly with shock)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Meta-analysis of trials comparing artemether and quinine showed no difference in mortality in African children </a:t>
            </a:r>
            <a:r>
              <a:rPr lang="en-US" sz="2800" smtClean="0">
                <a:solidFill>
                  <a:srgbClr val="FFFF00"/>
                </a:solidFill>
              </a:rPr>
              <a:t>Trans R Soc Trop Med Hyg 2001; 95:637-50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4000" smtClean="0"/>
              <a:t>Supportive Therapy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hlinkClick r:id="rId2" action="ppaction://hlinkpres?slideindex=1&amp;slidetitle="/>
              </a:rPr>
              <a:t>Antipyretics</a:t>
            </a:r>
            <a:endParaRPr lang="en-US" b="1" smtClean="0"/>
          </a:p>
          <a:p>
            <a:pPr eaLnBrk="1" hangingPunct="1"/>
            <a:r>
              <a:rPr lang="en-US" b="1" smtClean="0"/>
              <a:t>Antiemetics</a:t>
            </a:r>
          </a:p>
          <a:p>
            <a:pPr eaLnBrk="1" hangingPunct="1"/>
            <a:r>
              <a:rPr lang="en-US" b="1" smtClean="0">
                <a:hlinkClick r:id="rId3" action="ppaction://hlinkpres?slideindex=1&amp;slidetitle="/>
              </a:rPr>
              <a:t>Generalized seizures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ACT in pregnancy WHO 2005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1</a:t>
            </a:r>
            <a:r>
              <a:rPr lang="en-US" sz="2800" b="1" baseline="30000" smtClean="0"/>
              <a:t>st</a:t>
            </a:r>
            <a:r>
              <a:rPr lang="en-US" sz="2800" b="1" smtClean="0"/>
              <a:t> trimester – quinine 10mg/kg three times +/- clindamycin 10mg/kg twice daily for 7 days</a:t>
            </a:r>
          </a:p>
          <a:p>
            <a:pPr eaLnBrk="1" hangingPunct="1"/>
            <a:r>
              <a:rPr lang="en-US" sz="2800" b="1" smtClean="0"/>
              <a:t>2</a:t>
            </a:r>
            <a:r>
              <a:rPr lang="en-US" sz="2800" b="1" baseline="30000" smtClean="0"/>
              <a:t>nd</a:t>
            </a:r>
            <a:r>
              <a:rPr lang="en-US" sz="2800" b="1" smtClean="0"/>
              <a:t> trimester – ACT known to be effective in the region or artesunate + clindamycin for 7 days or quinine + clindamycin for 7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078788" cy="1611313"/>
          </a:xfrm>
        </p:spPr>
        <p:txBody>
          <a:bodyPr anchor="ctr"/>
          <a:lstStyle/>
          <a:p>
            <a:pPr eaLnBrk="1" hangingPunct="1"/>
            <a:r>
              <a:rPr lang="en-US" sz="4000" smtClean="0">
                <a:solidFill>
                  <a:schemeClr val="hlink"/>
                </a:solidFill>
              </a:rPr>
              <a:t>CEMOHPROPHYLAXIS FOR PREVENTION OF  MALARIA  IN PREGNANCY</a:t>
            </a:r>
            <a:endParaRPr lang="en-GB" sz="4000" smtClean="0">
              <a:solidFill>
                <a:schemeClr val="hlink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76475"/>
            <a:ext cx="7772400" cy="4200525"/>
          </a:xfrm>
        </p:spPr>
        <p:txBody>
          <a:bodyPr/>
          <a:lstStyle/>
          <a:p>
            <a:pPr eaLnBrk="1" hangingPunct="1"/>
            <a:r>
              <a:rPr lang="en-US" b="1" dirty="0" smtClean="0"/>
              <a:t>All  pregnant  women in malaria endemic areas should  receive dose of  SP to prevent fetal loss, low birth weight, low  HB  </a:t>
            </a:r>
          </a:p>
          <a:p>
            <a:pPr eaLnBrk="1" hangingPunct="1"/>
            <a:r>
              <a:rPr lang="en-US" b="1" dirty="0" smtClean="0"/>
              <a:t>As a single SP dose in the beginning  of  2nd  trimester </a:t>
            </a:r>
          </a:p>
          <a:p>
            <a:pPr eaLnBrk="1" hangingPunct="1"/>
            <a:r>
              <a:rPr lang="en-US" b="1" dirty="0" smtClean="0"/>
              <a:t>Second  dose  of  SP in  the  3rd  trimester  between 28 and 34  weeks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075613" cy="1570037"/>
          </a:xfrm>
        </p:spPr>
        <p:txBody>
          <a:bodyPr anchor="ctr"/>
          <a:lstStyle/>
          <a:p>
            <a:pPr eaLnBrk="1" hangingPunct="1"/>
            <a:r>
              <a:rPr lang="en-US" sz="4000" smtClean="0">
                <a:solidFill>
                  <a:schemeClr val="hlink"/>
                </a:solidFill>
              </a:rPr>
              <a:t>CHEMOPROPHYLAXIS FOR PREVENTION OF  MALARIA  IN PREGNANCY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420938"/>
            <a:ext cx="8229600" cy="3733800"/>
          </a:xfrm>
        </p:spPr>
        <p:txBody>
          <a:bodyPr/>
          <a:lstStyle/>
          <a:p>
            <a:pPr eaLnBrk="1" hangingPunct="1"/>
            <a:r>
              <a:rPr lang="en-US" b="1" dirty="0" smtClean="0"/>
              <a:t>In HIV-positive  monthly SP from  2nd  trimester  up to 36 weeks  may be  more efficacious </a:t>
            </a:r>
          </a:p>
          <a:p>
            <a:pPr eaLnBrk="1" hangingPunct="1"/>
            <a:r>
              <a:rPr lang="en-US" b="1" dirty="0" err="1" smtClean="0"/>
              <a:t>Mefloquin</a:t>
            </a:r>
            <a:r>
              <a:rPr lang="en-US" b="1" dirty="0" smtClean="0"/>
              <a:t> can also be used                   </a:t>
            </a:r>
            <a:endParaRPr lang="en-GB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Prevention of Malaria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ITN</a:t>
            </a:r>
          </a:p>
          <a:p>
            <a:pPr eaLnBrk="1" hangingPunct="1"/>
            <a:r>
              <a:rPr lang="en-US" b="1" smtClean="0"/>
              <a:t>Indoor residual spraying</a:t>
            </a:r>
          </a:p>
          <a:p>
            <a:pPr eaLnBrk="1" hangingPunct="1"/>
            <a:r>
              <a:rPr lang="en-US" b="1" smtClean="0"/>
              <a:t>Repellant cream</a:t>
            </a:r>
          </a:p>
          <a:p>
            <a:pPr eaLnBrk="1" hangingPunct="1"/>
            <a:r>
              <a:rPr lang="en-US" b="1" smtClean="0"/>
              <a:t>Chemoprophylaxis </a:t>
            </a:r>
            <a:endParaRPr lang="en-US" smtClean="0"/>
          </a:p>
          <a:p>
            <a:pPr eaLnBrk="1" hangingPunct="1"/>
            <a:r>
              <a:rPr lang="en-US" b="1" smtClean="0"/>
              <a:t>Environmental management</a:t>
            </a:r>
          </a:p>
          <a:p>
            <a:pPr eaLnBrk="1" hangingPunct="1"/>
            <a:r>
              <a:rPr lang="en-US" b="1" smtClean="0"/>
              <a:t>VACCINE?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hlink"/>
                </a:solidFill>
              </a:rPr>
              <a:t>CHEMOPROPHYLAXIS FOR PREVENATION OF MALARIA IN OTHER  RISK  GROUPS</a:t>
            </a:r>
            <a:endParaRPr lang="en-GB" sz="4000" smtClean="0">
              <a:solidFill>
                <a:schemeClr val="hlink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501900"/>
            <a:ext cx="7772400" cy="3630613"/>
          </a:xfrm>
        </p:spPr>
        <p:txBody>
          <a:bodyPr/>
          <a:lstStyle/>
          <a:p>
            <a:pPr eaLnBrk="1" hangingPunct="1"/>
            <a:r>
              <a:rPr lang="en-US" b="1" dirty="0" smtClean="0"/>
              <a:t>Proguanil-dose 200mg  per  day </a:t>
            </a:r>
          </a:p>
          <a:p>
            <a:pPr eaLnBrk="1" hangingPunct="1"/>
            <a:r>
              <a:rPr lang="en-US" b="1" dirty="0" smtClean="0"/>
              <a:t>Mefloquine-dose 250mg  once  weekly </a:t>
            </a:r>
          </a:p>
          <a:p>
            <a:pPr eaLnBrk="1" hangingPunct="1"/>
            <a:r>
              <a:rPr lang="en-US" b="1" dirty="0" smtClean="0"/>
              <a:t>Doxycycline-dose 100mg  daily, but not for children under 8 years and pregnant  women </a:t>
            </a:r>
          </a:p>
          <a:p>
            <a:pPr eaLnBrk="1" hangingPunct="1"/>
            <a:r>
              <a:rPr lang="en-US" b="1" dirty="0" smtClean="0"/>
              <a:t>Atovaquone + Proguanil [one Malarone daily]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18488" cy="1570037"/>
          </a:xfrm>
        </p:spPr>
        <p:txBody>
          <a:bodyPr anchor="ctr"/>
          <a:lstStyle/>
          <a:p>
            <a:pPr eaLnBrk="1" hangingPunct="1"/>
            <a:r>
              <a:rPr lang="en-US" sz="4000" smtClean="0">
                <a:solidFill>
                  <a:schemeClr val="hlink"/>
                </a:solidFill>
              </a:rPr>
              <a:t>CHEMOPROPHYLAXIS FOR PREVENATION OF MALARIA IN OTHER  RISK  GROUPS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2688" y="2566988"/>
            <a:ext cx="7772400" cy="3565525"/>
          </a:xfrm>
        </p:spPr>
        <p:txBody>
          <a:bodyPr/>
          <a:lstStyle/>
          <a:p>
            <a:pPr eaLnBrk="1" hangingPunct="1"/>
            <a:r>
              <a:rPr lang="en-US" b="1" dirty="0" smtClean="0"/>
              <a:t>Chemoprophylaxis   be  continued  for  4 weeks  after  leaving a malaria endemic area</a:t>
            </a:r>
          </a:p>
          <a:p>
            <a:pPr eaLnBrk="1" hangingPunct="1"/>
            <a:r>
              <a:rPr lang="en-US" b="1" dirty="0" smtClean="0"/>
              <a:t>No anti-malarial drug can guarantee absolute  protection</a:t>
            </a:r>
            <a:endParaRPr lang="en-GB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7488238" cy="1223963"/>
          </a:xfrm>
        </p:spPr>
        <p:txBody>
          <a:bodyPr/>
          <a:lstStyle/>
          <a:p>
            <a:pPr eaLnBrk="1" hangingPunct="1"/>
            <a:r>
              <a:rPr lang="en-US" sz="4000" smtClean="0"/>
              <a:t>Risk groups for malaria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868862"/>
          </a:xfrm>
        </p:spPr>
        <p:txBody>
          <a:bodyPr/>
          <a:lstStyle/>
          <a:p>
            <a:pPr eaLnBrk="1" hangingPunct="1"/>
            <a:r>
              <a:rPr lang="en-US" sz="2800" b="1" smtClean="0"/>
              <a:t>Pregnant women [primigravidae]. The susceptibility highest during the 2</a:t>
            </a:r>
            <a:r>
              <a:rPr lang="en-US" sz="2800" b="1" baseline="30000" smtClean="0"/>
              <a:t>nd</a:t>
            </a:r>
            <a:r>
              <a:rPr lang="en-US" sz="2800" b="1" smtClean="0"/>
              <a:t> and 3</a:t>
            </a:r>
            <a:r>
              <a:rPr lang="en-US" sz="2800" b="1" baseline="30000" smtClean="0"/>
              <a:t>rd</a:t>
            </a:r>
            <a:r>
              <a:rPr lang="en-US" sz="2800" b="1" smtClean="0"/>
              <a:t> trimesters  of pregnancy and early postpartum period </a:t>
            </a:r>
          </a:p>
          <a:p>
            <a:pPr eaLnBrk="1" hangingPunct="1"/>
            <a:r>
              <a:rPr lang="en-US" sz="2800" b="1" smtClean="0"/>
              <a:t>Placenta is preferably susceptible to infection with P. Falciparum</a:t>
            </a:r>
          </a:p>
          <a:p>
            <a:pPr eaLnBrk="1" hangingPunct="1"/>
            <a:r>
              <a:rPr lang="en-US" sz="2800" b="1" smtClean="0"/>
              <a:t>HIV infection suppresses antibody responses to malarial antigens during pregnancy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748712" cy="4525962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1116013" y="1628775"/>
            <a:ext cx="7127875" cy="381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GB" sz="4000" smtClean="0"/>
              <a:t>Species Infecting Humans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5486400" cy="4114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GB" b="1" i="1" smtClean="0"/>
              <a:t>Plasmodium falciparum</a:t>
            </a:r>
            <a:endParaRPr lang="en-GB" b="1" smtClean="0"/>
          </a:p>
          <a:p>
            <a:pPr lvl="1" eaLnBrk="1" hangingPunct="1"/>
            <a:r>
              <a:rPr lang="en-GB" b="1" smtClean="0"/>
              <a:t>Malignant tertian (Cerebral)</a:t>
            </a:r>
          </a:p>
          <a:p>
            <a:pPr eaLnBrk="1" hangingPunct="1"/>
            <a:r>
              <a:rPr lang="en-GB" b="1" i="1" smtClean="0"/>
              <a:t>Plasmodium vivax</a:t>
            </a:r>
            <a:endParaRPr lang="en-GB" b="1" smtClean="0"/>
          </a:p>
          <a:p>
            <a:pPr lvl="1" eaLnBrk="1" hangingPunct="1"/>
            <a:r>
              <a:rPr lang="en-GB" b="1" smtClean="0"/>
              <a:t>Tertian</a:t>
            </a:r>
          </a:p>
          <a:p>
            <a:pPr eaLnBrk="1" hangingPunct="1"/>
            <a:r>
              <a:rPr lang="en-GB" b="1" i="1" smtClean="0"/>
              <a:t>Plasmodium ovale</a:t>
            </a:r>
            <a:endParaRPr lang="en-GB" b="1" smtClean="0"/>
          </a:p>
          <a:p>
            <a:pPr lvl="1" eaLnBrk="1" hangingPunct="1"/>
            <a:r>
              <a:rPr lang="en-GB" b="1" smtClean="0"/>
              <a:t>Tertian</a:t>
            </a:r>
          </a:p>
          <a:p>
            <a:pPr eaLnBrk="1" hangingPunct="1"/>
            <a:r>
              <a:rPr lang="en-GB" b="1" i="1" smtClean="0"/>
              <a:t>Plasmodium malariae</a:t>
            </a:r>
            <a:endParaRPr lang="en-GB" b="1" smtClean="0"/>
          </a:p>
          <a:p>
            <a:pPr lvl="1" eaLnBrk="1" hangingPunct="1"/>
            <a:r>
              <a:rPr lang="en-GB" b="1" smtClean="0"/>
              <a:t>Quartan</a:t>
            </a:r>
          </a:p>
          <a:p>
            <a:pPr eaLnBrk="1" hangingPunct="1"/>
            <a:r>
              <a:rPr lang="en-GB" b="1" i="1" smtClean="0"/>
              <a:t>Plasmodium </a:t>
            </a:r>
            <a:r>
              <a:rPr lang="en-US" b="1" i="1" smtClean="0"/>
              <a:t>knowlesi</a:t>
            </a:r>
            <a:endParaRPr lang="en-GB" b="1" i="1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6213" y="2016125"/>
            <a:ext cx="3673475" cy="4105275"/>
          </a:xfrm>
          <a:noFill/>
        </p:spPr>
        <p:txBody>
          <a:bodyPr lIns="90488" tIns="44450" rIns="90488" bIns="44450"/>
          <a:lstStyle/>
          <a:p>
            <a:pPr algn="ctr" eaLnBrk="1" hangingPunct="1">
              <a:buFont typeface="Wingdings" pitchFamily="2" charset="2"/>
              <a:buNone/>
            </a:pPr>
            <a:r>
              <a:rPr lang="en-GB" sz="2000" smtClean="0"/>
              <a:t>Common &amp; Severe</a:t>
            </a: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sz="2000" smtClean="0"/>
              <a:t>Rare &amp; Mild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rot="16200000" flipH="1">
            <a:off x="5797550" y="3511550"/>
            <a:ext cx="2501900" cy="520700"/>
          </a:xfrm>
          <a:prstGeom prst="rightArrow">
            <a:avLst>
              <a:gd name="adj1" fmla="val 50000"/>
              <a:gd name="adj2" fmla="val 24026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35025"/>
            <a:ext cx="7793037" cy="84137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i="1" smtClean="0"/>
              <a:t>Plasmodium</a:t>
            </a:r>
            <a:r>
              <a:rPr lang="en-US" sz="4000" smtClean="0"/>
              <a:t> Species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800" b="1" i="1" u="sng" smtClean="0"/>
              <a:t>P.  falciparum</a:t>
            </a:r>
            <a:endParaRPr lang="en-US" sz="2800" b="1" smtClean="0"/>
          </a:p>
          <a:p>
            <a:pPr lvl="1" eaLnBrk="1" hangingPunct="1">
              <a:lnSpc>
                <a:spcPct val="120000"/>
              </a:lnSpc>
            </a:pPr>
            <a:r>
              <a:rPr lang="en-US" sz="2400" b="1" smtClean="0"/>
              <a:t>Most severe and prevalent</a:t>
            </a:r>
          </a:p>
          <a:p>
            <a:pPr lvl="1" eaLnBrk="1" hangingPunct="1"/>
            <a:r>
              <a:rPr lang="en-US" sz="2400" b="1" smtClean="0"/>
              <a:t>90% of cases in Africa</a:t>
            </a:r>
          </a:p>
          <a:p>
            <a:pPr lvl="1" eaLnBrk="1" hangingPunct="1"/>
            <a:r>
              <a:rPr lang="en-US" sz="2400" b="1" smtClean="0"/>
              <a:t>Infects RBCs of all ages—Heavy parasitemia</a:t>
            </a:r>
          </a:p>
          <a:p>
            <a:pPr lvl="1" eaLnBrk="1" hangingPunct="1"/>
            <a:endParaRPr lang="en-US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8424862" cy="10795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i="1" smtClean="0"/>
              <a:t>Plasmodium</a:t>
            </a:r>
            <a:r>
              <a:rPr lang="en-US" sz="4000" smtClean="0"/>
              <a:t> Species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9138"/>
            <a:ext cx="7772400" cy="42481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sz="2400" b="1" i="1" u="sng" smtClean="0"/>
              <a:t>P.  vivax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Not a major problem in Africa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Duffy blood group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Liver phase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INFECTS YOUNG RBCs: LESS SEVERE THAN FALCIPARUM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i="1" u="sng" smtClean="0"/>
              <a:t>P. ovale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Liver phase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INFECTS YOUNG RBCs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i="1" u="sng" smtClean="0"/>
              <a:t>P. malariae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Can persist SUBCLINICALLY for extended periods of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INFECTS OLD RBCs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542</TotalTime>
  <Words>2447</Words>
  <Application>Microsoft Office PowerPoint</Application>
  <PresentationFormat>On-screen Show (4:3)</PresentationFormat>
  <Paragraphs>391</Paragraphs>
  <Slides>60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Arial</vt:lpstr>
      <vt:lpstr>Arial Black</vt:lpstr>
      <vt:lpstr>Monotype Sorts</vt:lpstr>
      <vt:lpstr>Tahoma</vt:lpstr>
      <vt:lpstr>Times New Roman</vt:lpstr>
      <vt:lpstr>Wingdings</vt:lpstr>
      <vt:lpstr>Wingdings 2</vt:lpstr>
      <vt:lpstr>Blends</vt:lpstr>
      <vt:lpstr>Malaria </vt:lpstr>
      <vt:lpstr>               MALARIA   </vt:lpstr>
      <vt:lpstr>Epidemiology of Malaria</vt:lpstr>
      <vt:lpstr>Epidemiology of Malaria</vt:lpstr>
      <vt:lpstr>Risk groups for malaria</vt:lpstr>
      <vt:lpstr>Risk groups for malaria</vt:lpstr>
      <vt:lpstr>Species Infecting Humans</vt:lpstr>
      <vt:lpstr>Plasmodium Species</vt:lpstr>
      <vt:lpstr>Plasmodium Species</vt:lpstr>
      <vt:lpstr>P knowlesi</vt:lpstr>
      <vt:lpstr>Modes of Transmission of  Malaria</vt:lpstr>
      <vt:lpstr>Transmission </vt:lpstr>
      <vt:lpstr>Transmission and Life Cycle</vt:lpstr>
      <vt:lpstr>Pathogeneses of Severe Malaria</vt:lpstr>
      <vt:lpstr>Cytokines</vt:lpstr>
      <vt:lpstr>Cytoadherence</vt:lpstr>
      <vt:lpstr>Site Specific Sequestration</vt:lpstr>
      <vt:lpstr>Classification of Malaria</vt:lpstr>
      <vt:lpstr>Clinical Features of Malaria</vt:lpstr>
      <vt:lpstr>Clinical Features of Malaria</vt:lpstr>
      <vt:lpstr>Clinical Features of Malaria</vt:lpstr>
      <vt:lpstr>Clinical Features of Malaria</vt:lpstr>
      <vt:lpstr>Fever Charts</vt:lpstr>
      <vt:lpstr>Severe And Complicated Malaria </vt:lpstr>
      <vt:lpstr>Severe And Complicated Malaria</vt:lpstr>
      <vt:lpstr>Severe and Complicated Malaria</vt:lpstr>
      <vt:lpstr>Severe Anaemia</vt:lpstr>
      <vt:lpstr>Cerebral Malaria</vt:lpstr>
      <vt:lpstr>Cerebral Malaria</vt:lpstr>
      <vt:lpstr>Brain section - P. falciparum </vt:lpstr>
      <vt:lpstr>Nephrosis</vt:lpstr>
      <vt:lpstr>Nephrosis</vt:lpstr>
      <vt:lpstr>Diagnosis</vt:lpstr>
      <vt:lpstr>PowerPoint Presentation</vt:lpstr>
      <vt:lpstr>PowerPoint Presentation</vt:lpstr>
      <vt:lpstr>PowerPoint Presentation</vt:lpstr>
      <vt:lpstr>Other Diagnostic Methods</vt:lpstr>
      <vt:lpstr>Management: Optimal Treatment Approach</vt:lpstr>
      <vt:lpstr>CURRENT STATUS OF MALARIA THERAPY </vt:lpstr>
      <vt:lpstr>Antimalarials</vt:lpstr>
      <vt:lpstr>Antimalarials</vt:lpstr>
      <vt:lpstr>Artemisinin derivatives     </vt:lpstr>
      <vt:lpstr>Recommended ACTs For Uncomplicated Falciparum Malaria</vt:lpstr>
      <vt:lpstr>Other artemisinine combinations available</vt:lpstr>
      <vt:lpstr>Artemisinin Derivatives</vt:lpstr>
      <vt:lpstr>Artemisinin Derivatives</vt:lpstr>
      <vt:lpstr>Artemisinin derivatives</vt:lpstr>
      <vt:lpstr>Advantages of artemisinin combination therapy</vt:lpstr>
      <vt:lpstr>Artemisinin Derivatives</vt:lpstr>
      <vt:lpstr>Advantages of artemisinin combination therapy</vt:lpstr>
      <vt:lpstr>Rationale for Treatment of Severe Malaria</vt:lpstr>
      <vt:lpstr>Treatment of Severe Complicated Malaria</vt:lpstr>
      <vt:lpstr>Supportive Therapy</vt:lpstr>
      <vt:lpstr>ACT in pregnancy WHO 2005</vt:lpstr>
      <vt:lpstr>CEMOHPROPHYLAXIS FOR PREVENTION OF  MALARIA  IN PREGNANCY</vt:lpstr>
      <vt:lpstr>CHEMOPROPHYLAXIS FOR PREVENTION OF  MALARIA  IN PREGNANCY</vt:lpstr>
      <vt:lpstr>Prevention of Malaria</vt:lpstr>
      <vt:lpstr>CHEMOPROPHYLAXIS FOR PREVENATION OF MALARIA IN OTHER  RISK  GROUPS</vt:lpstr>
      <vt:lpstr>CHEMOPROPHYLAXIS FOR PREVENATION OF MALARIA IN OTHER  RISK  GROUPS</vt:lpstr>
      <vt:lpstr>PowerPoint Presentation</vt:lpstr>
    </vt:vector>
  </TitlesOfParts>
  <Company>UON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</dc:title>
  <dc:creator>Prof. Kirana Bhatt</dc:creator>
  <cp:lastModifiedBy>Effie Nailah</cp:lastModifiedBy>
  <cp:revision>26</cp:revision>
  <dcterms:created xsi:type="dcterms:W3CDTF">2000-05-04T22:57:32Z</dcterms:created>
  <dcterms:modified xsi:type="dcterms:W3CDTF">2016-08-16T09:14:25Z</dcterms:modified>
</cp:coreProperties>
</file>