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8" r:id="rId12"/>
    <p:sldId id="267" r:id="rId13"/>
    <p:sldId id="270" r:id="rId14"/>
    <p:sldId id="273" r:id="rId15"/>
    <p:sldId id="274" r:id="rId16"/>
    <p:sldId id="275" r:id="rId17"/>
    <p:sldId id="276" r:id="rId18"/>
    <p:sldId id="269" r:id="rId19"/>
    <p:sldId id="277" r:id="rId20"/>
    <p:sldId id="283" r:id="rId21"/>
    <p:sldId id="285" r:id="rId22"/>
    <p:sldId id="271" r:id="rId23"/>
    <p:sldId id="278" r:id="rId24"/>
    <p:sldId id="287" r:id="rId25"/>
    <p:sldId id="280" r:id="rId26"/>
    <p:sldId id="281" r:id="rId27"/>
    <p:sldId id="290" r:id="rId28"/>
    <p:sldId id="292" r:id="rId29"/>
    <p:sldId id="291" r:id="rId30"/>
    <p:sldId id="288" r:id="rId31"/>
    <p:sldId id="289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2643-D342-46CE-B38C-4C93D1496822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67E6-437B-4904-B7D4-4CDDBA4E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223D-782B-4AAB-860A-2720241BF342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8F0B-5C53-4163-AC19-EEB1C91E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4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8F03-D51E-4D08-A40A-C5D0CCDFD0CB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3337-4843-46EC-A62A-F61CC304F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57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C38B-C26C-4D74-B09D-368F5B3C72F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39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0A8A-D998-4CDD-B02C-7D322A3C5F1C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33B2-917B-4490-8A4D-AED28496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84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B272-B372-47D8-9F76-DB0B42B009E0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7C91-40E9-418D-B26F-6E85CFECE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42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1AEC-5240-4284-942D-8DDF7D6045ED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CBC8-9769-4F8B-AB96-30CFED68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94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3F50-21FC-43E3-A045-164AD90A5098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6343-C071-41E9-A7D7-1E4AADE9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15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9A8C-3A34-47B4-816A-8B505EAD06CC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8490-CEE3-4186-B429-56247D07B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10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6A85-9E7E-4860-A1E4-D60E978CD260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CD88-22D8-4AF1-8DA5-735E7C77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48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14A3-C80C-43A0-B206-2D59699220FD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CEF4-0503-4225-830C-EEF4EB1E3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11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93C0-BEA4-4AA1-8EBA-788DBFD4C695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BEC5-3228-4CE4-BE30-7B05B6B0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11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CCEB6-51B1-4753-AF93-4BE5ED4E6962}" type="datetimeFigureOut">
              <a:rPr lang="en-US"/>
              <a:pPr>
                <a:defRPr/>
              </a:pPr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AA96C-5A45-4E36-B2FF-D48624884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5" y="2895600"/>
            <a:ext cx="4572000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/>
              <a:t>Presented by </a:t>
            </a:r>
            <a:r>
              <a:rPr lang="en-US" dirty="0" err="1"/>
              <a:t>A</a:t>
            </a:r>
            <a:r>
              <a:rPr lang="en-US" dirty="0" err="1" smtClean="0"/>
              <a:t>bhinay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hugoo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err="1"/>
              <a:t>Amoebiasis</a:t>
            </a:r>
            <a:r>
              <a:rPr dirty="0"/>
              <a:t> </a:t>
            </a:r>
            <a:br>
              <a:rPr dirty="0"/>
            </a:br>
            <a:r>
              <a:rPr sz="5400" dirty="0"/>
              <a:t>(Amoebic dysentery)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defRPr/>
            </a:pPr>
            <a:r>
              <a:rPr lang="en-US" sz="3200" dirty="0" smtClean="0">
                <a:latin typeface="Arial" charset="0"/>
              </a:rPr>
              <a:t>	</a:t>
            </a:r>
            <a:r>
              <a:rPr lang="en-US" sz="3600" dirty="0" smtClean="0">
                <a:solidFill>
                  <a:srgbClr val="F96BE8"/>
                </a:solidFill>
                <a:latin typeface="Arial" charset="0"/>
              </a:rPr>
              <a:t>Host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All age groups affected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No gender or racial differences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Institutional, community living, MSW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Severe if children, old, pregnant, PEM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Develops antibodies in tissue invasion</a:t>
            </a:r>
          </a:p>
          <a:p>
            <a:pPr marL="0" indent="0" eaLnBrk="1" hangingPunct="1">
              <a:defRPr/>
            </a:pPr>
            <a:r>
              <a:rPr lang="en-US" sz="3200" dirty="0" smtClean="0">
                <a:latin typeface="Arial" charset="0"/>
              </a:rPr>
              <a:t>	</a:t>
            </a:r>
            <a:r>
              <a:rPr lang="en-US" sz="3600" dirty="0" smtClean="0">
                <a:solidFill>
                  <a:srgbClr val="F96BE8"/>
                </a:solidFill>
                <a:latin typeface="Arial" charset="0"/>
              </a:rPr>
              <a:t>Environment</a:t>
            </a:r>
            <a:r>
              <a:rPr lang="en-US" sz="3200" dirty="0" smtClean="0">
                <a:solidFill>
                  <a:srgbClr val="F96BE8"/>
                </a:solidFill>
                <a:latin typeface="Arial" charset="0"/>
              </a:rPr>
              <a:t> </a:t>
            </a:r>
          </a:p>
          <a:p>
            <a:pPr marL="0" indent="0" eaLnBrk="1" hangingPunct="1">
              <a:defRPr/>
            </a:pPr>
            <a:endParaRPr lang="en-US" sz="1400" dirty="0" smtClean="0">
              <a:solidFill>
                <a:srgbClr val="F96BE8"/>
              </a:solidFill>
              <a:latin typeface="Arial" charset="0"/>
            </a:endParaRP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Low socio-economic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Poor sanitation, sewage seepage 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Night soil for agriculture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rial" charset="0"/>
              </a:rPr>
              <a:t> Seasonal variation</a:t>
            </a: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unga" pitchFamily="34" charset="0"/>
              </a:rPr>
              <a:t>Host Factor Contributions</a:t>
            </a:r>
            <a:endParaRPr lang="en-IN" b="1" smtClean="0">
              <a:cs typeface="Tung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598613"/>
            <a:ext cx="8226425" cy="44973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/>
              <a:t>Several factors contribute to influence infection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1 Stress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2 Malnutrition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3 Alcoholism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</a:t>
            </a:r>
            <a:r>
              <a:rPr lang="en-US" sz="3200"/>
              <a:t>4 </a:t>
            </a:r>
            <a:r>
              <a:rPr lang="en-US" sz="3200" smtClean="0"/>
              <a:t>Corticosteroid </a:t>
            </a:r>
            <a:r>
              <a:rPr lang="en-US" sz="3200" dirty="0"/>
              <a:t>therapy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5 Immunodeficiency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/>
              <a:t>   6 </a:t>
            </a:r>
            <a:r>
              <a:rPr lang="en-US" sz="3200" dirty="0" smtClean="0"/>
              <a:t>Alteration </a:t>
            </a:r>
            <a:r>
              <a:rPr lang="en-US" sz="3200" dirty="0"/>
              <a:t>of Bacterial flora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IN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People in developing countries that have poor sanitary conditions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Immigrants from developing countries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Travellers to developing countries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People who live in institutions that have poor sanitary conditions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HIV-positive patients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IN" sz="3200" dirty="0" smtClean="0"/>
              <a:t>homosexuals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IN" sz="1050" dirty="0" smtClean="0">
              <a:solidFill>
                <a:srgbClr val="FFFF00"/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Risk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52425" y="1463675"/>
            <a:ext cx="3886200" cy="509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intestinal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900613" y="1463675"/>
            <a:ext cx="3886200" cy="509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Extra intestinal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00613" y="2011363"/>
            <a:ext cx="3886200" cy="3736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Liver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Lung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Brain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Skin</a:t>
            </a: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425" y="2011363"/>
            <a:ext cx="3886200" cy="3736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Asymptomatic </a:t>
            </a:r>
            <a:r>
              <a:rPr lang="en-US" sz="3200" spc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carriers</a:t>
            </a:r>
            <a:endParaRPr lang="en-US" sz="3200" spc="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Amoebic colitis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Fulminant colitis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200" spc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Amoeboma</a:t>
            </a:r>
            <a:endParaRPr lang="en-US" sz="3200" spc="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266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Clinical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7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0"/>
            <a:ext cx="73406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Asymptomatic carriers (non invasive form)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- 90% without symptoms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does not damage lumen</a:t>
            </a:r>
          </a:p>
          <a:p>
            <a:pPr>
              <a:defRPr/>
            </a:pPr>
            <a:r>
              <a:rPr lang="en-US" sz="2800" b="1" dirty="0">
                <a:latin typeface="+mn-lt"/>
              </a:rPr>
              <a:t>Invasive forms: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Amoebic colitis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-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flask shaped ulcers superficial or deep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</a:t>
            </a:r>
            <a:r>
              <a:rPr lang="en-US" sz="2800" dirty="0" err="1">
                <a:latin typeface="+mn-lt"/>
              </a:rPr>
              <a:t>abd</a:t>
            </a:r>
            <a:r>
              <a:rPr lang="en-US" sz="2800" dirty="0">
                <a:latin typeface="+mn-lt"/>
              </a:rPr>
              <a:t> pain, </a:t>
            </a:r>
            <a:r>
              <a:rPr lang="en-US" sz="2800" dirty="0" err="1">
                <a:latin typeface="+mn-lt"/>
              </a:rPr>
              <a:t>diarrhoea</a:t>
            </a:r>
            <a:r>
              <a:rPr lang="en-US" sz="2800" dirty="0">
                <a:latin typeface="+mn-lt"/>
              </a:rPr>
              <a:t>, blood, fever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</a:t>
            </a:r>
            <a:r>
              <a:rPr lang="en-US" sz="2800" dirty="0" err="1">
                <a:latin typeface="+mn-lt"/>
              </a:rPr>
              <a:t>tenesmus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peri</a:t>
            </a:r>
            <a:r>
              <a:rPr lang="en-US" sz="2800" dirty="0">
                <a:latin typeface="+mn-lt"/>
              </a:rPr>
              <a:t>-anal ulcers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Fulminant colitis - </a:t>
            </a:r>
            <a:r>
              <a:rPr lang="en-US" sz="2800" dirty="0">
                <a:latin typeface="+mn-lt"/>
              </a:rPr>
              <a:t>&lt;0.5%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- severely ill with high fever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intestinal bleeding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perforation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- paralytic ileus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</a:t>
            </a:r>
          </a:p>
        </p:txBody>
      </p:sp>
      <p:pic>
        <p:nvPicPr>
          <p:cNvPr id="5123" name="Picture 3" descr="996090-996092-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063" y="6096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996090-996092-1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13275"/>
            <a:ext cx="3200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59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200" dirty="0" err="1">
                <a:latin typeface="+mn-lt"/>
              </a:rPr>
              <a:t>Amoeboma</a:t>
            </a:r>
            <a:endParaRPr lang="en-US" sz="3200" dirty="0">
              <a:latin typeface="+mn-lt"/>
            </a:endParaRPr>
          </a:p>
          <a:p>
            <a:pPr marL="342900" indent="-342900">
              <a:defRPr/>
            </a:pPr>
            <a:r>
              <a:rPr lang="en-US" sz="3200" dirty="0">
                <a:latin typeface="+mn-lt"/>
              </a:rPr>
              <a:t>		-</a:t>
            </a:r>
            <a:r>
              <a:rPr lang="en-US" sz="2800" dirty="0">
                <a:latin typeface="+mn-lt"/>
              </a:rPr>
              <a:t> 1% of cases</a:t>
            </a:r>
          </a:p>
          <a:p>
            <a:pPr marL="342900" indent="-342900">
              <a:defRPr/>
            </a:pPr>
            <a:r>
              <a:rPr lang="en-US" sz="2800" dirty="0">
                <a:latin typeface="+mn-lt"/>
              </a:rPr>
              <a:t>		- inflammatory thickening of intestinal wall</a:t>
            </a:r>
          </a:p>
          <a:p>
            <a:pPr marL="342900" indent="-342900">
              <a:defRPr/>
            </a:pPr>
            <a:r>
              <a:rPr lang="en-US" sz="2800" dirty="0">
                <a:latin typeface="+mn-lt"/>
              </a:rPr>
              <a:t>		- palpable mass with </a:t>
            </a:r>
            <a:r>
              <a:rPr lang="en-US" sz="2800" dirty="0" err="1">
                <a:latin typeface="+mn-lt"/>
              </a:rPr>
              <a:t>trophozoites</a:t>
            </a:r>
            <a:r>
              <a:rPr lang="en-US" sz="2800" dirty="0">
                <a:latin typeface="+mn-lt"/>
              </a:rPr>
              <a:t> </a:t>
            </a:r>
            <a:endParaRPr lang="en-US" sz="3200" dirty="0">
              <a:latin typeface="+mn-lt"/>
            </a:endParaRPr>
          </a:p>
          <a:p>
            <a:pPr marL="342900" indent="-342900"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defRPr/>
            </a:pPr>
            <a:r>
              <a:rPr lang="en-US" sz="3200" dirty="0">
                <a:latin typeface="+mn-lt"/>
              </a:rPr>
              <a:t>			Symptoms of amoebic colitis	</a:t>
            </a:r>
          </a:p>
          <a:p>
            <a:pPr marL="342900" indent="-342900"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en-US" sz="2800" i="1" u="sng" dirty="0">
                <a:latin typeface="+mn-lt"/>
              </a:rPr>
              <a:t>Symptoms </a:t>
            </a:r>
            <a:r>
              <a:rPr lang="en-US" sz="2800" i="1" dirty="0">
                <a:latin typeface="+mn-lt"/>
              </a:rPr>
              <a:t>				</a:t>
            </a:r>
            <a:r>
              <a:rPr lang="en-US" sz="2800" i="1" u="sng" dirty="0">
                <a:latin typeface="+mn-lt"/>
              </a:rPr>
              <a:t>Percentage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Diarrhea 					100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Dysentery 				99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Abdominal pain 			             85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Fever 					68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Dehydration 				5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Length of symptoms 			2 to 4 weeks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89" name="Group 153"/>
          <p:cNvGraphicFramePr>
            <a:graphicFrameLocks noGrp="1"/>
          </p:cNvGraphicFramePr>
          <p:nvPr/>
        </p:nvGraphicFramePr>
        <p:xfrm>
          <a:off x="457200" y="381000"/>
          <a:ext cx="8229600" cy="6103940"/>
        </p:xfrm>
        <a:graphic>
          <a:graphicData uri="http://schemas.openxmlformats.org/drawingml/2006/table">
            <a:tbl>
              <a:tblPr/>
              <a:tblGrid>
                <a:gridCol w="1981200"/>
                <a:gridCol w="2997200"/>
                <a:gridCol w="3251200"/>
              </a:tblGrid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Symptom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Bacillary dysentery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Amoebic dysentery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Onset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Acute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Gradual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General Condition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Poor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Normal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Fever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High grade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Little fever (adult)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Tenesmus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Severe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Moderate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Dehydration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Frequent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Little dehydration (adult)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Faeces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No trophozoites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Trophozoites present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Culture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Positive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Negative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1325" y="347663"/>
            <a:ext cx="674211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Extra-intestinal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Amoebic liver </a:t>
            </a:r>
            <a:r>
              <a:rPr lang="en-US" sz="3200" dirty="0" err="1">
                <a:latin typeface="+mn-lt"/>
              </a:rPr>
              <a:t>abcess</a:t>
            </a:r>
            <a:endParaRPr lang="en-US" sz="3200" dirty="0">
              <a:latin typeface="+mn-lt"/>
            </a:endParaRPr>
          </a:p>
          <a:p>
            <a:pPr lvl="2">
              <a:buFontTx/>
              <a:buChar char="-"/>
              <a:defRPr/>
            </a:pPr>
            <a:r>
              <a:rPr lang="en-US" sz="2800" dirty="0">
                <a:latin typeface="+mn-lt"/>
              </a:rPr>
              <a:t> via portal system</a:t>
            </a:r>
          </a:p>
          <a:p>
            <a:pPr lvl="2">
              <a:buFontTx/>
              <a:buChar char="-"/>
              <a:defRPr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5% of invasive disease </a:t>
            </a:r>
          </a:p>
          <a:p>
            <a:pPr lvl="2">
              <a:buFontTx/>
              <a:buChar char="-"/>
              <a:defRPr/>
            </a:pPr>
            <a:r>
              <a:rPr lang="en-US" sz="2800" dirty="0">
                <a:latin typeface="+mn-lt"/>
              </a:rPr>
              <a:t> 10 times more common in men</a:t>
            </a:r>
          </a:p>
          <a:p>
            <a:pPr lvl="2">
              <a:defRPr/>
            </a:pPr>
            <a:endParaRPr lang="en-US" sz="28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 err="1">
                <a:latin typeface="+mn-lt"/>
              </a:rPr>
              <a:t>Pleuropulmonary</a:t>
            </a:r>
            <a:endParaRPr lang="en-US" sz="3200" dirty="0">
              <a:latin typeface="+mn-lt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</a:rPr>
              <a:t>	- </a:t>
            </a:r>
            <a:r>
              <a:rPr lang="en-US" sz="2800" dirty="0">
                <a:latin typeface="+mn-lt"/>
              </a:rPr>
              <a:t>direct spread from liver </a:t>
            </a:r>
            <a:r>
              <a:rPr lang="en-US" sz="2800" dirty="0" err="1">
                <a:latin typeface="+mn-lt"/>
              </a:rPr>
              <a:t>abcess</a:t>
            </a:r>
            <a:r>
              <a:rPr lang="en-US" sz="2800" dirty="0">
                <a:latin typeface="+mn-lt"/>
              </a:rPr>
              <a:t> (10%)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- </a:t>
            </a:r>
            <a:r>
              <a:rPr lang="en-US" sz="2800" dirty="0" err="1">
                <a:latin typeface="+mn-lt"/>
              </a:rPr>
              <a:t>haematogenous</a:t>
            </a:r>
            <a:r>
              <a:rPr lang="en-US" sz="2800" dirty="0">
                <a:latin typeface="+mn-lt"/>
              </a:rPr>
              <a:t> spread</a:t>
            </a:r>
          </a:p>
          <a:p>
            <a:pPr lvl="1"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Brain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</a:rPr>
              <a:t>	- </a:t>
            </a:r>
            <a:r>
              <a:rPr lang="en-US" sz="2800" dirty="0">
                <a:latin typeface="+mn-lt"/>
              </a:rPr>
              <a:t>abrupt onset &amp; rapid progression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- death in 12-72 </a:t>
            </a:r>
            <a:r>
              <a:rPr lang="en-US" sz="2800" dirty="0" err="1">
                <a:latin typeface="+mn-lt"/>
              </a:rPr>
              <a:t>hrs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Trophozoites</a:t>
            </a:r>
            <a:r>
              <a:rPr lang="en-US" sz="2000" dirty="0" smtClean="0"/>
              <a:t> of </a:t>
            </a:r>
            <a:r>
              <a:rPr lang="en-US" sz="2000" dirty="0" err="1" smtClean="0"/>
              <a:t>E.histolytica</a:t>
            </a:r>
            <a:r>
              <a:rPr lang="en-US" sz="2000" dirty="0" smtClean="0"/>
              <a:t> interact with host through a series of steps: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Adhesion of target cell, phagocytosis and </a:t>
            </a:r>
            <a:r>
              <a:rPr lang="en-US" sz="2000" dirty="0" err="1" smtClean="0"/>
              <a:t>cytopathic</a:t>
            </a:r>
            <a:r>
              <a:rPr lang="en-US" sz="2000" dirty="0" smtClean="0"/>
              <a:t> effect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 </a:t>
            </a:r>
            <a:r>
              <a:rPr lang="en-US" sz="2000" dirty="0" err="1" smtClean="0"/>
              <a:t>E.histolytica</a:t>
            </a:r>
            <a:r>
              <a:rPr lang="en-US" sz="2000" dirty="0" smtClean="0"/>
              <a:t> induces both </a:t>
            </a:r>
            <a:r>
              <a:rPr lang="en-US" sz="2000" dirty="0" err="1" smtClean="0"/>
              <a:t>Humoral</a:t>
            </a:r>
            <a:r>
              <a:rPr lang="en-US" sz="2000" dirty="0" smtClean="0"/>
              <a:t> and cell mediated immune responses.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Virulence factors – In many circumstances lumen dwelling Amoeba may be asymptomatic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Causes disease only when invade the Intestine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/>
              <a:t> Virulence is associated with secretion of </a:t>
            </a:r>
            <a:r>
              <a:rPr lang="en-US" sz="2000" b="1" dirty="0" smtClean="0">
                <a:solidFill>
                  <a:srgbClr val="00B0F0"/>
                </a:solidFill>
              </a:rPr>
              <a:t>Cysteine </a:t>
            </a:r>
            <a:r>
              <a:rPr lang="en-US" sz="2000" b="1" dirty="0" err="1" smtClean="0">
                <a:solidFill>
                  <a:srgbClr val="00B0F0"/>
                </a:solidFill>
              </a:rPr>
              <a:t>proteniase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which assists the organism in digesting the extracellular matrix  and invading tissues</a:t>
            </a:r>
            <a:endParaRPr lang="en-IN" sz="2000" dirty="0" smtClean="0"/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Virulence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cs typeface="Tunga" pitchFamily="34" charset="0"/>
              </a:rPr>
              <a:t>Cysteine proteinase  - Complement factor C3</a:t>
            </a:r>
            <a:endParaRPr lang="en-IN" b="1" smtClean="0">
              <a:solidFill>
                <a:srgbClr val="00B0F0"/>
              </a:solidFill>
              <a:cs typeface="Tunga" pitchFamily="34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2800" dirty="0"/>
              <a:t>It is observed Cysteine proteinase produced by invasive strains of </a:t>
            </a:r>
            <a:r>
              <a:rPr lang="en-US" sz="2800" dirty="0" err="1"/>
              <a:t>E.histolytica</a:t>
            </a:r>
            <a:r>
              <a:rPr lang="en-US" sz="2800" dirty="0"/>
              <a:t> inactivates the complement factor </a:t>
            </a:r>
            <a:r>
              <a:rPr lang="en-US" sz="2800" b="1" dirty="0">
                <a:solidFill>
                  <a:srgbClr val="33CCFF"/>
                </a:solidFill>
              </a:rPr>
              <a:t>C3 </a:t>
            </a:r>
            <a:r>
              <a:rPr lang="en-US" sz="2800" dirty="0"/>
              <a:t>and are thus resistant to Complement mediated </a:t>
            </a:r>
            <a:r>
              <a:rPr lang="en-US" sz="2800" dirty="0" err="1"/>
              <a:t>lysis</a:t>
            </a:r>
            <a:r>
              <a:rPr lang="en-US" sz="2800" dirty="0"/>
              <a:t>. </a:t>
            </a:r>
            <a:endParaRPr lang="en-IN" sz="2800" dirty="0"/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447800"/>
            <a:ext cx="4495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3675"/>
            <a:ext cx="6099175" cy="472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Causative </a:t>
            </a:r>
            <a:r>
              <a:rPr lang="en-US" dirty="0" smtClean="0"/>
              <a:t>agent: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unga" pitchFamily="34" charset="0"/>
              </a:rPr>
              <a:t>Zymodeme</a:t>
            </a:r>
            <a:endParaRPr lang="en-IN" b="1" smtClean="0">
              <a:cs typeface="Tunga" pitchFamily="34" charset="0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z="2000" dirty="0" err="1" smtClean="0"/>
              <a:t>Zymodeme:Populations</a:t>
            </a:r>
            <a:r>
              <a:rPr lang="en-US" sz="2000" dirty="0" smtClean="0"/>
              <a:t> of parasites with identical </a:t>
            </a:r>
            <a:r>
              <a:rPr lang="en-US" sz="2000" dirty="0" err="1" smtClean="0"/>
              <a:t>isoenzymes</a:t>
            </a:r>
            <a:r>
              <a:rPr lang="en-US" sz="2000" dirty="0" smtClean="0"/>
              <a:t>.</a:t>
            </a:r>
          </a:p>
          <a:p>
            <a:pPr marL="0" indent="0" eaLnBrk="1" hangingPunct="1">
              <a:defRPr/>
            </a:pPr>
            <a:r>
              <a:rPr lang="en-US" sz="2000" dirty="0" smtClean="0"/>
              <a:t>Based on Electrophoretic mobility </a:t>
            </a:r>
            <a:r>
              <a:rPr lang="en-US" sz="2000" dirty="0" err="1" smtClean="0"/>
              <a:t>E.histolytica</a:t>
            </a:r>
            <a:r>
              <a:rPr lang="en-US" sz="2000" dirty="0" smtClean="0"/>
              <a:t> strains are classified into 22 </a:t>
            </a:r>
            <a:r>
              <a:rPr lang="en-US" sz="2000" dirty="0" err="1" smtClean="0"/>
              <a:t>Zymodemes</a:t>
            </a:r>
            <a:endParaRPr lang="en-US" sz="2000" dirty="0" smtClean="0"/>
          </a:p>
          <a:p>
            <a:pPr marL="0" indent="0" eaLnBrk="1" hangingPunct="1">
              <a:defRPr/>
            </a:pPr>
            <a:r>
              <a:rPr lang="en-US" sz="2000" dirty="0" smtClean="0"/>
              <a:t>However only 9 are invasive</a:t>
            </a:r>
          </a:p>
          <a:p>
            <a:pPr marL="0" indent="0" eaLnBrk="1" hangingPunct="1">
              <a:defRPr/>
            </a:pPr>
            <a:endParaRPr lang="en-US" sz="2000" dirty="0" smtClean="0"/>
          </a:p>
        </p:txBody>
      </p:sp>
      <p:pic>
        <p:nvPicPr>
          <p:cNvPr id="337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875"/>
            <a:ext cx="44958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cs typeface="Tunga" pitchFamily="34" charset="0"/>
              </a:rPr>
              <a:t>Invasive x Noninvasive strains</a:t>
            </a:r>
            <a:endParaRPr lang="en-IN" b="1" smtClean="0">
              <a:solidFill>
                <a:srgbClr val="00B0F0"/>
              </a:solidFill>
              <a:cs typeface="Tunga" pitchFamily="34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/>
              <a:t>The invasive and non invasive strains may appear identical may represent two distinct species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/>
              <a:t>1 </a:t>
            </a:r>
            <a:r>
              <a:rPr lang="en-US" sz="2400" b="1" dirty="0">
                <a:solidFill>
                  <a:schemeClr val="tx2"/>
                </a:solidFill>
              </a:rPr>
              <a:t>Invasive strain – </a:t>
            </a:r>
            <a:r>
              <a:rPr lang="en-US" sz="2400" b="1" dirty="0" err="1">
                <a:solidFill>
                  <a:schemeClr val="tx2"/>
                </a:solidFill>
              </a:rPr>
              <a:t>E.histolytica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/>
              <a:t>2 </a:t>
            </a:r>
            <a:r>
              <a:rPr lang="en-US" sz="2400" b="1" dirty="0">
                <a:solidFill>
                  <a:srgbClr val="FF0000"/>
                </a:solidFill>
              </a:rPr>
              <a:t>Non invasive strains reclassified as </a:t>
            </a:r>
            <a:r>
              <a:rPr lang="en-US" sz="2400" b="1" dirty="0" err="1">
                <a:solidFill>
                  <a:srgbClr val="FF0000"/>
                </a:solidFill>
              </a:rPr>
              <a:t>E.dispar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IN" sz="1400" b="1" dirty="0">
              <a:solidFill>
                <a:srgbClr val="99CCFF"/>
              </a:solidFill>
            </a:endParaRPr>
          </a:p>
        </p:txBody>
      </p:sp>
      <p:pic>
        <p:nvPicPr>
          <p:cNvPr id="348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Tunga" pitchFamily="34" charset="0"/>
              </a:rPr>
              <a:t>pathogenesis</a:t>
            </a:r>
          </a:p>
        </p:txBody>
      </p:sp>
      <p:pic>
        <p:nvPicPr>
          <p:cNvPr id="4" name="Content Placeholder 3" descr="pathophysio-amebiasi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11350" y="1630362"/>
            <a:ext cx="5099050" cy="49074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unga" pitchFamily="34" charset="0"/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477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unga" pitchFamily="34" charset="0"/>
            </a:endParaRP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0474"/>
            <a:ext cx="768032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Tunga" pitchFamily="34" charset="0"/>
              </a:rPr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1219200"/>
            <a:ext cx="4876800" cy="5257800"/>
          </a:xfrm>
        </p:spPr>
        <p:txBody>
          <a:bodyPr anchor="ctr">
            <a:noAutofit/>
          </a:bodyPr>
          <a:lstStyle/>
          <a:p>
            <a:pPr marL="0" indent="0" eaLnBrk="1" hangingPunct="1">
              <a:buFont typeface="Arial" charset="0"/>
              <a:buBlip>
                <a:blip r:embed="rId2"/>
              </a:buBlip>
              <a:defRPr/>
            </a:pPr>
            <a:r>
              <a:rPr lang="en-US" sz="2400" dirty="0" smtClean="0"/>
              <a:t>A. Acute </a:t>
            </a:r>
            <a:r>
              <a:rPr lang="en-US" sz="2400" dirty="0"/>
              <a:t>amoebic dysentery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400" dirty="0"/>
              <a:t>Slight attack of diarrhea, altered with periods of constipation and often accompanied by </a:t>
            </a:r>
            <a:r>
              <a:rPr lang="en-US" sz="2400" dirty="0" err="1"/>
              <a:t>tenesmus</a:t>
            </a:r>
            <a:r>
              <a:rPr lang="en-US" sz="2400" dirty="0"/>
              <a:t>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400" dirty="0"/>
              <a:t>Diarrhea, watery and foul-smelling stools often containing blood-streaked mucus.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400" dirty="0"/>
              <a:t>Diarrhea, watery and foul-smelling stools often containing blood-streaked mucus.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400" dirty="0"/>
              <a:t>Nausea, flatulence and abdominal distension, and tenderness in the right iliac region over the colon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diarhe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2" t="7143" r="21211"/>
          <a:stretch>
            <a:fillRect/>
          </a:stretch>
        </p:blipFill>
        <p:spPr bwMode="auto">
          <a:xfrm>
            <a:off x="304800" y="1219200"/>
            <a:ext cx="137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use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1943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do disten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0" y="0"/>
            <a:ext cx="5334000" cy="68580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Blip>
                <a:blip r:embed="rId2"/>
              </a:buBlip>
              <a:defRPr/>
            </a:pPr>
            <a:r>
              <a:rPr lang="en-US" sz="2000" dirty="0" smtClean="0"/>
              <a:t>B. </a:t>
            </a:r>
            <a:r>
              <a:rPr lang="en-US" sz="2000" dirty="0"/>
              <a:t>Chronic amoebic dysentery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Attack of dysentery lasting for several days, usually succeeded by constipation.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 err="1"/>
              <a:t>Tenesmus</a:t>
            </a:r>
            <a:r>
              <a:rPr lang="en-US" sz="2000" dirty="0"/>
              <a:t> accompanied by the desire to defecate.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Anorexia, weight loss and weakness.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Liver maybe enlarged.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The stools at first are semi-fluid but soon become watery, blood, and </a:t>
            </a:r>
            <a:r>
              <a:rPr lang="en-US" sz="2000" dirty="0" err="1"/>
              <a:t>mucoid</a:t>
            </a:r>
            <a:r>
              <a:rPr lang="en-US" sz="2000" dirty="0"/>
              <a:t>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Vague abdominal distress, flatulence, constipation or irregularity of </a:t>
            </a:r>
            <a:r>
              <a:rPr lang="en-US" sz="2000" dirty="0" smtClean="0"/>
              <a:t>the </a:t>
            </a:r>
            <a:r>
              <a:rPr lang="en-US" sz="2000" dirty="0"/>
              <a:t>bowel.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Mild anorexia, constant fatigue and </a:t>
            </a:r>
            <a:r>
              <a:rPr lang="en-US" sz="2000" dirty="0" smtClean="0"/>
              <a:t>lassitude</a:t>
            </a:r>
            <a:endParaRPr lang="en-US" sz="2000" dirty="0"/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Abdomen lost its elasticity when picked---up between fingers.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On </a:t>
            </a:r>
            <a:r>
              <a:rPr lang="en-US" sz="2000" dirty="0" err="1"/>
              <a:t>sigmoidoscopy</a:t>
            </a:r>
            <a:r>
              <a:rPr lang="en-US" sz="2000" dirty="0"/>
              <a:t>, scattered ulceration with yellowish and </a:t>
            </a:r>
            <a:r>
              <a:rPr lang="en-US" sz="2000" dirty="0" err="1"/>
              <a:t>erythematous</a:t>
            </a:r>
            <a:r>
              <a:rPr lang="en-US" sz="2000" dirty="0"/>
              <a:t> border.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Gangrenous </a:t>
            </a:r>
            <a:r>
              <a:rPr lang="en-US" sz="2000" dirty="0" smtClean="0"/>
              <a:t>type of stool</a:t>
            </a:r>
            <a:endParaRPr lang="en-US" sz="2000" dirty="0"/>
          </a:p>
        </p:txBody>
      </p:sp>
      <p:pic>
        <p:nvPicPr>
          <p:cNvPr id="5" name="Picture 4" descr="AnorexiaNoES_468x2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3352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5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nstipa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nesmu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160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88925" y="222250"/>
            <a:ext cx="8474075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B0F0"/>
                </a:solidFill>
                <a:latin typeface="Arial" charset="0"/>
              </a:rPr>
              <a:t>Diagnosis</a:t>
            </a:r>
          </a:p>
          <a:p>
            <a:pPr eaLnBrk="1" hangingPunct="1"/>
            <a:endParaRPr lang="en-US" sz="36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3200" dirty="0">
                <a:latin typeface="Arial" charset="0"/>
              </a:rPr>
              <a:t> M/E immediately before cooling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800" dirty="0">
                <a:latin typeface="Arial" charset="0"/>
              </a:rPr>
              <a:t>	- fresh mucus or rectal ulcer swab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	- </a:t>
            </a:r>
            <a:r>
              <a:rPr lang="en-US" sz="2800" dirty="0" err="1">
                <a:latin typeface="Arial" charset="0"/>
              </a:rPr>
              <a:t>colourless</a:t>
            </a:r>
            <a:r>
              <a:rPr lang="en-US" sz="2800" dirty="0">
                <a:latin typeface="Arial" charset="0"/>
              </a:rPr>
              <a:t> motile </a:t>
            </a:r>
            <a:r>
              <a:rPr lang="en-US" sz="2800" dirty="0" err="1">
                <a:latin typeface="Arial" charset="0"/>
              </a:rPr>
              <a:t>trophozoites</a:t>
            </a:r>
            <a:r>
              <a:rPr lang="en-US" sz="2800" dirty="0">
                <a:latin typeface="Arial" charset="0"/>
              </a:rPr>
              <a:t> with RBC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quadrinucleated</a:t>
            </a:r>
            <a:r>
              <a:rPr lang="en-US" sz="2800" dirty="0">
                <a:latin typeface="Arial" charset="0"/>
              </a:rPr>
              <a:t> cysts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3200" dirty="0">
                <a:latin typeface="Arial" charset="0"/>
              </a:rPr>
              <a:t> Serology –IHA, ELISA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- usually negative in intestinal</a:t>
            </a:r>
            <a:endParaRPr lang="en-US" sz="32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sz="3200" dirty="0">
              <a:latin typeface="Arial" charset="0"/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Quadrinucleated cyst</a:t>
            </a:r>
          </a:p>
        </p:txBody>
      </p:sp>
      <p:pic>
        <p:nvPicPr>
          <p:cNvPr id="41987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733800" cy="3733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92" name="Group 84"/>
          <p:cNvGraphicFramePr>
            <a:graphicFrameLocks noGrp="1"/>
          </p:cNvGraphicFramePr>
          <p:nvPr/>
        </p:nvGraphicFramePr>
        <p:xfrm>
          <a:off x="228600" y="2209800"/>
          <a:ext cx="8686800" cy="4097338"/>
        </p:xfrm>
        <a:graphic>
          <a:graphicData uri="http://schemas.openxmlformats.org/drawingml/2006/table">
            <a:tbl>
              <a:tblPr/>
              <a:tblGrid>
                <a:gridCol w="1066800"/>
                <a:gridCol w="2286000"/>
                <a:gridCol w="1828800"/>
                <a:gridCol w="1766888"/>
                <a:gridCol w="1738312"/>
              </a:tblGrid>
              <a:tr h="5182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Drug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1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Metronidazole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Tinidazole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Iodoquinol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Diloxanide furoate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Acts on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Kills trophozoites in intestine &amp; tissue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Kills trophozoites in intestine &amp; tissue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Luminal-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Eradicate cysts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Luminal-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Eradicate cysts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Dose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500-750 mg PO tid x 5-10 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600 mg bd PO x 5 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650 mg PO tid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500 mg PO tid x10days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228600" y="49213"/>
            <a:ext cx="7040563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charset="0"/>
              </a:rPr>
              <a:t>Treatment</a:t>
            </a:r>
          </a:p>
          <a:p>
            <a:r>
              <a:rPr lang="en-US" sz="3200" dirty="0"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- symptomatic cases</a:t>
            </a:r>
          </a:p>
          <a:p>
            <a:r>
              <a:rPr lang="en-US" sz="2800" dirty="0">
                <a:latin typeface="Arial" charset="0"/>
              </a:rPr>
              <a:t>	- asymptomatic in non-endemic areas</a:t>
            </a:r>
          </a:p>
          <a:p>
            <a:r>
              <a:rPr lang="en-US" sz="2800" dirty="0">
                <a:latin typeface="Arial" charset="0"/>
              </a:rPr>
              <a:t>	- asymptomatic if food handlers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endParaRPr lang="en-US" sz="3200" spc="0" dirty="0">
              <a:solidFill>
                <a:srgbClr val="FFFFFF"/>
              </a:solidFill>
              <a:latin typeface="Arial" charset="0"/>
              <a:cs typeface="+mn-cs"/>
            </a:endParaRP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3200" spc="0" dirty="0">
                <a:solidFill>
                  <a:srgbClr val="FFFFFF"/>
                </a:solidFill>
                <a:latin typeface="Arial" charset="0"/>
                <a:cs typeface="+mn-cs"/>
              </a:rPr>
              <a:t>	</a:t>
            </a: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“</a:t>
            </a:r>
            <a:r>
              <a:rPr lang="en-US" sz="3200" spc="0" dirty="0" err="1">
                <a:solidFill>
                  <a:srgbClr val="FFFFFF"/>
                </a:solidFill>
                <a:latin typeface="+mj-lt"/>
                <a:cs typeface="+mn-cs"/>
              </a:rPr>
              <a:t>Harbouring</a:t>
            </a: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 of protozoa E. </a:t>
            </a:r>
            <a:r>
              <a:rPr lang="en-US" sz="3200" spc="0" dirty="0" err="1">
                <a:solidFill>
                  <a:srgbClr val="FFFFFF"/>
                </a:solidFill>
                <a:latin typeface="+mj-lt"/>
                <a:cs typeface="+mn-cs"/>
              </a:rPr>
              <a:t>histolytica</a:t>
            </a: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3200" spc="0" dirty="0">
                <a:solidFill>
                  <a:srgbClr val="FFFFFF"/>
                </a:solidFill>
                <a:latin typeface="+mj-lt"/>
                <a:cs typeface="+mn-cs"/>
              </a:rPr>
              <a:t>	inside the body with or without disease”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endParaRPr lang="en-US" sz="3200" spc="0" dirty="0">
              <a:solidFill>
                <a:srgbClr val="FFFFFF"/>
              </a:solidFill>
              <a:latin typeface="+mj-lt"/>
              <a:cs typeface="+mn-cs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 only 10% of infected develop disease</a:t>
            </a:r>
          </a:p>
          <a:p>
            <a:pPr marL="457200" lvl="1" indent="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 two types of infection</a:t>
            </a:r>
          </a:p>
          <a:p>
            <a:pPr marL="457200" lvl="1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endParaRPr lang="en-US" sz="1800" dirty="0">
              <a:solidFill>
                <a:srgbClr val="FFFFFF"/>
              </a:solidFill>
              <a:latin typeface="+mj-lt"/>
              <a:cs typeface="+mn-cs"/>
            </a:endParaRPr>
          </a:p>
          <a:p>
            <a:pPr marL="914400" lvl="2" indent="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Extra-intestinal </a:t>
            </a:r>
          </a:p>
          <a:p>
            <a:pPr marL="914400" lvl="2" indent="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+mn-cs"/>
              </a:rPr>
              <a:t>Intestinal- mild to fulminant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Amoebiasis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65125" y="96838"/>
            <a:ext cx="539442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B0F0"/>
                </a:solidFill>
                <a:latin typeface="Arial" charset="0"/>
              </a:rPr>
              <a:t>Prevention &amp; Control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Primary prevention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Safe excreta disposal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Safe water supply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Hygiene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Health education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Secondary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Early diagnosis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	- 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304800"/>
            <a:ext cx="8685213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charset="0"/>
              </a:rPr>
              <a:t>Primary prevention</a:t>
            </a:r>
          </a:p>
          <a:p>
            <a:endParaRPr lang="en-US" sz="3200" dirty="0">
              <a:latin typeface="Arial" charset="0"/>
            </a:endParaRPr>
          </a:p>
          <a:p>
            <a:r>
              <a:rPr lang="en-US" sz="2800" b="1" i="1" u="sng" dirty="0">
                <a:latin typeface="Arial" charset="0"/>
              </a:rPr>
              <a:t>Sanitation</a:t>
            </a:r>
            <a:r>
              <a:rPr lang="en-US" sz="2800" b="1" i="1" dirty="0">
                <a:latin typeface="Arial" charset="0"/>
              </a:rPr>
              <a:t>	      </a:t>
            </a:r>
            <a:r>
              <a:rPr lang="en-US" sz="2800" b="1" i="1" u="sng" dirty="0">
                <a:latin typeface="Arial" charset="0"/>
              </a:rPr>
              <a:t>Water</a:t>
            </a:r>
            <a:r>
              <a:rPr lang="en-US" sz="2800" b="1" i="1" dirty="0">
                <a:latin typeface="Arial" charset="0"/>
              </a:rPr>
              <a:t>       </a:t>
            </a:r>
            <a:r>
              <a:rPr lang="en-US" sz="2800" b="1" i="1" u="sng" dirty="0">
                <a:latin typeface="Arial" charset="0"/>
              </a:rPr>
              <a:t>Food hygiene</a:t>
            </a:r>
            <a:r>
              <a:rPr lang="en-US" sz="2800" b="1" i="1" dirty="0">
                <a:latin typeface="Arial" charset="0"/>
              </a:rPr>
              <a:t>	 </a:t>
            </a:r>
            <a:r>
              <a:rPr lang="en-US" sz="2800" b="1" i="1" u="sng" dirty="0">
                <a:latin typeface="Arial" charset="0"/>
              </a:rPr>
              <a:t>H </a:t>
            </a:r>
            <a:r>
              <a:rPr lang="en-US" sz="2800" b="1" i="1" u="sng" dirty="0" err="1">
                <a:latin typeface="Arial" charset="0"/>
              </a:rPr>
              <a:t>edu</a:t>
            </a:r>
            <a:r>
              <a:rPr lang="en-US" sz="2800" b="1" i="1" dirty="0">
                <a:latin typeface="Arial" charset="0"/>
              </a:rPr>
              <a:t>.</a:t>
            </a:r>
          </a:p>
          <a:p>
            <a:endParaRPr lang="en-US" sz="2800" b="1" i="1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-excreta	    -protect	     -protect food		-long</a:t>
            </a:r>
          </a:p>
          <a:p>
            <a:r>
              <a:rPr lang="en-US" sz="2800" dirty="0">
                <a:latin typeface="Arial" charset="0"/>
              </a:rPr>
              <a:t>-wash hands  -sand filter   -acetic acid		 term</a:t>
            </a:r>
          </a:p>
          <a:p>
            <a:r>
              <a:rPr lang="en-US" sz="2800" dirty="0">
                <a:latin typeface="Arial" charset="0"/>
              </a:rPr>
              <a:t>-latrines	    -boiling	     -detergent</a:t>
            </a:r>
          </a:p>
          <a:p>
            <a:r>
              <a:rPr lang="en-US" sz="2800" dirty="0">
                <a:latin typeface="Arial" charset="0"/>
              </a:rPr>
              <a:t>				     -food handlers</a:t>
            </a:r>
          </a:p>
          <a:p>
            <a:r>
              <a:rPr lang="en-US" sz="2800" dirty="0">
                <a:latin typeface="Arial" charset="0"/>
              </a:rPr>
              <a:t>					examine</a:t>
            </a:r>
          </a:p>
          <a:p>
            <a:r>
              <a:rPr lang="en-US" sz="2800" dirty="0">
                <a:latin typeface="Arial" charset="0"/>
              </a:rPr>
              <a:t>					treat </a:t>
            </a:r>
          </a:p>
          <a:p>
            <a:r>
              <a:rPr lang="en-US" sz="2800" dirty="0">
                <a:latin typeface="Arial" charset="0"/>
              </a:rPr>
              <a:t>					educate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914400"/>
            <a:ext cx="7680960" cy="2438399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dirty="0"/>
              <a:t>Thank you</a:t>
            </a:r>
          </a:p>
        </p:txBody>
      </p:sp>
      <p:pic>
        <p:nvPicPr>
          <p:cNvPr id="46083" name="Picture 9" descr="diarrhea-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962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unga" pitchFamily="34" charset="0"/>
              </a:rPr>
              <a:t>Trends of Amoebiasis</a:t>
            </a:r>
            <a:endParaRPr lang="en-IN" b="1" smtClean="0"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3200" spc="0" dirty="0">
                <a:cs typeface="+mn-cs"/>
              </a:rPr>
              <a:t>Global: </a:t>
            </a:r>
            <a:r>
              <a:rPr lang="en-US" sz="3200" spc="0" dirty="0">
                <a:solidFill>
                  <a:srgbClr val="FFFFFF"/>
                </a:solidFill>
                <a:cs typeface="+mn-cs"/>
              </a:rPr>
              <a:t>	- </a:t>
            </a:r>
            <a:r>
              <a:rPr lang="en-US" sz="2800" spc="0" dirty="0">
                <a:solidFill>
                  <a:srgbClr val="FFFFFF"/>
                </a:solidFill>
                <a:cs typeface="+mn-cs"/>
              </a:rPr>
              <a:t>worldwide in distribution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- 3</a:t>
            </a:r>
            <a:r>
              <a:rPr lang="en-US" sz="2800" spc="0" baseline="30000" dirty="0">
                <a:solidFill>
                  <a:srgbClr val="FFFFFF"/>
                </a:solidFill>
                <a:cs typeface="+mn-cs"/>
              </a:rPr>
              <a:t>rd</a:t>
            </a:r>
            <a:r>
              <a:rPr lang="en-US" sz="2800" spc="0" dirty="0">
                <a:solidFill>
                  <a:srgbClr val="FFFFFF"/>
                </a:solidFill>
                <a:cs typeface="+mn-cs"/>
              </a:rPr>
              <a:t> most common parasitic death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- India, China, Africa, South America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- 2-60% prevalence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- 100,000 </a:t>
            </a:r>
            <a:r>
              <a:rPr lang="en-US" sz="2800" spc="0" dirty="0" smtClean="0">
                <a:solidFill>
                  <a:srgbClr val="FFFFFF"/>
                </a:solidFill>
                <a:cs typeface="+mn-cs"/>
              </a:rPr>
              <a:t>deaths/year</a:t>
            </a:r>
            <a:endParaRPr lang="en-US" sz="2800" spc="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- 500 million infections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- 50 million cases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3200" spc="0" dirty="0">
                <a:cs typeface="+mn-cs"/>
              </a:rPr>
              <a:t>India:</a:t>
            </a:r>
            <a:r>
              <a:rPr lang="en-US" sz="3200" spc="0" dirty="0">
                <a:solidFill>
                  <a:srgbClr val="FFFFFF"/>
                </a:solidFill>
                <a:cs typeface="+mn-cs"/>
              </a:rPr>
              <a:t>	- </a:t>
            </a:r>
            <a:r>
              <a:rPr lang="en-US" sz="2800" spc="0" dirty="0">
                <a:solidFill>
                  <a:srgbClr val="FFFFFF"/>
                </a:solidFill>
                <a:cs typeface="+mn-cs"/>
              </a:rPr>
              <a:t>15% prevalence (3.6-47.4%)</a:t>
            </a:r>
          </a:p>
          <a:p>
            <a:pPr marL="0" indent="0" eaLnBrk="1" hangingPunct="1"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en-US" sz="2800" spc="0" dirty="0">
                <a:solidFill>
                  <a:srgbClr val="FFFFFF"/>
                </a:solidFill>
                <a:cs typeface="+mn-cs"/>
              </a:rPr>
              <a:t>		- variation according to sanitation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cs typeface="Tunga" pitchFamily="34" charset="0"/>
              </a:rPr>
              <a:t>Magnitude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990600"/>
            <a:ext cx="7680325" cy="51974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Entamoeba histolytica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7 zymodemes pathogenic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two forms – </a:t>
            </a:r>
          </a:p>
          <a:p>
            <a:pPr lvl="4" eaLnBrk="1" hangingPunct="1">
              <a:buFontTx/>
              <a:buChar char="-"/>
              <a:defRPr/>
            </a:pPr>
            <a:r>
              <a:rPr lang="en-US" sz="2400" smtClean="0"/>
              <a:t> </a:t>
            </a:r>
            <a:r>
              <a:rPr lang="en-US" sz="2400" i="1" smtClean="0"/>
              <a:t>trophozoite </a:t>
            </a:r>
            <a:r>
              <a:rPr lang="en-US" sz="2400" smtClean="0"/>
              <a:t>(vegetative)-fragile</a:t>
            </a:r>
          </a:p>
          <a:p>
            <a:pPr lvl="4" eaLnBrk="1" hangingPunct="1">
              <a:buFontTx/>
              <a:buChar char="-"/>
              <a:defRPr/>
            </a:pPr>
            <a:r>
              <a:rPr lang="en-US" sz="2400" smtClean="0"/>
              <a:t> </a:t>
            </a:r>
            <a:r>
              <a:rPr lang="en-US" sz="2400" i="1" smtClean="0"/>
              <a:t>cyst</a:t>
            </a:r>
            <a:r>
              <a:rPr lang="en-US" sz="2400" smtClean="0"/>
              <a:t> -this is the infective stage</a:t>
            </a:r>
          </a:p>
          <a:p>
            <a:pPr lvl="4" eaLnBrk="1" hangingPunct="1">
              <a:defRPr/>
            </a:pPr>
            <a:r>
              <a:rPr lang="en-US" sz="2400" smtClean="0"/>
              <a:t>	-survives for weeks if appropr. envi</a:t>
            </a:r>
          </a:p>
          <a:p>
            <a:pPr lvl="4" eaLnBrk="1" hangingPunct="1">
              <a:defRPr/>
            </a:pPr>
            <a:r>
              <a:rPr lang="en-US" sz="2400" smtClean="0"/>
              <a:t>	-infective dose can be a single cyst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source of infection is a case or carrier</a:t>
            </a:r>
          </a:p>
          <a:p>
            <a:pPr lvl="3" eaLnBrk="1" hangingPunct="1">
              <a:buFont typeface="Arial" charset="0"/>
              <a:buNone/>
              <a:defRPr/>
            </a:pPr>
            <a:r>
              <a:rPr lang="en-US" sz="2400" smtClean="0"/>
              <a:t>		-1.5*10</a:t>
            </a:r>
            <a:r>
              <a:rPr lang="en-US" sz="2400" baseline="30000" smtClean="0"/>
              <a:t>7 </a:t>
            </a:r>
            <a:r>
              <a:rPr lang="en-US" sz="2400" smtClean="0"/>
              <a:t>cysts per day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reservoir is only human –several years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resistant to chlorine in normal conc.</a:t>
            </a:r>
          </a:p>
          <a:p>
            <a:pPr lvl="3"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 readily killed by freezing or heating(55</a:t>
            </a:r>
            <a:r>
              <a:rPr lang="en-US" sz="2400" smtClean="0">
                <a:cs typeface="Arial" charset="0"/>
              </a:rPr>
              <a:t>°</a:t>
            </a:r>
            <a:r>
              <a:rPr lang="en-US" sz="2400" smtClean="0">
                <a:latin typeface="Arial" charset="0"/>
                <a:cs typeface="Arial" charset="0"/>
              </a:rPr>
              <a:t>C</a:t>
            </a:r>
            <a:r>
              <a:rPr lang="en-US" sz="2400" smtClean="0">
                <a:latin typeface="Arial" charset="0"/>
              </a:rPr>
              <a:t>)</a:t>
            </a:r>
          </a:p>
          <a:p>
            <a:pPr marL="0" indent="0" eaLnBrk="1" hangingPunct="1">
              <a:defRPr/>
            </a:pPr>
            <a:endParaRPr 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Epidemiological determinants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0907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886200"/>
            <a:ext cx="1744662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914400"/>
            <a:ext cx="4040188" cy="639763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800" dirty="0"/>
              <a:t>Incubation period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48200" y="914400"/>
            <a:ext cx="4041775" cy="639763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800" dirty="0"/>
              <a:t>Period of communicability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1752600"/>
            <a:ext cx="4041775" cy="395128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en-US" sz="3200" dirty="0"/>
              <a:t>For duration of the illness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381000" y="1752600"/>
            <a:ext cx="4040188" cy="3951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en-US" sz="3200" dirty="0" smtClean="0"/>
              <a:t>3 days in severe infection; several months in sub-acute and chronic form. In average case vary from 3-4 weeks.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0" indent="0" eaLnBrk="1" hangingPunct="1">
              <a:defRPr/>
            </a:pPr>
            <a:endParaRPr lang="en-US" sz="2000" dirty="0" smtClean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Faeco</a:t>
            </a:r>
            <a:r>
              <a:rPr lang="en-US" sz="3200" dirty="0" smtClean="0">
                <a:latin typeface="Arial" charset="0"/>
              </a:rPr>
              <a:t>-oral route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Arial" charset="0"/>
              </a:rPr>
              <a:t>	- </a:t>
            </a:r>
            <a:r>
              <a:rPr lang="en-US" sz="2800" dirty="0" smtClean="0">
                <a:latin typeface="Arial" charset="0"/>
              </a:rPr>
              <a:t>contaminated water and food</a:t>
            </a:r>
            <a:endParaRPr lang="en-US" sz="3200" dirty="0" smtClean="0">
              <a:latin typeface="Arial" charset="0"/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latin typeface="Arial" charset="0"/>
              </a:rPr>
              <a:t>	-</a:t>
            </a:r>
            <a:r>
              <a:rPr lang="en-US" sz="2800" dirty="0" smtClean="0">
                <a:latin typeface="Arial" charset="0"/>
              </a:rPr>
              <a:t> direct hand to mouth</a:t>
            </a:r>
            <a:endParaRPr lang="en-US" sz="3200" dirty="0" smtClean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Arial" charset="0"/>
              </a:rPr>
              <a:t> Agency of flies, cockroaches, rats, etc.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Arial" charset="0"/>
              </a:rPr>
              <a:t> Sexual contact via oral-rectal contact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80325" cy="1371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r>
              <a:rPr lang="en-US" smtClean="0">
                <a:latin typeface="Arial" charset="0"/>
                <a:cs typeface="Tunga" pitchFamily="34" charset="0"/>
              </a:rPr>
              <a:t>Modes of Transmission</a:t>
            </a:r>
            <a:r>
              <a:rPr lang="en-US" sz="2400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  <a:t/>
            </a:r>
            <a:br>
              <a:rPr lang="en-US" sz="2400" smtClean="0">
                <a:solidFill>
                  <a:srgbClr val="FFFF00"/>
                </a:solidFill>
                <a:latin typeface="Arial" charset="0"/>
                <a:cs typeface="Tunga" pitchFamily="34" charset="0"/>
              </a:rPr>
            </a:br>
            <a:endParaRPr lang="en-US" smtClean="0"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unga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715000" cy="2428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629</Words>
  <Application>Microsoft Office PowerPoint</Application>
  <PresentationFormat>On-screen Show (4:3)</PresentationFormat>
  <Paragraphs>244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Mylar</vt:lpstr>
      <vt:lpstr>Amoebiasis  (Amoebic dysentery)</vt:lpstr>
      <vt:lpstr>Causative agent: Entamoeba histolytica</vt:lpstr>
      <vt:lpstr>Amoebiasis </vt:lpstr>
      <vt:lpstr>Trends of Amoebiasis</vt:lpstr>
      <vt:lpstr>Magnitude </vt:lpstr>
      <vt:lpstr>Epidemiological determinants   </vt:lpstr>
      <vt:lpstr>Slide 7</vt:lpstr>
      <vt:lpstr>        Modes of Transmission </vt:lpstr>
      <vt:lpstr>Slide 9</vt:lpstr>
      <vt:lpstr>Slide 10</vt:lpstr>
      <vt:lpstr>Host Factor Contributions</vt:lpstr>
      <vt:lpstr>Risk factors</vt:lpstr>
      <vt:lpstr>Clinical features</vt:lpstr>
      <vt:lpstr>Slide 14</vt:lpstr>
      <vt:lpstr>Slide 15</vt:lpstr>
      <vt:lpstr>Slide 16</vt:lpstr>
      <vt:lpstr>Slide 17</vt:lpstr>
      <vt:lpstr>Virulence factors</vt:lpstr>
      <vt:lpstr>Cysteine proteinase  - Complement factor C3</vt:lpstr>
      <vt:lpstr>Zymodeme</vt:lpstr>
      <vt:lpstr>Invasive x Noninvasive strains</vt:lpstr>
      <vt:lpstr>pathogenesis</vt:lpstr>
      <vt:lpstr>Slide 23</vt:lpstr>
      <vt:lpstr>Slide 24</vt:lpstr>
      <vt:lpstr>Clinical manifestation</vt:lpstr>
      <vt:lpstr>Slide 26</vt:lpstr>
      <vt:lpstr>Slide 27</vt:lpstr>
      <vt:lpstr>Quadrinucleated cyst</vt:lpstr>
      <vt:lpstr>Slide 29</vt:lpstr>
      <vt:lpstr>Slide 30</vt:lpstr>
      <vt:lpstr>Slide 31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Amoebiasis  (Amoebic dysentery)</dc:title>
  <dc:creator>abhinay</dc:creator>
  <cp:lastModifiedBy>karl</cp:lastModifiedBy>
  <cp:revision>17</cp:revision>
  <dcterms:created xsi:type="dcterms:W3CDTF">2006-08-16T00:00:00Z</dcterms:created>
  <dcterms:modified xsi:type="dcterms:W3CDTF">2011-04-25T16:09:50Z</dcterms:modified>
</cp:coreProperties>
</file>