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3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2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1924"/>
            <a:ext cx="12192000" cy="5426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5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7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5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0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0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1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2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2964-6B69-4BD1-8B80-D5A8E17F7A76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248DF-CAB0-4656-978C-D3C43A199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6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AMEBIASIS &amp; GIARDIASIS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LOICE ACHIENG’</a:t>
            </a:r>
          </a:p>
          <a:p>
            <a:endParaRPr lang="en-US" dirty="0"/>
          </a:p>
          <a:p>
            <a:r>
              <a:rPr lang="en-US" dirty="0" smtClean="0"/>
              <a:t>DATE: 16/8/2016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8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Diarrhea</a:t>
            </a:r>
          </a:p>
          <a:p>
            <a:r>
              <a:rPr lang="en-US" dirty="0" smtClean="0"/>
              <a:t>Dysentery</a:t>
            </a:r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Dehydration</a:t>
            </a:r>
          </a:p>
          <a:p>
            <a:r>
              <a:rPr lang="en-US" dirty="0" smtClean="0"/>
              <a:t>Length of symptoms depends on immune status of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336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AMOEBIASIS VS. BACILLARY DYSENTERY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072548"/>
              </p:ext>
            </p:extLst>
          </p:nvPr>
        </p:nvGraphicFramePr>
        <p:xfrm>
          <a:off x="167424" y="1431925"/>
          <a:ext cx="1156523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5077"/>
                <a:gridCol w="3855077"/>
                <a:gridCol w="38550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Symptom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AMOEBIASIS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BACILLARY</a:t>
                      </a:r>
                      <a:r>
                        <a:rPr lang="en-US" baseline="0" dirty="0" smtClean="0"/>
                        <a:t> DYSENTERY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Onset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General condition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Fever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Tenesmus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Dehydration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Feces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trophozoites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Culture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314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EXTRA-INTESTINAL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1978"/>
            <a:ext cx="12192000" cy="5686022"/>
          </a:xfrm>
        </p:spPr>
        <p:txBody>
          <a:bodyPr/>
          <a:lstStyle/>
          <a:p>
            <a:r>
              <a:rPr lang="en-US" dirty="0" smtClean="0"/>
              <a:t>Amebic liver abscess</a:t>
            </a:r>
          </a:p>
          <a:p>
            <a:pPr lvl="1"/>
            <a:r>
              <a:rPr lang="en-US" dirty="0" smtClean="0"/>
              <a:t>Via portal system</a:t>
            </a:r>
          </a:p>
          <a:p>
            <a:pPr lvl="1"/>
            <a:r>
              <a:rPr lang="en-US" dirty="0" smtClean="0"/>
              <a:t>5% of invasive disease</a:t>
            </a:r>
          </a:p>
          <a:p>
            <a:pPr lvl="1"/>
            <a:r>
              <a:rPr lang="en-US" dirty="0" smtClean="0"/>
              <a:t>10 times more common in men</a:t>
            </a:r>
          </a:p>
          <a:p>
            <a:pPr lvl="1"/>
            <a:endParaRPr lang="en-US" dirty="0"/>
          </a:p>
          <a:p>
            <a:r>
              <a:rPr lang="en-US" dirty="0" err="1" smtClean="0"/>
              <a:t>Pleuro</a:t>
            </a:r>
            <a:r>
              <a:rPr lang="en-US" dirty="0" smtClean="0"/>
              <a:t>-pulmonary</a:t>
            </a:r>
          </a:p>
          <a:p>
            <a:pPr lvl="1"/>
            <a:r>
              <a:rPr lang="en-US" dirty="0" smtClean="0"/>
              <a:t>Direct spread from liver abscess (10%)</a:t>
            </a:r>
          </a:p>
          <a:p>
            <a:pPr lvl="1"/>
            <a:r>
              <a:rPr lang="en-US" dirty="0" smtClean="0"/>
              <a:t>Hematogenous spread</a:t>
            </a:r>
          </a:p>
          <a:p>
            <a:pPr lvl="1"/>
            <a:endParaRPr lang="en-US" dirty="0"/>
          </a:p>
          <a:p>
            <a:r>
              <a:rPr lang="en-US" dirty="0" smtClean="0"/>
              <a:t>Brain</a:t>
            </a:r>
          </a:p>
          <a:p>
            <a:pPr lvl="1"/>
            <a:r>
              <a:rPr lang="en-US" dirty="0" smtClean="0"/>
              <a:t>Abrupt onset and rapid progression</a:t>
            </a:r>
          </a:p>
          <a:p>
            <a:pPr lvl="1"/>
            <a:r>
              <a:rPr lang="en-US" dirty="0" smtClean="0"/>
              <a:t>Death in 12-72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904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VIRULENCE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Trophozoites interact with the host through a series of steps:</a:t>
            </a:r>
          </a:p>
          <a:p>
            <a:pPr lvl="1"/>
            <a:r>
              <a:rPr lang="en-US" dirty="0" smtClean="0"/>
              <a:t>Adhesion to target cell </a:t>
            </a:r>
            <a:r>
              <a:rPr lang="en-US" dirty="0" smtClean="0">
                <a:sym typeface="Wingdings" panose="05000000000000000000" pitchFamily="2" charset="2"/>
              </a:rPr>
              <a:t> phagocytosis and cytopathic effect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Induce both Humoral and cell mediated immune responses that are insufficient to </a:t>
            </a:r>
            <a:r>
              <a:rPr lang="en-US" dirty="0" err="1" smtClean="0">
                <a:sym typeface="Wingdings" panose="05000000000000000000" pitchFamily="2" charset="2"/>
              </a:rPr>
              <a:t>kil</a:t>
            </a:r>
            <a:r>
              <a:rPr lang="en-US" dirty="0" smtClean="0">
                <a:sym typeface="Wingdings" panose="05000000000000000000" pitchFamily="2" charset="2"/>
              </a:rPr>
              <a:t> them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Produce </a:t>
            </a:r>
            <a:r>
              <a:rPr lang="en-US" b="1" dirty="0" smtClean="0">
                <a:sym typeface="Wingdings" panose="05000000000000000000" pitchFamily="2" charset="2"/>
              </a:rPr>
              <a:t>Cysteine proteinases </a:t>
            </a:r>
            <a:r>
              <a:rPr lang="en-US" dirty="0" smtClean="0">
                <a:sym typeface="Wingdings" panose="05000000000000000000" pitchFamily="2" charset="2"/>
              </a:rPr>
              <a:t>assisting in digesting the ECM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This proteases produced by invasive species, inactivates C3 making the parasite resistant to complement-mediated lysis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Non-invasive strains</a:t>
            </a:r>
          </a:p>
          <a:p>
            <a:pPr lvl="1"/>
            <a:r>
              <a:rPr lang="en-US" i="1" dirty="0" smtClean="0">
                <a:sym typeface="Wingdings" panose="05000000000000000000" pitchFamily="2" charset="2"/>
              </a:rPr>
              <a:t>E. dispar</a:t>
            </a:r>
          </a:p>
          <a:p>
            <a:pPr lvl="1"/>
            <a:endParaRPr lang="en-US" i="1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Look up the life-cycle of </a:t>
            </a:r>
            <a:r>
              <a:rPr lang="en-US" i="1" dirty="0" smtClean="0">
                <a:sym typeface="Wingdings" panose="05000000000000000000" pitchFamily="2" charset="2"/>
              </a:rPr>
              <a:t>E. histolytica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03530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Microscopy on fresh stool immediately before cooling</a:t>
            </a:r>
          </a:p>
          <a:p>
            <a:pPr lvl="1"/>
            <a:r>
              <a:rPr lang="en-US" dirty="0" smtClean="0"/>
              <a:t>Fresh mucus or rectal ulcer swab</a:t>
            </a:r>
          </a:p>
          <a:p>
            <a:pPr lvl="1"/>
            <a:r>
              <a:rPr lang="en-US" dirty="0" smtClean="0"/>
              <a:t>Colorless </a:t>
            </a:r>
            <a:r>
              <a:rPr lang="en-US" dirty="0" err="1" smtClean="0"/>
              <a:t>moile</a:t>
            </a:r>
            <a:r>
              <a:rPr lang="en-US" dirty="0" smtClean="0"/>
              <a:t> trophozoites with RBCs</a:t>
            </a:r>
          </a:p>
          <a:p>
            <a:pPr lvl="1"/>
            <a:r>
              <a:rPr lang="en-US" dirty="0" err="1" smtClean="0"/>
              <a:t>Quadri</a:t>
            </a:r>
            <a:r>
              <a:rPr lang="en-US" dirty="0" smtClean="0"/>
              <a:t>-nucleated cysts</a:t>
            </a:r>
          </a:p>
          <a:p>
            <a:pPr lvl="1"/>
            <a:endParaRPr lang="en-US" dirty="0"/>
          </a:p>
          <a:p>
            <a:r>
              <a:rPr lang="en-US" dirty="0" smtClean="0"/>
              <a:t>Serology – IHA&lt; ELISA</a:t>
            </a:r>
          </a:p>
          <a:p>
            <a:pPr lvl="1"/>
            <a:r>
              <a:rPr lang="en-US" dirty="0" smtClean="0"/>
              <a:t>Usually negative in intestinal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40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Symptomatic cases</a:t>
            </a:r>
          </a:p>
          <a:p>
            <a:pPr lvl="1"/>
            <a:r>
              <a:rPr lang="en-US" dirty="0" smtClean="0"/>
              <a:t>Metronidazole (nitro-</a:t>
            </a:r>
            <a:r>
              <a:rPr lang="en-US" dirty="0" err="1" smtClean="0"/>
              <a:t>imidazoles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Iodoquinol</a:t>
            </a:r>
            <a:r>
              <a:rPr lang="en-US" dirty="0" smtClean="0"/>
              <a:t> (Eradicate cysts)</a:t>
            </a:r>
          </a:p>
          <a:p>
            <a:pPr lvl="1"/>
            <a:r>
              <a:rPr lang="en-US" dirty="0" err="1" smtClean="0"/>
              <a:t>Dilazonide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r>
              <a:rPr lang="en-US" dirty="0" smtClean="0"/>
              <a:t> (Eradicates cysts)</a:t>
            </a:r>
          </a:p>
          <a:p>
            <a:r>
              <a:rPr lang="en-US" dirty="0" smtClean="0"/>
              <a:t>Asymptomatic in non-endemic areas</a:t>
            </a:r>
          </a:p>
          <a:p>
            <a:endParaRPr lang="en-US" dirty="0"/>
          </a:p>
          <a:p>
            <a:r>
              <a:rPr lang="en-US" dirty="0" smtClean="0"/>
              <a:t>Asymptomatic if food handlers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2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Safe excreta disposal</a:t>
            </a:r>
          </a:p>
          <a:p>
            <a:pPr lvl="1"/>
            <a:r>
              <a:rPr lang="en-US" dirty="0" smtClean="0"/>
              <a:t>Safe water supply</a:t>
            </a:r>
          </a:p>
          <a:p>
            <a:pPr lvl="1"/>
            <a:r>
              <a:rPr lang="en-US" dirty="0" smtClean="0"/>
              <a:t>Hygiene</a:t>
            </a:r>
          </a:p>
          <a:p>
            <a:pPr lvl="1"/>
            <a:r>
              <a:rPr lang="en-US" dirty="0" smtClean="0"/>
              <a:t>Health education</a:t>
            </a:r>
          </a:p>
          <a:p>
            <a:pPr lvl="1"/>
            <a:endParaRPr lang="en-US" dirty="0"/>
          </a:p>
          <a:p>
            <a:r>
              <a:rPr lang="en-US" dirty="0" smtClean="0"/>
              <a:t>Secondary</a:t>
            </a:r>
          </a:p>
          <a:p>
            <a:pPr lvl="1"/>
            <a:r>
              <a:rPr lang="en-US" dirty="0" smtClean="0"/>
              <a:t>Early diagnosis</a:t>
            </a:r>
          </a:p>
          <a:p>
            <a:pPr lvl="1"/>
            <a:r>
              <a:rPr lang="en-US" dirty="0" smtClean="0"/>
              <a:t>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966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GIARDIA LAMBLIA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41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Giardia </a:t>
            </a:r>
            <a:r>
              <a:rPr lang="en-US" dirty="0" err="1" smtClean="0"/>
              <a:t>intestinalis</a:t>
            </a:r>
            <a:endParaRPr lang="en-US" dirty="0" smtClean="0"/>
          </a:p>
          <a:p>
            <a:pPr lvl="1"/>
            <a:r>
              <a:rPr lang="en-US" dirty="0" err="1" smtClean="0"/>
              <a:t>Protozoal</a:t>
            </a:r>
            <a:r>
              <a:rPr lang="en-US" dirty="0" smtClean="0"/>
              <a:t> parasite</a:t>
            </a:r>
          </a:p>
          <a:p>
            <a:pPr lvl="1"/>
            <a:endParaRPr lang="en-US" dirty="0"/>
          </a:p>
          <a:p>
            <a:r>
              <a:rPr lang="en-US" dirty="0" smtClean="0"/>
              <a:t>Also</a:t>
            </a:r>
          </a:p>
          <a:p>
            <a:pPr lvl="1"/>
            <a:r>
              <a:rPr lang="en-US" i="1" dirty="0" smtClean="0"/>
              <a:t>G. </a:t>
            </a:r>
            <a:r>
              <a:rPr lang="en-US" i="1" dirty="0" err="1" smtClean="0"/>
              <a:t>lamblia</a:t>
            </a:r>
            <a:endParaRPr lang="en-US" i="1" dirty="0" smtClean="0"/>
          </a:p>
          <a:p>
            <a:pPr lvl="1"/>
            <a:r>
              <a:rPr lang="en-US" i="1" dirty="0" err="1" smtClean="0"/>
              <a:t>Lamblia</a:t>
            </a:r>
            <a:r>
              <a:rPr lang="en-US" i="1" dirty="0" smtClean="0"/>
              <a:t> </a:t>
            </a:r>
            <a:r>
              <a:rPr lang="en-US" i="1" dirty="0" err="1" smtClean="0"/>
              <a:t>intestinalis</a:t>
            </a:r>
            <a:endParaRPr lang="en-US" i="1" dirty="0" smtClean="0"/>
          </a:p>
          <a:p>
            <a:pPr lvl="1"/>
            <a:r>
              <a:rPr lang="en-US" i="1" dirty="0" smtClean="0"/>
              <a:t>G. </a:t>
            </a:r>
            <a:r>
              <a:rPr lang="en-US" i="1" dirty="0" err="1" smtClean="0"/>
              <a:t>duodealis</a:t>
            </a:r>
            <a:endParaRPr lang="en-US" i="1" dirty="0" smtClean="0"/>
          </a:p>
          <a:p>
            <a:pPr lvl="1"/>
            <a:endParaRPr lang="en-US" i="1" dirty="0"/>
          </a:p>
          <a:p>
            <a:r>
              <a:rPr lang="en-US" dirty="0" smtClean="0"/>
              <a:t>Isolated from human (main reservoir)</a:t>
            </a:r>
          </a:p>
          <a:p>
            <a:r>
              <a:rPr lang="en-US" dirty="0" smtClean="0"/>
              <a:t>Zoonotic transmission can 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82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World-wide</a:t>
            </a:r>
          </a:p>
          <a:p>
            <a:r>
              <a:rPr lang="en-US" dirty="0" smtClean="0"/>
              <a:t>More common in warmer climates</a:t>
            </a:r>
          </a:p>
          <a:p>
            <a:r>
              <a:rPr lang="en-US" dirty="0" smtClean="0"/>
              <a:t>Children, travelers, hikers, swimmers – most commonly affected</a:t>
            </a:r>
          </a:p>
          <a:p>
            <a:r>
              <a:rPr lang="en-US" dirty="0" smtClean="0"/>
              <a:t>Prevalence is fairly low in developed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00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CAUSATIVE AGENT</a:t>
            </a:r>
            <a:r>
              <a:rPr lang="en-US" u="none" dirty="0" smtClean="0"/>
              <a:t>: </a:t>
            </a:r>
            <a:r>
              <a:rPr lang="en-US" i="1" dirty="0" smtClean="0"/>
              <a:t>Entamoeba</a:t>
            </a:r>
            <a:r>
              <a:rPr lang="en-US" i="1" u="none" dirty="0" smtClean="0"/>
              <a:t> </a:t>
            </a:r>
            <a:r>
              <a:rPr lang="en-US" i="1" dirty="0" smtClean="0"/>
              <a:t>histolytica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Amebiasis</a:t>
            </a:r>
            <a:r>
              <a:rPr lang="en-US" dirty="0" smtClean="0"/>
              <a:t> - Harboring the protozoa </a:t>
            </a:r>
            <a:r>
              <a:rPr lang="en-US" i="1" dirty="0" smtClean="0"/>
              <a:t>E. histolytica</a:t>
            </a:r>
            <a:r>
              <a:rPr lang="en-US" dirty="0" smtClean="0"/>
              <a:t> inside the body with or without the disease</a:t>
            </a:r>
          </a:p>
          <a:p>
            <a:endParaRPr lang="en-US" dirty="0"/>
          </a:p>
          <a:p>
            <a:r>
              <a:rPr lang="en-US" dirty="0" smtClean="0"/>
              <a:t>Only 10% of infected develop 2 types of infection:</a:t>
            </a:r>
          </a:p>
          <a:p>
            <a:pPr lvl="1"/>
            <a:r>
              <a:rPr lang="en-US" dirty="0" smtClean="0"/>
              <a:t>Extra-intestinal</a:t>
            </a:r>
          </a:p>
          <a:p>
            <a:pPr lvl="1"/>
            <a:r>
              <a:rPr lang="en-US" dirty="0" smtClean="0"/>
              <a:t>Intestinal </a:t>
            </a:r>
            <a:r>
              <a:rPr lang="en-US" dirty="0"/>
              <a:t>(</a:t>
            </a:r>
            <a:r>
              <a:rPr lang="en-US" dirty="0" smtClean="0"/>
              <a:t>fulminant)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941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MORBIDITY AND MORTALITY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Infections resolve spontaneously</a:t>
            </a:r>
          </a:p>
          <a:p>
            <a:endParaRPr lang="en-US" dirty="0"/>
          </a:p>
          <a:p>
            <a:r>
              <a:rPr lang="en-US" dirty="0" smtClean="0"/>
              <a:t>Chronic infections occur </a:t>
            </a:r>
          </a:p>
          <a:p>
            <a:pPr lvl="1"/>
            <a:r>
              <a:rPr lang="en-US" dirty="0" smtClean="0"/>
              <a:t>May contribute to decreased lifespan in </a:t>
            </a:r>
            <a:r>
              <a:rPr lang="en-US" dirty="0" err="1" smtClean="0"/>
              <a:t>immuno</a:t>
            </a:r>
            <a:r>
              <a:rPr lang="en-US" dirty="0" smtClean="0"/>
              <a:t>-deficient individuals</a:t>
            </a:r>
          </a:p>
          <a:p>
            <a:pPr lvl="1"/>
            <a:r>
              <a:rPr lang="en-US" dirty="0" smtClean="0"/>
              <a:t>Can result in malnutrition, steatorrhea, bloating </a:t>
            </a:r>
          </a:p>
          <a:p>
            <a:pPr lvl="1"/>
            <a:endParaRPr lang="en-US" dirty="0"/>
          </a:p>
          <a:p>
            <a:r>
              <a:rPr lang="en-US" dirty="0" smtClean="0"/>
              <a:t>Young animals are most affected; usually not life-threatening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37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Cyst	</a:t>
            </a:r>
          </a:p>
          <a:p>
            <a:pPr lvl="1"/>
            <a:r>
              <a:rPr lang="en-US" dirty="0" smtClean="0"/>
              <a:t>Direct transmission</a:t>
            </a:r>
          </a:p>
          <a:p>
            <a:pPr lvl="1"/>
            <a:r>
              <a:rPr lang="en-US" dirty="0" smtClean="0"/>
              <a:t>Fomites</a:t>
            </a:r>
          </a:p>
          <a:p>
            <a:pPr lvl="1"/>
            <a:r>
              <a:rPr lang="en-US" dirty="0" smtClean="0"/>
              <a:t>Resistant to routine chlorination</a:t>
            </a:r>
          </a:p>
          <a:p>
            <a:pPr lvl="1"/>
            <a:r>
              <a:rPr lang="en-US" dirty="0" smtClean="0"/>
              <a:t>Heat or UV radiation to eradicate Cysts; </a:t>
            </a:r>
            <a:r>
              <a:rPr lang="en-US" dirty="0" smtClean="0"/>
              <a:t>Susceptible to </a:t>
            </a:r>
            <a:r>
              <a:rPr lang="en-US" dirty="0" err="1" smtClean="0"/>
              <a:t>dessication</a:t>
            </a:r>
            <a:r>
              <a:rPr lang="en-US" dirty="0" smtClean="0"/>
              <a:t> and direct sunlight</a:t>
            </a:r>
            <a:endParaRPr lang="en-US" dirty="0" smtClean="0"/>
          </a:p>
          <a:p>
            <a:pPr lvl="1"/>
            <a:r>
              <a:rPr lang="en-US" dirty="0" smtClean="0"/>
              <a:t>Can survive in freezing</a:t>
            </a:r>
          </a:p>
          <a:p>
            <a:endParaRPr lang="en-US" dirty="0"/>
          </a:p>
          <a:p>
            <a:r>
              <a:rPr lang="en-US" dirty="0" smtClean="0"/>
              <a:t>Trophozoites</a:t>
            </a:r>
          </a:p>
          <a:p>
            <a:endParaRPr lang="en-US" dirty="0"/>
          </a:p>
          <a:p>
            <a:r>
              <a:rPr lang="en-US" dirty="0" smtClean="0"/>
              <a:t>Look up life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88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IN HUMANS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Incubation period: 1-25 days</a:t>
            </a:r>
          </a:p>
          <a:p>
            <a:endParaRPr lang="en-US" dirty="0"/>
          </a:p>
          <a:p>
            <a:r>
              <a:rPr lang="en-US" dirty="0" smtClean="0"/>
              <a:t>Most are asymptomatic</a:t>
            </a:r>
          </a:p>
          <a:p>
            <a:endParaRPr lang="en-US" dirty="0"/>
          </a:p>
          <a:p>
            <a:r>
              <a:rPr lang="en-US" dirty="0" smtClean="0"/>
              <a:t>Sudden onset diarrhea, foul-smelling bulky stool, malnutrition and weight loss</a:t>
            </a:r>
          </a:p>
          <a:p>
            <a:r>
              <a:rPr lang="en-US" dirty="0" smtClean="0"/>
              <a:t>Vitamin deficiencies may result</a:t>
            </a:r>
          </a:p>
          <a:p>
            <a:r>
              <a:rPr lang="en-US" dirty="0" smtClean="0"/>
              <a:t>Disaccharide intolerance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86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observation of cyst or </a:t>
            </a:r>
            <a:r>
              <a:rPr lang="en-US" dirty="0" err="1" smtClean="0"/>
              <a:t>trophozoite</a:t>
            </a:r>
            <a:r>
              <a:rPr lang="en-US" dirty="0" smtClean="0"/>
              <a:t> in stool</a:t>
            </a:r>
          </a:p>
          <a:p>
            <a:endParaRPr lang="en-US" dirty="0"/>
          </a:p>
          <a:p>
            <a:r>
              <a:rPr lang="en-US" dirty="0" err="1" smtClean="0"/>
              <a:t>Immunofliorescene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ELISa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07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protozoals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4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most common parasitic disease world-wide</a:t>
            </a:r>
          </a:p>
          <a:p>
            <a:r>
              <a:rPr lang="en-US" dirty="0" smtClean="0"/>
              <a:t>Common in India, China, Africa, South America</a:t>
            </a:r>
          </a:p>
          <a:p>
            <a:r>
              <a:rPr lang="en-US" dirty="0" smtClean="0"/>
              <a:t>Determinants:</a:t>
            </a:r>
          </a:p>
          <a:p>
            <a:pPr lvl="1"/>
            <a:r>
              <a:rPr lang="en-US" dirty="0" smtClean="0"/>
              <a:t>Trophozoite – pathogenic, vegetative, </a:t>
            </a:r>
          </a:p>
          <a:p>
            <a:pPr lvl="1"/>
            <a:r>
              <a:rPr lang="en-US" dirty="0" smtClean="0"/>
              <a:t>Cyst – infective stage; survives for weeks if appropriate environment; infective dose can be a single cyst</a:t>
            </a:r>
          </a:p>
          <a:p>
            <a:pPr lvl="1"/>
            <a:r>
              <a:rPr lang="en-US" dirty="0" smtClean="0"/>
              <a:t>Source of infection is a case or a carrier</a:t>
            </a:r>
          </a:p>
          <a:p>
            <a:pPr lvl="1"/>
            <a:r>
              <a:rPr lang="en-US" dirty="0" smtClean="0"/>
              <a:t>Reservoir is only human – several years</a:t>
            </a:r>
          </a:p>
          <a:p>
            <a:pPr lvl="1"/>
            <a:r>
              <a:rPr lang="en-US" dirty="0" smtClean="0"/>
              <a:t>Resistant to chlorine in normal conc.</a:t>
            </a:r>
          </a:p>
          <a:p>
            <a:pPr lvl="1"/>
            <a:r>
              <a:rPr lang="en-US" dirty="0" smtClean="0"/>
              <a:t>Readily killed y freezing or heating (55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2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Feco</a:t>
            </a:r>
            <a:r>
              <a:rPr lang="en-US" dirty="0" smtClean="0"/>
              <a:t>-oral</a:t>
            </a:r>
          </a:p>
          <a:p>
            <a:pPr lvl="1"/>
            <a:r>
              <a:rPr lang="en-US" dirty="0" smtClean="0"/>
              <a:t>Contaminated water and food</a:t>
            </a:r>
          </a:p>
          <a:p>
            <a:pPr lvl="1"/>
            <a:r>
              <a:rPr lang="en-US" dirty="0" smtClean="0"/>
              <a:t>Direct hand to mouth</a:t>
            </a:r>
          </a:p>
          <a:p>
            <a:r>
              <a:rPr lang="en-US" dirty="0" smtClean="0"/>
              <a:t>Agency of flies, cockroaches, rats</a:t>
            </a:r>
          </a:p>
          <a:p>
            <a:r>
              <a:rPr lang="en-US" dirty="0" smtClean="0"/>
              <a:t>Sexual contact via rectal oral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37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age groups are affected</a:t>
            </a:r>
          </a:p>
          <a:p>
            <a:r>
              <a:rPr lang="en-US" dirty="0" smtClean="0"/>
              <a:t>No gender or racial differences</a:t>
            </a:r>
          </a:p>
          <a:p>
            <a:r>
              <a:rPr lang="en-US" dirty="0" smtClean="0"/>
              <a:t>Institutional, community living MSW</a:t>
            </a:r>
          </a:p>
          <a:p>
            <a:r>
              <a:rPr lang="en-US" dirty="0" smtClean="0"/>
              <a:t>Severe if children, old pregnant, PEM</a:t>
            </a:r>
          </a:p>
          <a:p>
            <a:r>
              <a:rPr lang="en-US" dirty="0" smtClean="0"/>
              <a:t>Develops antibodies in tissue invasion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2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socioeconomic</a:t>
            </a:r>
          </a:p>
          <a:p>
            <a:r>
              <a:rPr lang="en-US" dirty="0" smtClean="0"/>
              <a:t>Poor sanitation, sewage seepage</a:t>
            </a:r>
          </a:p>
          <a:p>
            <a:r>
              <a:rPr lang="en-US" dirty="0" smtClean="0"/>
              <a:t>Night soil for agriculture</a:t>
            </a:r>
          </a:p>
          <a:p>
            <a:r>
              <a:rPr lang="en-US" dirty="0" smtClean="0"/>
              <a:t>Seasonal variation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4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FACTOR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factors contribute</a:t>
            </a:r>
          </a:p>
          <a:p>
            <a:pPr lvl="1"/>
            <a:r>
              <a:rPr lang="en-US" dirty="0" smtClean="0"/>
              <a:t>Malnutrition</a:t>
            </a:r>
          </a:p>
          <a:p>
            <a:pPr lvl="1"/>
            <a:r>
              <a:rPr lang="en-US" dirty="0" smtClean="0"/>
              <a:t>Alcoholism</a:t>
            </a:r>
          </a:p>
          <a:p>
            <a:pPr lvl="1"/>
            <a:r>
              <a:rPr lang="en-US" dirty="0" smtClean="0"/>
              <a:t>Steroid use</a:t>
            </a:r>
          </a:p>
          <a:p>
            <a:pPr lvl="1"/>
            <a:r>
              <a:rPr lang="en-US" dirty="0" smtClean="0"/>
              <a:t>Immunodeficiency</a:t>
            </a:r>
          </a:p>
          <a:p>
            <a:pPr lvl="1"/>
            <a:r>
              <a:rPr lang="en-US" dirty="0" smtClean="0"/>
              <a:t>Alteration of bacterial flora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countries</a:t>
            </a:r>
          </a:p>
          <a:p>
            <a:r>
              <a:rPr lang="en-US" dirty="0" smtClean="0"/>
              <a:t>Immigrants</a:t>
            </a:r>
          </a:p>
          <a:p>
            <a:r>
              <a:rPr lang="en-US" dirty="0" smtClean="0"/>
              <a:t>Poor sanitary conditions</a:t>
            </a:r>
          </a:p>
          <a:p>
            <a:r>
              <a:rPr lang="en-US" dirty="0" smtClean="0"/>
              <a:t>Travelers to developing countries</a:t>
            </a:r>
          </a:p>
          <a:p>
            <a:r>
              <a:rPr lang="en-US" dirty="0" smtClean="0"/>
              <a:t>HIV +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9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Intestinal</a:t>
            </a:r>
          </a:p>
          <a:p>
            <a:pPr lvl="1"/>
            <a:r>
              <a:rPr lang="en-US" dirty="0" smtClean="0"/>
              <a:t>Asymptomatic – majority</a:t>
            </a:r>
          </a:p>
          <a:p>
            <a:pPr lvl="1"/>
            <a:r>
              <a:rPr lang="en-US" dirty="0" smtClean="0"/>
              <a:t>Amebic colitis – flask shaped ulcers superficial or deep; abdominal pain, diarrhea, fever, tenesmus, perianal ulcers</a:t>
            </a:r>
          </a:p>
          <a:p>
            <a:pPr lvl="1"/>
            <a:r>
              <a:rPr lang="en-US" dirty="0" smtClean="0"/>
              <a:t>Fulminant colitis – rare; common in malnourished children; hybrid fever, perforation or paralytic ileus</a:t>
            </a:r>
          </a:p>
          <a:p>
            <a:pPr lvl="1"/>
            <a:r>
              <a:rPr lang="en-US" dirty="0" smtClean="0"/>
              <a:t>Amoeboma – around the cecum, appendix; may mimic appendicitis or </a:t>
            </a:r>
            <a:r>
              <a:rPr lang="en-US" dirty="0" err="1" smtClean="0"/>
              <a:t>Ca</a:t>
            </a:r>
            <a:r>
              <a:rPr lang="en-US" dirty="0" smtClean="0"/>
              <a:t> colon; inflammatory thickening of the intestinal wall</a:t>
            </a:r>
          </a:p>
          <a:p>
            <a:pPr lvl="1"/>
            <a:endParaRPr lang="en-US" dirty="0"/>
          </a:p>
          <a:p>
            <a:r>
              <a:rPr lang="en-US" dirty="0" smtClean="0"/>
              <a:t>Extra-intestinal</a:t>
            </a:r>
          </a:p>
          <a:p>
            <a:pPr lvl="1"/>
            <a:r>
              <a:rPr lang="en-US" dirty="0" smtClean="0"/>
              <a:t>Liver</a:t>
            </a:r>
          </a:p>
          <a:p>
            <a:pPr lvl="1"/>
            <a:r>
              <a:rPr lang="en-US" dirty="0" smtClean="0"/>
              <a:t>Lung</a:t>
            </a:r>
          </a:p>
          <a:p>
            <a:pPr lvl="1"/>
            <a:r>
              <a:rPr lang="en-US" dirty="0" smtClean="0"/>
              <a:t>Brain</a:t>
            </a:r>
          </a:p>
          <a:p>
            <a:pPr lvl="1"/>
            <a:r>
              <a:rPr lang="en-US" dirty="0" smtClean="0"/>
              <a:t>Skin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649</Words>
  <Application>Microsoft Office PowerPoint</Application>
  <PresentationFormat>Widescreen</PresentationFormat>
  <Paragraphs>187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AMEBIASIS &amp; GIARDIASIS</vt:lpstr>
      <vt:lpstr>CAUSATIVE AGENT: Entamoeba histolytica</vt:lpstr>
      <vt:lpstr>EPIDEMIOLOGY</vt:lpstr>
      <vt:lpstr>TRANSMISSION</vt:lpstr>
      <vt:lpstr>HOST</vt:lpstr>
      <vt:lpstr>ENVIRONMENT</vt:lpstr>
      <vt:lpstr>HOST FACTOR CONTRIBUTIONS</vt:lpstr>
      <vt:lpstr>Risk factors</vt:lpstr>
      <vt:lpstr>CLINICAL FEATURES</vt:lpstr>
      <vt:lpstr>SYMPTOMS</vt:lpstr>
      <vt:lpstr>AMOEBIASIS VS. BACILLARY DYSENTERY </vt:lpstr>
      <vt:lpstr>EXTRA-INTESTINAL</vt:lpstr>
      <vt:lpstr>VIRULENCE FACTORS</vt:lpstr>
      <vt:lpstr>DIAGNOSIS</vt:lpstr>
      <vt:lpstr>TREATMENT</vt:lpstr>
      <vt:lpstr>PREVENTION</vt:lpstr>
      <vt:lpstr>GIARDIA LAMBLIA</vt:lpstr>
      <vt:lpstr>INTRODUCTION</vt:lpstr>
      <vt:lpstr>GEOGRAPHIC DISTRIBUTION</vt:lpstr>
      <vt:lpstr>MORBIDITY AND MORTALITY</vt:lpstr>
      <vt:lpstr>PARASITE STAGES</vt:lpstr>
      <vt:lpstr>DISEASE IN HUMANS</vt:lpstr>
      <vt:lpstr>DIAGNOSIS</vt:lpstr>
      <vt:lpstr>TREATMENT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AMEBIASIS &amp; GIARDIASIS</dc:title>
  <dc:creator>Effie Nailah</dc:creator>
  <cp:lastModifiedBy>Effie Nailah</cp:lastModifiedBy>
  <cp:revision>4</cp:revision>
  <dcterms:created xsi:type="dcterms:W3CDTF">2016-08-16T09:34:58Z</dcterms:created>
  <dcterms:modified xsi:type="dcterms:W3CDTF">2016-08-16T10:00:12Z</dcterms:modified>
</cp:coreProperties>
</file>