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330" r:id="rId2"/>
    <p:sldId id="309" r:id="rId3"/>
    <p:sldId id="310" r:id="rId4"/>
    <p:sldId id="311" r:id="rId5"/>
    <p:sldId id="313" r:id="rId6"/>
    <p:sldId id="314" r:id="rId7"/>
    <p:sldId id="315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5" r:id="rId16"/>
    <p:sldId id="327" r:id="rId17"/>
    <p:sldId id="328" r:id="rId18"/>
    <p:sldId id="329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9776AA2-661D-4543-8A07-D0F1617206D1}">
          <p14:sldIdLst>
            <p14:sldId id="330"/>
            <p14:sldId id="309"/>
            <p14:sldId id="310"/>
            <p14:sldId id="311"/>
            <p14:sldId id="313"/>
            <p14:sldId id="314"/>
            <p14:sldId id="315"/>
            <p14:sldId id="317"/>
            <p14:sldId id="318"/>
            <p14:sldId id="319"/>
            <p14:sldId id="320"/>
            <p14:sldId id="321"/>
            <p14:sldId id="322"/>
          </p14:sldIdLst>
        </p14:section>
        <p14:section name="Untitled Section" id="{8D6C5B52-D1E9-4796-AD3D-074ABA2EAFA8}">
          <p14:sldIdLst>
            <p14:sldId id="323"/>
            <p14:sldId id="325"/>
            <p14:sldId id="327"/>
            <p14:sldId id="328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5F031E3-B002-4ABA-B4DD-8F4A6EEB2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19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E5D53-82DD-4515-B9E9-42BC5BE627B5}" type="slidenum">
              <a:rPr lang="en-GB"/>
              <a:pPr/>
              <a:t>2</a:t>
            </a:fld>
            <a:endParaRPr lang="en-GB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775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F031E3-B002-4ABA-B4DD-8F4A6EEB208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97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65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2AEC55A-525E-43F2-A5E9-6C4C64D2E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2C514-A6B8-48B9-BC25-AC3CDDD21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3A2A1-4ED2-4F03-813E-962994BDE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567F1-0E13-4995-9CF7-57FBDBDE3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7732F-ED4C-4941-B4DA-61B2A9132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F39D0-97DE-44A0-8AD0-AEA47068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8496-4C55-411B-AFF2-27122E976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DBF1-D908-46AC-8000-0C851A7E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E06F8-5675-4937-873E-8A9424BA4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102B2-0F2A-4F28-AA58-529EB0101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428B9-4808-4981-BD3B-3FD876B90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6B6D5D4-A81D-459B-92D5-D03B85BE6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BRUCELLOSIS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KIRANA BHATT</a:t>
            </a:r>
          </a:p>
          <a:p>
            <a:endParaRPr lang="en-US" b="1" dirty="0"/>
          </a:p>
          <a:p>
            <a:r>
              <a:rPr lang="en-US" b="1" dirty="0" smtClean="0"/>
              <a:t>DATE: 19/8/2106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90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SYMPTOMS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 numCol="2"/>
          <a:lstStyle/>
          <a:p>
            <a:pPr eaLnBrk="1" hangingPunct="1"/>
            <a:r>
              <a:rPr lang="en-US" sz="2400" dirty="0" smtClean="0"/>
              <a:t>Weakness.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Fatigue, Chills, Drenching Night Sweats, Anorexia, Weight loss, headache.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Brucella Spondylitis – bone pains, backache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Abdominal pain due to hepatosplenomegaly, mesenteric adenitis; features of appendicitis, Arthritis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Nervousness Depression and Insomnia.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Abortion in pregnant women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3878262" cy="906462"/>
          </a:xfrm>
        </p:spPr>
        <p:txBody>
          <a:bodyPr/>
          <a:lstStyle/>
          <a:p>
            <a:pPr eaLnBrk="1" hangingPunct="1"/>
            <a:r>
              <a:rPr lang="en-US" b="1" smtClean="0"/>
              <a:t>SIGNS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724399"/>
          </a:xfrm>
        </p:spPr>
        <p:txBody>
          <a:bodyPr/>
          <a:lstStyle/>
          <a:p>
            <a:pPr marL="609600" indent="-609600" eaLnBrk="1" hangingPunct="1"/>
            <a:r>
              <a:rPr lang="en-US" sz="2400" dirty="0" smtClean="0"/>
              <a:t>Very few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fever; Undulant type; Avg. Duration in untreated disease is 4 months but it may last 2yrs.</a:t>
            </a:r>
          </a:p>
          <a:p>
            <a:pPr marL="609600" indent="-609600" eaLnBrk="1" hangingPunct="1">
              <a:lnSpc>
                <a:spcPct val="2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/>
            <a:r>
              <a:rPr lang="en-US" sz="2400" dirty="0" smtClean="0"/>
              <a:t>Different types are:</a:t>
            </a:r>
          </a:p>
          <a:p>
            <a:pPr marL="1009650" lvl="1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Ambulant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Asymptomatic, excrete </a:t>
            </a:r>
            <a:r>
              <a:rPr lang="en-US" sz="2400" i="1" dirty="0" smtClean="0"/>
              <a:t>Br. Melitensis</a:t>
            </a:r>
            <a:r>
              <a:rPr lang="en-US" sz="2400" dirty="0" smtClean="0"/>
              <a:t> in urine.</a:t>
            </a:r>
          </a:p>
          <a:p>
            <a:pPr marL="1009650" lvl="1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Mild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lasts about fortnight, mistaken for typhoid.</a:t>
            </a:r>
          </a:p>
          <a:p>
            <a:pPr marL="1009650" lvl="1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Malignant-hyperpyrexia, Toxemia, fatal.</a:t>
            </a:r>
          </a:p>
          <a:p>
            <a:pPr marL="1009650" lvl="1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dirty="0" smtClean="0"/>
              <a:t>Intermittent - Hectic </a:t>
            </a:r>
            <a:r>
              <a:rPr lang="en-US" sz="2400" dirty="0"/>
              <a:t>fever and Sweat? </a:t>
            </a:r>
            <a:r>
              <a:rPr lang="en-US" sz="2400" dirty="0" smtClean="0"/>
              <a:t>TB?</a:t>
            </a:r>
            <a:endParaRPr lang="en-US" sz="2400" dirty="0"/>
          </a:p>
          <a:p>
            <a:pPr marL="1009650" lvl="1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400" dirty="0" smtClean="0"/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endParaRPr lang="en-US" sz="2400" dirty="0"/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 smtClean="0"/>
              <a:t>NB: </a:t>
            </a:r>
            <a:r>
              <a:rPr lang="en-US" sz="2400" dirty="0" smtClean="0"/>
              <a:t>Take a geographical history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CONT.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2"/>
            <a:ext cx="9144000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Chronic type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Headache and Nuchal Rigidity.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Splenomegaly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Tender.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Lymphadenopathy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Cervical and Axillary, Soft, Tender.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Hepatomegaly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Less frequent than splenomegaly</a:t>
            </a:r>
          </a:p>
          <a:p>
            <a:pPr marL="1009650" lvl="1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mostly the splenomegaly is not proportionate to the hepatomegaly</a:t>
            </a:r>
          </a:p>
          <a:p>
            <a:pPr marL="1009650" lvl="1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Tenderness </a:t>
            </a:r>
            <a:r>
              <a:rPr lang="en-US" sz="2400" dirty="0"/>
              <a:t>of spine or sacroiliac joint.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688137" cy="762000"/>
          </a:xfrm>
        </p:spPr>
        <p:txBody>
          <a:bodyPr/>
          <a:lstStyle/>
          <a:p>
            <a:pPr eaLnBrk="1" hangingPunct="1"/>
            <a:r>
              <a:rPr lang="en-US" b="1" smtClean="0"/>
              <a:t>COURSE OF DISEASE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Usually self limiting; minority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localized disease i.e. spondylitis, meningoencephalitis, cholecystitis, bone lesions, radiculoneuritis.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Small No.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persistent headache, mental depression, nervousness, vasomotor dysfunction.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i="1" dirty="0" smtClean="0"/>
              <a:t>B. abortus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Milder, short course.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dirty="0" smtClean="0"/>
              <a:t>B. melitensis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prolonged pyrexia.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dirty="0" smtClean="0"/>
              <a:t>B. suis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may be severe and fatal; </a:t>
            </a:r>
            <a:r>
              <a:rPr lang="en-US" sz="2400" dirty="0"/>
              <a:t>s</a:t>
            </a:r>
            <a:r>
              <a:rPr lang="en-US" sz="2400" dirty="0" smtClean="0"/>
              <a:t>uppurating complications more frequent.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0949" y="533400"/>
            <a:ext cx="7793037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COMPLICATIONS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1"/>
            <a:ext cx="9144000" cy="4953000"/>
          </a:xfrm>
        </p:spPr>
        <p:txBody>
          <a:bodyPr numCol="2"/>
          <a:lstStyle/>
          <a:p>
            <a:pPr eaLnBrk="1" hangingPunct="1"/>
            <a:r>
              <a:rPr lang="en-US" sz="2300" b="1" dirty="0" smtClean="0"/>
              <a:t>Brucella spondylitis </a:t>
            </a:r>
            <a:r>
              <a:rPr lang="en-US" sz="23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very painful; bone and disc involvement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Osteomyelitis; paraplegia may result</a:t>
            </a:r>
          </a:p>
          <a:p>
            <a:pPr eaLnBrk="1" hangingPunct="1"/>
            <a:r>
              <a:rPr lang="en-US" sz="2300" b="1" dirty="0" smtClean="0"/>
              <a:t>Suppuration of large joints.</a:t>
            </a:r>
          </a:p>
          <a:p>
            <a:pPr eaLnBrk="1" hangingPunct="1"/>
            <a:r>
              <a:rPr lang="en-US" sz="2300" dirty="0" smtClean="0"/>
              <a:t>CVS </a:t>
            </a:r>
            <a:r>
              <a:rPr lang="en-US" sz="2300" dirty="0" smtClean="0">
                <a:sym typeface="Wingdings" panose="05000000000000000000" pitchFamily="2" charset="2"/>
              </a:rPr>
              <a:t></a:t>
            </a:r>
            <a:r>
              <a:rPr lang="en-US" sz="2300" dirty="0" smtClean="0"/>
              <a:t> </a:t>
            </a:r>
            <a:r>
              <a:rPr lang="en-US" sz="2300" b="1" dirty="0" smtClean="0"/>
              <a:t>Endocarditis.</a:t>
            </a:r>
          </a:p>
          <a:p>
            <a:pPr eaLnBrk="1" hangingPunct="1"/>
            <a:r>
              <a:rPr lang="en-US" sz="2300" b="1" dirty="0" smtClean="0"/>
              <a:t>Hypersplenism</a:t>
            </a:r>
          </a:p>
          <a:p>
            <a:pPr eaLnBrk="1" hangingPunct="1"/>
            <a:r>
              <a:rPr lang="en-US" sz="2300" b="1" dirty="0" smtClean="0"/>
              <a:t>Genitourinary</a:t>
            </a:r>
            <a:r>
              <a:rPr lang="en-US" sz="2300" dirty="0" smtClean="0"/>
              <a:t> </a:t>
            </a:r>
            <a:r>
              <a:rPr lang="en-US" sz="2300" dirty="0" smtClean="0">
                <a:latin typeface="Times New Roman" pitchFamily="18" charset="0"/>
              </a:rPr>
              <a:t>–</a:t>
            </a:r>
            <a:r>
              <a:rPr lang="en-US" sz="2300" dirty="0" smtClean="0"/>
              <a:t> Orchitis, Epididymitis, chronic </a:t>
            </a:r>
            <a:r>
              <a:rPr lang="en-US" sz="2300" dirty="0"/>
              <a:t>p</a:t>
            </a:r>
            <a:r>
              <a:rPr lang="en-US" sz="2300" dirty="0" smtClean="0"/>
              <a:t>yelonephritis, prostatitis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b="1" dirty="0"/>
              <a:t>Neurobrucellosis</a:t>
            </a:r>
            <a:r>
              <a:rPr lang="en-US" sz="2300" dirty="0"/>
              <a:t> </a:t>
            </a:r>
            <a:r>
              <a:rPr lang="en-US" sz="2300" dirty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300" dirty="0"/>
              <a:t> meningomyelitis, diffuse progressive encephalitis often associated with optic, 6</a:t>
            </a:r>
            <a:r>
              <a:rPr lang="en-US" sz="2300" baseline="30000" dirty="0"/>
              <a:t>th</a:t>
            </a:r>
            <a:r>
              <a:rPr lang="en-US" sz="2300" dirty="0"/>
              <a:t> and 7</a:t>
            </a:r>
            <a:r>
              <a:rPr lang="en-US" sz="2300" baseline="30000" dirty="0"/>
              <a:t>th</a:t>
            </a:r>
            <a:r>
              <a:rPr lang="en-US" sz="2300" dirty="0"/>
              <a:t> nerve lesions may occur; transient episodes include aphasia, dysarthria, paralysis, tinnitus, deafness visual Disorders and epilepsy</a:t>
            </a:r>
            <a:r>
              <a:rPr lang="en-US" sz="2300" dirty="0" smtClean="0"/>
              <a:t>.</a:t>
            </a:r>
            <a:endParaRPr lang="en-US" sz="2300" dirty="0"/>
          </a:p>
          <a:p>
            <a:pPr eaLnBrk="1" hangingPunct="1">
              <a:lnSpc>
                <a:spcPct val="90000"/>
              </a:lnSpc>
            </a:pPr>
            <a:r>
              <a:rPr lang="en-US" sz="2300" dirty="0"/>
              <a:t>Differential diagnosis </a:t>
            </a:r>
            <a:r>
              <a:rPr lang="en-US" sz="2300" dirty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300" dirty="0"/>
              <a:t> Typhoid, TB, Reticulosis, Kala azar</a:t>
            </a:r>
            <a:r>
              <a:rPr lang="en-US" sz="2300" dirty="0" smtClean="0"/>
              <a:t>.</a:t>
            </a:r>
            <a:endParaRPr lang="en-US" sz="2300" dirty="0"/>
          </a:p>
          <a:p>
            <a:pPr eaLnBrk="1" hangingPunct="1">
              <a:lnSpc>
                <a:spcPct val="90000"/>
              </a:lnSpc>
            </a:pPr>
            <a:r>
              <a:rPr lang="en-US" sz="2300" b="1" dirty="0"/>
              <a:t>Anemia</a:t>
            </a:r>
            <a:r>
              <a:rPr lang="en-US" sz="2300" dirty="0"/>
              <a:t> </a:t>
            </a:r>
            <a:r>
              <a:rPr lang="en-US" sz="2300" dirty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300" dirty="0"/>
              <a:t> unusual; WBC normal with relative lymphocytosis and abnormal lymphocytes.</a:t>
            </a:r>
          </a:p>
          <a:p>
            <a:pPr eaLnBrk="1" hangingPunct="1"/>
            <a:endParaRPr lang="en-US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1" y="609600"/>
            <a:ext cx="7793037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DIAGNOSIS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9378" y="1828800"/>
            <a:ext cx="9144000" cy="5029200"/>
          </a:xfrm>
        </p:spPr>
        <p:txBody>
          <a:bodyPr numCol="2"/>
          <a:lstStyle/>
          <a:p>
            <a:pPr eaLnBrk="1" hangingPunct="1"/>
            <a:r>
              <a:rPr lang="en-US" sz="2000" dirty="0" smtClean="0"/>
              <a:t>Isolation of Brucella </a:t>
            </a:r>
            <a:r>
              <a:rPr lang="en-US" sz="20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B</a:t>
            </a:r>
            <a:r>
              <a:rPr lang="en-US" sz="2000" b="1" dirty="0" smtClean="0"/>
              <a:t>lood Culture</a:t>
            </a:r>
            <a:r>
              <a:rPr lang="en-US" sz="2000" dirty="0" smtClean="0"/>
              <a:t> as early as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day of fever.</a:t>
            </a:r>
          </a:p>
          <a:p>
            <a:pPr eaLnBrk="1" hangingPunct="1"/>
            <a:r>
              <a:rPr lang="en-US" sz="2000" dirty="0" smtClean="0"/>
              <a:t>Isolation from </a:t>
            </a:r>
            <a:r>
              <a:rPr lang="en-US" sz="2000" b="1" dirty="0" smtClean="0"/>
              <a:t>urine</a:t>
            </a:r>
            <a:r>
              <a:rPr lang="en-US" sz="2000" dirty="0" smtClean="0"/>
              <a:t> is much more difficult.  </a:t>
            </a:r>
          </a:p>
          <a:p>
            <a:pPr eaLnBrk="1" hangingPunct="1"/>
            <a:r>
              <a:rPr lang="en-US" sz="2000" dirty="0" smtClean="0"/>
              <a:t>Isolation from tissue lymph glands, </a:t>
            </a:r>
            <a:r>
              <a:rPr lang="en-US" sz="2000" dirty="0" smtClean="0"/>
              <a:t>bone (more yielding) </a:t>
            </a:r>
            <a:r>
              <a:rPr lang="en-US" sz="2000" dirty="0" smtClean="0"/>
              <a:t>and lung.</a:t>
            </a:r>
          </a:p>
          <a:p>
            <a:pPr eaLnBrk="1" hangingPunct="1"/>
            <a:r>
              <a:rPr lang="en-US" sz="2000" b="1" dirty="0" smtClean="0"/>
              <a:t>Liver Biopsy</a:t>
            </a:r>
          </a:p>
          <a:p>
            <a:pPr eaLnBrk="1" hangingPunct="1"/>
            <a:r>
              <a:rPr lang="en-US" sz="2000" b="1" dirty="0"/>
              <a:t>Immuno diagnosis </a:t>
            </a:r>
            <a:r>
              <a:rPr lang="en-US" sz="2000" dirty="0">
                <a:latin typeface="Times New Roman" pitchFamily="18" charset="0"/>
              </a:rPr>
              <a:t>–</a:t>
            </a:r>
            <a:r>
              <a:rPr lang="en-US" sz="2000" dirty="0"/>
              <a:t> agglutinins after 2</a:t>
            </a:r>
            <a:r>
              <a:rPr lang="en-US" sz="2000" baseline="30000" dirty="0"/>
              <a:t>nd</a:t>
            </a:r>
            <a:r>
              <a:rPr lang="en-US" sz="2000" dirty="0"/>
              <a:t> week. </a:t>
            </a:r>
            <a:r>
              <a:rPr lang="en-US" sz="2000" dirty="0" smtClean="0"/>
              <a:t>Persists </a:t>
            </a:r>
            <a:r>
              <a:rPr lang="en-US" sz="2000" dirty="0"/>
              <a:t>for a long time</a:t>
            </a:r>
            <a:r>
              <a:rPr lang="en-US" sz="2000" dirty="0" smtClean="0"/>
              <a:t>. This is the most important test and it depends on where the patient comes from</a:t>
            </a:r>
            <a:r>
              <a:rPr lang="en-US" sz="2000" dirty="0" smtClean="0"/>
              <a:t>: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lvl="1" eaLnBrk="1" hangingPunct="1"/>
            <a:r>
              <a:rPr lang="en-US" sz="2000" dirty="0" smtClean="0"/>
              <a:t>Cross </a:t>
            </a:r>
            <a:r>
              <a:rPr lang="en-US" sz="2000" dirty="0"/>
              <a:t>reaction with </a:t>
            </a:r>
            <a:r>
              <a:rPr lang="en-US" sz="2000" dirty="0" smtClean="0"/>
              <a:t>tularemia </a:t>
            </a:r>
            <a:r>
              <a:rPr lang="en-US" sz="2000" dirty="0"/>
              <a:t>and cholera.  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Titer </a:t>
            </a:r>
            <a:r>
              <a:rPr lang="en-US" sz="2000" dirty="0"/>
              <a:t>more than 1/100 suggest brucellosis most </a:t>
            </a:r>
            <a:r>
              <a:rPr lang="en-US" sz="2000" dirty="0" smtClean="0"/>
              <a:t>1/160 - 1/320</a:t>
            </a:r>
            <a:r>
              <a:rPr lang="en-US" sz="2000" dirty="0"/>
              <a:t>. 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CFT- </a:t>
            </a:r>
            <a:r>
              <a:rPr lang="en-US" sz="2000" dirty="0"/>
              <a:t>measure </a:t>
            </a:r>
            <a:r>
              <a:rPr lang="en-US" sz="2000" dirty="0" smtClean="0"/>
              <a:t>IgG </a:t>
            </a:r>
            <a:r>
              <a:rPr lang="en-US" sz="2000" dirty="0"/>
              <a:t>Ab. 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Radio-</a:t>
            </a:r>
            <a:r>
              <a:rPr lang="en-US" sz="2000" dirty="0" err="1" smtClean="0"/>
              <a:t>immuno</a:t>
            </a:r>
            <a:r>
              <a:rPr lang="en-US" sz="2000" dirty="0" smtClean="0"/>
              <a:t> </a:t>
            </a:r>
            <a:r>
              <a:rPr lang="en-US" sz="2000" dirty="0"/>
              <a:t>assay-specific </a:t>
            </a:r>
            <a:r>
              <a:rPr lang="en-US" sz="2000" dirty="0" smtClean="0"/>
              <a:t>IgM</a:t>
            </a:r>
            <a:r>
              <a:rPr lang="en-US" sz="2000" dirty="0"/>
              <a:t>, </a:t>
            </a:r>
            <a:r>
              <a:rPr lang="en-US" sz="2000" dirty="0" smtClean="0"/>
              <a:t>IgG </a:t>
            </a:r>
            <a:r>
              <a:rPr lang="en-US" sz="2000" dirty="0"/>
              <a:t>and </a:t>
            </a:r>
            <a:r>
              <a:rPr lang="en-US" sz="2000" dirty="0" smtClean="0"/>
              <a:t>IgA.</a:t>
            </a:r>
          </a:p>
          <a:p>
            <a:pPr eaLnBrk="1" hangingPunct="1"/>
            <a:r>
              <a:rPr lang="en-US" sz="2000" dirty="0" smtClean="0"/>
              <a:t>Do not interpret serology on its own, relate it to symptoms etc.</a:t>
            </a:r>
          </a:p>
          <a:p>
            <a:pPr eaLnBrk="1" hangingPunct="1"/>
            <a:r>
              <a:rPr lang="en-US" sz="2000" dirty="0" smtClean="0"/>
              <a:t>Positive </a:t>
            </a:r>
            <a:r>
              <a:rPr lang="en-US" sz="2000" dirty="0"/>
              <a:t>Brucellin test = exposure to </a:t>
            </a:r>
            <a:r>
              <a:rPr lang="en-US" sz="2000" dirty="0" smtClean="0"/>
              <a:t>brucellosis; this test is good for epidemiological studies.</a:t>
            </a:r>
            <a:endParaRPr lang="en-US" sz="2000" dirty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TREATMENT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799"/>
          </a:xfrm>
        </p:spPr>
        <p:txBody>
          <a:bodyPr numCol="2"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200" b="1" dirty="0" smtClean="0"/>
              <a:t>Doxycycline 100 mg, BD </a:t>
            </a:r>
            <a:r>
              <a:rPr lang="en-US" sz="2200" b="1" dirty="0"/>
              <a:t>(</a:t>
            </a:r>
            <a:r>
              <a:rPr lang="en-US" sz="2200" b="1" dirty="0" smtClean="0"/>
              <a:t>6 weeks) + Streptomycin 1g, OD (2-3 weeks</a:t>
            </a:r>
            <a:r>
              <a:rPr lang="en-US" sz="2200" b="1" dirty="0" smtClean="0"/>
              <a:t>), IM </a:t>
            </a:r>
            <a:r>
              <a:rPr lang="en-US" sz="2200" b="1" dirty="0" smtClean="0">
                <a:sym typeface="Wingdings" panose="05000000000000000000" pitchFamily="2" charset="2"/>
              </a:rPr>
              <a:t></a:t>
            </a:r>
            <a:r>
              <a:rPr lang="en-US" sz="2200" b="1" dirty="0" smtClean="0"/>
              <a:t> Gold standard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200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200" dirty="0" smtClean="0"/>
              <a:t>Rifampicin 600 - 900mg, OD (depending on size of the patient) + Doxycycline, 100 mg BD (6weeks).</a:t>
            </a:r>
          </a:p>
          <a:p>
            <a:pPr marL="1009650" lvl="1" indent="-609600" eaLnBrk="1" hangingPunct="1"/>
            <a:r>
              <a:rPr lang="en-US" sz="2200" dirty="0" smtClean="0"/>
              <a:t>Avoid using this regimen as the first one since in patients co-infected with TB; resistance may result.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200" dirty="0" smtClean="0"/>
              <a:t>Quinolones + Rifampicin for 6weeks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200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200" dirty="0" smtClean="0"/>
              <a:t>Steroids in acutely ill patients</a:t>
            </a:r>
          </a:p>
          <a:p>
            <a:pPr marL="1009650" lvl="1" indent="-609600" eaLnBrk="1" hangingPunct="1"/>
            <a:r>
              <a:rPr lang="en-US" sz="2200" dirty="0" smtClean="0"/>
              <a:t>Not for routine use.</a:t>
            </a:r>
          </a:p>
          <a:p>
            <a:pPr marL="1009650" lvl="1" indent="-609600" eaLnBrk="1" hangingPunct="1"/>
            <a:endParaRPr lang="en-US" sz="2200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200" dirty="0" smtClean="0"/>
              <a:t>Septrin can be used as a 3rd drug in treatment failure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PREVENTION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2"/>
            <a:ext cx="9144000" cy="48402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Milk and milk products to be pasteurized.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Meat packers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Gloves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Farmers suitably dressed when handling products of conception.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Animal vaccination.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No suitable vaccine for humans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0538"/>
            <a:ext cx="9144000" cy="5089256"/>
          </a:xfrm>
        </p:spPr>
        <p:txBody>
          <a:bodyPr numCol="2"/>
          <a:lstStyle/>
          <a:p>
            <a:r>
              <a:rPr lang="en-US" sz="2000" b="1" dirty="0" smtClean="0"/>
              <a:t>List differentials of Brucellosis:</a:t>
            </a:r>
          </a:p>
          <a:p>
            <a:pPr lvl="1"/>
            <a:r>
              <a:rPr lang="en-US" sz="2000" dirty="0" smtClean="0"/>
              <a:t>TB</a:t>
            </a:r>
          </a:p>
          <a:p>
            <a:pPr lvl="1"/>
            <a:r>
              <a:rPr lang="en-US" sz="2000" dirty="0" smtClean="0"/>
              <a:t>Kala azar</a:t>
            </a:r>
          </a:p>
          <a:p>
            <a:pPr lvl="1"/>
            <a:r>
              <a:rPr lang="en-US" sz="2000" dirty="0" smtClean="0"/>
              <a:t>Typhoid</a:t>
            </a:r>
          </a:p>
          <a:p>
            <a:pPr lvl="1"/>
            <a:r>
              <a:rPr lang="en-US" sz="2000" dirty="0" smtClean="0"/>
              <a:t>Schistosomiasis</a:t>
            </a:r>
          </a:p>
          <a:p>
            <a:pPr lvl="1"/>
            <a:endParaRPr lang="en-US" sz="2000" dirty="0" smtClean="0"/>
          </a:p>
          <a:p>
            <a:r>
              <a:rPr lang="en-US" sz="2000" b="1" dirty="0" smtClean="0"/>
              <a:t>What laboratory tests can be done to diagnose Brucellosis?</a:t>
            </a:r>
          </a:p>
          <a:p>
            <a:endParaRPr lang="en-US" sz="2000" u="sng" dirty="0" smtClean="0"/>
          </a:p>
          <a:p>
            <a:r>
              <a:rPr lang="en-US" sz="2000" b="1" dirty="0" smtClean="0"/>
              <a:t>What is the pathology of Brucellosis?</a:t>
            </a:r>
          </a:p>
          <a:p>
            <a:endParaRPr lang="en-US" sz="2000" u="sng" dirty="0" smtClean="0"/>
          </a:p>
          <a:p>
            <a:r>
              <a:rPr lang="en-US" sz="2000" b="1" dirty="0" smtClean="0"/>
              <a:t>What are the findings on FBC:</a:t>
            </a:r>
          </a:p>
          <a:p>
            <a:pPr lvl="1"/>
            <a:r>
              <a:rPr lang="en-US" sz="2000" dirty="0" smtClean="0"/>
              <a:t>Anemia</a:t>
            </a:r>
          </a:p>
          <a:p>
            <a:pPr lvl="1"/>
            <a:r>
              <a:rPr lang="en-US" sz="2000" dirty="0" smtClean="0"/>
              <a:t>Relative leukocytosis</a:t>
            </a:r>
          </a:p>
          <a:p>
            <a:pPr lvl="1"/>
            <a:r>
              <a:rPr lang="en-US" sz="2000" dirty="0" smtClean="0"/>
              <a:t>Features of Hypersplenism</a:t>
            </a:r>
          </a:p>
          <a:p>
            <a:pPr lvl="2"/>
            <a:r>
              <a:rPr lang="en-US" sz="2000" dirty="0" smtClean="0"/>
              <a:t>E.g. pancytopenia</a:t>
            </a:r>
          </a:p>
          <a:p>
            <a:pPr lvl="2"/>
            <a:endParaRPr lang="en-US" sz="2000" dirty="0" smtClean="0"/>
          </a:p>
          <a:p>
            <a:r>
              <a:rPr lang="en-US" sz="2000" b="1" dirty="0" smtClean="0"/>
              <a:t>What areas of the bone are affected by brucellosis:</a:t>
            </a:r>
          </a:p>
          <a:p>
            <a:pPr lvl="1"/>
            <a:r>
              <a:rPr lang="en-US" sz="2000" dirty="0" smtClean="0"/>
              <a:t>Intervertebral disc</a:t>
            </a:r>
          </a:p>
          <a:p>
            <a:pPr lvl="1"/>
            <a:r>
              <a:rPr lang="en-US" sz="2000" dirty="0" smtClean="0"/>
              <a:t>Sacroiliac joint</a:t>
            </a:r>
          </a:p>
          <a:p>
            <a:pPr lvl="1"/>
            <a:r>
              <a:rPr lang="en-US" sz="2000" dirty="0" smtClean="0"/>
              <a:t>Large joints </a:t>
            </a:r>
          </a:p>
          <a:p>
            <a:pPr lvl="1"/>
            <a:endParaRPr lang="en-US" sz="2000" dirty="0"/>
          </a:p>
          <a:p>
            <a:r>
              <a:rPr lang="en-US" sz="2000" b="1" dirty="0" smtClean="0"/>
              <a:t>Which Brucella sp. Will give Neurobrucellosis: </a:t>
            </a:r>
          </a:p>
          <a:p>
            <a:pPr lvl="1"/>
            <a:r>
              <a:rPr lang="en-US" sz="2000" i="1" dirty="0" smtClean="0"/>
              <a:t>Brucella suis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74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62025"/>
            <a:ext cx="7488238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BRUCELLOSIS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9144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Epidemiology</a:t>
            </a:r>
          </a:p>
          <a:p>
            <a:pPr eaLnBrk="1" hangingPunct="1"/>
            <a:r>
              <a:rPr lang="en-US" sz="2400" dirty="0" smtClean="0"/>
              <a:t>Disease of domestic animals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Sheep, Goats, Cattle and Pigs.</a:t>
            </a:r>
          </a:p>
          <a:p>
            <a:pPr eaLnBrk="1" hangingPunct="1"/>
            <a:r>
              <a:rPr lang="en-US" sz="2400" dirty="0" smtClean="0"/>
              <a:t>In Kenya, it is a problem in Farming and Cattle areas.</a:t>
            </a:r>
          </a:p>
          <a:p>
            <a:pPr eaLnBrk="1" hangingPunct="1"/>
            <a:r>
              <a:rPr lang="en-US" sz="2400" i="1" dirty="0" smtClean="0"/>
              <a:t>Brucella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gram negative organism, Zoonosis.</a:t>
            </a:r>
          </a:p>
          <a:p>
            <a:pPr eaLnBrk="1" hangingPunct="1"/>
            <a:r>
              <a:rPr lang="en-US" sz="2400" b="1" i="1" dirty="0" smtClean="0"/>
              <a:t>Br. Melitensis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young goat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smtClean="0"/>
              <a:t>Pregnancy; most common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i="1" dirty="0"/>
              <a:t>Br. Abortus </a:t>
            </a:r>
            <a:r>
              <a:rPr lang="en-US" sz="2400" dirty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/>
              <a:t> Pregnant cows, organisms lodge in uterus-abortion.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dirty="0"/>
              <a:t>Br. Suis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All species can infect pigs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Canine brucellosis can be acquired from dogs.</a:t>
            </a:r>
            <a:endParaRPr lang="en-US" sz="2400" dirty="0"/>
          </a:p>
          <a:p>
            <a:pPr eaLnBrk="1" hangingPunct="1"/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599"/>
            <a:ext cx="9144000" cy="472440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Humans acquire infection from infected domestic animals.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- Ingestion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- Inhalation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- Direct or Indirect Contact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- Ocular route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Br. Melitensis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viable in fresh and salt water for up to 37 days; and in soil for 40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70 days.  Processing ice cream and cheese does not destroy Br. Melitensis.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Br. abortus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can survive in butter for  up to 140 days. Prolonged refrigeration of ice cream does not kill </a:t>
            </a:r>
            <a:r>
              <a:rPr lang="en-US" sz="2400" i="1" dirty="0" smtClean="0"/>
              <a:t>Brucella abortus.</a:t>
            </a:r>
          </a:p>
          <a:p>
            <a:pPr eaLnBrk="1" hangingPunct="1">
              <a:lnSpc>
                <a:spcPct val="20000"/>
              </a:lnSpc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/>
            <a:r>
              <a:rPr lang="en-US" sz="2400" i="1" dirty="0"/>
              <a:t>Br. </a:t>
            </a:r>
            <a:r>
              <a:rPr lang="en-US" sz="2400" i="1" dirty="0" smtClean="0"/>
              <a:t>suis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refrigeration of </a:t>
            </a:r>
            <a:r>
              <a:rPr lang="en-US" sz="2400" dirty="0" smtClean="0"/>
              <a:t>carcasses up to </a:t>
            </a:r>
            <a:r>
              <a:rPr lang="en-US" sz="2400" dirty="0"/>
              <a:t>21 days still +</a:t>
            </a:r>
            <a:r>
              <a:rPr lang="en-US" sz="2400" dirty="0" err="1"/>
              <a:t>ve</a:t>
            </a:r>
            <a:r>
              <a:rPr lang="en-US" sz="2400" dirty="0"/>
              <a:t>.</a:t>
            </a:r>
          </a:p>
          <a:p>
            <a:pPr eaLnBrk="1" hangingPunct="1">
              <a:buNone/>
            </a:pPr>
            <a:endParaRPr lang="en-US" sz="2400" dirty="0"/>
          </a:p>
          <a:p>
            <a:pPr eaLnBrk="1" hangingPunct="1"/>
            <a:r>
              <a:rPr lang="en-US" sz="2400" dirty="0" smtClean="0"/>
              <a:t>Inter-human transmission is </a:t>
            </a:r>
            <a:r>
              <a:rPr lang="en-US" sz="2400" dirty="0"/>
              <a:t>rare only via blood transfusion or urine (Rare).</a:t>
            </a:r>
          </a:p>
          <a:p>
            <a:pPr eaLnBrk="1" hangingPunct="1"/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90600"/>
            <a:ext cx="7620000" cy="8382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TRANSMISSION BY INGESTION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2"/>
            <a:ext cx="9144000" cy="4687887"/>
          </a:xfrm>
        </p:spPr>
        <p:txBody>
          <a:bodyPr/>
          <a:lstStyle/>
          <a:p>
            <a:pPr eaLnBrk="1" hangingPunct="1"/>
            <a:r>
              <a:rPr lang="en-US" sz="2400" i="1" dirty="0" smtClean="0"/>
              <a:t>Br. Melitensis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Milk, cheese, contaminated food or drinking water</a:t>
            </a:r>
            <a:r>
              <a:rPr lang="en-US" sz="2400" dirty="0"/>
              <a:t> </a:t>
            </a:r>
            <a:r>
              <a:rPr lang="en-US" sz="2400" dirty="0" smtClean="0"/>
              <a:t>Also; dust, fecal material or products of conception.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Direct contact imp. In </a:t>
            </a:r>
            <a:r>
              <a:rPr lang="en-US" sz="2400" i="1" dirty="0" smtClean="0"/>
              <a:t>Br. Suis</a:t>
            </a:r>
            <a:r>
              <a:rPr lang="en-US" sz="2400" dirty="0" smtClean="0"/>
              <a:t>. 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smtClean="0"/>
              <a:t>Farmers and Meat Packing employees (Abrasions) Ocular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Occasionally lab Workers.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17538"/>
            <a:ext cx="7419975" cy="1143000"/>
          </a:xfrm>
        </p:spPr>
        <p:txBody>
          <a:bodyPr/>
          <a:lstStyle/>
          <a:p>
            <a:pPr eaLnBrk="1" hangingPunct="1"/>
            <a:r>
              <a:rPr lang="en-US" b="1" smtClean="0"/>
              <a:t>AGE &amp; SEX DIST.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2"/>
            <a:ext cx="9144000" cy="48402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Disease of adult males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(occupation).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Children more resistant. Although infection rate may be high in children mortality and morbidity is low.</a:t>
            </a:r>
          </a:p>
          <a:p>
            <a:pPr eaLnBrk="1" hangingPunct="1">
              <a:lnSpc>
                <a:spcPct val="4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Occupational hazard </a:t>
            </a:r>
            <a:r>
              <a:rPr lang="en-US" sz="2400" dirty="0" smtClean="0">
                <a:latin typeface="Times New Roman" pitchFamily="18" charset="0"/>
              </a:rPr>
              <a:t>–</a:t>
            </a:r>
            <a:r>
              <a:rPr lang="en-US" sz="2400" dirty="0" smtClean="0"/>
              <a:t> farmers, Vet. Surg., meat handlers, lab workers.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Arial" charset="0"/>
              </a:rPr>
              <a:t>IMMUNOLOGY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799"/>
          </a:xfrm>
        </p:spPr>
        <p:txBody>
          <a:bodyPr numCol="2"/>
          <a:lstStyle/>
          <a:p>
            <a:pPr eaLnBrk="1" hangingPunct="1"/>
            <a:r>
              <a:rPr lang="en-US" sz="2200" dirty="0" smtClean="0"/>
              <a:t>Some Immunity after Infection. The most important is the CMI.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attacks known to occur.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Antibodies are present in high amounts by the end of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week. Humoral Immunity is therefore important.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Primary response is increased IgM </a:t>
            </a:r>
            <a:r>
              <a:rPr lang="en-US" sz="2200" dirty="0" smtClean="0"/>
              <a:t>(acute infection) followed </a:t>
            </a:r>
            <a:r>
              <a:rPr lang="en-US" sz="2200" dirty="0" smtClean="0"/>
              <a:t>by secondary response with increased IgG and IgA.</a:t>
            </a:r>
          </a:p>
          <a:p>
            <a:pPr eaLnBrk="1" hangingPunct="1"/>
            <a:endParaRPr lang="en-US" sz="2200" dirty="0"/>
          </a:p>
          <a:p>
            <a:pPr eaLnBrk="1" hangingPunct="1"/>
            <a:r>
              <a:rPr lang="en-US" sz="2200" dirty="0"/>
              <a:t>Cellular Immunity </a:t>
            </a:r>
            <a:r>
              <a:rPr lang="en-US" sz="2200" dirty="0" smtClean="0"/>
              <a:t>is well </a:t>
            </a:r>
            <a:r>
              <a:rPr lang="en-US" sz="2200" dirty="0"/>
              <a:t>marked with </a:t>
            </a:r>
            <a:r>
              <a:rPr lang="en-US" sz="2200" b="1" dirty="0" smtClean="0"/>
              <a:t>positive Brucellin</a:t>
            </a:r>
            <a:r>
              <a:rPr lang="en-US" sz="2200" dirty="0" smtClean="0"/>
              <a:t>, </a:t>
            </a:r>
            <a:r>
              <a:rPr lang="en-US" sz="2200" dirty="0"/>
              <a:t>skin </a:t>
            </a:r>
            <a:r>
              <a:rPr lang="en-US" sz="2200" dirty="0" smtClean="0"/>
              <a:t>reaction </a:t>
            </a:r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 smtClean="0"/>
              <a:t>Responsible </a:t>
            </a:r>
            <a:r>
              <a:rPr lang="en-US" sz="2200" dirty="0"/>
              <a:t>for Pathological changes in liver, Spleen, Lymph glands and B. Marrow.</a:t>
            </a:r>
          </a:p>
          <a:p>
            <a:pPr eaLnBrk="1" hangingPunct="1">
              <a:buNone/>
            </a:pPr>
            <a:endParaRPr lang="en-US" sz="2200" dirty="0"/>
          </a:p>
          <a:p>
            <a:pPr eaLnBrk="1" hangingPunct="1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90600"/>
            <a:ext cx="6392863" cy="760413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PATHOLOGY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2143125"/>
            <a:ext cx="9144000" cy="4714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Organisms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intracellular.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i="1" dirty="0" smtClean="0"/>
              <a:t>Brucella</a:t>
            </a:r>
            <a:r>
              <a:rPr lang="en-US" sz="2400" dirty="0" smtClean="0"/>
              <a:t> enter body-localized in regional lymph glands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Proliferation and Necrosis.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Bacteria invade the blood stream and are carried in Leucocytes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RE tissue, Liver, Spleen, Lymph glands and B. Marrow.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They localize in Mononuclear cells.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basic tissue response consists of monocytes and large phagocytes which form granulomas specially in liver, spleen, marrow and lymph glands </a:t>
            </a:r>
            <a:r>
              <a:rPr lang="en-US" sz="2400" dirty="0" smtClean="0">
                <a:latin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Metastatic abscesses in the bones.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CLINICAL FEATURES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599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Incubation </a:t>
            </a:r>
            <a:r>
              <a:rPr lang="en-US" sz="2400" b="1" dirty="0" smtClean="0"/>
              <a:t>1-3 weeks</a:t>
            </a:r>
            <a:r>
              <a:rPr lang="en-US" sz="2400" dirty="0" smtClean="0"/>
              <a:t>. Sometimes many months.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Onset </a:t>
            </a:r>
            <a:endParaRPr lang="en-US" sz="2400" dirty="0"/>
          </a:p>
          <a:p>
            <a:pPr lvl="1" eaLnBrk="1" hangingPunct="1"/>
            <a:r>
              <a:rPr lang="en-US" sz="2400" dirty="0" smtClean="0"/>
              <a:t>Sudden, undulating (malignant)</a:t>
            </a:r>
          </a:p>
          <a:p>
            <a:pPr lvl="1" eaLnBrk="1" hangingPunct="1"/>
            <a:r>
              <a:rPr lang="en-US" sz="2400" dirty="0" smtClean="0"/>
              <a:t>Undulating</a:t>
            </a:r>
            <a:endParaRPr lang="en-US" sz="2400" dirty="0"/>
          </a:p>
          <a:p>
            <a:pPr lvl="1" eaLnBrk="1" hangingPunct="1"/>
            <a:r>
              <a:rPr lang="en-US" sz="2400" dirty="0" smtClean="0"/>
              <a:t>Insidious (Intermittent type)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527</TotalTime>
  <Words>1123</Words>
  <Application>Microsoft Office PowerPoint</Application>
  <PresentationFormat>On-screen Show (4:3)</PresentationFormat>
  <Paragraphs>178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Tahoma</vt:lpstr>
      <vt:lpstr>Times New Roman</vt:lpstr>
      <vt:lpstr>Wingdings</vt:lpstr>
      <vt:lpstr>Blends</vt:lpstr>
      <vt:lpstr>BRUCELLOSIS</vt:lpstr>
      <vt:lpstr>BRUCELLOSIS</vt:lpstr>
      <vt:lpstr>PowerPoint Presentation</vt:lpstr>
      <vt:lpstr>PowerPoint Presentation</vt:lpstr>
      <vt:lpstr>TRANSMISSION BY INGESTION</vt:lpstr>
      <vt:lpstr>AGE &amp; SEX DIST.</vt:lpstr>
      <vt:lpstr>IMMUNOLOGY</vt:lpstr>
      <vt:lpstr>PATHOLOGY</vt:lpstr>
      <vt:lpstr>CLINICAL FEATURES</vt:lpstr>
      <vt:lpstr>SYMPTOMS</vt:lpstr>
      <vt:lpstr>SIGNS</vt:lpstr>
      <vt:lpstr>CONT.</vt:lpstr>
      <vt:lpstr>COURSE OF DISEASE</vt:lpstr>
      <vt:lpstr>COMPLICATIONS</vt:lpstr>
      <vt:lpstr>DIAGNOSIS</vt:lpstr>
      <vt:lpstr>TREATMENT</vt:lpstr>
      <vt:lpstr>PREVENTION</vt:lpstr>
      <vt:lpstr>QUESTIONS</vt:lpstr>
    </vt:vector>
  </TitlesOfParts>
  <Company>neurology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Unconscious patient</dc:title>
  <dc:creator>Amayo Erastus</dc:creator>
  <cp:lastModifiedBy>Effie Nailah</cp:lastModifiedBy>
  <cp:revision>27</cp:revision>
  <dcterms:created xsi:type="dcterms:W3CDTF">2006-02-06T01:58:41Z</dcterms:created>
  <dcterms:modified xsi:type="dcterms:W3CDTF">2016-08-19T10:02:19Z</dcterms:modified>
</cp:coreProperties>
</file>