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77"/>
  </p:notesMasterIdLst>
  <p:handoutMasterIdLst>
    <p:handoutMasterId r:id="rId178"/>
  </p:handoutMasterIdLst>
  <p:sldIdLst>
    <p:sldId id="256" r:id="rId2"/>
    <p:sldId id="258" r:id="rId3"/>
    <p:sldId id="257" r:id="rId4"/>
    <p:sldId id="452" r:id="rId5"/>
    <p:sldId id="453" r:id="rId6"/>
    <p:sldId id="274" r:id="rId7"/>
    <p:sldId id="306" r:id="rId8"/>
    <p:sldId id="304" r:id="rId9"/>
    <p:sldId id="275" r:id="rId10"/>
    <p:sldId id="436" r:id="rId11"/>
    <p:sldId id="435" r:id="rId12"/>
    <p:sldId id="291" r:id="rId13"/>
    <p:sldId id="276" r:id="rId14"/>
    <p:sldId id="292" r:id="rId15"/>
    <p:sldId id="409" r:id="rId16"/>
    <p:sldId id="410" r:id="rId17"/>
    <p:sldId id="411" r:id="rId18"/>
    <p:sldId id="412" r:id="rId19"/>
    <p:sldId id="413" r:id="rId20"/>
    <p:sldId id="417" r:id="rId21"/>
    <p:sldId id="418" r:id="rId22"/>
    <p:sldId id="414" r:id="rId23"/>
    <p:sldId id="416" r:id="rId24"/>
    <p:sldId id="415" r:id="rId25"/>
    <p:sldId id="419" r:id="rId26"/>
    <p:sldId id="420" r:id="rId27"/>
    <p:sldId id="421" r:id="rId28"/>
    <p:sldId id="437" r:id="rId29"/>
    <p:sldId id="423" r:id="rId30"/>
    <p:sldId id="424" r:id="rId31"/>
    <p:sldId id="425" r:id="rId32"/>
    <p:sldId id="426" r:id="rId33"/>
    <p:sldId id="422" r:id="rId34"/>
    <p:sldId id="438" r:id="rId35"/>
    <p:sldId id="439" r:id="rId36"/>
    <p:sldId id="440" r:id="rId37"/>
    <p:sldId id="441" r:id="rId38"/>
    <p:sldId id="445" r:id="rId39"/>
    <p:sldId id="407" r:id="rId40"/>
    <p:sldId id="461" r:id="rId41"/>
    <p:sldId id="442" r:id="rId42"/>
    <p:sldId id="443" r:id="rId43"/>
    <p:sldId id="444" r:id="rId44"/>
    <p:sldId id="446" r:id="rId45"/>
    <p:sldId id="448" r:id="rId46"/>
    <p:sldId id="449" r:id="rId47"/>
    <p:sldId id="450" r:id="rId48"/>
    <p:sldId id="451" r:id="rId49"/>
    <p:sldId id="406" r:id="rId50"/>
    <p:sldId id="389" r:id="rId51"/>
    <p:sldId id="405" r:id="rId52"/>
    <p:sldId id="454" r:id="rId53"/>
    <p:sldId id="264" r:id="rId54"/>
    <p:sldId id="260" r:id="rId55"/>
    <p:sldId id="265" r:id="rId56"/>
    <p:sldId id="262" r:id="rId57"/>
    <p:sldId id="325" r:id="rId58"/>
    <p:sldId id="455" r:id="rId59"/>
    <p:sldId id="326" r:id="rId60"/>
    <p:sldId id="263" r:id="rId61"/>
    <p:sldId id="267" r:id="rId62"/>
    <p:sldId id="324" r:id="rId63"/>
    <p:sldId id="322" r:id="rId64"/>
    <p:sldId id="327" r:id="rId65"/>
    <p:sldId id="266" r:id="rId66"/>
    <p:sldId id="328" r:id="rId67"/>
    <p:sldId id="323" r:id="rId68"/>
    <p:sldId id="329" r:id="rId69"/>
    <p:sldId id="318" r:id="rId70"/>
    <p:sldId id="456" r:id="rId71"/>
    <p:sldId id="312" r:id="rId72"/>
    <p:sldId id="313" r:id="rId73"/>
    <p:sldId id="457" r:id="rId74"/>
    <p:sldId id="268" r:id="rId75"/>
    <p:sldId id="308" r:id="rId76"/>
    <p:sldId id="314" r:id="rId77"/>
    <p:sldId id="315" r:id="rId78"/>
    <p:sldId id="458" r:id="rId79"/>
    <p:sldId id="307" r:id="rId80"/>
    <p:sldId id="310" r:id="rId81"/>
    <p:sldId id="316" r:id="rId82"/>
    <p:sldId id="309" r:id="rId83"/>
    <p:sldId id="317" r:id="rId84"/>
    <p:sldId id="459" r:id="rId85"/>
    <p:sldId id="269" r:id="rId86"/>
    <p:sldId id="270" r:id="rId87"/>
    <p:sldId id="460" r:id="rId88"/>
    <p:sldId id="282" r:id="rId89"/>
    <p:sldId id="283" r:id="rId90"/>
    <p:sldId id="301" r:id="rId91"/>
    <p:sldId id="300" r:id="rId92"/>
    <p:sldId id="288" r:id="rId93"/>
    <p:sldId id="284" r:id="rId94"/>
    <p:sldId id="285" r:id="rId95"/>
    <p:sldId id="299" r:id="rId96"/>
    <p:sldId id="286" r:id="rId97"/>
    <p:sldId id="287" r:id="rId98"/>
    <p:sldId id="280" r:id="rId99"/>
    <p:sldId id="272" r:id="rId100"/>
    <p:sldId id="273" r:id="rId101"/>
    <p:sldId id="289" r:id="rId102"/>
    <p:sldId id="277" r:id="rId103"/>
    <p:sldId id="278" r:id="rId104"/>
    <p:sldId id="279" r:id="rId105"/>
    <p:sldId id="281" r:id="rId106"/>
    <p:sldId id="428" r:id="rId107"/>
    <p:sldId id="351" r:id="rId108"/>
    <p:sldId id="352" r:id="rId109"/>
    <p:sldId id="353" r:id="rId110"/>
    <p:sldId id="378" r:id="rId111"/>
    <p:sldId id="354" r:id="rId112"/>
    <p:sldId id="355" r:id="rId113"/>
    <p:sldId id="362" r:id="rId114"/>
    <p:sldId id="363" r:id="rId115"/>
    <p:sldId id="364" r:id="rId116"/>
    <p:sldId id="365" r:id="rId117"/>
    <p:sldId id="360" r:id="rId118"/>
    <p:sldId id="357" r:id="rId119"/>
    <p:sldId id="358" r:id="rId120"/>
    <p:sldId id="374" r:id="rId121"/>
    <p:sldId id="361" r:id="rId122"/>
    <p:sldId id="359" r:id="rId123"/>
    <p:sldId id="366" r:id="rId124"/>
    <p:sldId id="429" r:id="rId125"/>
    <p:sldId id="367" r:id="rId126"/>
    <p:sldId id="368" r:id="rId127"/>
    <p:sldId id="384" r:id="rId128"/>
    <p:sldId id="385" r:id="rId129"/>
    <p:sldId id="383" r:id="rId130"/>
    <p:sldId id="369" r:id="rId131"/>
    <p:sldId id="370" r:id="rId132"/>
    <p:sldId id="382" r:id="rId133"/>
    <p:sldId id="431" r:id="rId134"/>
    <p:sldId id="371" r:id="rId135"/>
    <p:sldId id="372" r:id="rId136"/>
    <p:sldId id="294" r:id="rId137"/>
    <p:sldId id="295" r:id="rId138"/>
    <p:sldId id="430" r:id="rId139"/>
    <p:sldId id="376" r:id="rId140"/>
    <p:sldId id="380" r:id="rId141"/>
    <p:sldId id="377" r:id="rId142"/>
    <p:sldId id="381" r:id="rId143"/>
    <p:sldId id="373" r:id="rId144"/>
    <p:sldId id="427" r:id="rId145"/>
    <p:sldId id="375" r:id="rId146"/>
    <p:sldId id="403" r:id="rId147"/>
    <p:sldId id="390" r:id="rId148"/>
    <p:sldId id="387" r:id="rId149"/>
    <p:sldId id="392" r:id="rId150"/>
    <p:sldId id="393" r:id="rId151"/>
    <p:sldId id="394" r:id="rId152"/>
    <p:sldId id="401" r:id="rId153"/>
    <p:sldId id="402" r:id="rId154"/>
    <p:sldId id="400" r:id="rId155"/>
    <p:sldId id="395" r:id="rId156"/>
    <p:sldId id="396" r:id="rId157"/>
    <p:sldId id="397" r:id="rId158"/>
    <p:sldId id="343" r:id="rId159"/>
    <p:sldId id="344" r:id="rId160"/>
    <p:sldId id="345" r:id="rId161"/>
    <p:sldId id="296" r:id="rId162"/>
    <p:sldId id="334" r:id="rId163"/>
    <p:sldId id="336" r:id="rId164"/>
    <p:sldId id="337" r:id="rId165"/>
    <p:sldId id="331" r:id="rId166"/>
    <p:sldId id="332" r:id="rId167"/>
    <p:sldId id="330" r:id="rId168"/>
    <p:sldId id="338" r:id="rId169"/>
    <p:sldId id="339" r:id="rId170"/>
    <p:sldId id="340" r:id="rId171"/>
    <p:sldId id="350" r:id="rId172"/>
    <p:sldId id="342" r:id="rId173"/>
    <p:sldId id="341" r:id="rId174"/>
    <p:sldId id="348" r:id="rId175"/>
    <p:sldId id="349" r:id="rId176"/>
  </p:sldIdLst>
  <p:sldSz cx="9144000" cy="6858000" type="screen4x3"/>
  <p:notesSz cx="69469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718" autoAdjust="0"/>
  </p:normalViewPr>
  <p:slideViewPr>
    <p:cSldViewPr>
      <p:cViewPr varScale="1">
        <p:scale>
          <a:sx n="80" d="100"/>
          <a:sy n="8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/>
            </a:lvl1pPr>
          </a:lstStyle>
          <a:p>
            <a:fld id="{B0C50E04-C8F2-4AEE-B052-3D243381D817}" type="datetimeFigureOut">
              <a:rPr lang="en-US"/>
              <a:pPr/>
              <a:t>3/11/2016</a:t>
            </a:fld>
            <a:endParaRPr lang="en-US"/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818563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/>
            </a:lvl1pPr>
          </a:lstStyle>
          <a:p>
            <a:fld id="{11179F71-EDA0-4AC1-98C4-DCB1DC35C5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254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35413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Calibri" pitchFamily="34" charset="0"/>
              </a:defRPr>
            </a:lvl1pPr>
          </a:lstStyle>
          <a:p>
            <a:fld id="{403EEA36-75FA-4F10-B983-B0BE38D85689}" type="datetimeFigureOut">
              <a:rPr lang="en-US"/>
              <a:pPr/>
              <a:t>3/11/2016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95325" y="4410075"/>
            <a:ext cx="55562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18563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35413" y="8818563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Calibri" pitchFamily="34" charset="0"/>
              </a:defRPr>
            </a:lvl1pPr>
          </a:lstStyle>
          <a:p>
            <a:fld id="{4C5D5D13-B0E5-41F0-ADCB-6A773EE73E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939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2364B4-8891-4DA7-99F4-C9417F9E22F7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466C7F-AE13-45A9-BCE2-45CBFBA12539}" type="slidenum">
              <a:rPr lang="en-US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0863FF8-A33D-4495-A82A-832EB6581019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671753F-5D92-4797-9787-2F25E0CDE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291ED3-3584-4B83-A1F6-44CBA199243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75671B-CC8B-4E55-8D90-DC74DDFD95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06698D-028F-46BD-9A45-0BA512F2DEF9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103C75-77FC-4E6E-B44F-ED3DB68701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C7CB87-1B46-402E-9CFF-728DDAC00838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FEB50-43FC-445C-A0FF-97FEAB3EE5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0155F1-669B-4E53-BC29-CF1A28972E32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B33AB6-1003-4758-AFD6-C906EDEEA1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C5AB23-DDC6-4614-9E39-E50C19CB5EFA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92D3BD-A303-46C7-A9B7-A74E44C8C3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63D1F5-095A-4DFB-816D-24F1A3B0B7A9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E3FCB-2EEB-4ED7-AB1B-E2311957B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AF76ED-2BBE-4C16-AFC8-47BC1C41AB6E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49C5EE-5912-468F-A246-68A1B53CD7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06BD90-AC17-4690-ABAA-8493B6BC7A9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4D353C-A89F-48AB-93FF-81F632DE6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9C05598-4525-4FCD-8D18-66036829D59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3EE1ED-4395-4B8F-8A29-248E5F50A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96EBE7E-8E62-4500-8A72-1BE18822F64E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147ADF3-40D5-4EC6-8958-B2F82BD7C4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8CF3D53-421D-4E49-A572-1FCC92F7E18C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A1B0669-7C96-402C-BF0B-8556967741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762000" y="1827839"/>
            <a:ext cx="7772400" cy="1829761"/>
          </a:xfrm>
        </p:spPr>
        <p:txBody>
          <a:bodyPr/>
          <a:lstStyle/>
          <a:p>
            <a:r>
              <a:rPr lang="en-US" dirty="0" err="1"/>
              <a:t>Envenomations</a:t>
            </a:r>
            <a:r>
              <a:rPr lang="en-US" dirty="0"/>
              <a:t> and  Bites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ctr">
              <a:buFontTx/>
              <a:buNone/>
            </a:pPr>
            <a:endParaRPr lang="en-US" sz="4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84" name="Group 48"/>
          <p:cNvGraphicFramePr>
            <a:graphicFrameLocks noGrp="1"/>
          </p:cNvGraphicFramePr>
          <p:nvPr/>
        </p:nvGraphicFramePr>
        <p:xfrm>
          <a:off x="381000" y="557213"/>
          <a:ext cx="8382000" cy="5302695"/>
        </p:xfrm>
        <a:graphic>
          <a:graphicData uri="http://schemas.openxmlformats.org/drawingml/2006/table">
            <a:tbl>
              <a:tblPr/>
              <a:tblGrid>
                <a:gridCol w="990600"/>
                <a:gridCol w="1066800"/>
                <a:gridCol w="2209800"/>
                <a:gridCol w="2133600"/>
                <a:gridCol w="1981200"/>
              </a:tblGrid>
              <a:tr h="5175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Table 1. Medically important venomous snakes and their geographic distribution.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Viperidae family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Geographic region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Colubridae family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Elapidae family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Viperinae subfamily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Crotalinae subfamily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Near and Middle East, North Africa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Cobras (Naja species; e.g., Egyptian cobra)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Vipera species (e.g., Palestine viper and Bitis arietans [puff adder]), Echis species (e.g., saw-scaled viper), and Cerastes species (e.g., African desert horned viper)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Rarely present in the region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Sub-Saharan Africa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Boomslang (Dispholidus typus)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Cobra (Naja species; e.g., black-necked spitting cobra), mambas (Dendroaspis species; e.g. black and green mamba)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Bitis species (e.g., Gabonviper and puff adder)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Southeast Asia and Indian subcontinent – “Far East”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Rhabdophis species (e.g., Yamakagashi)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Cobras (Naja species; e.g., Indian cobra, Phillippine cobra, king cobra, (Ophiophagus hannah) and kraits (Bungarus species; e.g., common krait and banded krait)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Daboia russelli subspecies (e.g. Russell’s viper) and Echis species (saw-scaled viper)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Malayan pitviper (Calloselasma rhodostoma), Hypnale species (e.g., hump-nosed viper), Trimeresurus species (e.g. Asian lance headed vipers, bamboo snake, Habu), Agkistrodon species (e.g., Mamushi), and Deinagkistrodon acutus (chinese copperhead)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Continued on next slide: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82" name="Text Box 70"/>
          <p:cNvSpPr txBox="1">
            <a:spLocks noChangeArrowheads="1"/>
          </p:cNvSpPr>
          <p:nvPr/>
        </p:nvSpPr>
        <p:spPr bwMode="auto">
          <a:xfrm>
            <a:off x="304800" y="6340475"/>
            <a:ext cx="8534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latin typeface="Calibri" pitchFamily="34" charset="0"/>
              </a:rPr>
              <a:t>Clinical Infectious Diseases, 2006;43:1309-17, Medically Important Venomous Animals: Biology, Prevention, First Aid, and Clinical management.  Thomas Junghanss and Mauro Bodio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8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Centipedes</a:t>
            </a:r>
          </a:p>
        </p:txBody>
      </p:sp>
      <p:pic>
        <p:nvPicPr>
          <p:cNvPr id="112644" name="Content Placeholder 13" descr="House_centipede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79688"/>
            <a:ext cx="4040188" cy="3141662"/>
          </a:xfrm>
        </p:spPr>
      </p:pic>
      <p:pic>
        <p:nvPicPr>
          <p:cNvPr id="112646" name="Content Placeholder 14" descr="centipede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96050" y="2174875"/>
            <a:ext cx="2647950" cy="39512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8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Centipede Bites - Maxillopeds</a:t>
            </a:r>
          </a:p>
        </p:txBody>
      </p:sp>
      <p:pic>
        <p:nvPicPr>
          <p:cNvPr id="113668" name="Content Placeholder 13" descr="maxillopeds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995613"/>
            <a:ext cx="4040188" cy="2309812"/>
          </a:xfrm>
        </p:spPr>
      </p:pic>
      <p:pic>
        <p:nvPicPr>
          <p:cNvPr id="113670" name="Content Placeholder 14" descr="maxillope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2225" y="2925763"/>
            <a:ext cx="4041775" cy="24495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Millipedes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1219200" y="1600200"/>
            <a:ext cx="79248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/>
              <a:t>Nonaggressive, herbivorous and slow-moving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Roll up in a defensive ball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Particularly irritating species are found in the tropics – Carribean, Central Africa and East Indies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Secrete a variety of liquids over body which can be irritating including hydrogen cyanide, aldehydes, quinoids, and esters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/>
              <a:t> </a:t>
            </a:r>
          </a:p>
          <a:p>
            <a:pPr>
              <a:lnSpc>
                <a:spcPct val="80000"/>
              </a:lnSpc>
            </a:pPr>
            <a:r>
              <a:rPr lang="en-US" sz="2200"/>
              <a:t>Children are at most risk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Venoms are particularly irritating to the eye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Millipede Defense</a:t>
            </a:r>
          </a:p>
        </p:txBody>
      </p:sp>
      <p:pic>
        <p:nvPicPr>
          <p:cNvPr id="115715" name="Content Placeholder 3" descr="Millipede0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982788"/>
            <a:ext cx="3810000" cy="37592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Millipedes</a:t>
            </a:r>
          </a:p>
        </p:txBody>
      </p:sp>
      <p:pic>
        <p:nvPicPr>
          <p:cNvPr id="116740" name="Content Placeholder 3" descr="Millipedes_FWZ11Nv00B27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174875"/>
            <a:ext cx="3913188" cy="3951288"/>
          </a:xfrm>
        </p:spPr>
      </p:pic>
      <p:pic>
        <p:nvPicPr>
          <p:cNvPr id="116742" name="Content Placeholder 7" descr="rhinocricus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05500" y="3017838"/>
            <a:ext cx="3238500" cy="22669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Myriapoda Treatment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905000" y="1600200"/>
            <a:ext cx="72390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000"/>
              <a:t>Local Care</a:t>
            </a:r>
          </a:p>
          <a:p>
            <a:pPr>
              <a:lnSpc>
                <a:spcPct val="80000"/>
              </a:lnSpc>
            </a:pPr>
            <a:endParaRPr lang="en-US" sz="3000"/>
          </a:p>
          <a:p>
            <a:pPr>
              <a:lnSpc>
                <a:spcPct val="80000"/>
              </a:lnSpc>
            </a:pPr>
            <a:r>
              <a:rPr lang="en-US" sz="3000"/>
              <a:t>Injectable local anesthetics will control the pain</a:t>
            </a:r>
          </a:p>
          <a:p>
            <a:pPr>
              <a:lnSpc>
                <a:spcPct val="80000"/>
              </a:lnSpc>
            </a:pPr>
            <a:endParaRPr lang="en-US" sz="3000"/>
          </a:p>
          <a:p>
            <a:pPr>
              <a:lnSpc>
                <a:spcPct val="80000"/>
              </a:lnSpc>
            </a:pPr>
            <a:r>
              <a:rPr lang="en-US" sz="3000"/>
              <a:t>Tetanus toxoid (if not up to date)</a:t>
            </a:r>
          </a:p>
          <a:p>
            <a:pPr>
              <a:lnSpc>
                <a:spcPct val="80000"/>
              </a:lnSpc>
            </a:pPr>
            <a:endParaRPr lang="en-US" sz="3000"/>
          </a:p>
          <a:p>
            <a:pPr>
              <a:lnSpc>
                <a:spcPct val="80000"/>
              </a:lnSpc>
            </a:pPr>
            <a:r>
              <a:rPr lang="en-US" sz="3000"/>
              <a:t>Treat eyes with irrigation</a:t>
            </a:r>
          </a:p>
          <a:p>
            <a:pPr>
              <a:lnSpc>
                <a:spcPct val="80000"/>
              </a:lnSpc>
            </a:pPr>
            <a:endParaRPr lang="en-US" sz="3000"/>
          </a:p>
          <a:p>
            <a:pPr>
              <a:lnSpc>
                <a:spcPct val="80000"/>
              </a:lnSpc>
            </a:pPr>
            <a:r>
              <a:rPr lang="en-US" sz="3000"/>
              <a:t>No known antivenoms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5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/>
              <a:t>Insecta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Tsetse Fly</a:t>
            </a:r>
          </a:p>
        </p:txBody>
      </p:sp>
      <p:pic>
        <p:nvPicPr>
          <p:cNvPr id="119811" name="Content Placeholder 6" descr="24099-004-EB15ADB7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84463"/>
            <a:ext cx="4038600" cy="2357437"/>
          </a:xfrm>
        </p:spPr>
      </p:pic>
      <p:pic>
        <p:nvPicPr>
          <p:cNvPr id="119812" name="Content Placeholder 7" descr="Tsetse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557463"/>
            <a:ext cx="4038600" cy="26114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Phlebotomous Sandfly</a:t>
            </a:r>
          </a:p>
        </p:txBody>
      </p:sp>
      <p:pic>
        <p:nvPicPr>
          <p:cNvPr id="120835" name="Content Placeholder 5" descr="lg_sandfly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19363"/>
            <a:ext cx="3597275" cy="2687637"/>
          </a:xfrm>
        </p:spPr>
      </p:pic>
      <p:pic>
        <p:nvPicPr>
          <p:cNvPr id="120836" name="Content Placeholder 6" descr="Phlebotomus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19875" y="1957388"/>
            <a:ext cx="2524125" cy="3810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Human Bot Fly</a:t>
            </a:r>
          </a:p>
        </p:txBody>
      </p:sp>
      <p:pic>
        <p:nvPicPr>
          <p:cNvPr id="121859" name="Content Placeholder 5" descr="dscf0025abq9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947988"/>
            <a:ext cx="2390775" cy="1828800"/>
          </a:xfrm>
        </p:spPr>
      </p:pic>
      <p:pic>
        <p:nvPicPr>
          <p:cNvPr id="121860" name="Content Placeholder 6" descr="botfly%20brain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05488" y="2743200"/>
            <a:ext cx="3338512" cy="2209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14" name="Group 54"/>
          <p:cNvGraphicFramePr>
            <a:graphicFrameLocks noGrp="1"/>
          </p:cNvGraphicFramePr>
          <p:nvPr/>
        </p:nvGraphicFramePr>
        <p:xfrm>
          <a:off x="381000" y="457200"/>
          <a:ext cx="8382000" cy="5400040"/>
        </p:xfrm>
        <a:graphic>
          <a:graphicData uri="http://schemas.openxmlformats.org/drawingml/2006/table">
            <a:tbl>
              <a:tblPr/>
              <a:tblGrid>
                <a:gridCol w="914400"/>
                <a:gridCol w="1066800"/>
                <a:gridCol w="2286000"/>
                <a:gridCol w="2133600"/>
                <a:gridCol w="1981200"/>
              </a:tblGrid>
              <a:tr h="5175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Table 1. Medically important venomous snakes and their geographic distribution.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Viperidae family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Geographic region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Colubridae family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Elapidae family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Viperinae subfamily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Crotalinae subfamily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Australasia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Boiga species (e.g., brown tree snake)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Australasian Elapids (e.g., taipan, common death adder, common brown snake, and black tiger snake)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Eurpoe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 be present in the region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“European vipers” (Vipera species; e.g., common adder and sand viper)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North &amp; Central America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 be present in the region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Coral snakes (Micurus species)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Rattlesnakes (Crotalus species; e.g., Eastern and Western diamondback rattlesnake, Mojave rattlesnake) and moccasins (Agkistrodon species; e.g., American copperhead)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4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Central &amp; South America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 be present in the region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Coral snakes (Micrurus species)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Lanceheads (Bothrops species; e.g., common lancehead and Jararaca cascavell), Crotalus durissus subspecies, and bush-master (Lachesis muta subspecies)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End of Table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412" name="Text Box 66"/>
          <p:cNvSpPr txBox="1">
            <a:spLocks noChangeArrowheads="1"/>
          </p:cNvSpPr>
          <p:nvPr/>
        </p:nvSpPr>
        <p:spPr bwMode="auto">
          <a:xfrm>
            <a:off x="304800" y="6248400"/>
            <a:ext cx="8458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latin typeface="Calibri" pitchFamily="34" charset="0"/>
              </a:rPr>
              <a:t>Clinical Infectious Diseases, 2006;43:1309-17, Medically Important Venomous Animals: Biology, Prevention, First Aid, and Clinical management.  Thomas Junghanss and Mauro Bodio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Content Placeholder 6" descr="IMG_2105-77446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6035675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Human Bot Fly</a:t>
            </a:r>
          </a:p>
        </p:txBody>
      </p:sp>
      <p:pic>
        <p:nvPicPr>
          <p:cNvPr id="123907" name="Content Placeholder 3" descr="botfly%20brain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09800"/>
            <a:ext cx="4459288" cy="3505200"/>
          </a:xfrm>
        </p:spPr>
      </p:pic>
      <p:pic>
        <p:nvPicPr>
          <p:cNvPr id="123908" name="Content Placeholder 6" descr="figure2a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057400"/>
            <a:ext cx="4038600" cy="36115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Kissing Bug (Triatoma)</a:t>
            </a:r>
          </a:p>
        </p:txBody>
      </p:sp>
      <p:pic>
        <p:nvPicPr>
          <p:cNvPr id="124931" name="Content Placeholder 3" descr="Img005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6788150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Hymenoptera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/>
              <a:t>Most humans experience multiple bee and wasp stings during their lifetime.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Stinging apparatus of bees and wasps is connected to venom glands on the terminal abdomen. Venom is proteinaceous and can be an allergen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Effect of venom is rarely systemic unless stung 100’s of times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Local effect is pain, swelling and erythema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Anaphylaxis can be problematic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Hymenoptera  Sting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/>
              <a:t>Allergic individuals need to carry a first aid kit with adrenalin and be able to administer it to themselves.</a:t>
            </a:r>
          </a:p>
          <a:p>
            <a:pPr>
              <a:lnSpc>
                <a:spcPct val="90000"/>
              </a:lnSpc>
            </a:pPr>
            <a:endParaRPr lang="en-US" sz="3000"/>
          </a:p>
          <a:p>
            <a:pPr>
              <a:lnSpc>
                <a:spcPct val="90000"/>
              </a:lnSpc>
            </a:pPr>
            <a:r>
              <a:rPr lang="en-US" sz="3000"/>
              <a:t>Steroids and antihistamines are cornerstones of therapy</a:t>
            </a:r>
          </a:p>
          <a:p>
            <a:pPr>
              <a:lnSpc>
                <a:spcPct val="90000"/>
              </a:lnSpc>
            </a:pPr>
            <a:endParaRPr lang="en-US" sz="3000"/>
          </a:p>
          <a:p>
            <a:pPr>
              <a:lnSpc>
                <a:spcPct val="90000"/>
              </a:lnSpc>
            </a:pPr>
            <a:r>
              <a:rPr lang="en-US" sz="3000"/>
              <a:t>Extensive stings can result in rhabdomyolysis and renal failure as well as cardiovascular collapse</a:t>
            </a:r>
          </a:p>
          <a:p>
            <a:pPr>
              <a:lnSpc>
                <a:spcPct val="90000"/>
              </a:lnSpc>
            </a:pPr>
            <a:endParaRPr lang="en-US" sz="3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Wasps</a:t>
            </a:r>
          </a:p>
        </p:txBody>
      </p:sp>
      <p:pic>
        <p:nvPicPr>
          <p:cNvPr id="129027" name="Content Placeholder 6" descr="paper_wasp_full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492375"/>
            <a:ext cx="4038600" cy="2741613"/>
          </a:xfrm>
        </p:spPr>
      </p:pic>
      <p:pic>
        <p:nvPicPr>
          <p:cNvPr id="129028" name="Content Placeholder 7" descr="bbeast3-05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2544763"/>
            <a:ext cx="3810000" cy="26384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Honeybee</a:t>
            </a:r>
          </a:p>
        </p:txBody>
      </p:sp>
      <p:pic>
        <p:nvPicPr>
          <p:cNvPr id="130051" name="Content Placeholder 6" descr="honeybee-full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957388"/>
            <a:ext cx="4343400" cy="3810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500"/>
              <a:t>Squirt Formic Acid which is irritating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Ants also sting producing a venom that is proteinaceous. Usually trivial, but can be cytotoxic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May also produce anaphlaxis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Some species actually transmit disease (Salmonella, </a:t>
            </a:r>
            <a:r>
              <a:rPr lang="en-US" sz="2500" u="sng"/>
              <a:t>S aureus </a:t>
            </a:r>
            <a:r>
              <a:rPr lang="en-US" sz="2500"/>
              <a:t>and </a:t>
            </a:r>
            <a:r>
              <a:rPr lang="en-US" sz="2500" u="sng"/>
              <a:t>Pseudomonas spp</a:t>
            </a:r>
            <a:r>
              <a:rPr lang="en-US" sz="2500"/>
              <a:t>.) in Britain (Pharaoh’s Ant)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 u="sng"/>
              <a:t>Solenopsis richteri  </a:t>
            </a:r>
            <a:r>
              <a:rPr lang="en-US" sz="2500"/>
              <a:t>and </a:t>
            </a:r>
            <a:r>
              <a:rPr lang="en-US" sz="2500" u="sng"/>
              <a:t> S.invicta  </a:t>
            </a:r>
            <a:r>
              <a:rPr lang="en-US" sz="2500"/>
              <a:t>bites cause tissue necrosis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Ants</a:t>
            </a:r>
          </a:p>
        </p:txBody>
      </p:sp>
      <p:sp>
        <p:nvSpPr>
          <p:cNvPr id="132099" name="Text Placeholder 7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 anchor="b">
            <a:normAutofit fontScale="92500"/>
          </a:bodyPr>
          <a:lstStyle/>
          <a:p>
            <a:pPr marL="0" indent="0">
              <a:buFontTx/>
              <a:buNone/>
            </a:pPr>
            <a:r>
              <a:rPr lang="en-US" sz="2400" b="1" u="sng"/>
              <a:t>Solenopsis invicta</a:t>
            </a:r>
            <a:r>
              <a:rPr lang="en-US" sz="2400"/>
              <a:t> (fire ant)</a:t>
            </a:r>
            <a:endParaRPr lang="en-US" sz="2400" b="1" u="sng"/>
          </a:p>
        </p:txBody>
      </p:sp>
      <p:pic>
        <p:nvPicPr>
          <p:cNvPr id="132100" name="Content Placeholder 5" descr="Red_imported_fire_ant.gif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054350"/>
            <a:ext cx="4040188" cy="2192338"/>
          </a:xfrm>
        </p:spPr>
      </p:pic>
      <p:sp>
        <p:nvSpPr>
          <p:cNvPr id="13210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>
            <a:normAutofit fontScale="92500"/>
          </a:bodyPr>
          <a:lstStyle/>
          <a:p>
            <a:pPr marL="0" indent="0">
              <a:buFontTx/>
              <a:buNone/>
            </a:pPr>
            <a:r>
              <a:rPr lang="en-US" sz="2400" b="1"/>
              <a:t>Solenopsis richteri (</a:t>
            </a:r>
            <a:r>
              <a:rPr lang="en-US" sz="2400"/>
              <a:t>fire ant)</a:t>
            </a:r>
            <a:endParaRPr lang="en-US" sz="2400" b="1"/>
          </a:p>
        </p:txBody>
      </p:sp>
      <p:pic>
        <p:nvPicPr>
          <p:cNvPr id="132102" name="Content Placeholder 6" descr="Fire_Ant3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75350" y="2174875"/>
            <a:ext cx="3168650" cy="39512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Content Placeholder 3" descr="img003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6788150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Snake Free Regions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/>
              <a:t>Above 51°  North Latitude – Newfoundland, Greenland, Nova Scotia, Arctic</a:t>
            </a:r>
          </a:p>
          <a:p>
            <a:r>
              <a:rPr lang="en-US"/>
              <a:t>Antarctica</a:t>
            </a:r>
          </a:p>
          <a:p>
            <a:r>
              <a:rPr lang="en-US"/>
              <a:t>Most North Atlantic Islands</a:t>
            </a:r>
          </a:p>
          <a:p>
            <a:r>
              <a:rPr lang="en-US"/>
              <a:t>New Zealand, New Caledonia, and Hawaii</a:t>
            </a:r>
          </a:p>
          <a:p>
            <a:r>
              <a:rPr lang="en-US"/>
              <a:t>Ireland, Iceland</a:t>
            </a:r>
          </a:p>
          <a:p>
            <a:r>
              <a:rPr lang="en-US"/>
              <a:t>Crete </a:t>
            </a:r>
          </a:p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Fireant Stings</a:t>
            </a:r>
          </a:p>
        </p:txBody>
      </p:sp>
      <p:pic>
        <p:nvPicPr>
          <p:cNvPr id="135171" name="Content Placeholder 7" descr="Copyrighted_Image_Reuse_Prohibited_106609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86000"/>
            <a:ext cx="3352800" cy="2747963"/>
          </a:xfrm>
        </p:spPr>
      </p:pic>
      <p:pic>
        <p:nvPicPr>
          <p:cNvPr id="135172" name="Content Placeholder 8" descr="fire-ant-sting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347913"/>
            <a:ext cx="4038600" cy="30289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Pharaoh’s Ant</a:t>
            </a:r>
          </a:p>
        </p:txBody>
      </p:sp>
      <p:pic>
        <p:nvPicPr>
          <p:cNvPr id="137219" name="Content Placeholder 3" descr="MONOMORIphant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30475"/>
            <a:ext cx="1997075" cy="26654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Ants</a:t>
            </a:r>
          </a:p>
        </p:txBody>
      </p:sp>
      <p:sp>
        <p:nvSpPr>
          <p:cNvPr id="138243" name="Text Placeholder 4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     Velvet Ant</a:t>
            </a:r>
          </a:p>
        </p:txBody>
      </p:sp>
      <p:pic>
        <p:nvPicPr>
          <p:cNvPr id="138244" name="Content Placeholder 8" descr="img34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971800"/>
            <a:ext cx="3486150" cy="2438400"/>
          </a:xfrm>
        </p:spPr>
      </p:pic>
      <p:sp>
        <p:nvSpPr>
          <p:cNvPr id="138245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      Army Ant</a:t>
            </a:r>
          </a:p>
        </p:txBody>
      </p:sp>
      <p:pic>
        <p:nvPicPr>
          <p:cNvPr id="138246" name="Content Placeholder 9" descr="EciBur6reduced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13500" y="2881313"/>
            <a:ext cx="2730500" cy="2540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Hobo Spider</a:t>
            </a:r>
          </a:p>
        </p:txBody>
      </p:sp>
      <p:pic>
        <p:nvPicPr>
          <p:cNvPr id="139267" name="Content Placeholder 6" descr="spider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3829050" cy="4525963"/>
          </a:xfrm>
        </p:spPr>
      </p:pic>
      <p:pic>
        <p:nvPicPr>
          <p:cNvPr id="139268" name="Content Placeholder 7" descr="BQJ0AQD0PQD02QRSMKLSUQJ0WQF08K1KBQD0ZKO0RKV0QKC08QNKRKAKUQZSAQJ08KRS2QHSBQBK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601913"/>
            <a:ext cx="4038600" cy="25241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Hobo Spider</a:t>
            </a:r>
          </a:p>
        </p:txBody>
      </p:sp>
      <p:pic>
        <p:nvPicPr>
          <p:cNvPr id="140291" name="Content Placeholder 4" descr="hobo%20spider%20web%20outside%20big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44738"/>
            <a:ext cx="4038600" cy="3036887"/>
          </a:xfrm>
        </p:spPr>
      </p:pic>
      <p:pic>
        <p:nvPicPr>
          <p:cNvPr id="140292" name="Content Placeholder 5" descr="spider-bite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389188"/>
            <a:ext cx="4038600" cy="29479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Content Placeholder 3" descr="smithi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4673600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u="sng"/>
              <a:t>Loxosceles reclusa</a:t>
            </a:r>
          </a:p>
        </p:txBody>
      </p:sp>
      <p:pic>
        <p:nvPicPr>
          <p:cNvPr id="142339" name="Content Placeholder 3" descr="Brown_recluse_spider,_Loxosceles_reclusa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438400"/>
            <a:ext cx="4175125" cy="2743200"/>
          </a:xfrm>
        </p:spPr>
      </p:pic>
      <p:pic>
        <p:nvPicPr>
          <p:cNvPr id="142340" name="Content Placeholder 6" descr="Loxosceles_00.gif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962775" y="2205038"/>
            <a:ext cx="2181225" cy="33147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Loxosceles Bite</a:t>
            </a:r>
          </a:p>
        </p:txBody>
      </p:sp>
      <p:pic>
        <p:nvPicPr>
          <p:cNvPr id="143363" name="Content Placeholder 4" descr="Black_widow_Spider_Bite550_ab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47913"/>
            <a:ext cx="4038600" cy="3028950"/>
          </a:xfrm>
        </p:spPr>
      </p:pic>
      <p:pic>
        <p:nvPicPr>
          <p:cNvPr id="143364" name="Content Placeholder 5" descr="br-bite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40313" y="2438400"/>
            <a:ext cx="4103687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Loxosceles Distribution</a:t>
            </a:r>
          </a:p>
        </p:txBody>
      </p:sp>
      <p:pic>
        <p:nvPicPr>
          <p:cNvPr id="144387" name="Content Placeholder 6" descr="brownrecluseusa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420938"/>
            <a:ext cx="4086225" cy="28860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Content Placeholder 6" descr="blackwidow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943225"/>
            <a:ext cx="2454275" cy="1839913"/>
          </a:xfrm>
        </p:spPr>
      </p:pic>
      <p:pic>
        <p:nvPicPr>
          <p:cNvPr id="145412" name="Content Placeholder 9" descr="1958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2338388"/>
            <a:ext cx="3810000" cy="304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Mortality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/>
              <a:t>Asia – 162 deaths/ 100,000 </a:t>
            </a:r>
            <a:r>
              <a:rPr lang="en-US" sz="3000" dirty="0" smtClean="0"/>
              <a:t>people</a:t>
            </a:r>
          </a:p>
          <a:p>
            <a:endParaRPr lang="en-US" sz="3000" dirty="0"/>
          </a:p>
          <a:p>
            <a:r>
              <a:rPr lang="en-US" sz="3000" dirty="0"/>
              <a:t>India – 50,000 </a:t>
            </a:r>
            <a:r>
              <a:rPr lang="en-US" sz="3000" dirty="0" smtClean="0"/>
              <a:t>deaths/yr</a:t>
            </a:r>
          </a:p>
          <a:p>
            <a:endParaRPr lang="en-US" sz="3000" dirty="0"/>
          </a:p>
          <a:p>
            <a:r>
              <a:rPr lang="en-US" sz="3000" dirty="0"/>
              <a:t>Africa – 497 bites/100,000 people – 12.2% </a:t>
            </a:r>
            <a:r>
              <a:rPr lang="en-US" sz="3000" dirty="0" smtClean="0"/>
              <a:t>deaths</a:t>
            </a:r>
          </a:p>
          <a:p>
            <a:endParaRPr lang="en-US" sz="3000" dirty="0"/>
          </a:p>
          <a:p>
            <a:r>
              <a:rPr lang="en-US" sz="3000" dirty="0"/>
              <a:t>Europe – 14 deaths/100 years in </a:t>
            </a:r>
            <a:r>
              <a:rPr lang="en-US" sz="3000" dirty="0" smtClean="0"/>
              <a:t>Britain</a:t>
            </a:r>
          </a:p>
          <a:p>
            <a:endParaRPr lang="en-US" sz="3000" dirty="0"/>
          </a:p>
          <a:p>
            <a:r>
              <a:rPr lang="en-US" sz="3000" dirty="0"/>
              <a:t>Australia – 3-4 </a:t>
            </a:r>
            <a:r>
              <a:rPr lang="en-US" sz="3000" dirty="0" smtClean="0"/>
              <a:t>deaths/year</a:t>
            </a:r>
          </a:p>
          <a:p>
            <a:endParaRPr lang="en-US" sz="3000" dirty="0"/>
          </a:p>
          <a:p>
            <a:r>
              <a:rPr lang="en-US" sz="3000" dirty="0"/>
              <a:t>New Guinea – 7.9 deaths/100,000 </a:t>
            </a:r>
            <a:r>
              <a:rPr lang="en-US" sz="3000" dirty="0" smtClean="0"/>
              <a:t>yr</a:t>
            </a:r>
          </a:p>
          <a:p>
            <a:endParaRPr lang="en-US" sz="3000" dirty="0"/>
          </a:p>
          <a:p>
            <a:r>
              <a:rPr lang="en-US" sz="3000" dirty="0"/>
              <a:t>America – 7000 bites/yr in USA; 12-15 deaths/yr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Content Placeholder 3" descr="48116303_GardenSpider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174875"/>
            <a:ext cx="3071813" cy="3951288"/>
          </a:xfrm>
        </p:spPr>
      </p:pic>
      <p:pic>
        <p:nvPicPr>
          <p:cNvPr id="146438" name="Content Placeholder 10" descr="Garage%20Wolf%20rez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2225" y="2478088"/>
            <a:ext cx="4041775" cy="334486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Chiggers</a:t>
            </a:r>
          </a:p>
        </p:txBody>
      </p:sp>
      <p:pic>
        <p:nvPicPr>
          <p:cNvPr id="147459" name="Content Placeholder 3" descr="chigger-7.gif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3619500" cy="4525963"/>
          </a:xfrm>
        </p:spPr>
      </p:pic>
      <p:pic>
        <p:nvPicPr>
          <p:cNvPr id="147460" name="Content Placeholder 6" descr="chiggers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65700" y="1981200"/>
            <a:ext cx="4178300" cy="3352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Chiggers</a:t>
            </a:r>
          </a:p>
        </p:txBody>
      </p:sp>
      <p:pic>
        <p:nvPicPr>
          <p:cNvPr id="148483" name="Content Placeholder 6" descr="22310066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76400"/>
            <a:ext cx="3400425" cy="4343400"/>
          </a:xfrm>
        </p:spPr>
      </p:pic>
      <p:pic>
        <p:nvPicPr>
          <p:cNvPr id="148484" name="Content Placeholder 5" descr="22310066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00800" y="1789113"/>
            <a:ext cx="2743200" cy="42672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4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/>
              <a:t>Ticks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Content Placeholder 3" descr="tick-on-skin-744826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012950"/>
            <a:ext cx="4038600" cy="3700463"/>
          </a:xfrm>
        </p:spPr>
      </p:pic>
      <p:pic>
        <p:nvPicPr>
          <p:cNvPr id="151556" name="Content Placeholder 10" descr="Adult_Female_Lone_Star_Tick_30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86500" y="2433638"/>
            <a:ext cx="2857500" cy="28575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Content Placeholder 7" descr="Erythema_migrans_-_erythematous_rash_in_Lyme_disease_-_PHIL_987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3006725" cy="4525963"/>
          </a:xfrm>
        </p:spPr>
      </p:pic>
      <p:pic>
        <p:nvPicPr>
          <p:cNvPr id="152580" name="Content Placeholder 8" descr="f7t.gif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39000" y="3078163"/>
            <a:ext cx="1905000" cy="15716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Ingestion of Marine Animals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3000" b="1"/>
              <a:t>Vibrio parahemolyticus </a:t>
            </a:r>
            <a:r>
              <a:rPr lang="en-US" sz="3000"/>
              <a:t>– shellfish, shrimp</a:t>
            </a:r>
          </a:p>
          <a:p>
            <a:pPr>
              <a:lnSpc>
                <a:spcPct val="90000"/>
              </a:lnSpc>
            </a:pPr>
            <a:r>
              <a:rPr lang="en-US" sz="3000" b="1"/>
              <a:t>Vibrio cholera – </a:t>
            </a:r>
            <a:r>
              <a:rPr lang="en-US" sz="3000"/>
              <a:t>shellfish, molluscs</a:t>
            </a:r>
          </a:p>
          <a:p>
            <a:pPr>
              <a:lnSpc>
                <a:spcPct val="90000"/>
              </a:lnSpc>
            </a:pPr>
            <a:r>
              <a:rPr lang="en-US" sz="3000" b="1"/>
              <a:t>Vibrio vulnificus </a:t>
            </a:r>
            <a:r>
              <a:rPr lang="en-US" sz="3000"/>
              <a:t>– oysters, shellfish</a:t>
            </a:r>
          </a:p>
          <a:p>
            <a:pPr>
              <a:lnSpc>
                <a:spcPct val="90000"/>
              </a:lnSpc>
            </a:pPr>
            <a:r>
              <a:rPr lang="en-US" sz="3000" b="1"/>
              <a:t>Aeromonas hydrophila </a:t>
            </a:r>
            <a:r>
              <a:rPr lang="en-US" sz="3000"/>
              <a:t>– frozen oysters</a:t>
            </a:r>
          </a:p>
          <a:p>
            <a:pPr>
              <a:lnSpc>
                <a:spcPct val="90000"/>
              </a:lnSpc>
            </a:pPr>
            <a:r>
              <a:rPr lang="en-US" sz="3000" b="1"/>
              <a:t>Pleisiomonas shigelloides </a:t>
            </a:r>
            <a:r>
              <a:rPr lang="en-US" sz="3000"/>
              <a:t>– oysters, mackeral,      					mussels, cuttlefish</a:t>
            </a:r>
          </a:p>
          <a:p>
            <a:pPr>
              <a:lnSpc>
                <a:spcPct val="90000"/>
              </a:lnSpc>
            </a:pPr>
            <a:r>
              <a:rPr lang="en-US" sz="3000" b="1"/>
              <a:t>Salmonella typhi </a:t>
            </a:r>
            <a:r>
              <a:rPr lang="en-US" sz="3000"/>
              <a:t>– molluscs</a:t>
            </a:r>
          </a:p>
          <a:p>
            <a:pPr>
              <a:lnSpc>
                <a:spcPct val="90000"/>
              </a:lnSpc>
            </a:pPr>
            <a:r>
              <a:rPr lang="en-US" sz="3000" b="1"/>
              <a:t>Campylobacter jejuni </a:t>
            </a:r>
            <a:r>
              <a:rPr lang="en-US" sz="3000"/>
              <a:t>– clams</a:t>
            </a:r>
          </a:p>
          <a:p>
            <a:pPr>
              <a:lnSpc>
                <a:spcPct val="90000"/>
              </a:lnSpc>
            </a:pPr>
            <a:r>
              <a:rPr lang="en-US" sz="3000" b="1"/>
              <a:t>Shigella spp. </a:t>
            </a:r>
            <a:r>
              <a:rPr lang="en-US" sz="3000"/>
              <a:t>- molluscs</a:t>
            </a:r>
            <a:endParaRPr lang="en-US" sz="30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Ingestion of Marine Animals</a:t>
            </a:r>
          </a:p>
        </p:txBody>
      </p:sp>
      <p:sp>
        <p:nvSpPr>
          <p:cNvPr id="154627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b="1"/>
              <a:t>Hepatitis A </a:t>
            </a:r>
            <a:r>
              <a:rPr lang="en-US"/>
              <a:t>– molluscs (clams and oysters)</a:t>
            </a:r>
          </a:p>
          <a:p>
            <a:r>
              <a:rPr lang="en-US" b="1"/>
              <a:t>Norwalk Virus </a:t>
            </a:r>
            <a:r>
              <a:rPr lang="en-US"/>
              <a:t>– molluscs</a:t>
            </a:r>
          </a:p>
          <a:p>
            <a:r>
              <a:rPr lang="en-US" b="1"/>
              <a:t>Astrovirus</a:t>
            </a:r>
            <a:r>
              <a:rPr lang="en-US"/>
              <a:t> – molluscs</a:t>
            </a:r>
          </a:p>
          <a:p>
            <a:r>
              <a:rPr lang="en-US" b="1"/>
              <a:t>Calcivirus </a:t>
            </a:r>
            <a:r>
              <a:rPr lang="en-US"/>
              <a:t>– molluscs</a:t>
            </a:r>
          </a:p>
          <a:p>
            <a:r>
              <a:rPr lang="en-US" b="1"/>
              <a:t>Botulism </a:t>
            </a:r>
            <a:r>
              <a:rPr lang="en-US"/>
              <a:t>– smoked fish, canned salmon</a:t>
            </a:r>
          </a:p>
          <a:p>
            <a:r>
              <a:rPr lang="en-US" b="1"/>
              <a:t>Methylmercury poison </a:t>
            </a:r>
            <a:r>
              <a:rPr lang="en-US"/>
              <a:t>– fish and molluscs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3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/>
              <a:t>Pisces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Weever Fish</a:t>
            </a:r>
          </a:p>
        </p:txBody>
      </p:sp>
      <p:pic>
        <p:nvPicPr>
          <p:cNvPr id="156675" name="Content Placeholder 7" descr="weever-fish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62238"/>
            <a:ext cx="4038600" cy="2401887"/>
          </a:xfrm>
        </p:spPr>
      </p:pic>
      <p:pic>
        <p:nvPicPr>
          <p:cNvPr id="156676" name="Content Placeholder 8" descr="greater%20weever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054225"/>
            <a:ext cx="4038600" cy="36179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Snakebite Situations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09800" y="1600200"/>
            <a:ext cx="6934200" cy="47244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1800" b="1"/>
              <a:t>Burma, Sri Lanka and Thailand </a:t>
            </a:r>
            <a:r>
              <a:rPr lang="en-US" sz="1800"/>
              <a:t>– Russell Viper bites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 b="1"/>
              <a:t>South America </a:t>
            </a:r>
            <a:r>
              <a:rPr lang="en-US" sz="1800"/>
              <a:t>– Fer de Lance – Rubber workers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 b="1"/>
              <a:t>Fishermen</a:t>
            </a:r>
            <a:r>
              <a:rPr lang="en-US" sz="1800"/>
              <a:t> – Seasnake Bites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 b="1"/>
              <a:t>USA</a:t>
            </a:r>
            <a:r>
              <a:rPr lang="en-US" sz="1800"/>
              <a:t> – ‘Pets’ cause 25% of bites; Alcohol is a factor in many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 b="1"/>
              <a:t>Herpetologists </a:t>
            </a:r>
            <a:r>
              <a:rPr lang="en-US" sz="1800"/>
              <a:t>- should have available antivenoms for their snakes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 b="1"/>
              <a:t>India</a:t>
            </a:r>
            <a:r>
              <a:rPr lang="en-US" sz="1800"/>
              <a:t> – Associated with habitat – Kraits  and Cobras hunting rodents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 b="1"/>
              <a:t>Flooding</a:t>
            </a:r>
            <a:r>
              <a:rPr lang="en-US" sz="1800"/>
              <a:t>  and </a:t>
            </a:r>
            <a:r>
              <a:rPr lang="en-US" sz="1800" b="1"/>
              <a:t>Burning</a:t>
            </a:r>
            <a:r>
              <a:rPr lang="en-US" sz="1800"/>
              <a:t> increases active snake exposures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 b="1"/>
              <a:t>Hunters </a:t>
            </a:r>
            <a:r>
              <a:rPr lang="en-US" sz="1800"/>
              <a:t>are at risk for snake bites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 b="1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Content Placeholder 6" descr="hardhead-catfish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433638"/>
            <a:ext cx="3286125" cy="28575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Catfish</a:t>
            </a:r>
          </a:p>
        </p:txBody>
      </p:sp>
      <p:pic>
        <p:nvPicPr>
          <p:cNvPr id="158723" name="Content Placeholder 4" descr="catfish_lateral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986088"/>
            <a:ext cx="4038600" cy="1754187"/>
          </a:xfrm>
        </p:spPr>
      </p:pic>
      <p:pic>
        <p:nvPicPr>
          <p:cNvPr id="158724" name="Content Placeholder 5" descr="catfish10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62650" y="2803525"/>
            <a:ext cx="3181350" cy="21193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Content Placeholder 4" descr="stingray%20swimming%20along%20bottom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71763"/>
            <a:ext cx="3657600" cy="2382837"/>
          </a:xfrm>
        </p:spPr>
      </p:pic>
      <p:pic>
        <p:nvPicPr>
          <p:cNvPr id="159748" name="Content Placeholder 5" descr="stingray3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2386013"/>
            <a:ext cx="3886200" cy="29527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Sting Rays</a:t>
            </a:r>
          </a:p>
        </p:txBody>
      </p:sp>
      <p:pic>
        <p:nvPicPr>
          <p:cNvPr id="160771" name="Content Placeholder 4" descr="235627001_3f2f4366a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47900"/>
            <a:ext cx="4038600" cy="3230563"/>
          </a:xfrm>
        </p:spPr>
      </p:pic>
      <p:pic>
        <p:nvPicPr>
          <p:cNvPr id="160772" name="Content Placeholder 5" descr="stingray_barb_web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99100" y="2438400"/>
            <a:ext cx="3644900" cy="25146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Giant ray</a:t>
            </a:r>
          </a:p>
        </p:txBody>
      </p:sp>
      <p:pic>
        <p:nvPicPr>
          <p:cNvPr id="161795" name="Content Placeholder 6" descr="giant-creatures-ray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97113"/>
            <a:ext cx="5057775" cy="31337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Lionfish</a:t>
            </a:r>
          </a:p>
        </p:txBody>
      </p:sp>
      <p:pic>
        <p:nvPicPr>
          <p:cNvPr id="162819" name="Content Placeholder 6" descr="pnglio_b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4200525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6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/>
              <a:t>Amphibians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Poisonous Toads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3000"/>
              <a:t>Colorful Tropical Toads possess extremely toxic substances in skin</a:t>
            </a:r>
          </a:p>
          <a:p>
            <a:endParaRPr lang="en-US" sz="3000"/>
          </a:p>
          <a:p>
            <a:r>
              <a:rPr lang="en-US" sz="3000"/>
              <a:t>Used by the natives on arrows and spears</a:t>
            </a:r>
          </a:p>
          <a:p>
            <a:endParaRPr lang="en-US" sz="3000"/>
          </a:p>
          <a:p>
            <a:r>
              <a:rPr lang="en-US" sz="3000"/>
              <a:t>Neurotoxin</a:t>
            </a:r>
          </a:p>
          <a:p>
            <a:endParaRPr lang="en-US" sz="3000"/>
          </a:p>
          <a:p>
            <a:r>
              <a:rPr lang="en-US" sz="3000" b="1"/>
              <a:t>Do not eat toads – ingestion can cause fatalities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Poisonous Toads</a:t>
            </a:r>
          </a:p>
        </p:txBody>
      </p:sp>
      <p:pic>
        <p:nvPicPr>
          <p:cNvPr id="165891" name="Content Placeholder 7" descr="hahneligoodpic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025650"/>
            <a:ext cx="4038600" cy="3675063"/>
          </a:xfrm>
        </p:spPr>
      </p:pic>
      <p:pic>
        <p:nvPicPr>
          <p:cNvPr id="165892" name="Content Placeholder 8" descr="75005894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266950"/>
            <a:ext cx="4038600" cy="31924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Mammals</a:t>
            </a:r>
          </a:p>
        </p:txBody>
      </p:sp>
      <p:sp>
        <p:nvSpPr>
          <p:cNvPr id="167939" name="Content Placeholder 5"/>
          <p:cNvSpPr>
            <a:spLocks noGrp="1"/>
          </p:cNvSpPr>
          <p:nvPr>
            <p:ph idx="4294967295"/>
          </p:nvPr>
        </p:nvSpPr>
        <p:spPr>
          <a:xfrm>
            <a:off x="3200400" y="1600200"/>
            <a:ext cx="5943600" cy="4525963"/>
          </a:xfrm>
        </p:spPr>
        <p:txBody>
          <a:bodyPr/>
          <a:lstStyle/>
          <a:p>
            <a:r>
              <a:rPr lang="en-US"/>
              <a:t>Monotremata</a:t>
            </a:r>
          </a:p>
          <a:p>
            <a:r>
              <a:rPr lang="en-US"/>
              <a:t>Insectivora</a:t>
            </a:r>
          </a:p>
          <a:p>
            <a:r>
              <a:rPr lang="en-US"/>
              <a:t>Vampire Bats</a:t>
            </a:r>
          </a:p>
          <a:p>
            <a:r>
              <a:rPr lang="en-US"/>
              <a:t>Slow Loris</a:t>
            </a:r>
          </a:p>
          <a:p>
            <a:r>
              <a:rPr lang="en-US"/>
              <a:t>Cats</a:t>
            </a:r>
          </a:p>
          <a:p>
            <a:r>
              <a:rPr lang="en-US"/>
              <a:t>Dogs</a:t>
            </a:r>
          </a:p>
          <a:p>
            <a:r>
              <a:rPr lang="en-US"/>
              <a:t>Human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Boomslang</a:t>
            </a:r>
          </a:p>
        </p:txBody>
      </p:sp>
      <p:pic>
        <p:nvPicPr>
          <p:cNvPr id="19459" name="Content Placeholder 9" descr="greenboomslan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947988"/>
            <a:ext cx="2774950" cy="1828800"/>
          </a:xfrm>
        </p:spPr>
      </p:pic>
      <p:pic>
        <p:nvPicPr>
          <p:cNvPr id="19460" name="Content Placeholder 10" descr="Brownboomslang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29350" y="2895600"/>
            <a:ext cx="2914650" cy="19732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Monotremata</a:t>
            </a:r>
          </a:p>
        </p:txBody>
      </p:sp>
      <p:sp>
        <p:nvSpPr>
          <p:cNvPr id="168963" name="Text Placeholder 6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/>
              <a:t>              Echidna</a:t>
            </a:r>
          </a:p>
        </p:txBody>
      </p:sp>
      <p:pic>
        <p:nvPicPr>
          <p:cNvPr id="168964" name="Content Placeholder 4" descr="f_echid1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402013"/>
            <a:ext cx="1484313" cy="1497012"/>
          </a:xfrm>
        </p:spPr>
      </p:pic>
      <p:sp>
        <p:nvSpPr>
          <p:cNvPr id="168965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/>
              <a:t>            Platypus</a:t>
            </a:r>
          </a:p>
        </p:txBody>
      </p:sp>
      <p:pic>
        <p:nvPicPr>
          <p:cNvPr id="168966" name="Content Placeholder 5" descr="Platypus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86500" y="3189288"/>
            <a:ext cx="2857500" cy="19240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Monotremata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700"/>
              <a:t>Male Duckbill Platypus has a venomous spur on the hind limb used for fighting with other males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Low molecular weight molecules including a hyaluronidase make up the venom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Causes pain, swelling, and lymphadenopathy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No Human deaths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Echidna has vestigial remnants of the same spur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Insectivora</a:t>
            </a:r>
          </a:p>
        </p:txBody>
      </p:sp>
      <p:pic>
        <p:nvPicPr>
          <p:cNvPr id="171011" name="Content Placeholder 3" descr="image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954213"/>
            <a:ext cx="5238750" cy="38195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Insectivora</a:t>
            </a:r>
          </a:p>
        </p:txBody>
      </p:sp>
      <p:sp>
        <p:nvSpPr>
          <p:cNvPr id="172035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/>
              <a:t>Venom produced in submaxillary glands and injected for defense and to immobilize prey</a:t>
            </a:r>
          </a:p>
          <a:p>
            <a:r>
              <a:rPr lang="en-US"/>
              <a:t>Found in shrews of USA, Canada, Cuba, the Mediterranean, and northern Europe</a:t>
            </a:r>
          </a:p>
          <a:p>
            <a:r>
              <a:rPr lang="en-US"/>
              <a:t>Produces pain, swelling, amd inflammation</a:t>
            </a:r>
          </a:p>
          <a:p>
            <a:r>
              <a:rPr lang="en-US"/>
              <a:t>No reported human deaths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Vampire Bat</a:t>
            </a:r>
          </a:p>
        </p:txBody>
      </p:sp>
      <p:pic>
        <p:nvPicPr>
          <p:cNvPr id="173059" name="Content Placeholder 6" descr="Vampire%20Bat%20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095500"/>
            <a:ext cx="4038600" cy="3535363"/>
          </a:xfrm>
        </p:spPr>
      </p:pic>
      <p:pic>
        <p:nvPicPr>
          <p:cNvPr id="173060" name="Content Placeholder 7" descr="batbite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347913"/>
            <a:ext cx="4038600" cy="30289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Vampire Bat</a:t>
            </a:r>
          </a:p>
        </p:txBody>
      </p:sp>
      <p:sp>
        <p:nvSpPr>
          <p:cNvPr id="174083" name="Content Placeholder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/>
              <a:t>Saliva causes reduced platelet aggregation and increased capillary permeability</a:t>
            </a:r>
          </a:p>
          <a:p>
            <a:r>
              <a:rPr lang="en-US"/>
              <a:t>Draculin inhibits Factors IX and X</a:t>
            </a:r>
          </a:p>
          <a:p>
            <a:r>
              <a:rPr lang="en-US"/>
              <a:t>vPA – an activator of Plasminogen is used as a drug</a:t>
            </a:r>
          </a:p>
          <a:p>
            <a:r>
              <a:rPr lang="en-US"/>
              <a:t>All of these substances serve to allow blood flow during feeding</a:t>
            </a:r>
          </a:p>
          <a:p>
            <a:r>
              <a:rPr lang="en-US"/>
              <a:t>Bites can be bloody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Slow Loris</a:t>
            </a:r>
          </a:p>
        </p:txBody>
      </p:sp>
      <p:pic>
        <p:nvPicPr>
          <p:cNvPr id="175107" name="Content Placeholder 6" descr="slow-loris-big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71663"/>
            <a:ext cx="4391025" cy="39814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Slow Loris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Suck up Fel d 1 cat allergen which they can inject during a bite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Local pain, swelling and anaphylaxis can result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Bites can damage tissue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Bites can result in infection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Cat Bites</a:t>
            </a:r>
          </a:p>
        </p:txBody>
      </p:sp>
      <p:pic>
        <p:nvPicPr>
          <p:cNvPr id="177155" name="Content Placeholder 3" descr="6a00c2251e27e88e1d00e398b655d60005-500pi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51025"/>
            <a:ext cx="4648200" cy="37195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Cat Bites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/>
              <a:t>Usually results in puncture wounds that can extend into joint capsules: Coexist with scratches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Usually occur in pet owners, particularly women ( women post Breast resection have lymphatic obstruction and have terrible cellulitis with cat bites)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50% become infected and the infection can be aggressive; lymphangitis 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Consider Rabies (Kittens can have rabies)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Special considerations include </a:t>
            </a:r>
            <a:r>
              <a:rPr lang="en-US" sz="2200" u="sng"/>
              <a:t>Pasteurella multocida</a:t>
            </a:r>
            <a:r>
              <a:rPr lang="en-US" sz="2200"/>
              <a:t>, </a:t>
            </a:r>
            <a:r>
              <a:rPr lang="en-US" sz="2200" u="sng"/>
              <a:t>Bartonella henselae</a:t>
            </a:r>
            <a:r>
              <a:rPr lang="en-US" sz="2200"/>
              <a:t>, </a:t>
            </a:r>
            <a:r>
              <a:rPr lang="en-US" sz="2200" u="sng"/>
              <a:t>Pasteurella tularensis</a:t>
            </a:r>
            <a:r>
              <a:rPr lang="en-US" sz="2200"/>
              <a:t>, and </a:t>
            </a:r>
            <a:r>
              <a:rPr lang="en-US" sz="2200" u="sng"/>
              <a:t>Erysipelothrix spp</a:t>
            </a:r>
            <a:r>
              <a:rPr lang="en-US" sz="2200"/>
              <a:t>.</a:t>
            </a:r>
          </a:p>
          <a:p>
            <a:pPr>
              <a:lnSpc>
                <a:spcPct val="80000"/>
              </a:lnSpc>
            </a:pPr>
            <a:endParaRPr lang="en-US" sz="2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Boomslang</a:t>
            </a:r>
          </a:p>
        </p:txBody>
      </p:sp>
      <p:pic>
        <p:nvPicPr>
          <p:cNvPr id="20483" name="Content Placeholder 8" descr="boomsla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54138"/>
            <a:ext cx="3581400" cy="53609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Cat Bites</a:t>
            </a:r>
          </a:p>
        </p:txBody>
      </p:sp>
      <p:pic>
        <p:nvPicPr>
          <p:cNvPr id="180227" name="Content Placeholder 6" descr="29103960_untitled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133600"/>
            <a:ext cx="4038600" cy="3459163"/>
          </a:xfrm>
        </p:spPr>
      </p:pic>
      <p:pic>
        <p:nvPicPr>
          <p:cNvPr id="180228" name="Content Placeholder 7" descr="ascending_lymphangitis%20copy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790825"/>
            <a:ext cx="4038600" cy="21447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Dogbites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500"/>
              <a:t>Usually provoked, as opposed to unprovoked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Usually occurs in children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450 lbs/inch² pressure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Results in bruising, crush, punctures and tearing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15% become infected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Special Considerations include Rabies, Capnocytophaga canimorsus, and Pasteurella multocida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5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What dog bites the most?</a:t>
            </a:r>
            <a:endParaRPr lang="en-US" dirty="0"/>
          </a:p>
        </p:txBody>
      </p:sp>
      <p:pic>
        <p:nvPicPr>
          <p:cNvPr id="184323" name="Content Placeholder 3" descr="rabid_dog_small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00313"/>
            <a:ext cx="3019425" cy="27241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tle 4"/>
          <p:cNvSpPr>
            <a:spLocks noGrp="1"/>
          </p:cNvSpPr>
          <p:nvPr>
            <p:ph type="title" idx="4294967295"/>
          </p:nvPr>
        </p:nvSpPr>
        <p:spPr>
          <a:xfrm>
            <a:off x="0" y="4800600"/>
            <a:ext cx="5486400" cy="566738"/>
          </a:xfrm>
        </p:spPr>
        <p:txBody>
          <a:bodyPr anchor="b"/>
          <a:lstStyle/>
          <a:p>
            <a:pPr algn="l"/>
            <a:r>
              <a:rPr lang="en-US" sz="2000" b="1"/>
              <a:t>Answer</a:t>
            </a:r>
          </a:p>
        </p:txBody>
      </p:sp>
      <p:pic>
        <p:nvPicPr>
          <p:cNvPr id="185347" name="Picture Placeholder 5" descr="dachshund1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l="5200" r="5200"/>
          <a:stretch>
            <a:fillRect/>
          </a:stretch>
        </p:blipFill>
        <p:spPr>
          <a:xfrm>
            <a:off x="0" y="612775"/>
            <a:ext cx="5486400" cy="4114800"/>
          </a:xfrm>
        </p:spPr>
      </p:pic>
      <p:sp>
        <p:nvSpPr>
          <p:cNvPr id="185348" name="Text Placeholder 7"/>
          <p:cNvSpPr>
            <a:spLocks noGrp="1"/>
          </p:cNvSpPr>
          <p:nvPr>
            <p:ph type="body" sz="half" idx="4294967295"/>
          </p:nvPr>
        </p:nvSpPr>
        <p:spPr>
          <a:xfrm>
            <a:off x="0" y="5367338"/>
            <a:ext cx="5486400" cy="8048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4000"/>
              <a:t>             Dachshund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Content Placeholder 6" descr="AmandaDogBite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6035675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u="sng"/>
              <a:t>Capnocytophaga canimorsus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/>
              <a:t>Resides in the mouth of Canines (and occ’l cats, hares, and sheep)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5-10% mortality rate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Causes a wide variety of clinical syndromes but gangrene at the bite site and bacteremia 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75% occur in men 50-70 years of age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More severe in the immunocompromised where asplenia, alcoholism and corticosteroid use predominate in 60% of clinically significant infections</a:t>
            </a:r>
          </a:p>
          <a:p>
            <a:pPr>
              <a:lnSpc>
                <a:spcPct val="80000"/>
              </a:lnSpc>
            </a:pPr>
            <a:endParaRPr lang="en-US" sz="2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9" name="Content Placeholder 6" descr="Dog%20Bite%20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17688"/>
            <a:ext cx="3886200" cy="4090987"/>
          </a:xfrm>
        </p:spPr>
      </p:pic>
      <p:pic>
        <p:nvPicPr>
          <p:cNvPr id="188420" name="Content Placeholder 7" descr="2615460504_67bd555b5f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18038" y="1828800"/>
            <a:ext cx="4525962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Dog  And Cat BiteTreatment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600200"/>
            <a:ext cx="7467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/>
              <a:t>Cleanse Wound and do not suture a puncture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Debride all devitalized tissue and reexamine at 24 hours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Immobilize extremities, esp digits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Xray for retained teeth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Amoxicillin Clavulanate (Augmentin®) is the drug of choice if infection is a possibility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Consider Rabies exposure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Tetanus toxoid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Supportive Care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Human Bites</a:t>
            </a:r>
          </a:p>
        </p:txBody>
      </p:sp>
      <p:pic>
        <p:nvPicPr>
          <p:cNvPr id="191491" name="Content Placeholder 3" descr="mike-tyson-evander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76513"/>
            <a:ext cx="4495800" cy="25717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Human Bites</a:t>
            </a:r>
          </a:p>
        </p:txBody>
      </p:sp>
      <p:sp>
        <p:nvSpPr>
          <p:cNvPr id="192515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/>
              <a:t>Among the most contaminated bites of all mammals</a:t>
            </a:r>
          </a:p>
          <a:p>
            <a:r>
              <a:rPr lang="en-US"/>
              <a:t>Relatively little trauma compared to animal bites</a:t>
            </a:r>
          </a:p>
          <a:p>
            <a:r>
              <a:rPr lang="en-US"/>
              <a:t>Special consideration is </a:t>
            </a:r>
            <a:r>
              <a:rPr lang="en-US" u="sng"/>
              <a:t>Eikenella corrodens</a:t>
            </a:r>
          </a:p>
          <a:p>
            <a:r>
              <a:rPr lang="en-US" u="sng"/>
              <a:t>S aureus</a:t>
            </a:r>
            <a:r>
              <a:rPr lang="en-US"/>
              <a:t>, </a:t>
            </a:r>
            <a:r>
              <a:rPr lang="en-US" u="sng"/>
              <a:t>Klebs. pneumo</a:t>
            </a:r>
            <a:r>
              <a:rPr lang="en-US"/>
              <a:t>, </a:t>
            </a:r>
            <a:r>
              <a:rPr lang="en-US" u="sng"/>
              <a:t>H. parainfluenza </a:t>
            </a:r>
            <a:r>
              <a:rPr lang="en-US"/>
              <a:t>gram negative rods and anaerobes are also problematic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Mamba</a:t>
            </a:r>
          </a:p>
        </p:txBody>
      </p:sp>
      <p:pic>
        <p:nvPicPr>
          <p:cNvPr id="21507" name="Content Placeholder 9" descr="blackmamba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47913"/>
            <a:ext cx="4038600" cy="3028950"/>
          </a:xfrm>
        </p:spPr>
      </p:pic>
      <p:pic>
        <p:nvPicPr>
          <p:cNvPr id="21508" name="Content Placeholder 10" descr="green mamb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64200" y="2701925"/>
            <a:ext cx="3479800" cy="23225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Human Bites - Occurrence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33800" y="2133600"/>
            <a:ext cx="5410200" cy="3992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/>
              <a:t>Children - arms and legs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Fight Bites - hands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Love bites - genitalia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Seizures - tongue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Self inflicted -  fingers and nails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Child abuse – large bite on extremities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3" name="Content Placeholder 3" descr="A00003F0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868613"/>
            <a:ext cx="2857500" cy="19907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Fight Bite</a:t>
            </a:r>
          </a:p>
        </p:txBody>
      </p:sp>
      <p:pic>
        <p:nvPicPr>
          <p:cNvPr id="195587" name="Content Placeholder 3" descr="bite-fig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182813"/>
            <a:ext cx="4476750" cy="33623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Love Bite</a:t>
            </a:r>
          </a:p>
        </p:txBody>
      </p:sp>
      <p:pic>
        <p:nvPicPr>
          <p:cNvPr id="196611" name="Content Placeholder 3" descr="bitema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71638"/>
            <a:ext cx="2921000" cy="43815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Nail Biting</a:t>
            </a:r>
          </a:p>
        </p:txBody>
      </p:sp>
      <p:pic>
        <p:nvPicPr>
          <p:cNvPr id="197635" name="Content Placeholder 3" descr="206490808_b4de8de66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41488"/>
            <a:ext cx="6350000" cy="4241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Child Abuse</a:t>
            </a:r>
          </a:p>
        </p:txBody>
      </p:sp>
      <p:pic>
        <p:nvPicPr>
          <p:cNvPr id="198659" name="Content Placeholder 3" descr="fig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3270250" cy="45354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Mamba</a:t>
            </a:r>
          </a:p>
        </p:txBody>
      </p:sp>
      <p:pic>
        <p:nvPicPr>
          <p:cNvPr id="22531" name="Content Placeholder 9" descr="black_mamba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957388"/>
            <a:ext cx="3619500" cy="3810000"/>
          </a:xfrm>
        </p:spPr>
      </p:pic>
      <p:pic>
        <p:nvPicPr>
          <p:cNvPr id="22532" name="Content Placeholder 10" descr="mamba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00800" y="1752600"/>
            <a:ext cx="2743200" cy="41068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8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Puff Adder</a:t>
            </a:r>
          </a:p>
        </p:txBody>
      </p:sp>
      <p:pic>
        <p:nvPicPr>
          <p:cNvPr id="23555" name="Content Placeholder 6" descr="puffadd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67000"/>
            <a:ext cx="3151188" cy="2133600"/>
          </a:xfrm>
        </p:spPr>
      </p:pic>
      <p:pic>
        <p:nvPicPr>
          <p:cNvPr id="23556" name="Content Placeholder 7" descr="puffadder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24625" y="2133600"/>
            <a:ext cx="2619375" cy="39211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Venomous Phylums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0" y="1600200"/>
            <a:ext cx="6858000" cy="48768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sz="1500" b="1"/>
              <a:t>Coelenterata </a:t>
            </a:r>
            <a:r>
              <a:rPr lang="en-US" sz="1500"/>
              <a:t>– Jellyfish, Anemones, Man of War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1500"/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sz="1500" b="1"/>
              <a:t>Echinodermata</a:t>
            </a:r>
            <a:r>
              <a:rPr lang="en-US" sz="1500"/>
              <a:t> – Urchins,  Sea Cucumbers, and Starfish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1500"/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sz="1500" b="1"/>
              <a:t>Platyhelminthes</a:t>
            </a:r>
            <a:r>
              <a:rPr lang="en-US" sz="1500"/>
              <a:t> – Leeches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1500"/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sz="1500" b="1"/>
              <a:t>Mollusca</a:t>
            </a:r>
            <a:r>
              <a:rPr lang="en-US" sz="1500"/>
              <a:t> – Octopus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1500"/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sz="1500" b="1"/>
              <a:t>Arachnida</a:t>
            </a:r>
            <a:r>
              <a:rPr lang="en-US" sz="1500"/>
              <a:t>  – Ticks, spiders, scorpions, hymenoptera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1500"/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sz="1500" b="1"/>
              <a:t>Vertebrates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1500"/>
          </a:p>
          <a:p>
            <a:pPr marL="514350" indent="-514350">
              <a:lnSpc>
                <a:spcPct val="80000"/>
              </a:lnSpc>
              <a:buFontTx/>
              <a:buNone/>
            </a:pPr>
            <a:r>
              <a:rPr lang="en-US" sz="1500"/>
              <a:t>		1.) Fish – Lionfish, Cigateura Fish, Rays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1500"/>
          </a:p>
          <a:p>
            <a:pPr marL="514350" indent="-514350">
              <a:lnSpc>
                <a:spcPct val="80000"/>
              </a:lnSpc>
              <a:buFontTx/>
              <a:buNone/>
            </a:pPr>
            <a:r>
              <a:rPr lang="en-US" sz="1500"/>
              <a:t>		2.) Amphibians – toads and frogs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1500"/>
          </a:p>
          <a:p>
            <a:pPr marL="514350" indent="-514350">
              <a:lnSpc>
                <a:spcPct val="80000"/>
              </a:lnSpc>
              <a:buFontTx/>
              <a:buNone/>
            </a:pPr>
            <a:r>
              <a:rPr lang="en-US" sz="1500"/>
              <a:t>		3.) Reptiles – Snakes and Lizards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1500"/>
          </a:p>
          <a:p>
            <a:pPr marL="514350" indent="-514350">
              <a:lnSpc>
                <a:spcPct val="80000"/>
              </a:lnSpc>
              <a:buFontTx/>
              <a:buNone/>
            </a:pPr>
            <a:r>
              <a:rPr lang="en-US" sz="1500"/>
              <a:t>		4.) Mammals – Platypus, Shrews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Cobras</a:t>
            </a:r>
          </a:p>
        </p:txBody>
      </p:sp>
      <p:sp>
        <p:nvSpPr>
          <p:cNvPr id="24579" name="Text Placeholder 7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Egyptian Cobra</a:t>
            </a:r>
          </a:p>
        </p:txBody>
      </p:sp>
      <p:pic>
        <p:nvPicPr>
          <p:cNvPr id="24580" name="Content Placeholder 4" descr="EGYPTIANCOBR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62200"/>
            <a:ext cx="2847975" cy="4264025"/>
          </a:xfrm>
        </p:spPr>
      </p:pic>
      <p:sp>
        <p:nvSpPr>
          <p:cNvPr id="24581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  King Cobra</a:t>
            </a:r>
          </a:p>
        </p:txBody>
      </p:sp>
      <p:pic>
        <p:nvPicPr>
          <p:cNvPr id="24582" name="Content Placeholder 5" descr="COBRA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57925" y="2362200"/>
            <a:ext cx="2886075" cy="43211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Cobras</a:t>
            </a:r>
          </a:p>
        </p:txBody>
      </p:sp>
      <p:pic>
        <p:nvPicPr>
          <p:cNvPr id="25603" name="Content Placeholder 4" descr="CapeCobra46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47913"/>
            <a:ext cx="4038600" cy="3028950"/>
          </a:xfrm>
        </p:spPr>
      </p:pic>
      <p:pic>
        <p:nvPicPr>
          <p:cNvPr id="25604" name="Content Placeholder 5" descr="cobramo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413000"/>
            <a:ext cx="4038600" cy="29003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Kraits</a:t>
            </a:r>
          </a:p>
        </p:txBody>
      </p:sp>
      <p:pic>
        <p:nvPicPr>
          <p:cNvPr id="26627" name="Content Placeholder 4" descr="BandedKrait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22538"/>
            <a:ext cx="4038600" cy="2681287"/>
          </a:xfrm>
        </p:spPr>
      </p:pic>
      <p:pic>
        <p:nvPicPr>
          <p:cNvPr id="26628" name="Content Placeholder 5" descr="krait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39000" y="2436813"/>
            <a:ext cx="1905000" cy="28527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Russell Viper</a:t>
            </a:r>
          </a:p>
        </p:txBody>
      </p:sp>
      <p:pic>
        <p:nvPicPr>
          <p:cNvPr id="27651" name="Content Placeholder 4" descr="russel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62200"/>
            <a:ext cx="4051300" cy="2743200"/>
          </a:xfrm>
        </p:spPr>
      </p:pic>
      <p:pic>
        <p:nvPicPr>
          <p:cNvPr id="27652" name="Content Placeholder 5" descr="russelviper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77000" y="1981200"/>
            <a:ext cx="2667000" cy="39925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Taipai</a:t>
            </a:r>
          </a:p>
        </p:txBody>
      </p:sp>
      <p:pic>
        <p:nvPicPr>
          <p:cNvPr id="28675" name="Content Placeholder 4" descr="taipan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14600"/>
            <a:ext cx="4051300" cy="2743200"/>
          </a:xfrm>
        </p:spPr>
      </p:pic>
      <p:pic>
        <p:nvPicPr>
          <p:cNvPr id="28676" name="Content Placeholder 5" descr="taipa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62800" y="2436813"/>
            <a:ext cx="1981200" cy="29670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Seasnakes</a:t>
            </a:r>
          </a:p>
        </p:txBody>
      </p:sp>
      <p:pic>
        <p:nvPicPr>
          <p:cNvPr id="29699" name="Content Placeholder 4" descr="sea_snake_Laticauda_colubrina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55875"/>
            <a:ext cx="4038600" cy="2614613"/>
          </a:xfrm>
        </p:spPr>
      </p:pic>
      <p:pic>
        <p:nvPicPr>
          <p:cNvPr id="29700" name="Content Placeholder 5" descr="seasnake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081838" y="2322513"/>
            <a:ext cx="2062162" cy="30876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Fer de Lance</a:t>
            </a:r>
          </a:p>
        </p:txBody>
      </p:sp>
      <p:pic>
        <p:nvPicPr>
          <p:cNvPr id="30723" name="Content Placeholder 7" descr="irontip of the lance.bmp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90688"/>
            <a:ext cx="4038600" cy="4344987"/>
          </a:xfrm>
        </p:spPr>
      </p:pic>
      <p:pic>
        <p:nvPicPr>
          <p:cNvPr id="30724" name="Content Placeholder 8" descr="Ferdelance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37163" y="2438400"/>
            <a:ext cx="3906837" cy="29479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Fer de Lance</a:t>
            </a:r>
          </a:p>
        </p:txBody>
      </p:sp>
      <p:pic>
        <p:nvPicPr>
          <p:cNvPr id="31747" name="Content Placeholder 5" descr="002_Fer%20De%20Lance%20at%20Pooks%20Hill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11388"/>
            <a:ext cx="4038600" cy="3303587"/>
          </a:xfrm>
        </p:spPr>
      </p:pic>
      <p:pic>
        <p:nvPicPr>
          <p:cNvPr id="31748" name="Content Placeholder 4" descr="ferdelan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1238" y="1524000"/>
            <a:ext cx="3052762" cy="4572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Bushmaster</a:t>
            </a:r>
          </a:p>
        </p:txBody>
      </p:sp>
      <p:pic>
        <p:nvPicPr>
          <p:cNvPr id="32771" name="Content Placeholder 8" descr="bushmaster-lachesismuta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47913"/>
            <a:ext cx="4038600" cy="3028950"/>
          </a:xfrm>
        </p:spPr>
      </p:pic>
      <p:pic>
        <p:nvPicPr>
          <p:cNvPr id="32772" name="Content Placeholder 7" descr="bushmaster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0" y="2095500"/>
            <a:ext cx="2286000" cy="34226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Coral Snake</a:t>
            </a:r>
          </a:p>
        </p:txBody>
      </p:sp>
      <p:pic>
        <p:nvPicPr>
          <p:cNvPr id="33795" name="Content Placeholder 4" descr="Micruoides_euryxanthus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20950"/>
            <a:ext cx="4038600" cy="2684463"/>
          </a:xfrm>
        </p:spPr>
      </p:pic>
      <p:pic>
        <p:nvPicPr>
          <p:cNvPr id="33796" name="Content Placeholder 5" descr="coral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39000" y="2436813"/>
            <a:ext cx="1905000" cy="28527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Venoms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00200"/>
            <a:ext cx="87630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/>
              <a:t>Complex Proteins and  Low Molecular Weight Polypeptides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600"/>
              <a:t>			1. Toxins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600"/>
              <a:t>			2. Irritants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600"/>
              <a:t>			3. Allergens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600"/>
          </a:p>
          <a:p>
            <a:pPr>
              <a:lnSpc>
                <a:spcPct val="90000"/>
              </a:lnSpc>
            </a:pPr>
            <a:r>
              <a:rPr lang="en-US" sz="2600"/>
              <a:t>Occur in different concentrations between species</a:t>
            </a:r>
          </a:p>
          <a:p>
            <a:pPr>
              <a:lnSpc>
                <a:spcPct val="90000"/>
              </a:lnSpc>
            </a:pPr>
            <a:endParaRPr lang="en-US" sz="2600"/>
          </a:p>
          <a:p>
            <a:pPr>
              <a:lnSpc>
                <a:spcPct val="90000"/>
              </a:lnSpc>
            </a:pPr>
            <a:r>
              <a:rPr lang="en-US" sz="2600"/>
              <a:t>Varies by geography and season</a:t>
            </a:r>
          </a:p>
          <a:p>
            <a:pPr>
              <a:lnSpc>
                <a:spcPct val="90000"/>
              </a:lnSpc>
            </a:pPr>
            <a:endParaRPr lang="en-US" sz="2600"/>
          </a:p>
          <a:p>
            <a:pPr>
              <a:lnSpc>
                <a:spcPct val="90000"/>
              </a:lnSpc>
            </a:pPr>
            <a:r>
              <a:rPr lang="en-US" sz="2600"/>
              <a:t>Varies by age</a:t>
            </a:r>
          </a:p>
          <a:p>
            <a:pPr>
              <a:lnSpc>
                <a:spcPct val="90000"/>
              </a:lnSpc>
            </a:pPr>
            <a:endParaRPr lang="en-US" sz="2600"/>
          </a:p>
          <a:p>
            <a:pPr>
              <a:lnSpc>
                <a:spcPct val="90000"/>
              </a:lnSpc>
            </a:pPr>
            <a:endParaRPr lang="en-US" sz="26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Rattlesnakes</a:t>
            </a:r>
          </a:p>
        </p:txBody>
      </p:sp>
      <p:pic>
        <p:nvPicPr>
          <p:cNvPr id="34819" name="Content Placeholder 4" descr="Rattlesnake-131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057400"/>
            <a:ext cx="4191000" cy="3281363"/>
          </a:xfrm>
        </p:spPr>
      </p:pic>
      <p:pic>
        <p:nvPicPr>
          <p:cNvPr id="34820" name="Content Placeholder 5" descr="WESTDIAMOND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0" y="1981200"/>
            <a:ext cx="2286000" cy="34226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Copperhead</a:t>
            </a:r>
          </a:p>
        </p:txBody>
      </p:sp>
      <p:pic>
        <p:nvPicPr>
          <p:cNvPr id="35843" name="Content Placeholder 4" descr="fl97-09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430463"/>
            <a:ext cx="4038600" cy="2865437"/>
          </a:xfrm>
        </p:spPr>
      </p:pic>
      <p:pic>
        <p:nvPicPr>
          <p:cNvPr id="35844" name="Content Placeholder 5" descr="copperhead%20youth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2514600"/>
            <a:ext cx="3810000" cy="2667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Cottonmouth</a:t>
            </a:r>
          </a:p>
        </p:txBody>
      </p:sp>
      <p:pic>
        <p:nvPicPr>
          <p:cNvPr id="36867" name="Content Placeholder 4" descr="8.gif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905000"/>
            <a:ext cx="4038600" cy="3200400"/>
          </a:xfrm>
        </p:spPr>
      </p:pic>
      <p:pic>
        <p:nvPicPr>
          <p:cNvPr id="36868" name="Content Placeholder 5" descr="cotton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705600" y="1866900"/>
            <a:ext cx="2438400" cy="36512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Common Adder</a:t>
            </a:r>
          </a:p>
        </p:txBody>
      </p:sp>
      <p:pic>
        <p:nvPicPr>
          <p:cNvPr id="37891" name="Content Placeholder 5" descr="img13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449513"/>
            <a:ext cx="4038600" cy="2827337"/>
          </a:xfrm>
        </p:spPr>
      </p:pic>
      <p:pic>
        <p:nvPicPr>
          <p:cNvPr id="37892" name="Content Placeholder 4" descr="commonadder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39000" y="2551113"/>
            <a:ext cx="1905000" cy="28527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Snakebite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19400" y="1600200"/>
            <a:ext cx="6324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sz="2500"/>
              <a:t>Identification of the bite and the snake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2500"/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sz="2500"/>
              <a:t>First Aid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2500"/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sz="2500"/>
              <a:t>Identify whether envenomation has occurred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2500"/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sz="2500"/>
              <a:t>Antivenoms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2500"/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sz="2500"/>
              <a:t>Snake venom opthalmia</a:t>
            </a:r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endParaRPr lang="en-US" sz="2500"/>
          </a:p>
          <a:p>
            <a:pPr marL="514350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sz="2500"/>
              <a:t>Prevention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0"/>
            <a:ext cx="71628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700"/>
              <a:t>Where was the patient bitten?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When was the patient bitten?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Fang marks are indicative, but may be invisible, particularly with elapids and colubrids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Is the snake available? (Do not try to catch the snake to avoid additional bites)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Observation for 24-48 hrs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First Aid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200"/>
              <a:t>Reassure the patient and keep them calm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Proceed to the nearest health care facility for observation and care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Avoid wasting time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Do not use tourniquets; Immobilize the patient and the limb 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Compression therapy may be helpful for neurotoxic envenomation, but may enhance compartment syndrome and cell cytotoxicity with viper bites. Release if pain becomes problematic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Cleanse the wounds carefully; Do not try to ‘suck out’ the venom or cut the skin to allow venom to ‘bleed from the wound’.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endParaRPr lang="en-US" sz="2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First Aid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Defer responsible medical care to the most experienced practitioner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Treat pain with acetaminophen and opiates; NSAID’s can lead to GI bleeding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Treat nausea with promethazine or other </a:t>
            </a:r>
            <a:r>
              <a:rPr lang="en-US" sz="2000" dirty="0" err="1"/>
              <a:t>antinausea</a:t>
            </a:r>
            <a:r>
              <a:rPr lang="en-US" sz="2000" dirty="0"/>
              <a:t> agent (Benadryl®)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Anaphylaxis can is treated with antihistamines and adrenalin (which can lead to more rapid dissemination)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Clear the airway and keep the patient immobile to reduce O2 consumption; administer O2; Ultimately mouth to mouth resuscitation may be life saving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Tetanus Toxoid </a:t>
            </a:r>
            <a:r>
              <a:rPr lang="en-US" sz="2000" dirty="0" smtClean="0"/>
              <a:t>necessary if there has been no recent booster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Envenomation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/>
              <a:t>Try to identify whether envenomation has occurred; 25% of viperid bites  and up to 75% of seasnake bites are ‘dry bites’; Snakes cannot control the intensity of envenomation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Local inflammation at the bite site is the first evidence of envenomation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Spreading and swelling must be identified and gauged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Numbness, paralysis and muscle fasiculations are signs of neurotoxic envenomation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Always observe the patient for at least 24 hours (CPK, PT, PTT, Leukocytosis, EKG, uremia, myoglobinuria, and hypoxemia are indicators)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Content Placeholder 4" descr="pt-snakebit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39887"/>
            <a:ext cx="4038600" cy="3008464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Fang marks</a:t>
            </a:r>
          </a:p>
          <a:p>
            <a:r>
              <a:rPr lang="en-US" dirty="0" smtClean="0"/>
              <a:t>Local pain</a:t>
            </a:r>
          </a:p>
          <a:p>
            <a:r>
              <a:rPr lang="en-US" dirty="0" smtClean="0"/>
              <a:t>Local bleeding</a:t>
            </a:r>
          </a:p>
          <a:p>
            <a:r>
              <a:rPr lang="en-US" dirty="0" smtClean="0"/>
              <a:t>Bruising</a:t>
            </a:r>
          </a:p>
          <a:p>
            <a:r>
              <a:rPr lang="en-US" dirty="0" err="1" smtClean="0"/>
              <a:t>Lymphangitis</a:t>
            </a:r>
            <a:endParaRPr lang="en-US" dirty="0" smtClean="0"/>
          </a:p>
          <a:p>
            <a:r>
              <a:rPr lang="en-US" dirty="0" smtClean="0"/>
              <a:t>Lymph node enlargement</a:t>
            </a:r>
          </a:p>
          <a:p>
            <a:r>
              <a:rPr lang="en-US" dirty="0" smtClean="0"/>
              <a:t>Inflammation</a:t>
            </a:r>
          </a:p>
          <a:p>
            <a:r>
              <a:rPr lang="en-US" dirty="0" smtClean="0"/>
              <a:t>Blistering</a:t>
            </a:r>
          </a:p>
          <a:p>
            <a:r>
              <a:rPr lang="en-US" dirty="0" smtClean="0"/>
              <a:t>Local infection</a:t>
            </a:r>
          </a:p>
          <a:p>
            <a:r>
              <a:rPr lang="en-US" dirty="0" smtClean="0"/>
              <a:t>Necrosis</a:t>
            </a:r>
            <a:endParaRPr lang="en-US" dirty="0"/>
          </a:p>
        </p:txBody>
      </p:sp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Bite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>
          <a:xfrm>
            <a:off x="9099" y="31845"/>
            <a:ext cx="8229600" cy="882555"/>
          </a:xfrm>
        </p:spPr>
        <p:txBody>
          <a:bodyPr/>
          <a:lstStyle/>
          <a:p>
            <a:r>
              <a:rPr lang="en-US" dirty="0"/>
              <a:t>General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90600"/>
            <a:ext cx="8229600" cy="513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600" dirty="0"/>
              <a:t>All stings and </a:t>
            </a:r>
            <a:r>
              <a:rPr lang="en-US" sz="1600" dirty="0" err="1"/>
              <a:t>envenomations</a:t>
            </a:r>
            <a:r>
              <a:rPr lang="en-US" sz="1600" dirty="0"/>
              <a:t> should be given first aid and supportive care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Cleanse affected areas;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 Administer Tetanus Toxoid if needed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Avoid tourniquets, incisions, and home remedies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Topical corticosteroids, antihistamines and acetaminophen are helpful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Remove offending appendages (tentacles, stingers, spicules)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Get patient to competent, available medical facility if possible immediately 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Identify potential problems ahead of the trip and make appropriate arrangements for </a:t>
            </a:r>
            <a:r>
              <a:rPr lang="en-US" sz="1600" dirty="0" err="1"/>
              <a:t>frist</a:t>
            </a:r>
            <a:r>
              <a:rPr lang="en-US" sz="1600" dirty="0"/>
              <a:t> aid before embarking</a:t>
            </a:r>
          </a:p>
          <a:p>
            <a:pPr marL="109728" indent="0">
              <a:lnSpc>
                <a:spcPct val="80000"/>
              </a:lnSpc>
              <a:buNone/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There are no effective vaccines for </a:t>
            </a:r>
            <a:r>
              <a:rPr lang="en-US" sz="1600" dirty="0" err="1"/>
              <a:t>envenomations</a:t>
            </a:r>
            <a:r>
              <a:rPr lang="en-US" sz="1600" dirty="0"/>
              <a:t> and stings, and previous envenomation may or may not be </a:t>
            </a:r>
            <a:r>
              <a:rPr lang="en-US" sz="1600" dirty="0" smtClean="0"/>
              <a:t>protective</a:t>
            </a:r>
          </a:p>
          <a:p>
            <a:pPr marL="109728" indent="0">
              <a:lnSpc>
                <a:spcPct val="80000"/>
              </a:lnSpc>
              <a:buNone/>
            </a:pP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Long </a:t>
            </a:r>
            <a:r>
              <a:rPr lang="en-US" smtClean="0"/>
              <a:t>term complications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9" y="1066800"/>
            <a:ext cx="4453743" cy="502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710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Antivenom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dirty="0"/>
              <a:t>Specific </a:t>
            </a:r>
            <a:r>
              <a:rPr lang="en-US" sz="2200" dirty="0" err="1"/>
              <a:t>antivenoms</a:t>
            </a:r>
            <a:r>
              <a:rPr lang="en-US" sz="2200" dirty="0"/>
              <a:t> are necessary for most snakes and are available for the more common offenders  in those regions where the snakes are problematic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Children require proportionately more </a:t>
            </a:r>
            <a:r>
              <a:rPr lang="en-US" sz="2200" dirty="0" err="1"/>
              <a:t>antivenom</a:t>
            </a:r>
            <a:r>
              <a:rPr lang="en-US" sz="2200" dirty="0"/>
              <a:t> than adults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 err="1"/>
              <a:t>Antivenoms</a:t>
            </a:r>
            <a:r>
              <a:rPr lang="en-US" sz="2200" dirty="0"/>
              <a:t> are </a:t>
            </a:r>
            <a:r>
              <a:rPr lang="en-US" sz="2200" dirty="0" err="1"/>
              <a:t>immunoglobulins</a:t>
            </a:r>
            <a:r>
              <a:rPr lang="en-US" sz="2200" dirty="0"/>
              <a:t> derived from horses or sheep; They can induce </a:t>
            </a:r>
            <a:r>
              <a:rPr lang="en-US" sz="2200" dirty="0" smtClean="0"/>
              <a:t>anaphylaxis </a:t>
            </a:r>
            <a:r>
              <a:rPr lang="en-US" sz="2200" dirty="0"/>
              <a:t>themselves; Scratch test or skin tests can be given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Be sure the </a:t>
            </a:r>
            <a:r>
              <a:rPr lang="en-US" sz="2200" dirty="0" err="1"/>
              <a:t>antivenom</a:t>
            </a:r>
            <a:r>
              <a:rPr lang="en-US" sz="2200" dirty="0"/>
              <a:t> is correct (most are </a:t>
            </a:r>
            <a:r>
              <a:rPr lang="en-US" sz="2200" dirty="0" err="1"/>
              <a:t>monovalent</a:t>
            </a:r>
            <a:r>
              <a:rPr lang="en-US" sz="2200" dirty="0"/>
              <a:t>) and that they have not ‘expired’ or been improperly stored (thawed)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Antivenoms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700"/>
              <a:t>It is never too late to give antivenom; Give as soon as possible after the snakebite pathogenicity is recognized.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Most are given IV, usually over 60 minutes; IV push may be necessary if there is no facility for IV fluid administration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IM administration can substitute for IV administration but can lead to bleeding. Avoid the gluteus; Injection into the bite site is usually not practical (large volume into small extremity)</a:t>
            </a:r>
          </a:p>
          <a:p>
            <a:pPr>
              <a:lnSpc>
                <a:spcPct val="80000"/>
              </a:lnSpc>
            </a:pPr>
            <a:endParaRPr lang="en-US" sz="27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Antivenom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700"/>
              <a:t>The need for repeated dosing is usually determined by the patient’s response to the antivenom; variable between the offending snakes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Large snake bites (cobras, mambas, bushmasters and rattlesnakes) can require massive amounts of antivenom at repeated intervals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‘Recurrent envenomation’ occurs when BP and circulation is reestablished allowing absorbtion of more venom from the bite site (may require more antivenom)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Antivenom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500"/>
              <a:t>Antivenom effects against neurotoxic bites are usually evident within 30 minutes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Antivenom effects against cytotoxic  bites resulting in coagulopathy are evident within 6 hours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6 Hour Rule – Normal coagulation is usually reestablished within 6 hours if adequate antivenom has been administered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20 minute whole blood clotting test (20WBCT) is run every 6 hours until defibrinogenation is absent for 48 hours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Snake Bite Opthalmia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500"/>
              <a:t>Elapids (Cobras) will ‘spit’ venom and can cause irritation in eyes and mucous membranes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Corneal Irritation will occur causing intense pain, blepharospasm, corneal abrasion, and palpebra edema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Corneal opacities, blindness and eye destruction can occur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Irrigate the eye copiously with water or saline (even urine); adrenalin drops will relieve the pain; Topical antibiotics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Absorbtion of venom has occurred causing systemic effects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Prevention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500"/>
              <a:t>Do not try to capture or disturb snakes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No Pets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Wear boots, socks and long trousers when in snake infested areas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Snake Chaps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Avoid moving logs, boulders and large pieces of wood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Divers avoid seasnakes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endParaRPr lang="en-US" sz="25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Snake Chaps</a:t>
            </a:r>
          </a:p>
        </p:txBody>
      </p:sp>
      <p:pic>
        <p:nvPicPr>
          <p:cNvPr id="52227" name="Content Placeholder 6" descr="brnsnakechaps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08213"/>
            <a:ext cx="1746250" cy="33099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/>
              <a:t>Sleep off of the ground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Sleep under mosquito netting (avoids kraits and cobras) in Asia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Avoid rodent infested buildings and staying around domestic animals (chickens and rabbits) that may attract snakes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Avoid Alcohol and ‘showing off’ to friends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Insecticides and Fumigants tend to repel and kill snakes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There are no effective snake repellants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4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/>
              <a:t>Poisonous Lizards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General Comments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3000"/>
              <a:t>There is not a good reason to handle or disturb snakes anywhere (the list of dead herpetologists from envenomation is impressive)</a:t>
            </a:r>
          </a:p>
          <a:p>
            <a:pPr>
              <a:lnSpc>
                <a:spcPct val="80000"/>
              </a:lnSpc>
            </a:pPr>
            <a:endParaRPr lang="en-US" sz="3000"/>
          </a:p>
          <a:p>
            <a:pPr>
              <a:lnSpc>
                <a:spcPct val="80000"/>
              </a:lnSpc>
            </a:pPr>
            <a:r>
              <a:rPr lang="en-US" sz="3000"/>
              <a:t>All snake bites regardless of whether or not they are poisonous can result in tissue damage, infection and retained teeth</a:t>
            </a:r>
          </a:p>
          <a:p>
            <a:pPr>
              <a:lnSpc>
                <a:spcPct val="80000"/>
              </a:lnSpc>
            </a:pPr>
            <a:endParaRPr lang="en-US" sz="3000"/>
          </a:p>
          <a:p>
            <a:pPr>
              <a:lnSpc>
                <a:spcPct val="80000"/>
              </a:lnSpc>
            </a:pPr>
            <a:r>
              <a:rPr lang="en-US" sz="3000"/>
              <a:t>Boidae (constrictors) have resulted in human deaths, particularly children</a:t>
            </a:r>
          </a:p>
          <a:p>
            <a:pPr>
              <a:lnSpc>
                <a:spcPct val="80000"/>
              </a:lnSpc>
            </a:pPr>
            <a:endParaRPr lang="en-US" sz="3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Poisonous Lizards </a:t>
            </a:r>
          </a:p>
        </p:txBody>
      </p:sp>
      <p:sp>
        <p:nvSpPr>
          <p:cNvPr id="55299" name="Text Placeholder 6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 anchor="b">
            <a:normAutofit fontScale="92500"/>
          </a:bodyPr>
          <a:lstStyle/>
          <a:p>
            <a:pPr marL="0" indent="0">
              <a:buFontTx/>
              <a:buNone/>
            </a:pPr>
            <a:r>
              <a:rPr lang="en-US" sz="2800" b="1"/>
              <a:t>Mexican Beaded Lizard</a:t>
            </a:r>
          </a:p>
        </p:txBody>
      </p:sp>
      <p:pic>
        <p:nvPicPr>
          <p:cNvPr id="55300" name="Content Placeholder 4" descr="img167.gif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759075"/>
            <a:ext cx="4040188" cy="2782888"/>
          </a:xfrm>
        </p:spPr>
      </p:pic>
      <p:sp>
        <p:nvSpPr>
          <p:cNvPr id="55301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  Gila Monster</a:t>
            </a:r>
          </a:p>
        </p:txBody>
      </p:sp>
      <p:pic>
        <p:nvPicPr>
          <p:cNvPr id="55302" name="Content Placeholder 5" descr="gila_monster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2424113"/>
            <a:ext cx="3810000" cy="3454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Poisonous Lizards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200"/>
              <a:t>Inject neurotoxic venom from the glands in the mandible thru the lower teeth. Retained teeth are problematic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Venom possesses VIP and glucagon-like proteins in addition to neurotoxic effects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Mexican beaded lizard is found in western Mexico as far south as Guatemala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Gila Monster is found in Northern Mexico and southwestern USA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Bites are rare and fatalities are unknown; Side effects are pain, swelling, tachycardia, sweating, nausea, vomiting and acute renal failure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endParaRPr lang="en-US" sz="2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3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/>
              <a:t>Coelenterata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Coelenterata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981200"/>
            <a:ext cx="8458200" cy="41449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/>
              <a:t>Hydrozoa – Hydra and ‘Man of War’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/>
              <a:t>Scyphyzoa – Jellyfish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/>
          </a:p>
          <a:p>
            <a:pPr marL="514350" indent="-514350">
              <a:buFontTx/>
              <a:buNone/>
            </a:pPr>
            <a:r>
              <a:rPr lang="en-US"/>
              <a:t>3.  Anthozoa – Soft coral, stone coral and 				       Anemones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Coelenterata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971800" y="1600200"/>
            <a:ext cx="61722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/>
              <a:t>Possess Nematocysts (Cnidia)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Inject serotonin and histamine-like proteins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Severity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/>
              <a:t>		1.) Species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/>
              <a:t>		2.) Number of nematocysts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/>
              <a:t>		3.) Condition of victim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/>
              <a:t>		4.) Previous sensitization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Produces dermatitis, ulceration, and anaphylaxis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Coelenterata</a:t>
            </a:r>
          </a:p>
        </p:txBody>
      </p:sp>
      <p:pic>
        <p:nvPicPr>
          <p:cNvPr id="62468" name="Content Placeholder 8" descr="hydra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84463"/>
            <a:ext cx="3838575" cy="2933700"/>
          </a:xfrm>
        </p:spPr>
      </p:pic>
      <p:pic>
        <p:nvPicPr>
          <p:cNvPr id="62470" name="Content Placeholder 9" descr="ManOWarHydrographer082606a1s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2225" y="2711450"/>
            <a:ext cx="4041775" cy="287813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0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Portugeuse Man Of War</a:t>
            </a:r>
          </a:p>
        </p:txBody>
      </p:sp>
      <p:pic>
        <p:nvPicPr>
          <p:cNvPr id="63491" name="Content Placeholder 8" descr="portuguese-man-of-war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967038"/>
            <a:ext cx="2381250" cy="1790700"/>
          </a:xfrm>
        </p:spPr>
      </p:pic>
      <p:pic>
        <p:nvPicPr>
          <p:cNvPr id="63492" name="Content Placeholder 9" descr="a4s_manowar052308a_24572c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425700"/>
            <a:ext cx="4038600" cy="2874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Portugeuse Man of War</a:t>
            </a:r>
          </a:p>
        </p:txBody>
      </p:sp>
      <p:pic>
        <p:nvPicPr>
          <p:cNvPr id="64515" name="Content Placeholder 6" descr="manowarlesson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19363"/>
            <a:ext cx="4038600" cy="2687637"/>
          </a:xfrm>
        </p:spPr>
      </p:pic>
      <p:pic>
        <p:nvPicPr>
          <p:cNvPr id="64516" name="Content Placeholder 8" descr="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2700338"/>
            <a:ext cx="3810000" cy="23241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Coelenterate Stings</a:t>
            </a:r>
          </a:p>
        </p:txBody>
      </p:sp>
      <p:pic>
        <p:nvPicPr>
          <p:cNvPr id="65539" name="Content Placeholder 6" descr="hungry_for_jelly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6035675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Portugeuse Man of War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/>
              <a:t>Most venomous coelenterate in Northern Hemisphere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Nematocysts can remain active for days when on the beach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No antitoxin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Results in irritation and allergy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Care is to remove tentacles, inactivate the venom and provide supportive care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Venomous Snake Families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z="3000" b="1"/>
              <a:t>Atractaspidae</a:t>
            </a:r>
            <a:r>
              <a:rPr lang="en-US" sz="3000"/>
              <a:t> – Stilletto Snakes, Burrowing Asps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sz="300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3000" b="1"/>
              <a:t>Colubridae</a:t>
            </a:r>
            <a:r>
              <a:rPr lang="en-US" sz="3000"/>
              <a:t> – Boomslangs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sz="300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3000" b="1"/>
              <a:t>Elapidae</a:t>
            </a:r>
            <a:r>
              <a:rPr lang="en-US" sz="3000"/>
              <a:t> – Cobras, Mambas, Kraits, Seasnakes</a:t>
            </a:r>
          </a:p>
          <a:p>
            <a:pPr marL="514350" indent="-514350">
              <a:buFontTx/>
              <a:buNone/>
            </a:pPr>
            <a:endParaRPr lang="en-US" sz="300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3000" b="1"/>
              <a:t>Viperidae</a:t>
            </a:r>
            <a:r>
              <a:rPr lang="en-US" sz="3000"/>
              <a:t> – Adders, Rattlesnakes, Vipers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5400"/>
              <a:t/>
            </a:r>
            <a:br>
              <a:rPr lang="en-US" sz="5400"/>
            </a:br>
            <a:r>
              <a:rPr lang="en-US" sz="5400"/>
              <a:t>Scyphyzoa</a:t>
            </a:r>
          </a:p>
        </p:txBody>
      </p:sp>
      <p:pic>
        <p:nvPicPr>
          <p:cNvPr id="67587" name="Content Placeholder 6" descr="windowslivewriterjellyfishcuriouscreatures-ff89jellyfish111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3070225" cy="4525963"/>
          </a:xfrm>
        </p:spPr>
      </p:pic>
      <p:pic>
        <p:nvPicPr>
          <p:cNvPr id="67588" name="Content Placeholder 7" descr="060119_jellyfish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574925"/>
            <a:ext cx="4038600" cy="25765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Coelenterata</a:t>
            </a:r>
          </a:p>
        </p:txBody>
      </p:sp>
      <p:sp>
        <p:nvSpPr>
          <p:cNvPr id="68611" name="Text Placeholder 7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           Coral</a:t>
            </a:r>
          </a:p>
        </p:txBody>
      </p:sp>
      <p:pic>
        <p:nvPicPr>
          <p:cNvPr id="68612" name="Content Placeholder 4" descr="Red_Soft_Coral_Scenic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174875"/>
            <a:ext cx="2624138" cy="3951288"/>
          </a:xfrm>
        </p:spPr>
      </p:pic>
      <p:sp>
        <p:nvSpPr>
          <p:cNvPr id="68613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      Anemone</a:t>
            </a:r>
          </a:p>
        </p:txBody>
      </p:sp>
      <p:pic>
        <p:nvPicPr>
          <p:cNvPr id="68614" name="Content Placeholder 5" descr="Jewel_anemones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2225" y="2795588"/>
            <a:ext cx="4041775" cy="270986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/>
              <a:t>Most Toxic Coelenterates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Australia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Box Jellyfish - Australia</a:t>
            </a:r>
          </a:p>
        </p:txBody>
      </p:sp>
      <p:sp>
        <p:nvSpPr>
          <p:cNvPr id="70659" name="Text Placeholder 6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         Sea Wasp</a:t>
            </a:r>
          </a:p>
        </p:txBody>
      </p:sp>
      <p:pic>
        <p:nvPicPr>
          <p:cNvPr id="70660" name="Content Placeholder 4" descr="img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895600"/>
            <a:ext cx="2393950" cy="2984500"/>
          </a:xfrm>
        </p:spPr>
      </p:pic>
      <p:sp>
        <p:nvSpPr>
          <p:cNvPr id="70661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   Box Jellyfish</a:t>
            </a:r>
          </a:p>
        </p:txBody>
      </p:sp>
      <p:pic>
        <p:nvPicPr>
          <p:cNvPr id="70662" name="Content Placeholder 5" descr="boxjelly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2225" y="3048000"/>
            <a:ext cx="4041775" cy="2692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Box Jellyfish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/>
              <a:t>67 deaths associated with Box Jellyfish in Australia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Vinegar is available on many beaches in Australia; specific antitoxins are also available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Results in a papular urticarial eruption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Systemic findings: weakness, headache, nausea/vomiting, muscular spasm, fever,resp distress, paresthesias, conjunctivitis, chemosis, granuloma formation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Coelenterate Dermatitis</a:t>
            </a:r>
          </a:p>
        </p:txBody>
      </p:sp>
      <p:pic>
        <p:nvPicPr>
          <p:cNvPr id="72707" name="Content Placeholder 4" descr="ken18pmow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408238"/>
            <a:ext cx="2108200" cy="2908300"/>
          </a:xfrm>
        </p:spPr>
      </p:pic>
      <p:pic>
        <p:nvPicPr>
          <p:cNvPr id="72708" name="Content Placeholder 5" descr="a4s_manowar052308a_24572c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516188"/>
            <a:ext cx="4038600" cy="2692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Coelenterate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1600200"/>
            <a:ext cx="76200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/>
              <a:t>Remove the tentacles and cleanse the wound – pick off or shave with razor and shave cream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Inactivate the toxin – Vinegar, Papain, acetic acid, urea, old wine, Coca Cola®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Anaphylaxis therapy if needed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Antitoxin is available for box jellyfish in Australia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Topical anesthetics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Topical Corticosteroids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Supportive care and Tetanus toxoid</a:t>
            </a:r>
          </a:p>
          <a:p>
            <a:pPr>
              <a:lnSpc>
                <a:spcPct val="80000"/>
              </a:lnSpc>
            </a:pPr>
            <a:endParaRPr 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5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u="sng"/>
              <a:t>Carukia barnesi </a:t>
            </a:r>
            <a:r>
              <a:rPr lang="en-US"/>
              <a:t>- Australia</a:t>
            </a:r>
          </a:p>
        </p:txBody>
      </p:sp>
      <p:pic>
        <p:nvPicPr>
          <p:cNvPr id="74755" name="Content Placeholder 4" descr="cironex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57600" y="2043113"/>
            <a:ext cx="5486400" cy="35417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Irukandji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u="sng"/>
              <a:t>Carukia barnsi </a:t>
            </a:r>
            <a:r>
              <a:rPr lang="en-US" sz="2200"/>
              <a:t>is the coelenterate that causes this hyperandrenergic syndrome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Toxin is a sodium channel modulator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Increased Catecholamine release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Results in Cardiac dysfunction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Hypertension treated with nitroglycerin, phentolamine or magnesium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Antitoxin used with other box jellyfish is of no use </a:t>
            </a:r>
          </a:p>
          <a:p>
            <a:pPr>
              <a:lnSpc>
                <a:spcPct val="80000"/>
              </a:lnSpc>
            </a:pPr>
            <a:endParaRPr lang="en-US" sz="2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Serious Complications of Jellyfish Stings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895600" y="1600200"/>
            <a:ext cx="62484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Infection</a:t>
            </a:r>
          </a:p>
          <a:p>
            <a:pPr>
              <a:lnSpc>
                <a:spcPct val="90000"/>
              </a:lnSpc>
            </a:pPr>
            <a:r>
              <a:rPr lang="en-US"/>
              <a:t>Rhabdomyolysis</a:t>
            </a:r>
          </a:p>
          <a:p>
            <a:pPr>
              <a:lnSpc>
                <a:spcPct val="90000"/>
              </a:lnSpc>
            </a:pPr>
            <a:r>
              <a:rPr lang="en-US"/>
              <a:t>Acute Renal Failure</a:t>
            </a:r>
          </a:p>
          <a:p>
            <a:pPr>
              <a:lnSpc>
                <a:spcPct val="90000"/>
              </a:lnSpc>
            </a:pPr>
            <a:r>
              <a:rPr lang="en-US"/>
              <a:t>Hemolysis</a:t>
            </a:r>
          </a:p>
          <a:p>
            <a:pPr>
              <a:lnSpc>
                <a:spcPct val="90000"/>
              </a:lnSpc>
            </a:pPr>
            <a:r>
              <a:rPr lang="en-US"/>
              <a:t>Pulmonary Edema</a:t>
            </a:r>
          </a:p>
          <a:p>
            <a:pPr>
              <a:lnSpc>
                <a:spcPct val="90000"/>
              </a:lnSpc>
            </a:pPr>
            <a:r>
              <a:rPr lang="en-US"/>
              <a:t>Respiratory Paralysis</a:t>
            </a:r>
          </a:p>
          <a:p>
            <a:pPr>
              <a:lnSpc>
                <a:spcPct val="90000"/>
              </a:lnSpc>
            </a:pPr>
            <a:r>
              <a:rPr lang="en-US"/>
              <a:t>Cardiovascular Collapse</a:t>
            </a:r>
          </a:p>
          <a:p>
            <a:pPr>
              <a:lnSpc>
                <a:spcPct val="90000"/>
              </a:lnSpc>
            </a:pPr>
            <a:r>
              <a:rPr lang="en-US"/>
              <a:t>Death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Elapidae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3733800" cy="639762"/>
          </a:xfrm>
        </p:spPr>
        <p:txBody>
          <a:bodyPr anchor="b">
            <a:normAutofit fontScale="85000" lnSpcReduction="10000"/>
          </a:bodyPr>
          <a:lstStyle/>
          <a:p>
            <a:pPr marL="0" indent="0">
              <a:buFontTx/>
              <a:buNone/>
            </a:pPr>
            <a:r>
              <a:rPr lang="en-US" sz="3000" b="1"/>
              <a:t>	Proteroglyphous</a:t>
            </a:r>
          </a:p>
        </p:txBody>
      </p:sp>
      <p:pic>
        <p:nvPicPr>
          <p:cNvPr id="11268" name="Content Placeholder 11" descr="King_cobra_lateral_web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68588"/>
            <a:ext cx="3810000" cy="2962275"/>
          </a:xfrm>
        </p:spPr>
      </p:pic>
      <p:sp>
        <p:nvSpPr>
          <p:cNvPr id="11269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          Mamba</a:t>
            </a:r>
          </a:p>
        </p:txBody>
      </p:sp>
      <p:pic>
        <p:nvPicPr>
          <p:cNvPr id="11270" name="Content Placeholder 12" descr="mamba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42000" y="2895600"/>
            <a:ext cx="3302000" cy="23622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4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/>
              <a:t>Porifera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Porifera - Sponges</a:t>
            </a:r>
          </a:p>
        </p:txBody>
      </p:sp>
      <p:pic>
        <p:nvPicPr>
          <p:cNvPr id="81923" name="Content Placeholder 3" descr="spong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057400"/>
            <a:ext cx="5381625" cy="42703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Porifera  - Treatment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4294967295"/>
          </p:nvPr>
        </p:nvSpPr>
        <p:spPr>
          <a:xfrm>
            <a:off x="3352800" y="1600200"/>
            <a:ext cx="5791200" cy="4525963"/>
          </a:xfrm>
        </p:spPr>
        <p:txBody>
          <a:bodyPr/>
          <a:lstStyle/>
          <a:p>
            <a:r>
              <a:rPr lang="en-US"/>
              <a:t>Spicules are irritants</a:t>
            </a:r>
          </a:p>
          <a:p>
            <a:r>
              <a:rPr lang="en-US"/>
              <a:t>Cleanse the wound</a:t>
            </a:r>
          </a:p>
          <a:p>
            <a:r>
              <a:rPr lang="en-US"/>
              <a:t>Cool the irritation</a:t>
            </a:r>
          </a:p>
          <a:p>
            <a:r>
              <a:rPr lang="en-US"/>
              <a:t>Topical Steroids</a:t>
            </a:r>
          </a:p>
          <a:p>
            <a:r>
              <a:rPr lang="en-US"/>
              <a:t>Supportive treatment</a:t>
            </a:r>
          </a:p>
          <a:p>
            <a:r>
              <a:rPr lang="en-US"/>
              <a:t>Tetanus toxoid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3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/>
              <a:t>Echinodermata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Echinodermata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 anchor="b">
            <a:normAutofit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sz="2400" b="1"/>
              <a:t>                   </a:t>
            </a:r>
            <a:r>
              <a:rPr lang="en-US" sz="3600" b="1"/>
              <a:t>Starfish</a:t>
            </a:r>
          </a:p>
        </p:txBody>
      </p:sp>
      <p:pic>
        <p:nvPicPr>
          <p:cNvPr id="84996" name="Content Placeholder 4" descr="seacucumber2large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67000"/>
            <a:ext cx="3960813" cy="2971800"/>
          </a:xfrm>
        </p:spPr>
      </p:pic>
      <p:sp>
        <p:nvSpPr>
          <p:cNvPr id="84997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       Sea Urchin</a:t>
            </a:r>
          </a:p>
        </p:txBody>
      </p:sp>
      <p:pic>
        <p:nvPicPr>
          <p:cNvPr id="84998" name="Content Placeholder 5" descr="Heliocidaris_erythrogramma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67338" y="2743200"/>
            <a:ext cx="3776662" cy="29384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Echinodermata</a:t>
            </a:r>
          </a:p>
        </p:txBody>
      </p:sp>
      <p:sp>
        <p:nvSpPr>
          <p:cNvPr id="86019" name="Text Placeholder 7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Crown of Thorns</a:t>
            </a:r>
          </a:p>
        </p:txBody>
      </p:sp>
      <p:pic>
        <p:nvPicPr>
          <p:cNvPr id="86020" name="Content Placeholder 11" descr="crown-of-thorns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419350"/>
            <a:ext cx="4040188" cy="3462338"/>
          </a:xfrm>
        </p:spPr>
      </p:pic>
      <p:sp>
        <p:nvSpPr>
          <p:cNvPr id="86021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>
            <a:normAutofit fontScale="77500" lnSpcReduction="20000"/>
          </a:bodyPr>
          <a:lstStyle/>
          <a:p>
            <a:pPr marL="0" indent="0">
              <a:buFontTx/>
              <a:buNone/>
            </a:pPr>
            <a:r>
              <a:rPr lang="en-US" sz="2800" b="1"/>
              <a:t>Close up picture of spines</a:t>
            </a:r>
          </a:p>
        </p:txBody>
      </p:sp>
      <p:pic>
        <p:nvPicPr>
          <p:cNvPr id="86022" name="Content Placeholder 12" descr="1263118-Crown-of-Thorns-Starfish-0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2225" y="2635250"/>
            <a:ext cx="4041775" cy="303053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Echinodermata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500"/>
              <a:t>Accidental contact by bathers, divers, and fishermen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Spines penetrate the skin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Glandular cells produce toxins which are released (mainly </a:t>
            </a:r>
            <a:r>
              <a:rPr lang="en-US" sz="2500" u="sng"/>
              <a:t>Acanthaster spp. </a:t>
            </a:r>
            <a:r>
              <a:rPr lang="en-US" sz="2500"/>
              <a:t>in Australia)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Result in pain, occular inflammation, dermatitis, bruising, puncture wounds, retained spines, infection, granuloma formation, tatooing, and granuloma formation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/>
              <a:t>Occasional fatalities – one case Guillain Barre´ Syndrome</a:t>
            </a:r>
          </a:p>
          <a:p>
            <a:pPr>
              <a:lnSpc>
                <a:spcPct val="80000"/>
              </a:lnSpc>
            </a:pPr>
            <a:endParaRPr lang="en-US" sz="25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Echinoderma - Treatment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4294967295"/>
          </p:nvPr>
        </p:nvSpPr>
        <p:spPr>
          <a:xfrm>
            <a:off x="2438400" y="1600200"/>
            <a:ext cx="6705600" cy="4525963"/>
          </a:xfrm>
        </p:spPr>
        <p:txBody>
          <a:bodyPr/>
          <a:lstStyle/>
          <a:p>
            <a:r>
              <a:rPr lang="en-US"/>
              <a:t>Cleanse wound thoroughly</a:t>
            </a:r>
          </a:p>
          <a:p>
            <a:r>
              <a:rPr lang="en-US"/>
              <a:t>Immerse in hot water for 30-90 mins.</a:t>
            </a:r>
          </a:p>
          <a:p>
            <a:r>
              <a:rPr lang="en-US"/>
              <a:t>Topical Steroids for inflammation</a:t>
            </a:r>
          </a:p>
          <a:p>
            <a:r>
              <a:rPr lang="en-US"/>
              <a:t>Support</a:t>
            </a:r>
          </a:p>
          <a:p>
            <a:r>
              <a:rPr lang="en-US"/>
              <a:t>Analgesia</a:t>
            </a:r>
          </a:p>
          <a:p>
            <a:r>
              <a:rPr lang="en-US"/>
              <a:t>Tetanus Toxoid</a:t>
            </a:r>
          </a:p>
          <a:p>
            <a:r>
              <a:rPr lang="en-US"/>
              <a:t>Xray for retained spines</a:t>
            </a:r>
          </a:p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3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/>
              <a:t>Molluscs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9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Cone snails</a:t>
            </a:r>
          </a:p>
        </p:txBody>
      </p:sp>
      <p:sp>
        <p:nvSpPr>
          <p:cNvPr id="91139" name="Text Placeholder 10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           Types</a:t>
            </a:r>
          </a:p>
        </p:txBody>
      </p:sp>
      <p:pic>
        <p:nvPicPr>
          <p:cNvPr id="91140" name="Content Placeholder 8" descr="img02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35250"/>
            <a:ext cx="4040188" cy="3030538"/>
          </a:xfrm>
        </p:spPr>
      </p:pic>
      <p:sp>
        <p:nvSpPr>
          <p:cNvPr id="91141" name="Text Placeholder 11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   Harpooning Prey</a:t>
            </a:r>
          </a:p>
        </p:txBody>
      </p:sp>
      <p:pic>
        <p:nvPicPr>
          <p:cNvPr id="91142" name="Content Placeholder 13" descr="conesnail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2225" y="2728913"/>
            <a:ext cx="4041775" cy="28432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5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err="1"/>
              <a:t>Viperidae</a:t>
            </a:r>
            <a:endParaRPr lang="en-US" dirty="0"/>
          </a:p>
        </p:txBody>
      </p:sp>
      <p:sp>
        <p:nvSpPr>
          <p:cNvPr id="12291" name="Text Placeholder 6"/>
          <p:cNvSpPr>
            <a:spLocks noGrp="1"/>
          </p:cNvSpPr>
          <p:nvPr>
            <p:ph type="body" idx="4294967295"/>
          </p:nvPr>
        </p:nvSpPr>
        <p:spPr>
          <a:xfrm>
            <a:off x="0" y="1447800"/>
            <a:ext cx="2973388" cy="639763"/>
          </a:xfrm>
        </p:spPr>
        <p:txBody>
          <a:bodyPr anchor="b">
            <a:normAutofit fontScale="47500" lnSpcReduction="20000"/>
          </a:bodyPr>
          <a:lstStyle/>
          <a:p>
            <a:pPr marL="0" indent="0">
              <a:buFontTx/>
              <a:buNone/>
            </a:pPr>
            <a:r>
              <a:rPr lang="en-US" b="1" dirty="0"/>
              <a:t>                       </a:t>
            </a:r>
            <a:r>
              <a:rPr lang="en-US" sz="5900" b="1" dirty="0" err="1"/>
              <a:t>Solenoglyphous</a:t>
            </a:r>
            <a:r>
              <a:rPr lang="en-US" b="1" dirty="0"/>
              <a:t>    </a:t>
            </a:r>
          </a:p>
        </p:txBody>
      </p:sp>
      <p:pic>
        <p:nvPicPr>
          <p:cNvPr id="12292" name="Content Placeholder 10" descr="Rattlesnake_skull_web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560638"/>
            <a:ext cx="4040188" cy="3179762"/>
          </a:xfrm>
        </p:spPr>
      </p:pic>
      <p:sp>
        <p:nvSpPr>
          <p:cNvPr id="12293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/>
          <a:lstStyle/>
          <a:p>
            <a:pPr marL="0" indent="0">
              <a:buFontTx/>
              <a:buNone/>
            </a:pPr>
            <a:r>
              <a:rPr lang="en-US" b="1"/>
              <a:t>                Vipers</a:t>
            </a:r>
          </a:p>
        </p:txBody>
      </p:sp>
      <p:pic>
        <p:nvPicPr>
          <p:cNvPr id="12294" name="Content Placeholder 11" descr="fangs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658100" y="2779713"/>
            <a:ext cx="1485900" cy="27432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Cone Snail Harpoon</a:t>
            </a:r>
          </a:p>
        </p:txBody>
      </p:sp>
      <p:pic>
        <p:nvPicPr>
          <p:cNvPr id="92163" name="Content Placeholder 8" descr="giftapparat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82838"/>
            <a:ext cx="3810000" cy="29622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Cone Snails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0"/>
            <a:ext cx="71628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/>
              <a:t>Stings are accidental in bathers, aquarists, divers, and fishermen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Harpoon injects a mild neurotoxin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Local pain, numbness, and paralysis of extremity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Local care, analgesia, and compression is usually effective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Supportive care</a:t>
            </a:r>
          </a:p>
          <a:p>
            <a:pPr>
              <a:lnSpc>
                <a:spcPct val="80000"/>
              </a:lnSpc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/>
              <a:t>Tetanus toxoid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Content Placeholder 8" descr="blue_ringed_octopus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001838"/>
            <a:ext cx="5080000" cy="37211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Octopus Stings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/>
              <a:t>Mainly the Blue Ringed Octopus which is found in Australia and prized for its beauty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Divers and aquarists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Small puncture wounds from the bite where neurotoxin in injected – 2 known fatalities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Can result from injestion of poorly prepared meat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Supportive care; Tetanus Toxoid; No antitoxin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3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/>
              <a:t>Annelida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Annelida</a:t>
            </a:r>
          </a:p>
        </p:txBody>
      </p:sp>
      <p:pic>
        <p:nvPicPr>
          <p:cNvPr id="97283" name="Content Placeholder 4" descr="leeches_f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93975"/>
            <a:ext cx="4038600" cy="2538413"/>
          </a:xfrm>
        </p:spPr>
      </p:pic>
      <p:pic>
        <p:nvPicPr>
          <p:cNvPr id="97284" name="Content Placeholder 5" descr="sk4_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0" y="2338388"/>
            <a:ext cx="2286000" cy="304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Annelida - Leeches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590800" y="1600200"/>
            <a:ext cx="65532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dirty="0"/>
              <a:t>Injects </a:t>
            </a:r>
            <a:r>
              <a:rPr lang="en-US" sz="2200" dirty="0" err="1"/>
              <a:t>Hirudin</a:t>
            </a:r>
            <a:r>
              <a:rPr lang="en-US" sz="2200" dirty="0"/>
              <a:t> (anticoagulant); wounds bleed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Systemic bleeding and anemia</a:t>
            </a:r>
          </a:p>
          <a:p>
            <a:pPr marL="109728" indent="0">
              <a:lnSpc>
                <a:spcPct val="80000"/>
              </a:lnSpc>
              <a:buNone/>
            </a:pPr>
            <a:endParaRPr lang="en-US" sz="2200" dirty="0"/>
          </a:p>
          <a:p>
            <a:pPr marL="109728" indent="0">
              <a:lnSpc>
                <a:spcPct val="80000"/>
              </a:lnSpc>
              <a:buNone/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Anaphylaxis to </a:t>
            </a:r>
            <a:r>
              <a:rPr lang="en-US" sz="2200" dirty="0" err="1"/>
              <a:t>Hirudin</a:t>
            </a:r>
            <a:endParaRPr lang="en-US" sz="2200" dirty="0"/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Physically remove leech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Apply pressure and wash with soap and water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Infection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3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/>
              <a:t>Arthropods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4"/>
          <p:cNvSpPr>
            <a:spLocks noGrp="1"/>
          </p:cNvSpPr>
          <p:nvPr>
            <p:ph type="title" idx="4294967295"/>
          </p:nvPr>
        </p:nvSpPr>
        <p:spPr>
          <a:xfrm>
            <a:off x="0" y="2133600"/>
            <a:ext cx="8229600" cy="1752600"/>
          </a:xfrm>
        </p:spPr>
        <p:txBody>
          <a:bodyPr/>
          <a:lstStyle/>
          <a:p>
            <a:r>
              <a:rPr lang="en-US"/>
              <a:t>Scorpions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Scorpions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3000"/>
              <a:t>2000 species everywhere except New Zealand and Antarctica</a:t>
            </a:r>
          </a:p>
          <a:p>
            <a:pPr>
              <a:lnSpc>
                <a:spcPct val="80000"/>
              </a:lnSpc>
            </a:pPr>
            <a:endParaRPr lang="en-US" sz="3000"/>
          </a:p>
          <a:p>
            <a:pPr>
              <a:lnSpc>
                <a:spcPct val="80000"/>
              </a:lnSpc>
            </a:pPr>
            <a:r>
              <a:rPr lang="en-US" sz="3000"/>
              <a:t>Produce proteinaceous neurotoxins that block Na and K channels resulting in blockage of nerve impulses across synapses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3000"/>
          </a:p>
          <a:p>
            <a:pPr>
              <a:lnSpc>
                <a:spcPct val="80000"/>
              </a:lnSpc>
            </a:pPr>
            <a:r>
              <a:rPr lang="en-US" sz="3000"/>
              <a:t>Most dangerous species in Latin America, Middle East, North Africa, and India</a:t>
            </a:r>
          </a:p>
          <a:p>
            <a:pPr lvl="2">
              <a:lnSpc>
                <a:spcPct val="80000"/>
              </a:lnSpc>
            </a:pPr>
            <a:r>
              <a:rPr lang="en-US" sz="2200"/>
              <a:t>Buthidae  (thick tail scorpions)</a:t>
            </a:r>
          </a:p>
          <a:p>
            <a:pPr lvl="2">
              <a:lnSpc>
                <a:spcPct val="80000"/>
              </a:lnSpc>
            </a:pPr>
            <a:r>
              <a:rPr lang="en-US" sz="2200"/>
              <a:t>Hemiscorpidae  (rock and creeping scorpions)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Snake Venoms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200" b="1"/>
              <a:t>Proteolytic  Enzymes</a:t>
            </a:r>
            <a:r>
              <a:rPr lang="en-US" sz="2200"/>
              <a:t>– damages mitochodria, RBC’s, leukocytes, platelets, and peripheral nerves; Contain hyalouronidase (spreading factor)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/>
              <a:t>		- Viperidae – 90-95%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/>
              <a:t>		- Elapidae   -  70%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 b="1"/>
              <a:t>Neurotoxins </a:t>
            </a:r>
            <a:r>
              <a:rPr lang="en-US" sz="2200"/>
              <a:t>– Low molecular weight molecules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/>
              <a:t>		</a:t>
            </a:r>
            <a:r>
              <a:rPr lang="en-US" sz="2200"/>
              <a:t> - damage motor endplates and act as 		   	       	    anticholinesterase inactivating neuron impulses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/>
              <a:t>		 - Flaccid Paralysis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/>
              <a:t>		 - Usually Elapids and Colubrids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200"/>
          </a:p>
          <a:p>
            <a:pPr>
              <a:lnSpc>
                <a:spcPct val="80000"/>
              </a:lnSpc>
            </a:pPr>
            <a:r>
              <a:rPr lang="en-US" sz="2200" b="1"/>
              <a:t>Biogenic Amines </a:t>
            </a:r>
            <a:r>
              <a:rPr lang="en-US" sz="2200"/>
              <a:t>– histamine, serotonin</a:t>
            </a:r>
            <a:endParaRPr lang="en-US" sz="2200" b="1"/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/>
              <a:t>		 -  </a:t>
            </a:r>
            <a:r>
              <a:rPr lang="en-US" sz="2200"/>
              <a:t>seen mostly in vipers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Content Placeholder 3" descr="mesobuthus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5746750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Content Placeholder 3" descr="natural-light-scorpion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147888"/>
            <a:ext cx="4572000" cy="3429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Content Placeholder 3" descr="scorpion venom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54263"/>
            <a:ext cx="4552950" cy="30194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Fatal Scorpion Stings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000"/>
              <a:t>Usually occur in children less than 16 years of age and in adults with hypertension and debilitating disease</a:t>
            </a:r>
          </a:p>
          <a:p>
            <a:pPr>
              <a:lnSpc>
                <a:spcPct val="80000"/>
              </a:lnSpc>
            </a:pPr>
            <a:endParaRPr lang="en-US" sz="3000"/>
          </a:p>
          <a:p>
            <a:pPr>
              <a:lnSpc>
                <a:spcPct val="80000"/>
              </a:lnSpc>
            </a:pPr>
            <a:r>
              <a:rPr lang="en-US" sz="3000"/>
              <a:t>Brazil – 50 deaths/year</a:t>
            </a:r>
          </a:p>
          <a:p>
            <a:pPr>
              <a:lnSpc>
                <a:spcPct val="80000"/>
              </a:lnSpc>
            </a:pPr>
            <a:endParaRPr lang="en-US" sz="3000"/>
          </a:p>
          <a:p>
            <a:pPr>
              <a:lnSpc>
                <a:spcPct val="80000"/>
              </a:lnSpc>
            </a:pPr>
            <a:r>
              <a:rPr lang="en-US" sz="3000"/>
              <a:t> Mexico – 70 deaths/yr</a:t>
            </a:r>
          </a:p>
          <a:p>
            <a:pPr>
              <a:lnSpc>
                <a:spcPct val="80000"/>
              </a:lnSpc>
            </a:pPr>
            <a:endParaRPr lang="en-US" sz="3000"/>
          </a:p>
          <a:p>
            <a:pPr>
              <a:lnSpc>
                <a:spcPct val="80000"/>
              </a:lnSpc>
            </a:pPr>
            <a:r>
              <a:rPr lang="en-US" sz="3000"/>
              <a:t>Fourth leading cause of death in Khuzestan Province of Iran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Scorpion Stings - Clinical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500"/>
              <a:t>Excruciating pain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 b="1"/>
              <a:t>Local Sx: </a:t>
            </a:r>
            <a:r>
              <a:rPr lang="en-US" sz="2500"/>
              <a:t>Erythema, swelling and ulceration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 b="1"/>
              <a:t>Neurological Sx: </a:t>
            </a:r>
            <a:r>
              <a:rPr lang="en-US" sz="2500"/>
              <a:t>fasiculation, muscle spasm, ptosis and dysphagia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 b="1"/>
              <a:t>Autonomic Sx: </a:t>
            </a:r>
            <a:r>
              <a:rPr lang="en-US" sz="2500"/>
              <a:t>Hypertension, hypersalivation, sweating, lacrimation, piloerection</a:t>
            </a:r>
          </a:p>
          <a:p>
            <a:pPr>
              <a:lnSpc>
                <a:spcPct val="80000"/>
              </a:lnSpc>
            </a:pPr>
            <a:endParaRPr lang="en-US" sz="2500"/>
          </a:p>
          <a:p>
            <a:pPr>
              <a:lnSpc>
                <a:spcPct val="80000"/>
              </a:lnSpc>
            </a:pPr>
            <a:r>
              <a:rPr lang="en-US" sz="2500" b="1"/>
              <a:t>Cardiovascular Sx: </a:t>
            </a:r>
            <a:r>
              <a:rPr lang="en-US" sz="2500"/>
              <a:t>Hypotension, CHF, pulmonary edema, cardiovacular collapse</a:t>
            </a:r>
          </a:p>
          <a:p>
            <a:pPr>
              <a:lnSpc>
                <a:spcPct val="80000"/>
              </a:lnSpc>
            </a:pPr>
            <a:endParaRPr lang="en-US" sz="25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Scorpion Stings</a:t>
            </a:r>
          </a:p>
        </p:txBody>
      </p:sp>
      <p:pic>
        <p:nvPicPr>
          <p:cNvPr id="107523" name="Content Placeholder 3" descr="scorpion sting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6035675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Scorpion Stings - Clinical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b="1"/>
              <a:t>Gastrointestinal:</a:t>
            </a:r>
            <a:r>
              <a:rPr lang="en-US"/>
              <a:t> diarrhea, GI bleeding, Abdominal distension and pain, Pancreatitis</a:t>
            </a:r>
          </a:p>
          <a:p>
            <a:endParaRPr lang="en-US"/>
          </a:p>
          <a:p>
            <a:r>
              <a:rPr lang="en-US" b="1"/>
              <a:t>Laboratory Abnormalities: </a:t>
            </a:r>
            <a:r>
              <a:rPr lang="en-US"/>
              <a:t>hyperglycemia, glucosuria, and albuminuria</a:t>
            </a:r>
          </a:p>
          <a:p>
            <a:endParaRPr lang="en-US"/>
          </a:p>
          <a:p>
            <a:r>
              <a:rPr lang="en-US" b="1"/>
              <a:t>EKG changes: </a:t>
            </a:r>
            <a:r>
              <a:rPr lang="en-US"/>
              <a:t>QT prolongation, ST-T wave changes, QRS changes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Scorpion Stings 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00200" y="1600200"/>
            <a:ext cx="75438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/>
              <a:t>Local Care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Tetanus Toxoid (if not up to date)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Local Anesthetic Infiltration to control pain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Alpha-blockers (Prazosin) to promote vasodilatation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Atropine, cardiac glycosides and beta blockers are controversial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Many countries have specific antivenoms (particularly in Latin America, North Africa, and Middle East)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Antivenoms are not recommended in Israel and India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4"/>
          <p:cNvSpPr>
            <a:spLocks noGrp="1"/>
          </p:cNvSpPr>
          <p:nvPr>
            <p:ph type="title" idx="4294967295"/>
          </p:nvPr>
        </p:nvSpPr>
        <p:spPr>
          <a:xfrm>
            <a:off x="0" y="2057400"/>
            <a:ext cx="8229600" cy="1981200"/>
          </a:xfrm>
        </p:spPr>
        <p:txBody>
          <a:bodyPr/>
          <a:lstStyle/>
          <a:p>
            <a:r>
              <a:rPr lang="en-US"/>
              <a:t>Myriapoda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4000"/>
              <a:t/>
            </a:r>
            <a:br>
              <a:rPr lang="en-US" sz="4000"/>
            </a:br>
            <a:r>
              <a:rPr lang="en-US" sz="4000"/>
              <a:t>Centipede Bites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/>
              <a:t>Ugly Creatures; Carnivorous; Aggressive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Cannot roll up into a defensive ball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Envenomate their prey thru maxillipeds</a:t>
            </a:r>
          </a:p>
          <a:p>
            <a:pPr>
              <a:lnSpc>
                <a:spcPct val="80000"/>
              </a:lnSpc>
            </a:pPr>
            <a:endParaRPr lang="en-US" sz="2700"/>
          </a:p>
          <a:p>
            <a:pPr>
              <a:lnSpc>
                <a:spcPct val="80000"/>
              </a:lnSpc>
            </a:pPr>
            <a:r>
              <a:rPr lang="en-US" sz="2700"/>
              <a:t>Venom is cytotoxic – not unusually dangerous to humans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700"/>
              <a:t>            - vesiculation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700"/>
              <a:t>		- painful,swelling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700"/>
              <a:t>		- ulcerogenic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3431</TotalTime>
  <Words>3589</Words>
  <Application>Microsoft Office PowerPoint</Application>
  <PresentationFormat>On-screen Show (4:3)</PresentationFormat>
  <Paragraphs>793</Paragraphs>
  <Slides>175</Slides>
  <Notes>2</Notes>
  <HiddenSlides>61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175</vt:i4>
      </vt:variant>
    </vt:vector>
  </HeadingPairs>
  <TitlesOfParts>
    <vt:vector size="176" baseType="lpstr">
      <vt:lpstr>Concourse</vt:lpstr>
      <vt:lpstr>Envenomations and  Bites</vt:lpstr>
      <vt:lpstr>Venomous Phylums</vt:lpstr>
      <vt:lpstr>Venoms</vt:lpstr>
      <vt:lpstr>General Comments</vt:lpstr>
      <vt:lpstr>General Comments</vt:lpstr>
      <vt:lpstr>Venomous Snake Families</vt:lpstr>
      <vt:lpstr>Elapidae</vt:lpstr>
      <vt:lpstr>Viperidae</vt:lpstr>
      <vt:lpstr>Snake Venoms</vt:lpstr>
      <vt:lpstr>Slide 10</vt:lpstr>
      <vt:lpstr>Slide 11</vt:lpstr>
      <vt:lpstr>Snake Free Regions</vt:lpstr>
      <vt:lpstr>Mortality</vt:lpstr>
      <vt:lpstr>Snakebite Situations</vt:lpstr>
      <vt:lpstr>Boomslang</vt:lpstr>
      <vt:lpstr>Boomslang</vt:lpstr>
      <vt:lpstr>Mamba</vt:lpstr>
      <vt:lpstr>Mamba</vt:lpstr>
      <vt:lpstr>Puff Adder</vt:lpstr>
      <vt:lpstr>Cobras</vt:lpstr>
      <vt:lpstr>Cobras</vt:lpstr>
      <vt:lpstr>Kraits</vt:lpstr>
      <vt:lpstr>Russell Viper</vt:lpstr>
      <vt:lpstr>Taipai</vt:lpstr>
      <vt:lpstr>Seasnakes</vt:lpstr>
      <vt:lpstr>Fer de Lance</vt:lpstr>
      <vt:lpstr>Fer de Lance</vt:lpstr>
      <vt:lpstr>Bushmaster</vt:lpstr>
      <vt:lpstr>Coral Snake</vt:lpstr>
      <vt:lpstr>Rattlesnakes</vt:lpstr>
      <vt:lpstr>Copperhead</vt:lpstr>
      <vt:lpstr>Cottonmouth</vt:lpstr>
      <vt:lpstr>Common Adder</vt:lpstr>
      <vt:lpstr>Snakebite Treatment</vt:lpstr>
      <vt:lpstr>Identification</vt:lpstr>
      <vt:lpstr>First Aid</vt:lpstr>
      <vt:lpstr>First Aid</vt:lpstr>
      <vt:lpstr>Envenomation</vt:lpstr>
      <vt:lpstr>Snake Bite</vt:lpstr>
      <vt:lpstr>Slide 40</vt:lpstr>
      <vt:lpstr>Antivenom</vt:lpstr>
      <vt:lpstr>Antivenoms</vt:lpstr>
      <vt:lpstr>Antivenom</vt:lpstr>
      <vt:lpstr>Antivenom</vt:lpstr>
      <vt:lpstr>Snake Bite Opthalmia</vt:lpstr>
      <vt:lpstr>Prevention</vt:lpstr>
      <vt:lpstr>Snake Chaps</vt:lpstr>
      <vt:lpstr>Prevention</vt:lpstr>
      <vt:lpstr>Poisonous Lizards</vt:lpstr>
      <vt:lpstr>Poisonous Lizards </vt:lpstr>
      <vt:lpstr>Poisonous Lizards</vt:lpstr>
      <vt:lpstr>Coelenterata</vt:lpstr>
      <vt:lpstr>Coelenterata</vt:lpstr>
      <vt:lpstr>Coelenterata</vt:lpstr>
      <vt:lpstr>Coelenterata</vt:lpstr>
      <vt:lpstr>Portugeuse Man Of War</vt:lpstr>
      <vt:lpstr>Portugeuse Man of War</vt:lpstr>
      <vt:lpstr>Coelenterate Stings</vt:lpstr>
      <vt:lpstr>Portugeuse Man of War</vt:lpstr>
      <vt:lpstr> Scyphyzoa</vt:lpstr>
      <vt:lpstr>Coelenterata</vt:lpstr>
      <vt:lpstr>Most Toxic Coelenterates</vt:lpstr>
      <vt:lpstr>Box Jellyfish - Australia</vt:lpstr>
      <vt:lpstr>Box Jellyfish</vt:lpstr>
      <vt:lpstr>Coelenterate Dermatitis</vt:lpstr>
      <vt:lpstr>Coelenterate Therapy</vt:lpstr>
      <vt:lpstr>Carukia barnesi - Australia</vt:lpstr>
      <vt:lpstr>Irukandji Syndrome</vt:lpstr>
      <vt:lpstr>Serious Complications of Jellyfish Stings</vt:lpstr>
      <vt:lpstr>Porifera</vt:lpstr>
      <vt:lpstr>Porifera - Sponges</vt:lpstr>
      <vt:lpstr>Porifera  - Treatment</vt:lpstr>
      <vt:lpstr>Echinodermata</vt:lpstr>
      <vt:lpstr>Echinodermata</vt:lpstr>
      <vt:lpstr>Echinodermata</vt:lpstr>
      <vt:lpstr>Echinodermata</vt:lpstr>
      <vt:lpstr>Echinoderma - Treatment</vt:lpstr>
      <vt:lpstr>Molluscs</vt:lpstr>
      <vt:lpstr>Cone snails</vt:lpstr>
      <vt:lpstr>Cone Snail Harpoon</vt:lpstr>
      <vt:lpstr>Cone Snails</vt:lpstr>
      <vt:lpstr>Slide 82</vt:lpstr>
      <vt:lpstr>Octopus Stings</vt:lpstr>
      <vt:lpstr>Annelida</vt:lpstr>
      <vt:lpstr>Annelida</vt:lpstr>
      <vt:lpstr>Annelida - Leeches</vt:lpstr>
      <vt:lpstr>Arthropods</vt:lpstr>
      <vt:lpstr>Scorpions</vt:lpstr>
      <vt:lpstr>Scorpions</vt:lpstr>
      <vt:lpstr>Slide 90</vt:lpstr>
      <vt:lpstr>Slide 91</vt:lpstr>
      <vt:lpstr>Slide 92</vt:lpstr>
      <vt:lpstr>Fatal Scorpion Stings</vt:lpstr>
      <vt:lpstr>Scorpion Stings - Clinical</vt:lpstr>
      <vt:lpstr>Scorpion Stings</vt:lpstr>
      <vt:lpstr>Scorpion Stings - Clinical</vt:lpstr>
      <vt:lpstr>Scorpion Stings - Treatment</vt:lpstr>
      <vt:lpstr>Myriapoda</vt:lpstr>
      <vt:lpstr> Centipede Bites</vt:lpstr>
      <vt:lpstr>Centipedes</vt:lpstr>
      <vt:lpstr>Centipede Bites - Maxillopeds</vt:lpstr>
      <vt:lpstr>Millipedes</vt:lpstr>
      <vt:lpstr>Millipede Defense</vt:lpstr>
      <vt:lpstr>Millipedes</vt:lpstr>
      <vt:lpstr>Myriapoda Treatment</vt:lpstr>
      <vt:lpstr>Insecta</vt:lpstr>
      <vt:lpstr>Tsetse Fly</vt:lpstr>
      <vt:lpstr>Phlebotomous Sandfly</vt:lpstr>
      <vt:lpstr>Human Bot Fly</vt:lpstr>
      <vt:lpstr>Slide 110</vt:lpstr>
      <vt:lpstr>Human Bot Fly</vt:lpstr>
      <vt:lpstr>Kissing Bug (Triatoma)</vt:lpstr>
      <vt:lpstr>Hymenoptera</vt:lpstr>
      <vt:lpstr>Hymenoptera  Sting Therapy</vt:lpstr>
      <vt:lpstr>Wasps</vt:lpstr>
      <vt:lpstr>Honeybee</vt:lpstr>
      <vt:lpstr>Ants</vt:lpstr>
      <vt:lpstr>Ants</vt:lpstr>
      <vt:lpstr>Slide 119</vt:lpstr>
      <vt:lpstr>Fireant Stings</vt:lpstr>
      <vt:lpstr>Pharaoh’s Ant</vt:lpstr>
      <vt:lpstr>Ants</vt:lpstr>
      <vt:lpstr>Hobo Spider</vt:lpstr>
      <vt:lpstr>Hobo Spider</vt:lpstr>
      <vt:lpstr>Slide 125</vt:lpstr>
      <vt:lpstr>Loxosceles reclusa</vt:lpstr>
      <vt:lpstr>Loxosceles Bite</vt:lpstr>
      <vt:lpstr>Loxosceles Distribution</vt:lpstr>
      <vt:lpstr>Slide 129</vt:lpstr>
      <vt:lpstr>Slide 130</vt:lpstr>
      <vt:lpstr>Chiggers</vt:lpstr>
      <vt:lpstr>Chiggers</vt:lpstr>
      <vt:lpstr>Ticks</vt:lpstr>
      <vt:lpstr>Slide 134</vt:lpstr>
      <vt:lpstr>Slide 135</vt:lpstr>
      <vt:lpstr>Ingestion of Marine Animals</vt:lpstr>
      <vt:lpstr>Ingestion of Marine Animals</vt:lpstr>
      <vt:lpstr>Pisces</vt:lpstr>
      <vt:lpstr>Weever Fish</vt:lpstr>
      <vt:lpstr>Slide 140</vt:lpstr>
      <vt:lpstr>Catfish</vt:lpstr>
      <vt:lpstr>Slide 142</vt:lpstr>
      <vt:lpstr>Sting Rays</vt:lpstr>
      <vt:lpstr>Giant ray</vt:lpstr>
      <vt:lpstr>Lionfish</vt:lpstr>
      <vt:lpstr>Amphibians</vt:lpstr>
      <vt:lpstr>Poisonous Toads</vt:lpstr>
      <vt:lpstr>Poisonous Toads</vt:lpstr>
      <vt:lpstr>Mammals</vt:lpstr>
      <vt:lpstr>Monotremata</vt:lpstr>
      <vt:lpstr>Monotremata</vt:lpstr>
      <vt:lpstr>Insectivora</vt:lpstr>
      <vt:lpstr>Insectivora</vt:lpstr>
      <vt:lpstr>Vampire Bat</vt:lpstr>
      <vt:lpstr>Vampire Bat</vt:lpstr>
      <vt:lpstr>Slow Loris</vt:lpstr>
      <vt:lpstr>Slow Loris</vt:lpstr>
      <vt:lpstr>Cat Bites</vt:lpstr>
      <vt:lpstr>Cat Bites</vt:lpstr>
      <vt:lpstr>Cat Bites</vt:lpstr>
      <vt:lpstr>Dogbites</vt:lpstr>
      <vt:lpstr>What dog bites the most?</vt:lpstr>
      <vt:lpstr>Answer</vt:lpstr>
      <vt:lpstr>Slide 164</vt:lpstr>
      <vt:lpstr>Capnocytophaga canimorsus</vt:lpstr>
      <vt:lpstr>Slide 166</vt:lpstr>
      <vt:lpstr>Dog  And Cat BiteTreatment</vt:lpstr>
      <vt:lpstr>Human Bites</vt:lpstr>
      <vt:lpstr>Human Bites</vt:lpstr>
      <vt:lpstr>Human Bites - Occurrence</vt:lpstr>
      <vt:lpstr>Slide 171</vt:lpstr>
      <vt:lpstr>Fight Bite</vt:lpstr>
      <vt:lpstr>Love Bite</vt:lpstr>
      <vt:lpstr>Nail Biting</vt:lpstr>
      <vt:lpstr>Child Abuse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Envenomations and  Bites</dc:title>
  <dc:creator>Loice</dc:creator>
  <cp:lastModifiedBy>clinmed</cp:lastModifiedBy>
  <cp:revision>146</cp:revision>
  <dcterms:created xsi:type="dcterms:W3CDTF">2008-12-18T02:39:08Z</dcterms:created>
  <dcterms:modified xsi:type="dcterms:W3CDTF">2016-03-11T19:02:10Z</dcterms:modified>
</cp:coreProperties>
</file>