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5" r:id="rId6"/>
    <p:sldId id="260" r:id="rId7"/>
    <p:sldId id="261" r:id="rId8"/>
    <p:sldId id="266" r:id="rId9"/>
    <p:sldId id="262" r:id="rId10"/>
    <p:sldId id="263" r:id="rId11"/>
    <p:sldId id="267" r:id="rId12"/>
    <p:sldId id="275" r:id="rId13"/>
    <p:sldId id="276" r:id="rId14"/>
    <p:sldId id="273" r:id="rId15"/>
    <p:sldId id="269" r:id="rId16"/>
    <p:sldId id="286" r:id="rId17"/>
    <p:sldId id="287" r:id="rId18"/>
    <p:sldId id="288" r:id="rId19"/>
    <p:sldId id="289" r:id="rId20"/>
    <p:sldId id="294" r:id="rId21"/>
    <p:sldId id="293" r:id="rId22"/>
    <p:sldId id="290" r:id="rId23"/>
    <p:sldId id="270" r:id="rId24"/>
    <p:sldId id="271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496" y="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B394F-444D-5948-A9D4-EACA755E55BE}" type="datetimeFigureOut">
              <a:rPr lang="en-US" smtClean="0"/>
              <a:t>23/02/16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B4BEE-25D9-6745-98CD-1590E71D1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904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B394F-444D-5948-A9D4-EACA755E55BE}" type="datetimeFigureOut">
              <a:rPr lang="en-US" smtClean="0"/>
              <a:t>23/02/16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B4BEE-25D9-6745-98CD-1590E71D1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37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B394F-444D-5948-A9D4-EACA755E55BE}" type="datetimeFigureOut">
              <a:rPr lang="en-US" smtClean="0"/>
              <a:t>23/02/16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B4BEE-25D9-6745-98CD-1590E71D1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694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B394F-444D-5948-A9D4-EACA755E55BE}" type="datetimeFigureOut">
              <a:rPr lang="en-US" smtClean="0"/>
              <a:t>23/02/16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B4BEE-25D9-6745-98CD-1590E71D1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91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B394F-444D-5948-A9D4-EACA755E55BE}" type="datetimeFigureOut">
              <a:rPr lang="en-US" smtClean="0"/>
              <a:t>23/02/16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B4BEE-25D9-6745-98CD-1590E71D1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512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B394F-444D-5948-A9D4-EACA755E55BE}" type="datetimeFigureOut">
              <a:rPr lang="en-US" smtClean="0"/>
              <a:t>23/02/16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B4BEE-25D9-6745-98CD-1590E71D1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361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B394F-444D-5948-A9D4-EACA755E55BE}" type="datetimeFigureOut">
              <a:rPr lang="en-US" smtClean="0"/>
              <a:t>23/02/16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B4BEE-25D9-6745-98CD-1590E71D1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953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B394F-444D-5948-A9D4-EACA755E55BE}" type="datetimeFigureOut">
              <a:rPr lang="en-US" smtClean="0"/>
              <a:t>23/02/16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B4BEE-25D9-6745-98CD-1590E71D1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568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B394F-444D-5948-A9D4-EACA755E55BE}" type="datetimeFigureOut">
              <a:rPr lang="en-US" smtClean="0"/>
              <a:t>23/02/16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B4BEE-25D9-6745-98CD-1590E71D1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69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B394F-444D-5948-A9D4-EACA755E55BE}" type="datetimeFigureOut">
              <a:rPr lang="en-US" smtClean="0"/>
              <a:t>23/02/16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B4BEE-25D9-6745-98CD-1590E71D1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154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B394F-444D-5948-A9D4-EACA755E55BE}" type="datetimeFigureOut">
              <a:rPr lang="en-US" smtClean="0"/>
              <a:t>23/02/16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B4BEE-25D9-6745-98CD-1590E71D1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488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B394F-444D-5948-A9D4-EACA755E55BE}" type="datetimeFigureOut">
              <a:rPr lang="en-US" smtClean="0"/>
              <a:t>23/02/16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B4BEE-25D9-6745-98CD-1590E71D1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33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LEISHMANIASIS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lnSpc>
                <a:spcPct val="50000"/>
              </a:lnSpc>
            </a:pPr>
            <a:r>
              <a:rPr lang="en-US" sz="2400" b="1" dirty="0" smtClean="0">
                <a:solidFill>
                  <a:srgbClr val="3366FF"/>
                </a:solidFill>
              </a:rPr>
              <a:t>Prof. Walter Jaoko</a:t>
            </a:r>
          </a:p>
          <a:p>
            <a:pPr>
              <a:lnSpc>
                <a:spcPct val="50000"/>
              </a:lnSpc>
            </a:pPr>
            <a:r>
              <a:rPr lang="en-US" sz="2400" b="1" dirty="0" smtClean="0">
                <a:solidFill>
                  <a:srgbClr val="3366FF"/>
                </a:solidFill>
              </a:rPr>
              <a:t>Dept. of Medical Microbiology</a:t>
            </a:r>
            <a:endParaRPr lang="en-US" sz="2400" b="1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28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CLINICAL PRESENTATION - PKDL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Found </a:t>
            </a:r>
            <a:r>
              <a:rPr lang="en-US" sz="2800" dirty="0"/>
              <a:t>mostly in Africa &amp;</a:t>
            </a:r>
            <a:r>
              <a:rPr lang="en-US" sz="2800" dirty="0" smtClean="0"/>
              <a:t> India</a:t>
            </a:r>
            <a:endParaRPr lang="en-GB" sz="2800" dirty="0"/>
          </a:p>
          <a:p>
            <a:r>
              <a:rPr lang="en-US" sz="2800" dirty="0" smtClean="0"/>
              <a:t>Indian </a:t>
            </a:r>
            <a:r>
              <a:rPr lang="en-US" sz="2800" dirty="0"/>
              <a:t>variety </a:t>
            </a:r>
            <a:r>
              <a:rPr lang="en-US" sz="2800" dirty="0" smtClean="0"/>
              <a:t> - several </a:t>
            </a:r>
            <a:r>
              <a:rPr lang="en-US" sz="2800" dirty="0"/>
              <a:t>years after recovery from </a:t>
            </a:r>
            <a:r>
              <a:rPr lang="en-US" sz="2800" dirty="0" smtClean="0"/>
              <a:t>VL; presents </a:t>
            </a:r>
            <a:r>
              <a:rPr lang="en-US" sz="2800" dirty="0"/>
              <a:t>as multiple, </a:t>
            </a:r>
            <a:r>
              <a:rPr lang="en-US" sz="2800" dirty="0" err="1"/>
              <a:t>hypopigmented</a:t>
            </a:r>
            <a:r>
              <a:rPr lang="en-US" sz="2800" dirty="0"/>
              <a:t>, erythematous </a:t>
            </a:r>
            <a:r>
              <a:rPr lang="en-US" sz="2800" dirty="0" smtClean="0"/>
              <a:t>macules</a:t>
            </a:r>
            <a:r>
              <a:rPr lang="en-GB" sz="2800" dirty="0" smtClean="0"/>
              <a:t>; then </a:t>
            </a:r>
            <a:r>
              <a:rPr lang="en-US" sz="2800" dirty="0" smtClean="0"/>
              <a:t>plaques &amp; nodules </a:t>
            </a:r>
            <a:r>
              <a:rPr lang="en-US" sz="2800" dirty="0"/>
              <a:t>on </a:t>
            </a:r>
            <a:r>
              <a:rPr lang="en-US" sz="2800" dirty="0" smtClean="0"/>
              <a:t>face </a:t>
            </a:r>
            <a:r>
              <a:rPr lang="en-US" sz="2800" dirty="0"/>
              <a:t>&amp;</a:t>
            </a:r>
            <a:r>
              <a:rPr lang="en-US" sz="2800" dirty="0" smtClean="0"/>
              <a:t> trunk Differential Diagnosis - </a:t>
            </a:r>
            <a:r>
              <a:rPr lang="en-US" sz="2800" dirty="0" err="1" smtClean="0"/>
              <a:t>lepromatous</a:t>
            </a:r>
            <a:r>
              <a:rPr lang="en-US" sz="2800" dirty="0" smtClean="0"/>
              <a:t> leprosy</a:t>
            </a:r>
            <a:endParaRPr lang="en-GB" sz="2800" dirty="0"/>
          </a:p>
          <a:p>
            <a:endParaRPr lang="en-US" sz="2800" dirty="0" smtClean="0"/>
          </a:p>
          <a:p>
            <a:r>
              <a:rPr lang="en-US" sz="2800" dirty="0" smtClean="0"/>
              <a:t>African </a:t>
            </a:r>
            <a:r>
              <a:rPr lang="en-US" sz="2800" dirty="0"/>
              <a:t>form </a:t>
            </a:r>
            <a:r>
              <a:rPr lang="en-US" sz="2800" dirty="0" smtClean="0"/>
              <a:t>-  soon </a:t>
            </a:r>
            <a:r>
              <a:rPr lang="en-US" sz="2800" dirty="0"/>
              <a:t>after treatment of VL and shows an erythematous </a:t>
            </a:r>
            <a:r>
              <a:rPr lang="en-US" sz="2800" dirty="0" err="1"/>
              <a:t>papular</a:t>
            </a:r>
            <a:r>
              <a:rPr lang="en-US" sz="2800" dirty="0"/>
              <a:t> rash on the face, buttocks, &amp;</a:t>
            </a:r>
            <a:r>
              <a:rPr lang="en-US" sz="2800" dirty="0" smtClean="0"/>
              <a:t> extremities; African </a:t>
            </a:r>
            <a:r>
              <a:rPr lang="en-US" sz="2800" dirty="0"/>
              <a:t>form heals spontaneously over several </a:t>
            </a:r>
            <a:r>
              <a:rPr lang="en-US" sz="2800" dirty="0" smtClean="0"/>
              <a:t>months; Indian requires </a:t>
            </a:r>
            <a:r>
              <a:rPr lang="en-US" sz="2800" dirty="0"/>
              <a:t>intensive </a:t>
            </a:r>
            <a:r>
              <a:rPr lang="en-US" sz="2800" dirty="0" smtClean="0"/>
              <a:t>treatment</a:t>
            </a:r>
            <a:endParaRPr lang="en-GB" sz="2800" dirty="0"/>
          </a:p>
          <a:p>
            <a:pPr marL="0" indent="0">
              <a:buNone/>
            </a:pPr>
            <a:endParaRPr lang="en-GB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58933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INVESTIGATIONS - VL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Diagnosis is based on identification of </a:t>
            </a:r>
            <a:r>
              <a:rPr lang="en-US" sz="2800" dirty="0" smtClean="0"/>
              <a:t>organism </a:t>
            </a:r>
            <a:r>
              <a:rPr lang="en-US" sz="2800" dirty="0"/>
              <a:t>in tissue samples or </a:t>
            </a:r>
            <a:r>
              <a:rPr lang="en-US" sz="2800" dirty="0" smtClean="0"/>
              <a:t>culture</a:t>
            </a:r>
          </a:p>
          <a:p>
            <a:r>
              <a:rPr lang="en-US" sz="2800" dirty="0" smtClean="0"/>
              <a:t>BM aspiration is safest technique, although splenic aspiration may be used in difficult cases</a:t>
            </a:r>
          </a:p>
          <a:p>
            <a:r>
              <a:rPr lang="en-US" sz="2800" dirty="0" smtClean="0"/>
              <a:t>Splenic aspiration has higher sensitivity, greater risks</a:t>
            </a:r>
            <a:endParaRPr lang="en-GB" sz="2800" dirty="0" smtClean="0"/>
          </a:p>
          <a:p>
            <a:r>
              <a:rPr lang="en-US" sz="2800" dirty="0" smtClean="0"/>
              <a:t>Contraindicated; low </a:t>
            </a:r>
            <a:r>
              <a:rPr lang="en-US" sz="2800" dirty="0"/>
              <a:t>platelet count, abnormal </a:t>
            </a:r>
            <a:r>
              <a:rPr lang="en-US" sz="2800" dirty="0" smtClean="0"/>
              <a:t>PT, spleen </a:t>
            </a:r>
            <a:r>
              <a:rPr lang="en-US" sz="2800" dirty="0"/>
              <a:t>palpable </a:t>
            </a:r>
            <a:r>
              <a:rPr lang="en-US" sz="2800" dirty="0" smtClean="0"/>
              <a:t>&gt; 4 </a:t>
            </a:r>
            <a:r>
              <a:rPr lang="en-US" sz="2800" dirty="0"/>
              <a:t>cm </a:t>
            </a:r>
            <a:r>
              <a:rPr lang="en-US" sz="2800" dirty="0" smtClean="0"/>
              <a:t>below </a:t>
            </a:r>
            <a:r>
              <a:rPr lang="en-US" sz="2800" dirty="0" err="1" smtClean="0"/>
              <a:t>costophrenic</a:t>
            </a:r>
            <a:r>
              <a:rPr lang="en-US" sz="2800" dirty="0" smtClean="0"/>
              <a:t> angle</a:t>
            </a:r>
          </a:p>
          <a:p>
            <a:r>
              <a:rPr lang="en-US" sz="2800" dirty="0" smtClean="0"/>
              <a:t>Liver </a:t>
            </a:r>
            <a:r>
              <a:rPr lang="en-US" sz="2800" dirty="0"/>
              <a:t>biopsy </a:t>
            </a:r>
            <a:r>
              <a:rPr lang="en-US" sz="2800" dirty="0" smtClean="0"/>
              <a:t>&amp; LN biopsy may </a:t>
            </a:r>
            <a:r>
              <a:rPr lang="en-US" sz="2800" dirty="0"/>
              <a:t>also </a:t>
            </a:r>
            <a:r>
              <a:rPr lang="en-US" sz="2800" dirty="0" smtClean="0"/>
              <a:t>be useful but have lower yield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57947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INVESTIGATIONS - VL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Serological </a:t>
            </a:r>
            <a:r>
              <a:rPr lang="en-US" sz="2800" dirty="0"/>
              <a:t>tests </a:t>
            </a:r>
            <a:r>
              <a:rPr lang="en-US" sz="2800" dirty="0" smtClean="0"/>
              <a:t>available - Immunofluorescence </a:t>
            </a:r>
            <a:r>
              <a:rPr lang="en-US" sz="2800" dirty="0"/>
              <a:t>antibody assay (IFA), ELISA, Direct </a:t>
            </a:r>
            <a:r>
              <a:rPr lang="en-US" sz="2800" dirty="0" smtClean="0"/>
              <a:t>agglutination test (DAT)</a:t>
            </a:r>
          </a:p>
          <a:p>
            <a:r>
              <a:rPr lang="en-US" sz="2800" dirty="0" smtClean="0"/>
              <a:t>Antigen detection - </a:t>
            </a:r>
            <a:r>
              <a:rPr lang="en-US" sz="2800" i="1" dirty="0" err="1" smtClean="0"/>
              <a:t>Leishmania</a:t>
            </a:r>
            <a:r>
              <a:rPr lang="en-US" sz="2800" i="1" dirty="0" smtClean="0"/>
              <a:t> </a:t>
            </a:r>
            <a:r>
              <a:rPr lang="en-US" sz="2800" dirty="0"/>
              <a:t>antigen in urine by latex </a:t>
            </a:r>
            <a:r>
              <a:rPr lang="en-US" sz="2800" dirty="0" smtClean="0"/>
              <a:t>agglutination (</a:t>
            </a:r>
            <a:r>
              <a:rPr lang="en-GB" sz="2800" dirty="0" smtClean="0"/>
              <a:t>rK39 &amp; rK26 </a:t>
            </a:r>
            <a:r>
              <a:rPr lang="en-GB" sz="2800" dirty="0"/>
              <a:t>most suitable for </a:t>
            </a:r>
            <a:r>
              <a:rPr lang="en-GB" sz="2800" dirty="0" smtClean="0"/>
              <a:t>diagnosis) &amp; (rK26 &amp; rK18 </a:t>
            </a:r>
            <a:r>
              <a:rPr lang="en-GB" sz="2800" dirty="0"/>
              <a:t>more suitable for use as  indirect measure of parasite clearance after </a:t>
            </a:r>
            <a:r>
              <a:rPr lang="en-GB" sz="2800" dirty="0" smtClean="0"/>
              <a:t>therapy)</a:t>
            </a:r>
            <a:endParaRPr lang="en-GB" sz="2800" dirty="0"/>
          </a:p>
          <a:p>
            <a:r>
              <a:rPr lang="en-US" sz="2800" dirty="0" smtClean="0"/>
              <a:t>PCR detects parasite DNA; sensitive </a:t>
            </a:r>
            <a:r>
              <a:rPr lang="en-US" sz="2800" dirty="0"/>
              <a:t>but </a:t>
            </a:r>
            <a:r>
              <a:rPr lang="en-US" sz="2800" dirty="0" smtClean="0"/>
              <a:t>available in few </a:t>
            </a:r>
            <a:r>
              <a:rPr lang="en-US" sz="2800" dirty="0" err="1" smtClean="0"/>
              <a:t>centres</a:t>
            </a:r>
            <a:r>
              <a:rPr lang="en-US" sz="2800" dirty="0" smtClean="0"/>
              <a:t> due to cost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12730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INVESTIGATIONS - VL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err="1" smtClean="0"/>
              <a:t>Haemogram</a:t>
            </a:r>
            <a:r>
              <a:rPr lang="en-US" sz="2800" dirty="0" smtClean="0"/>
              <a:t> – pancytopenia</a:t>
            </a:r>
          </a:p>
          <a:p>
            <a:r>
              <a:rPr lang="en-US" sz="2800" dirty="0" smtClean="0"/>
              <a:t>Serum proteins - elevated globulin</a:t>
            </a:r>
          </a:p>
          <a:p>
            <a:r>
              <a:rPr lang="en-US" sz="2800" dirty="0" smtClean="0"/>
              <a:t>LFTS - slight elevated AST, ALT, bilirubin may be seen</a:t>
            </a:r>
          </a:p>
          <a:p>
            <a:endParaRPr lang="en-GB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3135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INVESTIGATIONS – CL &amp; MCL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CL requires punch </a:t>
            </a:r>
            <a:r>
              <a:rPr lang="en-US" sz="2800" dirty="0"/>
              <a:t>or wedge biopsy from </a:t>
            </a:r>
            <a:r>
              <a:rPr lang="en-US" sz="2800" dirty="0" smtClean="0"/>
              <a:t>raised </a:t>
            </a:r>
            <a:r>
              <a:rPr lang="en-US" sz="2800" dirty="0"/>
              <a:t>edge of an active lesion where </a:t>
            </a:r>
            <a:r>
              <a:rPr lang="en-US" sz="2800" dirty="0" smtClean="0"/>
              <a:t>the </a:t>
            </a:r>
            <a:r>
              <a:rPr lang="en-US" sz="2800" dirty="0"/>
              <a:t>parasites </a:t>
            </a:r>
            <a:r>
              <a:rPr lang="en-US" sz="2800" dirty="0" smtClean="0"/>
              <a:t>(</a:t>
            </a:r>
            <a:r>
              <a:rPr lang="en-US" sz="2800" dirty="0" err="1" smtClean="0"/>
              <a:t>amastigotes</a:t>
            </a:r>
            <a:r>
              <a:rPr lang="en-US" sz="2800" dirty="0" smtClean="0"/>
              <a:t>) are </a:t>
            </a:r>
            <a:r>
              <a:rPr lang="en-US" sz="2800" dirty="0"/>
              <a:t>most likely to be </a:t>
            </a:r>
            <a:r>
              <a:rPr lang="en-US" sz="2800" dirty="0" smtClean="0"/>
              <a:t>present; necrotic </a:t>
            </a:r>
            <a:r>
              <a:rPr lang="en-US" sz="2800" dirty="0" err="1"/>
              <a:t>centre</a:t>
            </a:r>
            <a:r>
              <a:rPr lang="en-US" sz="2800" dirty="0"/>
              <a:t> </a:t>
            </a:r>
            <a:r>
              <a:rPr lang="en-US" sz="2800" dirty="0" smtClean="0"/>
              <a:t>unlikely </a:t>
            </a:r>
            <a:r>
              <a:rPr lang="en-US" sz="2800" dirty="0"/>
              <a:t>to yield </a:t>
            </a:r>
            <a:r>
              <a:rPr lang="en-US" sz="2800" dirty="0" smtClean="0"/>
              <a:t>parasites; </a:t>
            </a:r>
            <a:r>
              <a:rPr lang="en-US" sz="2800" i="1" dirty="0" smtClean="0"/>
              <a:t>L. </a:t>
            </a:r>
            <a:r>
              <a:rPr lang="en-US" sz="2800" i="1" dirty="0" err="1" smtClean="0"/>
              <a:t>ethiopica</a:t>
            </a:r>
            <a:r>
              <a:rPr lang="en-US" sz="2800" i="1" dirty="0" smtClean="0"/>
              <a:t> </a:t>
            </a:r>
            <a:r>
              <a:rPr lang="en-US" sz="2800" dirty="0" smtClean="0"/>
              <a:t>– aspirate nodules</a:t>
            </a:r>
          </a:p>
          <a:p>
            <a:r>
              <a:rPr lang="en-US" sz="2800" dirty="0" smtClean="0"/>
              <a:t>Saline </a:t>
            </a:r>
            <a:r>
              <a:rPr lang="en-US" sz="2800" dirty="0"/>
              <a:t>aspiration, scalpel scrapings, or slit incisions can also provide </a:t>
            </a:r>
            <a:r>
              <a:rPr lang="en-US" sz="2800" dirty="0" smtClean="0"/>
              <a:t>samples</a:t>
            </a:r>
          </a:p>
          <a:p>
            <a:r>
              <a:rPr lang="en-US" sz="2800" dirty="0" smtClean="0"/>
              <a:t>Microscopy &amp; </a:t>
            </a:r>
            <a:r>
              <a:rPr lang="en-US" sz="2800" dirty="0"/>
              <a:t>culture are about 85% </a:t>
            </a:r>
            <a:r>
              <a:rPr lang="en-US" sz="2800" dirty="0" smtClean="0"/>
              <a:t>sensitive</a:t>
            </a:r>
          </a:p>
          <a:p>
            <a:r>
              <a:rPr lang="en-US" sz="2800" dirty="0" smtClean="0"/>
              <a:t>In MCL, </a:t>
            </a:r>
            <a:r>
              <a:rPr lang="en-US" sz="2800" dirty="0"/>
              <a:t>dental </a:t>
            </a:r>
            <a:r>
              <a:rPr lang="en-US" sz="2800" dirty="0" smtClean="0"/>
              <a:t>scrapings </a:t>
            </a:r>
            <a:r>
              <a:rPr lang="en-US" sz="2800" dirty="0"/>
              <a:t>or </a:t>
            </a:r>
            <a:r>
              <a:rPr lang="en-US" sz="2800" dirty="0" smtClean="0"/>
              <a:t>mucosal </a:t>
            </a:r>
            <a:r>
              <a:rPr lang="en-US" sz="2800" dirty="0"/>
              <a:t>granuloma biopsy </a:t>
            </a:r>
            <a:r>
              <a:rPr lang="en-US" sz="2800" dirty="0" smtClean="0"/>
              <a:t>used, </a:t>
            </a:r>
            <a:r>
              <a:rPr lang="en-US" sz="2800" dirty="0"/>
              <a:t>but parasites may be difficult to </a:t>
            </a:r>
            <a:r>
              <a:rPr lang="en-US" sz="2800" dirty="0" smtClean="0"/>
              <a:t>find</a:t>
            </a:r>
            <a:endParaRPr lang="en-GB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94447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MANAGEMENT - VL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Depends </a:t>
            </a:r>
            <a:r>
              <a:rPr lang="en-US" sz="2800" dirty="0"/>
              <a:t>on </a:t>
            </a:r>
            <a:r>
              <a:rPr lang="en-US" sz="2800" dirty="0" smtClean="0"/>
              <a:t>geographical </a:t>
            </a:r>
            <a:r>
              <a:rPr lang="en-US" sz="2800" dirty="0"/>
              <a:t>location, infecting species, immune status of host </a:t>
            </a:r>
            <a:r>
              <a:rPr lang="en-US" sz="2800" dirty="0" smtClean="0"/>
              <a:t>&amp; type </a:t>
            </a:r>
            <a:r>
              <a:rPr lang="en-US" sz="2800" dirty="0"/>
              <a:t>of disease.</a:t>
            </a:r>
            <a:endParaRPr lang="en-GB" sz="2800" dirty="0"/>
          </a:p>
          <a:p>
            <a:r>
              <a:rPr lang="en-US" sz="2800" dirty="0"/>
              <a:t>Some </a:t>
            </a:r>
            <a:r>
              <a:rPr lang="en-US" sz="2800" dirty="0" smtClean="0"/>
              <a:t>regimens effective </a:t>
            </a:r>
            <a:r>
              <a:rPr lang="en-US" sz="2800" dirty="0"/>
              <a:t>only against certain </a:t>
            </a:r>
            <a:r>
              <a:rPr lang="en-US" sz="2800" dirty="0" smtClean="0"/>
              <a:t>strains  of </a:t>
            </a:r>
            <a:r>
              <a:rPr lang="en-US" sz="2800" dirty="0" err="1"/>
              <a:t>Leishmania</a:t>
            </a:r>
            <a:r>
              <a:rPr lang="en-US" sz="2800" dirty="0"/>
              <a:t> </a:t>
            </a:r>
            <a:r>
              <a:rPr lang="en-US" sz="2800" dirty="0" smtClean="0"/>
              <a:t>&amp; in </a:t>
            </a:r>
            <a:r>
              <a:rPr lang="en-US" sz="2800" dirty="0"/>
              <a:t>particular geographical </a:t>
            </a:r>
            <a:r>
              <a:rPr lang="en-US" sz="2800" dirty="0" smtClean="0"/>
              <a:t>regions</a:t>
            </a:r>
            <a:endParaRPr lang="en-GB" sz="2800" dirty="0"/>
          </a:p>
          <a:p>
            <a:r>
              <a:rPr lang="en-US" sz="2800" dirty="0" smtClean="0"/>
              <a:t>Treatment evidence cannot be extrapolated </a:t>
            </a:r>
            <a:r>
              <a:rPr lang="en-US" sz="2800" dirty="0"/>
              <a:t>to other areas </a:t>
            </a:r>
            <a:r>
              <a:rPr lang="en-US" sz="2800" dirty="0" smtClean="0"/>
              <a:t>&amp; species</a:t>
            </a:r>
            <a:endParaRPr lang="en-GB" sz="2800" dirty="0"/>
          </a:p>
          <a:p>
            <a:r>
              <a:rPr lang="en-US" sz="2800" dirty="0"/>
              <a:t>Special groups </a:t>
            </a:r>
            <a:r>
              <a:rPr lang="en-US" sz="2800" dirty="0" smtClean="0"/>
              <a:t>e.g. young </a:t>
            </a:r>
            <a:r>
              <a:rPr lang="en-US" sz="2800" dirty="0"/>
              <a:t>children, elderly persons, pregnant/lactating women, </a:t>
            </a:r>
            <a:r>
              <a:rPr lang="en-US" sz="2800" dirty="0" err="1" smtClean="0"/>
              <a:t>immunocompromised</a:t>
            </a:r>
            <a:r>
              <a:rPr lang="en-US" sz="2800" dirty="0" smtClean="0"/>
              <a:t> persons etc</a:t>
            </a:r>
            <a:r>
              <a:rPr lang="en-US" sz="2800" dirty="0"/>
              <a:t>.</a:t>
            </a:r>
            <a:r>
              <a:rPr lang="en-US" sz="2800" dirty="0" smtClean="0"/>
              <a:t> </a:t>
            </a:r>
            <a:r>
              <a:rPr lang="en-US" sz="2800" dirty="0"/>
              <a:t>may need different medications </a:t>
            </a:r>
            <a:r>
              <a:rPr lang="en-US" sz="2800" dirty="0" smtClean="0"/>
              <a:t>or even different dosages</a:t>
            </a:r>
            <a:endParaRPr lang="en-GB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495590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MANAGEMENT - VL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err="1" smtClean="0"/>
              <a:t>Leishmaniasis</a:t>
            </a:r>
            <a:r>
              <a:rPr lang="en-US" sz="2800" dirty="0" smtClean="0"/>
              <a:t> </a:t>
            </a:r>
            <a:r>
              <a:rPr lang="en-US" sz="2800" dirty="0"/>
              <a:t>is a treatable and curable </a:t>
            </a:r>
            <a:r>
              <a:rPr lang="en-US" sz="2800" dirty="0" smtClean="0"/>
              <a:t>disease</a:t>
            </a:r>
          </a:p>
          <a:p>
            <a:r>
              <a:rPr lang="en-US" sz="2800" dirty="0" smtClean="0"/>
              <a:t>Treatment </a:t>
            </a:r>
            <a:r>
              <a:rPr lang="en-US" sz="2800" dirty="0"/>
              <a:t>depends upon type of disease, parasite species &amp;</a:t>
            </a:r>
            <a:r>
              <a:rPr lang="en-US" sz="2800" dirty="0" smtClean="0"/>
              <a:t> </a:t>
            </a:r>
            <a:r>
              <a:rPr lang="en-US" sz="2800" dirty="0"/>
              <a:t>geographical </a:t>
            </a:r>
            <a:r>
              <a:rPr lang="en-US" sz="2800" dirty="0" smtClean="0"/>
              <a:t>location</a:t>
            </a:r>
            <a:endParaRPr lang="en-GB" sz="2800" dirty="0"/>
          </a:p>
          <a:p>
            <a:r>
              <a:rPr lang="en-GB" sz="2800" dirty="0" smtClean="0"/>
              <a:t>New </a:t>
            </a:r>
            <a:r>
              <a:rPr lang="en-US" sz="2800" dirty="0" smtClean="0"/>
              <a:t>formulations</a:t>
            </a:r>
            <a:r>
              <a:rPr lang="en-US" sz="2800" dirty="0"/>
              <a:t>, therapeutic switching, and the potential for combinations of established drugs have improved treatment in India, but not in East </a:t>
            </a:r>
            <a:r>
              <a:rPr lang="en-US" sz="2800" dirty="0" smtClean="0"/>
              <a:t>Africa</a:t>
            </a:r>
            <a:endParaRPr lang="en-GB" sz="2800" dirty="0"/>
          </a:p>
          <a:p>
            <a:r>
              <a:rPr lang="en-US" sz="2800" dirty="0" smtClean="0"/>
              <a:t>Antimony compounds – </a:t>
            </a:r>
            <a:r>
              <a:rPr lang="en-US" sz="2800" dirty="0" err="1" smtClean="0"/>
              <a:t>e.g</a:t>
            </a:r>
            <a:r>
              <a:rPr lang="en-US" sz="2800" dirty="0" smtClean="0"/>
              <a:t> Sodium </a:t>
            </a:r>
            <a:r>
              <a:rPr lang="en-US" sz="2800" dirty="0" err="1"/>
              <a:t>stibogluconate</a:t>
            </a:r>
            <a:r>
              <a:rPr lang="en-US" sz="2800" dirty="0"/>
              <a:t> </a:t>
            </a:r>
            <a:r>
              <a:rPr lang="en-US" sz="2800" dirty="0" smtClean="0"/>
              <a:t>diluted </a:t>
            </a:r>
            <a:r>
              <a:rPr lang="en-US" sz="2800" dirty="0"/>
              <a:t>in </a:t>
            </a:r>
            <a:r>
              <a:rPr lang="en-US" sz="2800" dirty="0" smtClean="0"/>
              <a:t>5</a:t>
            </a:r>
            <a:r>
              <a:rPr lang="en-US" sz="2800" dirty="0"/>
              <a:t>% dextrose &amp;</a:t>
            </a:r>
            <a:r>
              <a:rPr lang="en-US" sz="2800" dirty="0" smtClean="0"/>
              <a:t> </a:t>
            </a:r>
            <a:r>
              <a:rPr lang="en-US" sz="2800" dirty="0"/>
              <a:t>run </a:t>
            </a:r>
            <a:r>
              <a:rPr lang="en-US" sz="2800" dirty="0" smtClean="0"/>
              <a:t>IV </a:t>
            </a:r>
            <a:r>
              <a:rPr lang="en-US" sz="2800" dirty="0"/>
              <a:t>over </a:t>
            </a:r>
            <a:r>
              <a:rPr lang="en-US" sz="2800" dirty="0" smtClean="0"/>
              <a:t>15 </a:t>
            </a:r>
            <a:r>
              <a:rPr lang="en-US" sz="2800" dirty="0"/>
              <a:t>minutes to prevent </a:t>
            </a:r>
            <a:r>
              <a:rPr lang="en-US" sz="2800" dirty="0" smtClean="0"/>
              <a:t>thrombophlebitis. This </a:t>
            </a:r>
            <a:r>
              <a:rPr lang="en-US" sz="2800" dirty="0"/>
              <a:t>is done daily for </a:t>
            </a:r>
            <a:r>
              <a:rPr lang="en-US" sz="2800" dirty="0" smtClean="0"/>
              <a:t>28 days. Not effective in India.</a:t>
            </a:r>
            <a:endParaRPr lang="en-GB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6571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MANAGEMENT - VL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Side effects: pancreatitis</a:t>
            </a:r>
            <a:r>
              <a:rPr lang="en-US" sz="2800" dirty="0"/>
              <a:t>, </a:t>
            </a:r>
            <a:r>
              <a:rPr lang="en-US" sz="2800" dirty="0" smtClean="0"/>
              <a:t>nausea, abdominal </a:t>
            </a:r>
            <a:r>
              <a:rPr lang="en-US" sz="2800" dirty="0"/>
              <a:t>pain, arthralgia 7</a:t>
            </a:r>
            <a:r>
              <a:rPr lang="en-US" sz="2800" dirty="0" smtClean="0"/>
              <a:t> </a:t>
            </a:r>
            <a:r>
              <a:rPr lang="en-US" sz="2800" dirty="0"/>
              <a:t>fatigue are </a:t>
            </a:r>
            <a:r>
              <a:rPr lang="en-US" sz="2800" dirty="0" smtClean="0"/>
              <a:t>common; </a:t>
            </a:r>
            <a:r>
              <a:rPr lang="en-US" sz="2800" dirty="0"/>
              <a:t>ECG changes may </a:t>
            </a:r>
            <a:r>
              <a:rPr lang="en-US" sz="2800" dirty="0" smtClean="0"/>
              <a:t>occur</a:t>
            </a:r>
            <a:endParaRPr lang="en-GB" sz="2800" dirty="0"/>
          </a:p>
          <a:p>
            <a:r>
              <a:rPr lang="en-US" sz="2800" dirty="0"/>
              <a:t>Difficulties of administration &amp;</a:t>
            </a:r>
            <a:r>
              <a:rPr lang="en-US" sz="2800" dirty="0" smtClean="0"/>
              <a:t> </a:t>
            </a:r>
            <a:r>
              <a:rPr lang="en-US" sz="2800" dirty="0"/>
              <a:t>increasing frequency and severity of adverse events have stimulated the search for new drugs</a:t>
            </a:r>
            <a:endParaRPr lang="en-GB" sz="2800" dirty="0"/>
          </a:p>
          <a:p>
            <a:pPr marL="0" indent="0">
              <a:buNone/>
            </a:pPr>
            <a:endParaRPr lang="en-GB" sz="2800" dirty="0"/>
          </a:p>
          <a:p>
            <a:r>
              <a:rPr lang="en-US" sz="2800" dirty="0" err="1"/>
              <a:t>Miltefosine</a:t>
            </a:r>
            <a:r>
              <a:rPr lang="en-US" sz="2800" dirty="0"/>
              <a:t> </a:t>
            </a:r>
            <a:r>
              <a:rPr lang="en-US" sz="2800" dirty="0" smtClean="0"/>
              <a:t>is an effective </a:t>
            </a:r>
            <a:r>
              <a:rPr lang="en-US" sz="2800" dirty="0"/>
              <a:t>and safe oral agent </a:t>
            </a:r>
            <a:r>
              <a:rPr lang="en-US" sz="2800" dirty="0" smtClean="0"/>
              <a:t>with. It</a:t>
            </a:r>
            <a:r>
              <a:rPr lang="en-GB" sz="2800" dirty="0" smtClean="0"/>
              <a:t> is 94% effective in India; Can be used to treat </a:t>
            </a:r>
            <a:r>
              <a:rPr lang="en-US" sz="2800" dirty="0" smtClean="0"/>
              <a:t>severe </a:t>
            </a:r>
            <a:r>
              <a:rPr lang="en-US" sz="2800" dirty="0"/>
              <a:t>or refractory </a:t>
            </a:r>
            <a:r>
              <a:rPr lang="en-US" sz="2800" dirty="0" smtClean="0"/>
              <a:t>disease.</a:t>
            </a:r>
            <a:r>
              <a:rPr lang="en-GB" sz="2800" dirty="0" smtClean="0"/>
              <a:t> Useful in </a:t>
            </a:r>
            <a:r>
              <a:rPr lang="en-US" sz="2800" dirty="0" smtClean="0"/>
              <a:t>outpatient treatment</a:t>
            </a:r>
            <a:endParaRPr lang="en-GB" sz="2800" dirty="0"/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63605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MANAGEMENT - VL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Amphotericin</a:t>
            </a:r>
            <a:r>
              <a:rPr lang="en-GB" sz="2800" dirty="0" smtClean="0"/>
              <a:t> - </a:t>
            </a:r>
            <a:r>
              <a:rPr lang="en-US" sz="2800" dirty="0" smtClean="0"/>
              <a:t>For </a:t>
            </a:r>
            <a:r>
              <a:rPr lang="en-US" sz="2800" dirty="0"/>
              <a:t>VL in India, South America &amp;</a:t>
            </a:r>
            <a:r>
              <a:rPr lang="en-US" sz="2800" dirty="0" smtClean="0"/>
              <a:t> </a:t>
            </a:r>
            <a:r>
              <a:rPr lang="en-US" sz="2800" dirty="0"/>
              <a:t>the Mediterranean </a:t>
            </a:r>
            <a:r>
              <a:rPr lang="en-US" sz="2800" dirty="0" smtClean="0"/>
              <a:t>it is the </a:t>
            </a:r>
            <a:r>
              <a:rPr lang="en-US" sz="2800" dirty="0"/>
              <a:t>recommended </a:t>
            </a:r>
            <a:r>
              <a:rPr lang="en-US" sz="2800" dirty="0" smtClean="0"/>
              <a:t>treatment</a:t>
            </a:r>
            <a:endParaRPr lang="en-GB" sz="2800" dirty="0"/>
          </a:p>
          <a:p>
            <a:r>
              <a:rPr lang="en-US" sz="2800" dirty="0"/>
              <a:t>L</a:t>
            </a:r>
            <a:r>
              <a:rPr lang="en-US" sz="2800" dirty="0" smtClean="0"/>
              <a:t>iposomal </a:t>
            </a:r>
            <a:r>
              <a:rPr lang="en-US" sz="2800" dirty="0"/>
              <a:t>formulation </a:t>
            </a:r>
            <a:r>
              <a:rPr lang="en-US" sz="2800" dirty="0" smtClean="0"/>
              <a:t>is </a:t>
            </a:r>
            <a:r>
              <a:rPr lang="en-US" sz="2800" dirty="0"/>
              <a:t>less toxic and requires only 5 to 10 days of </a:t>
            </a:r>
            <a:r>
              <a:rPr lang="en-US" sz="2800" dirty="0" smtClean="0"/>
              <a:t>treatment</a:t>
            </a:r>
            <a:endParaRPr lang="en-GB" sz="2800" dirty="0"/>
          </a:p>
          <a:p>
            <a:r>
              <a:rPr lang="en-US" sz="2800" dirty="0" smtClean="0"/>
              <a:t>Like </a:t>
            </a:r>
            <a:r>
              <a:rPr lang="en-US" sz="2800" dirty="0"/>
              <a:t>all VL treatments there are regional differences in response </a:t>
            </a:r>
            <a:r>
              <a:rPr lang="en-US" sz="2800" dirty="0" smtClean="0"/>
              <a:t>rates</a:t>
            </a:r>
          </a:p>
          <a:p>
            <a:r>
              <a:rPr lang="en-US" sz="2800" dirty="0" smtClean="0"/>
              <a:t>It is the treatment of choice for HIV-VL co-infection</a:t>
            </a:r>
            <a:endParaRPr lang="en-GB" sz="2800" dirty="0" smtClean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/>
              <a:t>A</a:t>
            </a:r>
            <a:r>
              <a:rPr lang="en-US" sz="2800" dirty="0" smtClean="0"/>
              <a:t>ttention should also be paid on adequate nutrition to enhance the immune system</a:t>
            </a:r>
            <a:endParaRPr lang="en-GB" sz="2800" dirty="0" smtClean="0"/>
          </a:p>
          <a:p>
            <a:endParaRPr lang="en-US" sz="2800" dirty="0" smtClean="0"/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270595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MANAGEMENT - VL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err="1" smtClean="0"/>
              <a:t>Paromomycin</a:t>
            </a:r>
            <a:endParaRPr lang="en-GB" sz="2800" dirty="0"/>
          </a:p>
          <a:p>
            <a:r>
              <a:rPr lang="en-US" sz="2800" dirty="0"/>
              <a:t>Over 50 years ago, the aminoglycoside </a:t>
            </a:r>
            <a:r>
              <a:rPr lang="en-US" sz="2800" dirty="0" err="1"/>
              <a:t>paromomycin</a:t>
            </a:r>
            <a:r>
              <a:rPr lang="en-US" sz="2800" dirty="0"/>
              <a:t> was shown to possess anti-</a:t>
            </a:r>
            <a:r>
              <a:rPr lang="en-US" sz="2800" dirty="0" err="1"/>
              <a:t>leishmanial</a:t>
            </a:r>
            <a:r>
              <a:rPr lang="en-US" sz="2800" dirty="0"/>
              <a:t> </a:t>
            </a:r>
            <a:r>
              <a:rPr lang="en-US" sz="2800" dirty="0" smtClean="0"/>
              <a:t>activity</a:t>
            </a:r>
            <a:endParaRPr lang="en-GB" sz="2800" dirty="0"/>
          </a:p>
          <a:p>
            <a:r>
              <a:rPr lang="en-US" sz="2800" dirty="0" smtClean="0"/>
              <a:t>Effectiveness </a:t>
            </a:r>
            <a:r>
              <a:rPr lang="en-US" sz="2800" dirty="0"/>
              <a:t>for a single </a:t>
            </a:r>
            <a:r>
              <a:rPr lang="en-US" sz="2800" dirty="0" smtClean="0"/>
              <a:t>course higher in India than in Africa</a:t>
            </a:r>
          </a:p>
          <a:p>
            <a:r>
              <a:rPr lang="en-US" sz="2800" dirty="0" smtClean="0"/>
              <a:t>It is </a:t>
            </a:r>
            <a:r>
              <a:rPr lang="en-US" sz="2800" dirty="0"/>
              <a:t>cheaper than </a:t>
            </a:r>
            <a:r>
              <a:rPr lang="en-US" sz="2800" dirty="0" smtClean="0"/>
              <a:t>amphotericin</a:t>
            </a:r>
          </a:p>
          <a:p>
            <a:r>
              <a:rPr lang="en-US" sz="2800" dirty="0"/>
              <a:t>C</a:t>
            </a:r>
            <a:r>
              <a:rPr lang="en-US" sz="2800" dirty="0" smtClean="0"/>
              <a:t>urrently mainly used in VL in Africa in combination treatment with Sodium </a:t>
            </a:r>
            <a:r>
              <a:rPr lang="en-US" sz="2800" dirty="0" err="1" smtClean="0"/>
              <a:t>stibogluconate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75133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INTRODUCTION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Leishmaniasis</a:t>
            </a:r>
            <a:r>
              <a:rPr lang="en-US" dirty="0"/>
              <a:t> is a parasitic infection caused by protozoa of genus </a:t>
            </a:r>
            <a:r>
              <a:rPr lang="en-US" dirty="0" err="1"/>
              <a:t>Leishmania</a:t>
            </a:r>
            <a:endParaRPr lang="en-GB" dirty="0"/>
          </a:p>
          <a:p>
            <a:r>
              <a:rPr lang="en-US" dirty="0"/>
              <a:t>3 </a:t>
            </a:r>
            <a:r>
              <a:rPr lang="en-US" dirty="0" smtClean="0"/>
              <a:t>forms  </a:t>
            </a:r>
            <a:r>
              <a:rPr lang="en-US" dirty="0"/>
              <a:t>- </a:t>
            </a:r>
            <a:r>
              <a:rPr lang="en-US" dirty="0" smtClean="0"/>
              <a:t>cutaneous (CL), </a:t>
            </a:r>
            <a:r>
              <a:rPr lang="en-US" dirty="0" err="1"/>
              <a:t>mucocutaneous</a:t>
            </a:r>
            <a:r>
              <a:rPr lang="en-US" dirty="0"/>
              <a:t> </a:t>
            </a:r>
            <a:r>
              <a:rPr lang="en-US" dirty="0" smtClean="0"/>
              <a:t>(MCL) &amp; visceral (VL)</a:t>
            </a:r>
            <a:endParaRPr lang="en-GB" dirty="0"/>
          </a:p>
          <a:p>
            <a:r>
              <a:rPr lang="en-US" dirty="0" smtClean="0"/>
              <a:t>Transmitted by </a:t>
            </a:r>
            <a:r>
              <a:rPr lang="en-US" dirty="0"/>
              <a:t>bite of infected female </a:t>
            </a:r>
            <a:r>
              <a:rPr lang="en-US" dirty="0" err="1"/>
              <a:t>Phlebotomine</a:t>
            </a:r>
            <a:r>
              <a:rPr lang="en-US" dirty="0"/>
              <a:t> sandflies in Africa, Europe and Asia; South America – </a:t>
            </a:r>
            <a:r>
              <a:rPr lang="en-US" dirty="0" err="1"/>
              <a:t>Lutzomyia</a:t>
            </a:r>
            <a:r>
              <a:rPr lang="en-US" dirty="0"/>
              <a:t> </a:t>
            </a:r>
            <a:r>
              <a:rPr lang="en-US" dirty="0" smtClean="0"/>
              <a:t>sandflies</a:t>
            </a:r>
            <a:endParaRPr lang="en-GB" dirty="0"/>
          </a:p>
          <a:p>
            <a:r>
              <a:rPr lang="en-US" dirty="0" smtClean="0"/>
              <a:t>Found in East Africa, the Mediterranean, </a:t>
            </a:r>
            <a:r>
              <a:rPr lang="en-US" dirty="0"/>
              <a:t>India, Bangladesh, </a:t>
            </a:r>
            <a:r>
              <a:rPr lang="en-US" dirty="0" smtClean="0"/>
              <a:t>South America</a:t>
            </a:r>
            <a:endParaRPr lang="en-GB" dirty="0"/>
          </a:p>
          <a:p>
            <a:r>
              <a:rPr lang="en-US" dirty="0" smtClean="0"/>
              <a:t>CL presents </a:t>
            </a:r>
            <a:r>
              <a:rPr lang="en-US" dirty="0"/>
              <a:t>with skin </a:t>
            </a:r>
            <a:r>
              <a:rPr lang="en-US" dirty="0" smtClean="0"/>
              <a:t>ulcers &amp; nodules, MCL presents </a:t>
            </a:r>
            <a:r>
              <a:rPr lang="en-US" dirty="0"/>
              <a:t>with ulcers of the skin and also the mucous membranes of the mouth and </a:t>
            </a:r>
            <a:r>
              <a:rPr lang="en-US" dirty="0" smtClean="0"/>
              <a:t>nose; VL is </a:t>
            </a:r>
            <a:r>
              <a:rPr lang="en-US" dirty="0"/>
              <a:t>more </a:t>
            </a:r>
            <a:r>
              <a:rPr lang="en-US" dirty="0" err="1"/>
              <a:t>generalised</a:t>
            </a:r>
            <a:r>
              <a:rPr lang="en-US" dirty="0"/>
              <a:t>, especially in </a:t>
            </a:r>
            <a:r>
              <a:rPr lang="en-US" dirty="0" smtClean="0"/>
              <a:t>RES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1938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 smtClean="0">
                <a:cs typeface="Tahoma" charset="0"/>
              </a:rPr>
              <a:t>DRUG DOSAGE</a:t>
            </a:r>
            <a:endParaRPr lang="en-GB" sz="3600" b="1" dirty="0">
              <a:cs typeface="Tahoma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tabLst>
                <a:tab pos="1706563" algn="l"/>
              </a:tabLst>
            </a:pPr>
            <a:r>
              <a:rPr lang="en-GB" sz="2800" dirty="0" smtClean="0">
                <a:cs typeface="Tahoma" charset="0"/>
              </a:rPr>
              <a:t>Na </a:t>
            </a:r>
            <a:r>
              <a:rPr lang="en-GB" sz="2800" dirty="0" err="1">
                <a:cs typeface="Tahoma" charset="0"/>
              </a:rPr>
              <a:t>stibogluconate</a:t>
            </a:r>
            <a:r>
              <a:rPr lang="en-GB" sz="2800" dirty="0">
                <a:cs typeface="Tahoma" charset="0"/>
              </a:rPr>
              <a:t> 20-40 mg/ Kg/day x </a:t>
            </a:r>
            <a:r>
              <a:rPr lang="en-GB" sz="2800" dirty="0" smtClean="0">
                <a:cs typeface="Tahoma" charset="0"/>
              </a:rPr>
              <a:t>28D</a:t>
            </a:r>
          </a:p>
          <a:p>
            <a:pPr>
              <a:lnSpc>
                <a:spcPct val="90000"/>
              </a:lnSpc>
              <a:tabLst>
                <a:tab pos="1706563" algn="l"/>
              </a:tabLst>
            </a:pPr>
            <a:r>
              <a:rPr lang="en-GB" sz="2800" dirty="0" smtClean="0">
                <a:cs typeface="Tahoma" charset="0"/>
              </a:rPr>
              <a:t>Amphotericin </a:t>
            </a:r>
            <a:r>
              <a:rPr lang="en-GB" sz="2800" dirty="0">
                <a:cs typeface="Tahoma" charset="0"/>
              </a:rPr>
              <a:t>B 0.5-1 mg/kg</a:t>
            </a:r>
            <a:r>
              <a:rPr lang="en-GB" sz="2800" dirty="0" smtClean="0">
                <a:cs typeface="Tahoma" charset="0"/>
              </a:rPr>
              <a:t>/day </a:t>
            </a:r>
          </a:p>
          <a:p>
            <a:pPr>
              <a:lnSpc>
                <a:spcPct val="90000"/>
              </a:lnSpc>
              <a:tabLst>
                <a:tab pos="1706563" algn="l"/>
              </a:tabLst>
            </a:pPr>
            <a:r>
              <a:rPr lang="en-GB" sz="2800" dirty="0" err="1" smtClean="0">
                <a:cs typeface="Tahoma" charset="0"/>
              </a:rPr>
              <a:t>Pentamidine</a:t>
            </a:r>
            <a:r>
              <a:rPr lang="en-GB" sz="2800" dirty="0" smtClean="0">
                <a:cs typeface="Tahoma" charset="0"/>
              </a:rPr>
              <a:t> </a:t>
            </a:r>
            <a:r>
              <a:rPr lang="en-GB" sz="2800" dirty="0">
                <a:cs typeface="Tahoma" charset="0"/>
              </a:rPr>
              <a:t>4mgkg x </a:t>
            </a:r>
            <a:r>
              <a:rPr lang="en-GB" sz="2800" dirty="0" smtClean="0">
                <a:cs typeface="Tahoma" charset="0"/>
              </a:rPr>
              <a:t>20D</a:t>
            </a:r>
          </a:p>
          <a:p>
            <a:pPr>
              <a:lnSpc>
                <a:spcPct val="90000"/>
              </a:lnSpc>
              <a:tabLst>
                <a:tab pos="1706563" algn="l"/>
              </a:tabLst>
            </a:pPr>
            <a:r>
              <a:rPr lang="en-GB" sz="2800" dirty="0" err="1" smtClean="0">
                <a:cs typeface="Tahoma" charset="0"/>
              </a:rPr>
              <a:t>Aminosidine</a:t>
            </a:r>
            <a:r>
              <a:rPr lang="en-GB" sz="2800" dirty="0" smtClean="0">
                <a:cs typeface="Tahoma" charset="0"/>
              </a:rPr>
              <a:t> </a:t>
            </a:r>
            <a:r>
              <a:rPr lang="en-GB" sz="2800" dirty="0">
                <a:cs typeface="Tahoma" charset="0"/>
              </a:rPr>
              <a:t>15 mg/ kg/day x </a:t>
            </a:r>
            <a:r>
              <a:rPr lang="en-GB" sz="2800" dirty="0" smtClean="0">
                <a:cs typeface="Tahoma" charset="0"/>
              </a:rPr>
              <a:t>20D</a:t>
            </a:r>
          </a:p>
          <a:p>
            <a:pPr>
              <a:lnSpc>
                <a:spcPct val="90000"/>
              </a:lnSpc>
              <a:tabLst>
                <a:tab pos="1706563" algn="l"/>
              </a:tabLst>
            </a:pPr>
            <a:r>
              <a:rPr lang="en-GB" sz="2800" dirty="0" err="1" smtClean="0">
                <a:cs typeface="Tahoma" charset="0"/>
              </a:rPr>
              <a:t>Miltefosine</a:t>
            </a:r>
            <a:r>
              <a:rPr lang="en-GB" sz="2800" dirty="0" smtClean="0">
                <a:cs typeface="Tahoma" charset="0"/>
              </a:rPr>
              <a:t> </a:t>
            </a:r>
            <a:r>
              <a:rPr lang="en-GB" sz="2800" dirty="0">
                <a:cs typeface="Tahoma" charset="0"/>
              </a:rPr>
              <a:t>50-100 mg od x </a:t>
            </a:r>
            <a:r>
              <a:rPr lang="en-GB" sz="2800" dirty="0" smtClean="0">
                <a:cs typeface="Tahoma" charset="0"/>
              </a:rPr>
              <a:t>28D</a:t>
            </a:r>
          </a:p>
          <a:p>
            <a:pPr>
              <a:lnSpc>
                <a:spcPct val="90000"/>
              </a:lnSpc>
              <a:tabLst>
                <a:tab pos="1706563" algn="l"/>
              </a:tabLst>
            </a:pPr>
            <a:r>
              <a:rPr lang="en-GB" sz="2800" dirty="0" err="1" smtClean="0">
                <a:cs typeface="Tahoma" charset="0"/>
              </a:rPr>
              <a:t>Sitamaquine</a:t>
            </a:r>
            <a:r>
              <a:rPr lang="en-GB" sz="2800" dirty="0" smtClean="0">
                <a:cs typeface="Tahoma" charset="0"/>
              </a:rPr>
              <a:t> </a:t>
            </a:r>
            <a:r>
              <a:rPr lang="en-GB" sz="2800" dirty="0">
                <a:cs typeface="Tahoma" charset="0"/>
              </a:rPr>
              <a:t>1-3 mg/kg Not yet registered. Good safety profile &amp; cure rates observed in Kenya, Brazil &amp; India. </a:t>
            </a:r>
            <a:r>
              <a:rPr lang="en-GB" sz="2800" dirty="0" smtClean="0">
                <a:cs typeface="Tahoma" charset="0"/>
              </a:rPr>
              <a:t>Undergoing trials</a:t>
            </a:r>
            <a:endParaRPr lang="en-GB" sz="2800" dirty="0"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409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113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MANAGEMENT – CL &amp; MCL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Treatment should be decided by the clinical lesions, etiological species &amp; potential to</a:t>
            </a:r>
            <a:r>
              <a:rPr lang="en-GB" sz="2800" dirty="0"/>
              <a:t> </a:t>
            </a:r>
            <a:r>
              <a:rPr lang="en-US" sz="2800" dirty="0" smtClean="0"/>
              <a:t>develop into MCL </a:t>
            </a:r>
            <a:endParaRPr lang="en-GB" sz="2800" dirty="0" smtClean="0"/>
          </a:p>
          <a:p>
            <a:r>
              <a:rPr lang="en-US" sz="2800" dirty="0" smtClean="0"/>
              <a:t>Old world CL types that heal spontaneously – do not treat</a:t>
            </a:r>
          </a:p>
          <a:p>
            <a:r>
              <a:rPr lang="en-US" sz="2800" dirty="0" smtClean="0"/>
              <a:t>Treatment if lesions are slow to heal or disfiguring</a:t>
            </a:r>
          </a:p>
          <a:p>
            <a:r>
              <a:rPr lang="en-US" sz="2800" dirty="0" smtClean="0"/>
              <a:t>Treatment may be toxic &amp; unnecessary</a:t>
            </a:r>
          </a:p>
          <a:p>
            <a:r>
              <a:rPr lang="en-US" sz="2800" dirty="0" smtClean="0"/>
              <a:t>New World CL may progress to MCL &amp; so should be adequately treated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507168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113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MANAGEMENT – CL &amp; MCL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Fluconazole - oral fluconazole or </a:t>
            </a:r>
            <a:r>
              <a:rPr lang="en-US" sz="2800" dirty="0" err="1" smtClean="0"/>
              <a:t>itraconazole</a:t>
            </a:r>
            <a:r>
              <a:rPr lang="en-US" sz="2800" dirty="0" smtClean="0"/>
              <a:t> effective in </a:t>
            </a:r>
            <a:r>
              <a:rPr lang="en-US" sz="2800" i="1" dirty="0" smtClean="0"/>
              <a:t>L. major </a:t>
            </a:r>
            <a:r>
              <a:rPr lang="en-US" sz="2800" dirty="0" smtClean="0"/>
              <a:t>&amp; </a:t>
            </a:r>
            <a:r>
              <a:rPr lang="en-US" sz="2800" i="1" dirty="0" smtClean="0"/>
              <a:t>L. </a:t>
            </a:r>
            <a:r>
              <a:rPr lang="en-US" sz="2800" i="1" dirty="0" err="1" smtClean="0"/>
              <a:t>tropica</a:t>
            </a:r>
            <a:r>
              <a:rPr lang="en-US" sz="2800" dirty="0" smtClean="0"/>
              <a:t>;</a:t>
            </a:r>
            <a:r>
              <a:rPr lang="en-US" sz="2800" i="1" dirty="0" smtClean="0"/>
              <a:t> </a:t>
            </a:r>
            <a:r>
              <a:rPr lang="en-US" sz="2800" dirty="0" err="1" smtClean="0"/>
              <a:t>Pentamidine</a:t>
            </a:r>
            <a:r>
              <a:rPr lang="en-US" sz="2800" dirty="0" smtClean="0"/>
              <a:t> – 2nd-line agent used in Americas; other CL drugs useful for CL</a:t>
            </a:r>
            <a:endParaRPr lang="en-GB" sz="2800" dirty="0" smtClean="0"/>
          </a:p>
          <a:p>
            <a:pPr marL="0" indent="0">
              <a:buNone/>
            </a:pPr>
            <a:r>
              <a:rPr lang="en-US" sz="2800" dirty="0" smtClean="0"/>
              <a:t>Topical treatment - injection </a:t>
            </a:r>
            <a:r>
              <a:rPr lang="en-US" sz="2800" dirty="0"/>
              <a:t>of </a:t>
            </a:r>
            <a:r>
              <a:rPr lang="en-US" sz="2800" dirty="0" err="1" smtClean="0"/>
              <a:t>antimonials</a:t>
            </a:r>
            <a:r>
              <a:rPr lang="en-US" sz="2800" dirty="0" smtClean="0"/>
              <a:t> into border </a:t>
            </a:r>
            <a:r>
              <a:rPr lang="en-US" sz="2800" dirty="0"/>
              <a:t>of </a:t>
            </a:r>
            <a:r>
              <a:rPr lang="en-US" sz="2800" dirty="0" smtClean="0"/>
              <a:t>lesions; cryosurgery; </a:t>
            </a:r>
            <a:r>
              <a:rPr lang="en-US" sz="2800" dirty="0"/>
              <a:t>ultrasound-induced </a:t>
            </a:r>
            <a:r>
              <a:rPr lang="en-US" sz="2800" dirty="0" smtClean="0"/>
              <a:t>local head treatment; excision plus skin graft; 15% </a:t>
            </a:r>
            <a:r>
              <a:rPr lang="en-US" sz="2800" dirty="0" err="1" smtClean="0"/>
              <a:t>paromomycin</a:t>
            </a:r>
            <a:r>
              <a:rPr lang="en-US" sz="2800" dirty="0" smtClean="0"/>
              <a:t> sulfate; topical </a:t>
            </a:r>
            <a:r>
              <a:rPr lang="en-US" sz="2800" dirty="0" err="1" smtClean="0"/>
              <a:t>pentamidine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For MCL - Plastic surgery may be required</a:t>
            </a:r>
            <a:endParaRPr lang="en-GB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24335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PROGNOSIS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 VL with treatment about </a:t>
            </a:r>
            <a:r>
              <a:rPr lang="en-US" dirty="0"/>
              <a:t>90% of patients will improve whilst 10% will </a:t>
            </a:r>
            <a:r>
              <a:rPr lang="en-US" dirty="0" smtClean="0"/>
              <a:t>die</a:t>
            </a:r>
          </a:p>
          <a:p>
            <a:r>
              <a:rPr lang="en-US" dirty="0" smtClean="0"/>
              <a:t>Improvement - afebrile,</a:t>
            </a:r>
            <a:r>
              <a:rPr lang="en-GB" dirty="0" smtClean="0"/>
              <a:t> improvement of </a:t>
            </a:r>
            <a:r>
              <a:rPr lang="en-US" dirty="0" smtClean="0"/>
              <a:t>blood parameters, spleen shrinks</a:t>
            </a:r>
            <a:endParaRPr lang="en-GB" dirty="0"/>
          </a:p>
          <a:p>
            <a:r>
              <a:rPr lang="en-US" dirty="0" smtClean="0"/>
              <a:t>5</a:t>
            </a:r>
            <a:r>
              <a:rPr lang="en-US" dirty="0"/>
              <a:t>% </a:t>
            </a:r>
            <a:r>
              <a:rPr lang="en-US" dirty="0" smtClean="0"/>
              <a:t>- 10</a:t>
            </a:r>
            <a:r>
              <a:rPr lang="en-US" dirty="0"/>
              <a:t>% of those cured will relapse </a:t>
            </a:r>
            <a:r>
              <a:rPr lang="en-US" dirty="0" smtClean="0"/>
              <a:t>in 6 months</a:t>
            </a:r>
            <a:endParaRPr lang="en-GB" dirty="0"/>
          </a:p>
          <a:p>
            <a:r>
              <a:rPr lang="en-US" dirty="0"/>
              <a:t>Untreated </a:t>
            </a:r>
            <a:r>
              <a:rPr lang="en-US" dirty="0" smtClean="0"/>
              <a:t>mortality </a:t>
            </a:r>
            <a:r>
              <a:rPr lang="en-US" dirty="0"/>
              <a:t>rate of </a:t>
            </a:r>
            <a:r>
              <a:rPr lang="en-US" dirty="0" smtClean="0"/>
              <a:t>between 75</a:t>
            </a:r>
            <a:r>
              <a:rPr lang="en-US" dirty="0"/>
              <a:t>% &amp;</a:t>
            </a:r>
            <a:r>
              <a:rPr lang="en-US" dirty="0" smtClean="0"/>
              <a:t> </a:t>
            </a:r>
            <a:r>
              <a:rPr lang="en-US" dirty="0"/>
              <a:t>95</a:t>
            </a:r>
            <a:r>
              <a:rPr lang="en-US" dirty="0" smtClean="0"/>
              <a:t>%</a:t>
            </a:r>
            <a:endParaRPr lang="en-GB" dirty="0"/>
          </a:p>
          <a:p>
            <a:r>
              <a:rPr lang="en-US" dirty="0"/>
              <a:t>Malnutrition and tuberculosis are </a:t>
            </a:r>
            <a:r>
              <a:rPr lang="en-US" dirty="0" smtClean="0"/>
              <a:t>complications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4774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PREVENTION &amp; CONTROL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Early </a:t>
            </a:r>
            <a:r>
              <a:rPr lang="en-US" sz="2800" dirty="0"/>
              <a:t>diagnosis </a:t>
            </a:r>
            <a:r>
              <a:rPr lang="en-US" sz="2800" dirty="0" smtClean="0"/>
              <a:t>&amp; treatment </a:t>
            </a:r>
            <a:r>
              <a:rPr lang="en-US" sz="2800" dirty="0"/>
              <a:t>to reduce complications including </a:t>
            </a:r>
            <a:r>
              <a:rPr lang="en-US" sz="2800" dirty="0" smtClean="0"/>
              <a:t>transmission</a:t>
            </a:r>
            <a:endParaRPr lang="en-GB" sz="2800" dirty="0"/>
          </a:p>
          <a:p>
            <a:r>
              <a:rPr lang="en-US" sz="2800" dirty="0"/>
              <a:t>Vector </a:t>
            </a:r>
            <a:r>
              <a:rPr lang="en-US" sz="2800" dirty="0" smtClean="0"/>
              <a:t>control – insecticide </a:t>
            </a:r>
            <a:r>
              <a:rPr lang="en-US" sz="2800" dirty="0"/>
              <a:t>including </a:t>
            </a:r>
            <a:r>
              <a:rPr lang="en-US" sz="2800" dirty="0" smtClean="0"/>
              <a:t>indoors &amp; </a:t>
            </a:r>
            <a:r>
              <a:rPr lang="en-US" sz="2800" dirty="0"/>
              <a:t>use of </a:t>
            </a:r>
            <a:r>
              <a:rPr lang="en-US" sz="2800" dirty="0" smtClean="0"/>
              <a:t>ITBN, environmental management</a:t>
            </a:r>
            <a:endParaRPr lang="en-GB" sz="2800" dirty="0"/>
          </a:p>
          <a:p>
            <a:r>
              <a:rPr lang="en-US" sz="2800" dirty="0"/>
              <a:t>Avoid being bitten by sandflies </a:t>
            </a:r>
            <a:r>
              <a:rPr lang="en-US" sz="2800" dirty="0" smtClean="0"/>
              <a:t>- using </a:t>
            </a:r>
            <a:r>
              <a:rPr lang="en-US" sz="2800" dirty="0"/>
              <a:t>repellant, long sleeves and trousers </a:t>
            </a:r>
            <a:r>
              <a:rPr lang="en-US" sz="2800" dirty="0" smtClean="0"/>
              <a:t>&amp; ITBN</a:t>
            </a:r>
            <a:endParaRPr lang="en-GB" sz="2800" dirty="0"/>
          </a:p>
          <a:p>
            <a:r>
              <a:rPr lang="en-US" sz="2800" dirty="0" smtClean="0"/>
              <a:t>Control </a:t>
            </a:r>
            <a:r>
              <a:rPr lang="en-US" sz="2800" dirty="0"/>
              <a:t>of reservoir hosts where </a:t>
            </a:r>
            <a:r>
              <a:rPr lang="en-US" sz="2800" dirty="0" smtClean="0"/>
              <a:t>appropriate</a:t>
            </a:r>
            <a:endParaRPr lang="en-GB" sz="2800" dirty="0"/>
          </a:p>
          <a:p>
            <a:r>
              <a:rPr lang="en-US" sz="2800" dirty="0" smtClean="0"/>
              <a:t>Health Education – prevention &amp; </a:t>
            </a:r>
            <a:r>
              <a:rPr lang="en-US" sz="2800" dirty="0"/>
              <a:t>early </a:t>
            </a:r>
            <a:r>
              <a:rPr lang="en-US" sz="2800" dirty="0" smtClean="0"/>
              <a:t>diagnosis</a:t>
            </a:r>
            <a:endParaRPr lang="en-GB" sz="2800" dirty="0"/>
          </a:p>
          <a:p>
            <a:r>
              <a:rPr lang="en-US" sz="2800" dirty="0" smtClean="0"/>
              <a:t>No </a:t>
            </a:r>
            <a:r>
              <a:rPr lang="en-US" sz="2800" dirty="0"/>
              <a:t>vaccine is yet </a:t>
            </a:r>
            <a:r>
              <a:rPr lang="en-US" sz="2800" dirty="0" smtClean="0"/>
              <a:t>available, research ongoing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97100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EPIDEMIOLOGY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&gt;12 million people in 88 countries known to be infected</a:t>
            </a:r>
          </a:p>
          <a:p>
            <a:r>
              <a:rPr lang="en-US" dirty="0" smtClean="0"/>
              <a:t>Male: Female ration 1:</a:t>
            </a:r>
            <a:r>
              <a:rPr lang="en-US" dirty="0"/>
              <a:t>2</a:t>
            </a:r>
            <a:r>
              <a:rPr lang="en-US" dirty="0" smtClean="0"/>
              <a:t>, probably due to exposure</a:t>
            </a:r>
          </a:p>
          <a:p>
            <a:r>
              <a:rPr lang="en-US" dirty="0" smtClean="0"/>
              <a:t>WHO - App </a:t>
            </a:r>
            <a:r>
              <a:rPr lang="en-US" dirty="0"/>
              <a:t>300,000 new cases of </a:t>
            </a:r>
            <a:r>
              <a:rPr lang="en-US" dirty="0" smtClean="0"/>
              <a:t>VL occur </a:t>
            </a:r>
            <a:r>
              <a:rPr lang="en-US" dirty="0"/>
              <a:t>annually</a:t>
            </a:r>
            <a:endParaRPr lang="en-GB" dirty="0"/>
          </a:p>
          <a:p>
            <a:r>
              <a:rPr lang="en-US" dirty="0"/>
              <a:t>20,000 to 30,000 </a:t>
            </a:r>
            <a:r>
              <a:rPr lang="en-US" dirty="0" smtClean="0"/>
              <a:t>deaths/year</a:t>
            </a:r>
          </a:p>
          <a:p>
            <a:r>
              <a:rPr lang="en-US" dirty="0" smtClean="0"/>
              <a:t>1 </a:t>
            </a:r>
            <a:r>
              <a:rPr lang="en-US" dirty="0"/>
              <a:t>million new </a:t>
            </a:r>
            <a:r>
              <a:rPr lang="en-US" dirty="0" smtClean="0"/>
              <a:t>cases/year </a:t>
            </a:r>
            <a:r>
              <a:rPr lang="en-US" dirty="0"/>
              <a:t>of </a:t>
            </a:r>
            <a:r>
              <a:rPr lang="en-US" dirty="0" smtClean="0"/>
              <a:t>CL &amp; MCL </a:t>
            </a:r>
            <a:r>
              <a:rPr lang="en-US" dirty="0"/>
              <a:t>annually</a:t>
            </a:r>
            <a:endParaRPr lang="en-GB" dirty="0"/>
          </a:p>
          <a:p>
            <a:r>
              <a:rPr lang="en-US" dirty="0"/>
              <a:t>310 million people </a:t>
            </a:r>
            <a:r>
              <a:rPr lang="en-US" dirty="0" smtClean="0"/>
              <a:t>living in areas at </a:t>
            </a:r>
            <a:r>
              <a:rPr lang="en-US" dirty="0"/>
              <a:t>risk of VL </a:t>
            </a:r>
            <a:r>
              <a:rPr lang="en-US" dirty="0" smtClean="0"/>
              <a:t>worldwide</a:t>
            </a:r>
          </a:p>
          <a:p>
            <a:r>
              <a:rPr lang="en-US" dirty="0" smtClean="0"/>
              <a:t>6 </a:t>
            </a:r>
            <a:r>
              <a:rPr lang="en-US" dirty="0"/>
              <a:t>most affected countries - Bangladesh, Ethiopia, Brazil, India, South Sudan and </a:t>
            </a:r>
            <a:r>
              <a:rPr lang="en-US" dirty="0" smtClean="0"/>
              <a:t>Sudan</a:t>
            </a:r>
          </a:p>
          <a:p>
            <a:r>
              <a:rPr lang="en-US" dirty="0" smtClean="0"/>
              <a:t>Sporadic </a:t>
            </a:r>
            <a:r>
              <a:rPr lang="en-US" dirty="0"/>
              <a:t>cases in Kenya.</a:t>
            </a:r>
            <a:endParaRPr lang="en-GB" dirty="0"/>
          </a:p>
          <a:p>
            <a:r>
              <a:rPr lang="en-US" dirty="0" smtClean="0"/>
              <a:t>Poorest </a:t>
            </a:r>
            <a:r>
              <a:rPr lang="en-US" dirty="0"/>
              <a:t>people </a:t>
            </a:r>
            <a:r>
              <a:rPr lang="en-US" dirty="0" smtClean="0"/>
              <a:t>most affected </a:t>
            </a:r>
          </a:p>
          <a:p>
            <a:r>
              <a:rPr lang="en-US" dirty="0" smtClean="0"/>
              <a:t>Associated with </a:t>
            </a:r>
            <a:r>
              <a:rPr lang="en-US" dirty="0"/>
              <a:t>malnutrition, population displacement, poor housing</a:t>
            </a:r>
            <a:r>
              <a:rPr lang="en-US" dirty="0" smtClean="0"/>
              <a:t>, immunosuppression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164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CLINICAL PRESENTATION - VL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Fatal </a:t>
            </a:r>
            <a:r>
              <a:rPr lang="en-US" dirty="0"/>
              <a:t>if left </a:t>
            </a:r>
            <a:r>
              <a:rPr lang="en-US" dirty="0" smtClean="0"/>
              <a:t>untreated</a:t>
            </a:r>
            <a:endParaRPr lang="en-GB" dirty="0"/>
          </a:p>
          <a:p>
            <a:r>
              <a:rPr lang="en-US" dirty="0" err="1" smtClean="0"/>
              <a:t>Leishmanioma</a:t>
            </a:r>
            <a:r>
              <a:rPr lang="en-US" dirty="0" smtClean="0"/>
              <a:t> - cutaneous </a:t>
            </a:r>
            <a:r>
              <a:rPr lang="en-US" dirty="0"/>
              <a:t>nodule may precede systemic disease by weeks or </a:t>
            </a:r>
            <a:r>
              <a:rPr lang="en-US" dirty="0" smtClean="0"/>
              <a:t>months</a:t>
            </a:r>
          </a:p>
          <a:p>
            <a:r>
              <a:rPr lang="en-US" dirty="0" smtClean="0"/>
              <a:t>Night </a:t>
            </a:r>
            <a:r>
              <a:rPr lang="en-US" dirty="0"/>
              <a:t>sweats, weakness and </a:t>
            </a:r>
            <a:r>
              <a:rPr lang="en-US" dirty="0" smtClean="0"/>
              <a:t>anorexia</a:t>
            </a:r>
            <a:r>
              <a:rPr lang="en-US" dirty="0"/>
              <a:t> </a:t>
            </a:r>
            <a:r>
              <a:rPr lang="en-US" dirty="0" smtClean="0"/>
              <a:t>are typical; Fever</a:t>
            </a:r>
            <a:endParaRPr lang="en-GB" dirty="0"/>
          </a:p>
          <a:p>
            <a:r>
              <a:rPr lang="en-US" dirty="0"/>
              <a:t>Weight </a:t>
            </a:r>
            <a:r>
              <a:rPr lang="en-US" dirty="0" smtClean="0"/>
              <a:t>loss; Hepatomegaly; Splenomegaly</a:t>
            </a:r>
            <a:endParaRPr lang="en-US" dirty="0"/>
          </a:p>
          <a:p>
            <a:r>
              <a:rPr lang="en-US" dirty="0" err="1" smtClean="0"/>
              <a:t>Anaemia</a:t>
            </a:r>
            <a:r>
              <a:rPr lang="en-US" dirty="0" smtClean="0"/>
              <a:t> &amp; pancytopenia - bleeding gums, epistaxis, infections </a:t>
            </a:r>
            <a:r>
              <a:rPr lang="en-US" dirty="0" err="1" smtClean="0"/>
              <a:t>e.g</a:t>
            </a:r>
            <a:r>
              <a:rPr lang="en-US" dirty="0" smtClean="0"/>
              <a:t> RTI (</a:t>
            </a:r>
            <a:r>
              <a:rPr lang="en-US" dirty="0" err="1" smtClean="0"/>
              <a:t>haemorrhage</a:t>
            </a:r>
            <a:r>
              <a:rPr lang="en-US" dirty="0" smtClean="0"/>
              <a:t> or infection = death) </a:t>
            </a:r>
          </a:p>
          <a:p>
            <a:r>
              <a:rPr lang="en-US" dirty="0" smtClean="0"/>
              <a:t>Ascites - </a:t>
            </a:r>
            <a:r>
              <a:rPr lang="en-US" dirty="0" err="1" smtClean="0"/>
              <a:t>Hypergammaglobulinaemia</a:t>
            </a:r>
            <a:endParaRPr lang="en-GB" dirty="0"/>
          </a:p>
          <a:p>
            <a:r>
              <a:rPr lang="en-US" dirty="0"/>
              <a:t>Dark pigmentation of </a:t>
            </a:r>
            <a:r>
              <a:rPr lang="en-US" dirty="0" smtClean="0"/>
              <a:t>skin in light skinned (Kala </a:t>
            </a:r>
            <a:r>
              <a:rPr lang="en-US" dirty="0" err="1" smtClean="0"/>
              <a:t>azar</a:t>
            </a:r>
            <a:r>
              <a:rPr lang="en-US" dirty="0" smtClean="0"/>
              <a:t>)</a:t>
            </a:r>
          </a:p>
          <a:p>
            <a:r>
              <a:rPr lang="en-US" dirty="0" smtClean="0"/>
              <a:t>HIV predisposes to VL</a:t>
            </a:r>
          </a:p>
        </p:txBody>
      </p:sp>
    </p:spTree>
    <p:extLst>
      <p:ext uri="{BB962C8B-B14F-4D97-AF65-F5344CB8AC3E}">
        <p14:creationId xmlns:p14="http://schemas.microsoft.com/office/powerpoint/2010/main" val="3738547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DIFFERENTIAL DIAGNOSIS - VL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Malaria</a:t>
            </a:r>
          </a:p>
          <a:p>
            <a:r>
              <a:rPr lang="en-GB" sz="2800" dirty="0" smtClean="0"/>
              <a:t>African </a:t>
            </a:r>
            <a:r>
              <a:rPr lang="en-GB" sz="2800" dirty="0" err="1" smtClean="0"/>
              <a:t>trypanosomiasis</a:t>
            </a:r>
            <a:endParaRPr lang="en-GB" sz="2800" dirty="0" smtClean="0"/>
          </a:p>
          <a:p>
            <a:r>
              <a:rPr lang="en-GB" sz="2800" dirty="0" smtClean="0"/>
              <a:t>Brucellosis</a:t>
            </a:r>
          </a:p>
          <a:p>
            <a:r>
              <a:rPr lang="en-GB" sz="2800" dirty="0" smtClean="0"/>
              <a:t>Typhoid fever</a:t>
            </a:r>
          </a:p>
          <a:p>
            <a:r>
              <a:rPr lang="en-GB" sz="2800" dirty="0" smtClean="0"/>
              <a:t>Leukaemia</a:t>
            </a:r>
          </a:p>
          <a:p>
            <a:r>
              <a:rPr lang="en-GB" sz="2800" dirty="0" smtClean="0"/>
              <a:t>Lymphomas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107223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PRESENTATION - MCL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439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Initial </a:t>
            </a:r>
            <a:r>
              <a:rPr lang="en-US" sz="2800" dirty="0"/>
              <a:t>infection gives a persistent cutaneous lesion that eventually heals, although 30% deny previous </a:t>
            </a:r>
            <a:r>
              <a:rPr lang="en-US" sz="2800" dirty="0" smtClean="0"/>
              <a:t>CL</a:t>
            </a:r>
            <a:endParaRPr lang="en-GB" sz="2800" dirty="0"/>
          </a:p>
          <a:p>
            <a:r>
              <a:rPr lang="en-US" sz="2800" dirty="0"/>
              <a:t>Several years later </a:t>
            </a:r>
            <a:r>
              <a:rPr lang="en-US" sz="2800" dirty="0" smtClean="0"/>
              <a:t>oral &amp; </a:t>
            </a:r>
            <a:r>
              <a:rPr lang="en-US" sz="2800" dirty="0"/>
              <a:t>respiratory mucosa is involved, with </a:t>
            </a:r>
            <a:r>
              <a:rPr lang="en-US" sz="2800" dirty="0" smtClean="0"/>
              <a:t>inflammation</a:t>
            </a:r>
          </a:p>
          <a:p>
            <a:r>
              <a:rPr lang="en-US" sz="2800" dirty="0" smtClean="0"/>
              <a:t>Mutilation </a:t>
            </a:r>
            <a:r>
              <a:rPr lang="en-US" sz="2800" dirty="0"/>
              <a:t>of </a:t>
            </a:r>
            <a:r>
              <a:rPr lang="en-US" sz="2800" dirty="0" smtClean="0"/>
              <a:t>nose</a:t>
            </a:r>
            <a:r>
              <a:rPr lang="en-US" sz="2800" dirty="0"/>
              <a:t>, mouth, oropharynx</a:t>
            </a:r>
            <a:r>
              <a:rPr lang="en-US" sz="2800" dirty="0" smtClean="0"/>
              <a:t>, trachea etc.</a:t>
            </a:r>
            <a:endParaRPr lang="en-GB" sz="2800" dirty="0"/>
          </a:p>
          <a:p>
            <a:r>
              <a:rPr lang="en-US" sz="2800" dirty="0"/>
              <a:t>M</a:t>
            </a:r>
            <a:r>
              <a:rPr lang="en-US" sz="2800" dirty="0" smtClean="0"/>
              <a:t>ay </a:t>
            </a:r>
            <a:r>
              <a:rPr lang="en-US" sz="2800" dirty="0"/>
              <a:t>arise after inadequate treatment of some </a:t>
            </a:r>
            <a:r>
              <a:rPr lang="en-US" sz="2800" dirty="0" smtClean="0"/>
              <a:t>species</a:t>
            </a:r>
            <a:endParaRPr lang="en-GB" sz="2800" dirty="0"/>
          </a:p>
          <a:p>
            <a:r>
              <a:rPr lang="en-US" sz="2800" dirty="0" smtClean="0"/>
              <a:t>Death from respiratory </a:t>
            </a:r>
            <a:r>
              <a:rPr lang="en-US" sz="2800" dirty="0"/>
              <a:t>difficulties &amp;</a:t>
            </a:r>
            <a:r>
              <a:rPr lang="en-US" sz="2800" dirty="0" smtClean="0"/>
              <a:t> </a:t>
            </a:r>
            <a:r>
              <a:rPr lang="en-US" sz="2800" dirty="0"/>
              <a:t>malnutrition </a:t>
            </a:r>
            <a:endParaRPr lang="en-GB" sz="2800" dirty="0"/>
          </a:p>
          <a:p>
            <a:r>
              <a:rPr lang="en-US" sz="2800" dirty="0"/>
              <a:t>Around 90% of cases occur in Bolivia, Brazil and </a:t>
            </a:r>
            <a:r>
              <a:rPr lang="en-US" sz="2800" dirty="0" smtClean="0"/>
              <a:t>Peru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58933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CLINICAL PRESENTATION – CL (cont’d)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93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</a:t>
            </a:r>
            <a:r>
              <a:rPr lang="en-US" sz="2800" dirty="0"/>
              <a:t>most common form of </a:t>
            </a:r>
            <a:r>
              <a:rPr lang="en-US" sz="2800" dirty="0" err="1" smtClean="0"/>
              <a:t>leishmaniasis</a:t>
            </a:r>
            <a:endParaRPr lang="en-US" sz="2800" dirty="0" smtClean="0"/>
          </a:p>
          <a:p>
            <a:r>
              <a:rPr lang="en-US" sz="2800" dirty="0" smtClean="0"/>
              <a:t>Divided into old world and new world CL</a:t>
            </a:r>
            <a:endParaRPr lang="en-GB" sz="2800" dirty="0"/>
          </a:p>
          <a:p>
            <a:r>
              <a:rPr lang="en-US" sz="2800" dirty="0" smtClean="0"/>
              <a:t>Old word CL mostly self healing 6</a:t>
            </a:r>
            <a:r>
              <a:rPr lang="en-US" sz="2800" dirty="0"/>
              <a:t>-18 </a:t>
            </a:r>
            <a:r>
              <a:rPr lang="en-US" sz="2800" dirty="0" smtClean="0"/>
              <a:t>months </a:t>
            </a:r>
            <a:r>
              <a:rPr lang="en-US" sz="2800" dirty="0"/>
              <a:t>leaving scarred </a:t>
            </a:r>
            <a:r>
              <a:rPr lang="en-US" sz="2800" dirty="0" smtClean="0"/>
              <a:t>tissue but new world mostly not self healing</a:t>
            </a:r>
          </a:p>
          <a:p>
            <a:r>
              <a:rPr lang="en-US" sz="2800" dirty="0" smtClean="0"/>
              <a:t>CL Start </a:t>
            </a:r>
            <a:r>
              <a:rPr lang="en-US" sz="2800" dirty="0"/>
              <a:t>as erythematous patches </a:t>
            </a:r>
            <a:r>
              <a:rPr lang="en-US" sz="2800" dirty="0" smtClean="0"/>
              <a:t>then forming large plaques </a:t>
            </a:r>
            <a:r>
              <a:rPr lang="en-US" sz="2800" dirty="0"/>
              <a:t>or </a:t>
            </a:r>
            <a:r>
              <a:rPr lang="en-US" sz="2800" dirty="0" smtClean="0"/>
              <a:t>ulcers</a:t>
            </a:r>
          </a:p>
          <a:p>
            <a:r>
              <a:rPr lang="en-US" sz="2800" dirty="0" smtClean="0"/>
              <a:t>Usually </a:t>
            </a:r>
            <a:r>
              <a:rPr lang="en-US" sz="2800" dirty="0"/>
              <a:t>painless unless </a:t>
            </a:r>
            <a:r>
              <a:rPr lang="en-US" sz="2800" dirty="0" smtClean="0"/>
              <a:t>has 2</a:t>
            </a:r>
            <a:r>
              <a:rPr lang="en-US" sz="2800" baseline="30000" dirty="0" smtClean="0"/>
              <a:t>0 </a:t>
            </a:r>
            <a:r>
              <a:rPr lang="en-US" sz="2800" dirty="0" smtClean="0"/>
              <a:t>bacterial infection</a:t>
            </a:r>
            <a:endParaRPr lang="en-GB" sz="2800" dirty="0"/>
          </a:p>
          <a:p>
            <a:r>
              <a:rPr lang="en-US" sz="2800" dirty="0"/>
              <a:t>M</a:t>
            </a:r>
            <a:r>
              <a:rPr lang="en-US" sz="2800" dirty="0" smtClean="0"/>
              <a:t>ost </a:t>
            </a:r>
            <a:r>
              <a:rPr lang="en-US" sz="2800" dirty="0"/>
              <a:t>lesions </a:t>
            </a:r>
            <a:r>
              <a:rPr lang="en-US" sz="2800" dirty="0" smtClean="0"/>
              <a:t>in exposed parts - face</a:t>
            </a:r>
            <a:r>
              <a:rPr lang="en-US" sz="2800" dirty="0"/>
              <a:t>, arms &amp;</a:t>
            </a:r>
            <a:r>
              <a:rPr lang="en-US" sz="2800" dirty="0" smtClean="0"/>
              <a:t> legs</a:t>
            </a:r>
          </a:p>
          <a:p>
            <a:r>
              <a:rPr lang="en-US" sz="2800" dirty="0" smtClean="0"/>
              <a:t>Usually </a:t>
            </a:r>
            <a:r>
              <a:rPr lang="en-US" sz="2800" i="1" dirty="0" smtClean="0"/>
              <a:t>L. minor</a:t>
            </a:r>
            <a:r>
              <a:rPr lang="en-US" sz="2800" dirty="0" smtClean="0"/>
              <a:t> (solitary) </a:t>
            </a:r>
            <a:r>
              <a:rPr lang="en-US" sz="2800" i="1" dirty="0" smtClean="0"/>
              <a:t>&amp; L. </a:t>
            </a:r>
            <a:r>
              <a:rPr lang="en-US" sz="2800" i="1" dirty="0" err="1" smtClean="0"/>
              <a:t>tropica</a:t>
            </a:r>
            <a:r>
              <a:rPr lang="en-US" sz="2800" i="1" dirty="0" smtClean="0"/>
              <a:t> </a:t>
            </a:r>
            <a:r>
              <a:rPr lang="en-US" sz="2800" dirty="0" smtClean="0"/>
              <a:t>(multiple)</a:t>
            </a:r>
          </a:p>
          <a:p>
            <a:pPr marL="0" indent="0">
              <a:buNone/>
            </a:pPr>
            <a:endParaRPr lang="en-GB" sz="2800" dirty="0"/>
          </a:p>
          <a:p>
            <a:endParaRPr lang="en-GB" sz="2800" i="1" dirty="0"/>
          </a:p>
          <a:p>
            <a:pPr marL="0" indent="0">
              <a:buNone/>
            </a:pPr>
            <a:r>
              <a:rPr lang="en-US" sz="2800" dirty="0"/>
              <a:t> </a:t>
            </a:r>
            <a:endParaRPr lang="en-GB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58933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CLINICAL PRESENTATION - CL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9300" cy="4525963"/>
          </a:xfrm>
        </p:spPr>
        <p:txBody>
          <a:bodyPr>
            <a:noAutofit/>
          </a:bodyPr>
          <a:lstStyle/>
          <a:p>
            <a:r>
              <a:rPr lang="en-US" sz="2800" i="1" dirty="0" smtClean="0"/>
              <a:t>L. </a:t>
            </a:r>
            <a:r>
              <a:rPr lang="en-US" sz="2800" i="1" dirty="0" err="1" smtClean="0"/>
              <a:t>ethiopica</a:t>
            </a:r>
            <a:r>
              <a:rPr lang="en-US" sz="2800" i="1" dirty="0" smtClean="0"/>
              <a:t> </a:t>
            </a:r>
            <a:r>
              <a:rPr lang="en-US" sz="2800" dirty="0" smtClean="0"/>
              <a:t>– nodules, not self healing</a:t>
            </a:r>
          </a:p>
          <a:p>
            <a:r>
              <a:rPr lang="en-US" sz="2800" dirty="0" smtClean="0"/>
              <a:t>&gt; 2/3 of all global cases occur in 6 countries namely:  Afghanistan, Algeria, Brazil, Colombia, Iran Syria</a:t>
            </a:r>
          </a:p>
          <a:p>
            <a:r>
              <a:rPr lang="en-US" sz="2800" dirty="0" smtClean="0"/>
              <a:t>Sporadic cases in Kenya – </a:t>
            </a:r>
            <a:r>
              <a:rPr lang="en-US" sz="2800" dirty="0" err="1" smtClean="0"/>
              <a:t>Kajiado</a:t>
            </a:r>
            <a:r>
              <a:rPr lang="en-US" sz="2800" dirty="0" smtClean="0"/>
              <a:t>, </a:t>
            </a:r>
            <a:r>
              <a:rPr lang="en-US" sz="2800" dirty="0" err="1" smtClean="0"/>
              <a:t>Laikipia</a:t>
            </a:r>
            <a:r>
              <a:rPr lang="en-US" sz="2800" dirty="0" smtClean="0"/>
              <a:t>, </a:t>
            </a:r>
            <a:r>
              <a:rPr lang="en-US" sz="2800" dirty="0" err="1" smtClean="0"/>
              <a:t>Baringo</a:t>
            </a:r>
            <a:endParaRPr lang="en-US" sz="2800" dirty="0" smtClean="0"/>
          </a:p>
          <a:p>
            <a:r>
              <a:rPr lang="en-US" sz="2800" dirty="0" smtClean="0"/>
              <a:t>Differential diagnosis of CL – </a:t>
            </a:r>
            <a:r>
              <a:rPr lang="en-US" sz="2800" dirty="0" err="1" smtClean="0"/>
              <a:t>lepromatous</a:t>
            </a:r>
            <a:r>
              <a:rPr lang="en-US" sz="2800" dirty="0" smtClean="0"/>
              <a:t> leprosy, </a:t>
            </a:r>
            <a:r>
              <a:rPr lang="en-US" sz="2800" dirty="0" err="1" smtClean="0"/>
              <a:t>sarcoidosis</a:t>
            </a:r>
            <a:endParaRPr lang="en-GB" sz="2800" dirty="0" smtClean="0"/>
          </a:p>
          <a:p>
            <a:r>
              <a:rPr lang="en-US" sz="2800" dirty="0" smtClean="0"/>
              <a:t>In the New World, </a:t>
            </a:r>
            <a:r>
              <a:rPr lang="en-US" sz="2800" dirty="0"/>
              <a:t>disease may progress to </a:t>
            </a:r>
            <a:r>
              <a:rPr lang="en-US" sz="2800" dirty="0" smtClean="0"/>
              <a:t>MCL</a:t>
            </a:r>
            <a:endParaRPr lang="en-GB" sz="2800" dirty="0"/>
          </a:p>
          <a:p>
            <a:pPr marL="0" indent="0">
              <a:buNone/>
            </a:pPr>
            <a:r>
              <a:rPr lang="en-US" sz="2800" dirty="0"/>
              <a:t> </a:t>
            </a:r>
            <a:endParaRPr lang="en-GB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14941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CLINICAL PRESENTATION - DCL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Occurs </a:t>
            </a:r>
            <a:r>
              <a:rPr lang="en-US" sz="2800" dirty="0"/>
              <a:t>in patients with a poor immune </a:t>
            </a:r>
            <a:r>
              <a:rPr lang="en-US" sz="2800" dirty="0" smtClean="0"/>
              <a:t>response</a:t>
            </a:r>
            <a:endParaRPr lang="en-GB" sz="2800" dirty="0"/>
          </a:p>
          <a:p>
            <a:r>
              <a:rPr lang="en-US" sz="2800" dirty="0" smtClean="0"/>
              <a:t>Primary </a:t>
            </a:r>
            <a:r>
              <a:rPr lang="en-US" sz="2800" dirty="0"/>
              <a:t>lesion </a:t>
            </a:r>
            <a:r>
              <a:rPr lang="en-US" sz="2800" dirty="0" smtClean="0"/>
              <a:t>spreads </a:t>
            </a:r>
            <a:r>
              <a:rPr lang="en-US" sz="2800" dirty="0"/>
              <a:t>to involve multiple areas of the </a:t>
            </a:r>
            <a:r>
              <a:rPr lang="en-US" sz="2800" dirty="0" smtClean="0"/>
              <a:t>skin</a:t>
            </a:r>
            <a:endParaRPr lang="en-GB" sz="2800" dirty="0"/>
          </a:p>
          <a:p>
            <a:r>
              <a:rPr lang="en-US" sz="2800" dirty="0"/>
              <a:t>Plaques, ulcers &amp;</a:t>
            </a:r>
            <a:r>
              <a:rPr lang="en-US" sz="2800" dirty="0" smtClean="0"/>
              <a:t> </a:t>
            </a:r>
            <a:r>
              <a:rPr lang="en-US" sz="2800" dirty="0"/>
              <a:t>nodules may form over </a:t>
            </a:r>
            <a:r>
              <a:rPr lang="en-US" sz="2800" dirty="0" smtClean="0"/>
              <a:t>entire body</a:t>
            </a:r>
            <a:endParaRPr lang="en-GB" sz="2800" dirty="0"/>
          </a:p>
          <a:p>
            <a:r>
              <a:rPr lang="en-US" sz="2800" dirty="0"/>
              <a:t>It may look similar to </a:t>
            </a:r>
            <a:r>
              <a:rPr lang="en-US" sz="2800" dirty="0" err="1"/>
              <a:t>lepromatous</a:t>
            </a:r>
            <a:r>
              <a:rPr lang="en-US" sz="2800" dirty="0"/>
              <a:t> leprosy but there is no involvement of nerves and there is no systemic </a:t>
            </a:r>
            <a:r>
              <a:rPr lang="en-US" sz="2800" dirty="0" smtClean="0"/>
              <a:t>invasion</a:t>
            </a:r>
          </a:p>
          <a:p>
            <a:r>
              <a:rPr lang="en-US" sz="2800" dirty="0" smtClean="0"/>
              <a:t>Infection </a:t>
            </a:r>
            <a:r>
              <a:rPr lang="en-US" sz="2800" dirty="0"/>
              <a:t>is chronic and may recur despite treatment</a:t>
            </a:r>
            <a:endParaRPr lang="en-GB" sz="2800" dirty="0"/>
          </a:p>
          <a:p>
            <a:pPr marL="0" indent="0">
              <a:buNone/>
            </a:pPr>
            <a:r>
              <a:rPr lang="en-US" sz="2800" dirty="0"/>
              <a:t> 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58933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1567</Words>
  <Application>Microsoft Macintosh PowerPoint</Application>
  <PresentationFormat>On-screen Show (4:3)</PresentationFormat>
  <Paragraphs>156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LEISHMANIASIS</vt:lpstr>
      <vt:lpstr>INTRODUCTION</vt:lpstr>
      <vt:lpstr>EPIDEMIOLOGY</vt:lpstr>
      <vt:lpstr>CLINICAL PRESENTATION - VL</vt:lpstr>
      <vt:lpstr>DIFFERENTIAL DIAGNOSIS - VL</vt:lpstr>
      <vt:lpstr>CLINICAL PRESENTATION - MCL</vt:lpstr>
      <vt:lpstr>CLINICAL PRESENTATION – CL (cont’d)</vt:lpstr>
      <vt:lpstr>CLINICAL PRESENTATION - CL</vt:lpstr>
      <vt:lpstr>CLINICAL PRESENTATION - DCL</vt:lpstr>
      <vt:lpstr>CLINICAL PRESENTATION - PKDL</vt:lpstr>
      <vt:lpstr>INVESTIGATIONS - VL</vt:lpstr>
      <vt:lpstr>INVESTIGATIONS - VL</vt:lpstr>
      <vt:lpstr>INVESTIGATIONS - VL</vt:lpstr>
      <vt:lpstr>INVESTIGATIONS – CL &amp; MCL</vt:lpstr>
      <vt:lpstr>MANAGEMENT - VL</vt:lpstr>
      <vt:lpstr>MANAGEMENT - VL</vt:lpstr>
      <vt:lpstr>MANAGEMENT - VL</vt:lpstr>
      <vt:lpstr>MANAGEMENT - VL</vt:lpstr>
      <vt:lpstr>MANAGEMENT - VL</vt:lpstr>
      <vt:lpstr>DRUG DOSAGE</vt:lpstr>
      <vt:lpstr>MANAGEMENT – CL &amp; MCL</vt:lpstr>
      <vt:lpstr>MANAGEMENT – CL &amp; MCL</vt:lpstr>
      <vt:lpstr>PROGNOSIS</vt:lpstr>
      <vt:lpstr>PREVENTION &amp; CONTROL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LEISHMANIASIS Visceral and Cutaneous</dc:title>
  <dc:creator>Walter Jaoko</dc:creator>
  <cp:lastModifiedBy>Walter Jaoko</cp:lastModifiedBy>
  <cp:revision>17</cp:revision>
  <dcterms:created xsi:type="dcterms:W3CDTF">2016-02-23T04:56:03Z</dcterms:created>
  <dcterms:modified xsi:type="dcterms:W3CDTF">2016-02-23T10:55:09Z</dcterms:modified>
</cp:coreProperties>
</file>