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9" r:id="rId3"/>
    <p:sldId id="280" r:id="rId4"/>
    <p:sldId id="281" r:id="rId5"/>
    <p:sldId id="282" r:id="rId6"/>
    <p:sldId id="284" r:id="rId7"/>
    <p:sldId id="283" r:id="rId8"/>
    <p:sldId id="285" r:id="rId9"/>
    <p:sldId id="286" r:id="rId10"/>
    <p:sldId id="265" r:id="rId11"/>
    <p:sldId id="266" r:id="rId12"/>
    <p:sldId id="267" r:id="rId13"/>
    <p:sldId id="268" r:id="rId14"/>
    <p:sldId id="270" r:id="rId15"/>
    <p:sldId id="269" r:id="rId16"/>
    <p:sldId id="287" r:id="rId17"/>
    <p:sldId id="271" r:id="rId18"/>
    <p:sldId id="288" r:id="rId19"/>
    <p:sldId id="289" r:id="rId20"/>
    <p:sldId id="291" r:id="rId21"/>
    <p:sldId id="292" r:id="rId22"/>
    <p:sldId id="274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Current Number of Cases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tx1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bubble3D val="0"/>
            <c:spPr>
              <a:solidFill>
                <a:srgbClr val="000090"/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Lbls>
            <c:dLbl>
              <c:idx val="5"/>
              <c:layout>
                <c:manualLayout>
                  <c:x val="-7.3764867229434206E-2"/>
                  <c:y val="1.473231941897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Rheumatoid</c:v>
                </c:pt>
                <c:pt idx="1">
                  <c:v>Gout</c:v>
                </c:pt>
                <c:pt idx="2">
                  <c:v>Pseudogout</c:v>
                </c:pt>
                <c:pt idx="3">
                  <c:v>Osteoarthritis</c:v>
                </c:pt>
                <c:pt idx="4">
                  <c:v>Lupus</c:v>
                </c:pt>
                <c:pt idx="5">
                  <c:v>Psoriatic Arthritis</c:v>
                </c:pt>
                <c:pt idx="6">
                  <c:v>Lyme</c:v>
                </c:pt>
                <c:pt idx="7">
                  <c:v>Infection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1.5</c:v>
                </c:pt>
                <c:pt idx="1">
                  <c:v>6.1</c:v>
                </c:pt>
                <c:pt idx="2">
                  <c:v>0.4</c:v>
                </c:pt>
                <c:pt idx="3">
                  <c:v>27</c:v>
                </c:pt>
                <c:pt idx="4">
                  <c:v>1.5</c:v>
                </c:pt>
                <c:pt idx="5">
                  <c:v>1</c:v>
                </c:pt>
                <c:pt idx="6">
                  <c:v>0.04</c:v>
                </c:pt>
                <c:pt idx="7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ACH Visits per year (15.85)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bubble3D val="0"/>
            <c:spPr>
              <a:solidFill>
                <a:srgbClr val="000000"/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1.9487330438835299E-2"/>
                  <c:y val="-1.112416032741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859580052493402E-2"/>
                  <c:y val="-2.209781277340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Rheumatoid</c:v>
                </c:pt>
                <c:pt idx="1">
                  <c:v>Gout</c:v>
                </c:pt>
                <c:pt idx="2">
                  <c:v>Pseudogout</c:v>
                </c:pt>
                <c:pt idx="3">
                  <c:v>Osteoarthritis</c:v>
                </c:pt>
                <c:pt idx="4">
                  <c:v>Lupus</c:v>
                </c:pt>
                <c:pt idx="5">
                  <c:v>Psoriatic Arthritis</c:v>
                </c:pt>
                <c:pt idx="6">
                  <c:v>Lyme</c:v>
                </c:pt>
                <c:pt idx="7">
                  <c:v>Infection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4.0199999999999996</c:v>
                </c:pt>
                <c:pt idx="1">
                  <c:v>3.01</c:v>
                </c:pt>
                <c:pt idx="2">
                  <c:v>0.4</c:v>
                </c:pt>
                <c:pt idx="3">
                  <c:v>7.33</c:v>
                </c:pt>
                <c:pt idx="4">
                  <c:v>1.1000000000000001</c:v>
                </c:pt>
                <c:pt idx="5">
                  <c:v>0.5</c:v>
                </c:pt>
                <c:pt idx="6">
                  <c:v>0.04</c:v>
                </c:pt>
                <c:pt idx="7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Test Projections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bubble3D val="0"/>
            <c:spPr>
              <a:solidFill>
                <a:srgbClr val="000000"/>
              </a:solidFill>
            </c:spPr>
          </c:dPt>
          <c:dPt>
            <c:idx val="6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layout>
                <c:manualLayout>
                  <c:x val="2.5751312335957999E-2"/>
                  <c:y val="2.69816272965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959418534221702E-2"/>
                  <c:y val="4.322397200349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110722270827299E-2"/>
                  <c:y val="-1.151706036745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8393650312942E-2"/>
                  <c:y val="6.227690288713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3986901877649899"/>
                  <c:y val="0.101261811023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Rheumatoid</c:v>
                </c:pt>
                <c:pt idx="1">
                  <c:v>Gout</c:v>
                </c:pt>
                <c:pt idx="2">
                  <c:v>Pseudogout</c:v>
                </c:pt>
                <c:pt idx="3">
                  <c:v>Osteoarthritis</c:v>
                </c:pt>
                <c:pt idx="4">
                  <c:v>Lupus</c:v>
                </c:pt>
                <c:pt idx="5">
                  <c:v>Psoriatic Arthritis</c:v>
                </c:pt>
                <c:pt idx="6">
                  <c:v>Lyme</c:v>
                </c:pt>
                <c:pt idx="7">
                  <c:v>Infection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9.1</c:v>
                </c:pt>
                <c:pt idx="1">
                  <c:v>9.1</c:v>
                </c:pt>
                <c:pt idx="2">
                  <c:v>2.0499999999999998</c:v>
                </c:pt>
                <c:pt idx="3">
                  <c:v>7.33</c:v>
                </c:pt>
                <c:pt idx="4">
                  <c:v>2.0499999999999998</c:v>
                </c:pt>
                <c:pt idx="5">
                  <c:v>2.0499999999999998</c:v>
                </c:pt>
                <c:pt idx="6">
                  <c:v>2.0499999999999998</c:v>
                </c:pt>
                <c:pt idx="7">
                  <c:v>17.38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Test Projections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bubble3D val="0"/>
            <c:spPr>
              <a:solidFill>
                <a:srgbClr val="000000"/>
              </a:solidFill>
            </c:spPr>
          </c:dPt>
          <c:dPt>
            <c:idx val="6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layout>
                <c:manualLayout>
                  <c:x val="4.6222112860892402E-2"/>
                  <c:y val="0.101606299212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1777331920048403E-2"/>
                  <c:y val="4.601531058617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110722270827299E-2"/>
                  <c:y val="-1.151706036745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25445941853422"/>
                  <c:y val="6.5150699912510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Rheumatoid</c:v>
                </c:pt>
                <c:pt idx="1">
                  <c:v>Gout</c:v>
                </c:pt>
                <c:pt idx="2">
                  <c:v>Pseudogout</c:v>
                </c:pt>
                <c:pt idx="3">
                  <c:v>Osteoarthritis</c:v>
                </c:pt>
                <c:pt idx="4">
                  <c:v>Lupus</c:v>
                </c:pt>
                <c:pt idx="5">
                  <c:v>Psoriatic Arthritis</c:v>
                </c:pt>
                <c:pt idx="6">
                  <c:v>Lyme</c:v>
                </c:pt>
                <c:pt idx="7">
                  <c:v>Infection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37.19</c:v>
                </c:pt>
                <c:pt idx="1">
                  <c:v>37.19</c:v>
                </c:pt>
                <c:pt idx="2">
                  <c:v>7.27</c:v>
                </c:pt>
                <c:pt idx="3">
                  <c:v>40.729999999999997</c:v>
                </c:pt>
                <c:pt idx="4">
                  <c:v>7.27</c:v>
                </c:pt>
                <c:pt idx="5">
                  <c:v>7.27</c:v>
                </c:pt>
                <c:pt idx="6">
                  <c:v>7.27</c:v>
                </c:pt>
                <c:pt idx="7">
                  <c:v>79.83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84537-98CD-4125-BA43-BE50F0A2161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E2F57-D8D8-46D5-B888-153E1EE5EBA2}">
      <dgm:prSet phldrT="[Text]"/>
      <dgm:spPr>
        <a:ln>
          <a:noFill/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CD Diagnostics Core Strengths</a:t>
          </a:r>
          <a:endParaRPr lang="en-US" b="1" dirty="0">
            <a:solidFill>
              <a:schemeClr val="bg1"/>
            </a:solidFill>
          </a:endParaRPr>
        </a:p>
      </dgm:t>
    </dgm:pt>
    <dgm:pt modelId="{CB27CD9A-493A-45FB-8A4C-C85AF08A2FFC}" type="parTrans" cxnId="{F493B47F-D2BB-4654-89A5-CBF8C5912DD1}">
      <dgm:prSet/>
      <dgm:spPr/>
      <dgm:t>
        <a:bodyPr/>
        <a:lstStyle/>
        <a:p>
          <a:endParaRPr lang="en-US"/>
        </a:p>
      </dgm:t>
    </dgm:pt>
    <dgm:pt modelId="{6C757AAB-173C-402E-A48F-BC488F14C7F9}" type="sibTrans" cxnId="{F493B47F-D2BB-4654-89A5-CBF8C5912DD1}">
      <dgm:prSet/>
      <dgm:spPr/>
      <dgm:t>
        <a:bodyPr/>
        <a:lstStyle/>
        <a:p>
          <a:endParaRPr lang="en-US"/>
        </a:p>
      </dgm:t>
    </dgm:pt>
    <dgm:pt modelId="{5B9230DF-37F4-4719-96E5-EF1F60906E2A}">
      <dgm:prSet phldrT="[Text]"/>
      <dgm:spPr>
        <a:ln>
          <a:noFill/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Synergistic Partner</a:t>
          </a:r>
          <a:endParaRPr lang="en-US" b="1" dirty="0">
            <a:solidFill>
              <a:schemeClr val="bg1"/>
            </a:solidFill>
          </a:endParaRPr>
        </a:p>
      </dgm:t>
    </dgm:pt>
    <dgm:pt modelId="{7B87843A-935F-45BE-A54B-D4F8D76BF15A}" type="parTrans" cxnId="{22EE0665-79A0-4B12-AAFE-90A7C1042575}">
      <dgm:prSet/>
      <dgm:spPr/>
      <dgm:t>
        <a:bodyPr/>
        <a:lstStyle/>
        <a:p>
          <a:endParaRPr lang="en-US"/>
        </a:p>
      </dgm:t>
    </dgm:pt>
    <dgm:pt modelId="{2C5E12A5-B6B1-4065-9EEA-C4D06C51AC13}" type="sibTrans" cxnId="{22EE0665-79A0-4B12-AAFE-90A7C1042575}">
      <dgm:prSet/>
      <dgm:spPr/>
      <dgm:t>
        <a:bodyPr/>
        <a:lstStyle/>
        <a:p>
          <a:endParaRPr lang="en-US"/>
        </a:p>
      </dgm:t>
    </dgm:pt>
    <dgm:pt modelId="{ABA5FAEE-55AC-4BA7-A20F-A76938F22390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Market Leader</a:t>
          </a:r>
          <a:endParaRPr lang="en-US" dirty="0">
            <a:solidFill>
              <a:schemeClr val="bg1"/>
            </a:solidFill>
          </a:endParaRPr>
        </a:p>
      </dgm:t>
    </dgm:pt>
    <dgm:pt modelId="{76EB9BDE-5517-4437-A5F4-92E1F658682D}" type="parTrans" cxnId="{B856B0E9-1D7C-46F6-998C-D47873C14A9F}">
      <dgm:prSet/>
      <dgm:spPr/>
      <dgm:t>
        <a:bodyPr/>
        <a:lstStyle/>
        <a:p>
          <a:endParaRPr lang="en-US"/>
        </a:p>
      </dgm:t>
    </dgm:pt>
    <dgm:pt modelId="{4EE44338-953D-48BA-B5DC-D8CA99F33973}" type="sibTrans" cxnId="{B856B0E9-1D7C-46F6-998C-D47873C14A9F}">
      <dgm:prSet/>
      <dgm:spPr/>
      <dgm:t>
        <a:bodyPr/>
        <a:lstStyle/>
        <a:p>
          <a:endParaRPr lang="en-US"/>
        </a:p>
      </dgm:t>
    </dgm:pt>
    <dgm:pt modelId="{B0E5E7CC-676C-422D-A07E-045F7DC1AFDD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Complimentary Products</a:t>
          </a:r>
          <a:endParaRPr lang="en-US" dirty="0">
            <a:solidFill>
              <a:schemeClr val="bg1"/>
            </a:solidFill>
          </a:endParaRPr>
        </a:p>
      </dgm:t>
    </dgm:pt>
    <dgm:pt modelId="{55E4E400-F394-46B7-BD17-C5D7BCC36D4B}" type="parTrans" cxnId="{D3DD85EB-2389-4CA6-841B-4CD0B90100D2}">
      <dgm:prSet/>
      <dgm:spPr/>
      <dgm:t>
        <a:bodyPr/>
        <a:lstStyle/>
        <a:p>
          <a:endParaRPr lang="en-US"/>
        </a:p>
      </dgm:t>
    </dgm:pt>
    <dgm:pt modelId="{B5797C2C-9E7E-4A10-9D8E-77678C809F03}" type="sibTrans" cxnId="{D3DD85EB-2389-4CA6-841B-4CD0B90100D2}">
      <dgm:prSet/>
      <dgm:spPr/>
      <dgm:t>
        <a:bodyPr/>
        <a:lstStyle/>
        <a:p>
          <a:endParaRPr lang="en-US"/>
        </a:p>
      </dgm:t>
    </dgm:pt>
    <dgm:pt modelId="{64173267-0575-4B1A-A334-C83ADA29F6F2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GMP Manufacturing</a:t>
          </a:r>
          <a:endParaRPr lang="en-US" dirty="0">
            <a:solidFill>
              <a:schemeClr val="bg1"/>
            </a:solidFill>
          </a:endParaRPr>
        </a:p>
      </dgm:t>
    </dgm:pt>
    <dgm:pt modelId="{8DF6BC33-7F2B-4AEB-9C0F-609E21772BD8}" type="sibTrans" cxnId="{1BF71D1E-9858-451B-91B7-04BE1A7AEB70}">
      <dgm:prSet/>
      <dgm:spPr/>
      <dgm:t>
        <a:bodyPr/>
        <a:lstStyle/>
        <a:p>
          <a:endParaRPr lang="en-US"/>
        </a:p>
      </dgm:t>
    </dgm:pt>
    <dgm:pt modelId="{602E80A5-DF70-4338-B825-1F5ED4939171}" type="parTrans" cxnId="{1BF71D1E-9858-451B-91B7-04BE1A7AEB70}">
      <dgm:prSet/>
      <dgm:spPr/>
      <dgm:t>
        <a:bodyPr/>
        <a:lstStyle/>
        <a:p>
          <a:endParaRPr lang="en-US"/>
        </a:p>
      </dgm:t>
    </dgm:pt>
    <dgm:pt modelId="{4C62448F-74ED-45A3-A6BD-463761CF138F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Immunoassay Development</a:t>
          </a:r>
          <a:endParaRPr lang="en-US" dirty="0">
            <a:solidFill>
              <a:schemeClr val="bg1"/>
            </a:solidFill>
          </a:endParaRPr>
        </a:p>
      </dgm:t>
    </dgm:pt>
    <dgm:pt modelId="{B6A270AB-E7EA-4AF6-BFCE-F26BC55EE174}" type="sibTrans" cxnId="{A099EFF0-8BE4-43AE-A83A-4299BD73E0B8}">
      <dgm:prSet/>
      <dgm:spPr/>
      <dgm:t>
        <a:bodyPr/>
        <a:lstStyle/>
        <a:p>
          <a:endParaRPr lang="en-US"/>
        </a:p>
      </dgm:t>
    </dgm:pt>
    <dgm:pt modelId="{DE63BA8A-42E9-4045-A1BC-157508FF5B44}" type="parTrans" cxnId="{A099EFF0-8BE4-43AE-A83A-4299BD73E0B8}">
      <dgm:prSet/>
      <dgm:spPr/>
      <dgm:t>
        <a:bodyPr/>
        <a:lstStyle/>
        <a:p>
          <a:endParaRPr lang="en-US"/>
        </a:p>
      </dgm:t>
    </dgm:pt>
    <dgm:pt modelId="{8E61E103-74FB-4CE0-B695-C83B8D14FD7D}" type="pres">
      <dgm:prSet presAssocID="{7B684537-98CD-4125-BA43-BE50F0A216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E0E97C-C96C-4881-9B90-E017E73B2A15}" type="pres">
      <dgm:prSet presAssocID="{194E2F57-D8D8-46D5-B888-153E1EE5EBA2}" presName="arrow" presStyleLbl="node1" presStyleIdx="0" presStyleCnt="2" custScaleY="73728" custRadScaleRad="120442" custRadScaleInc="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257FB-3F88-40ED-8F88-7ECEF635EE3A}" type="pres">
      <dgm:prSet presAssocID="{5B9230DF-37F4-4719-96E5-EF1F60906E2A}" presName="arrow" presStyleLbl="node1" presStyleIdx="1" presStyleCnt="2" custScaleY="80093" custRadScaleRad="116222" custRadScaleInc="-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56B0E9-1D7C-46F6-998C-D47873C14A9F}" srcId="{5B9230DF-37F4-4719-96E5-EF1F60906E2A}" destId="{ABA5FAEE-55AC-4BA7-A20F-A76938F22390}" srcOrd="0" destOrd="0" parTransId="{76EB9BDE-5517-4437-A5F4-92E1F658682D}" sibTransId="{4EE44338-953D-48BA-B5DC-D8CA99F33973}"/>
    <dgm:cxn modelId="{A14654E6-5BB9-4D09-8063-0518E76C6D84}" type="presOf" srcId="{B0E5E7CC-676C-422D-A07E-045F7DC1AFDD}" destId="{D50257FB-3F88-40ED-8F88-7ECEF635EE3A}" srcOrd="0" destOrd="2" presId="urn:microsoft.com/office/officeart/2005/8/layout/arrow5"/>
    <dgm:cxn modelId="{1BF71D1E-9858-451B-91B7-04BE1A7AEB70}" srcId="{194E2F57-D8D8-46D5-B888-153E1EE5EBA2}" destId="{64173267-0575-4B1A-A334-C83ADA29F6F2}" srcOrd="1" destOrd="0" parTransId="{602E80A5-DF70-4338-B825-1F5ED4939171}" sibTransId="{8DF6BC33-7F2B-4AEB-9C0F-609E21772BD8}"/>
    <dgm:cxn modelId="{932F1E1E-2619-4BEF-BD2E-4CA976839628}" type="presOf" srcId="{64173267-0575-4B1A-A334-C83ADA29F6F2}" destId="{FAE0E97C-C96C-4881-9B90-E017E73B2A15}" srcOrd="0" destOrd="2" presId="urn:microsoft.com/office/officeart/2005/8/layout/arrow5"/>
    <dgm:cxn modelId="{8915E51A-D561-4747-AB5C-EEA13EEE38BD}" type="presOf" srcId="{4C62448F-74ED-45A3-A6BD-463761CF138F}" destId="{FAE0E97C-C96C-4881-9B90-E017E73B2A15}" srcOrd="0" destOrd="1" presId="urn:microsoft.com/office/officeart/2005/8/layout/arrow5"/>
    <dgm:cxn modelId="{A6CFA8D4-08F6-43D0-8F00-6F91A073AC70}" type="presOf" srcId="{ABA5FAEE-55AC-4BA7-A20F-A76938F22390}" destId="{D50257FB-3F88-40ED-8F88-7ECEF635EE3A}" srcOrd="0" destOrd="1" presId="urn:microsoft.com/office/officeart/2005/8/layout/arrow5"/>
    <dgm:cxn modelId="{75709623-BA11-4FE1-BC4F-110BF6878C69}" type="presOf" srcId="{194E2F57-D8D8-46D5-B888-153E1EE5EBA2}" destId="{FAE0E97C-C96C-4881-9B90-E017E73B2A15}" srcOrd="0" destOrd="0" presId="urn:microsoft.com/office/officeart/2005/8/layout/arrow5"/>
    <dgm:cxn modelId="{44569C12-A067-4395-B4D0-A139450A3A0B}" type="presOf" srcId="{7B684537-98CD-4125-BA43-BE50F0A2161A}" destId="{8E61E103-74FB-4CE0-B695-C83B8D14FD7D}" srcOrd="0" destOrd="0" presId="urn:microsoft.com/office/officeart/2005/8/layout/arrow5"/>
    <dgm:cxn modelId="{D3DD85EB-2389-4CA6-841B-4CD0B90100D2}" srcId="{5B9230DF-37F4-4719-96E5-EF1F60906E2A}" destId="{B0E5E7CC-676C-422D-A07E-045F7DC1AFDD}" srcOrd="1" destOrd="0" parTransId="{55E4E400-F394-46B7-BD17-C5D7BCC36D4B}" sibTransId="{B5797C2C-9E7E-4A10-9D8E-77678C809F03}"/>
    <dgm:cxn modelId="{F9AB1201-FBB4-4014-9D14-6A9C8F099FC8}" type="presOf" srcId="{5B9230DF-37F4-4719-96E5-EF1F60906E2A}" destId="{D50257FB-3F88-40ED-8F88-7ECEF635EE3A}" srcOrd="0" destOrd="0" presId="urn:microsoft.com/office/officeart/2005/8/layout/arrow5"/>
    <dgm:cxn modelId="{F493B47F-D2BB-4654-89A5-CBF8C5912DD1}" srcId="{7B684537-98CD-4125-BA43-BE50F0A2161A}" destId="{194E2F57-D8D8-46D5-B888-153E1EE5EBA2}" srcOrd="0" destOrd="0" parTransId="{CB27CD9A-493A-45FB-8A4C-C85AF08A2FFC}" sibTransId="{6C757AAB-173C-402E-A48F-BC488F14C7F9}"/>
    <dgm:cxn modelId="{22EE0665-79A0-4B12-AAFE-90A7C1042575}" srcId="{7B684537-98CD-4125-BA43-BE50F0A2161A}" destId="{5B9230DF-37F4-4719-96E5-EF1F60906E2A}" srcOrd="1" destOrd="0" parTransId="{7B87843A-935F-45BE-A54B-D4F8D76BF15A}" sibTransId="{2C5E12A5-B6B1-4065-9EEA-C4D06C51AC13}"/>
    <dgm:cxn modelId="{A099EFF0-8BE4-43AE-A83A-4299BD73E0B8}" srcId="{194E2F57-D8D8-46D5-B888-153E1EE5EBA2}" destId="{4C62448F-74ED-45A3-A6BD-463761CF138F}" srcOrd="0" destOrd="0" parTransId="{DE63BA8A-42E9-4045-A1BC-157508FF5B44}" sibTransId="{B6A270AB-E7EA-4AF6-BFCE-F26BC55EE174}"/>
    <dgm:cxn modelId="{E53E9588-B1D7-4DDF-9926-5D0172C6C342}" type="presParOf" srcId="{8E61E103-74FB-4CE0-B695-C83B8D14FD7D}" destId="{FAE0E97C-C96C-4881-9B90-E017E73B2A15}" srcOrd="0" destOrd="0" presId="urn:microsoft.com/office/officeart/2005/8/layout/arrow5"/>
    <dgm:cxn modelId="{98B0F1B4-D550-4ADD-9C4A-0E6D4779D95C}" type="presParOf" srcId="{8E61E103-74FB-4CE0-B695-C83B8D14FD7D}" destId="{D50257FB-3F88-40ED-8F88-7ECEF635EE3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739BCD-4A4F-449D-A823-327B31EA6C00}" type="datetimeFigureOut">
              <a:rPr lang="en-US" smtClean="0"/>
              <a:t>5/9/2012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7D9E28-E477-4837-A018-B0039FDE16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2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30A2-0A7A-3348-B5BE-D295919BC6E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30A2-0A7A-3348-B5BE-D295919BC6E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6830" indent="-2910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4352" indent="-232872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30095" indent="-232872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5837" indent="-232872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61577" indent="-232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7319" indent="-232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93060" indent="-232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58801" indent="-232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6827304-161F-C74A-829B-48807ACD91A3}" type="slidenum">
              <a:rPr lang="en-US">
                <a:latin typeface="Calibri" charset="0"/>
              </a:rPr>
              <a:pPr eaLnBrk="1" hangingPunct="1"/>
              <a:t>12</a:t>
            </a:fld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55FE-CBA9-4218-B878-D80E4375E07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30A2-0A7A-3348-B5BE-D295919BC6E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30A2-0A7A-3348-B5BE-D295919BC6E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30A2-0A7A-3348-B5BE-D295919BC6E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30A2-0A7A-3348-B5BE-D295919BC6E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30A2-0A7A-3348-B5BE-D295919BC6E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30A2-0A7A-3348-B5BE-D295919BC6E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30A2-0A7A-3348-B5BE-D295919BC6E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30A2-0A7A-3348-B5BE-D295919BC6E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30A2-0A7A-3348-B5BE-D295919BC6E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30A2-0A7A-3348-B5BE-D295919BC6E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30A2-0A7A-3348-B5BE-D295919BC6E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30A2-0A7A-3348-B5BE-D295919BC6E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FF2-E899-4F7C-93AF-F6F930FF6020}" type="datetimeFigureOut">
              <a:rPr lang="en-US" smtClean="0"/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FFEB-A3BD-4DB7-A167-80E9F4A0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0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FF2-E899-4F7C-93AF-F6F930FF6020}" type="datetimeFigureOut">
              <a:rPr lang="en-US" smtClean="0"/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FFEB-A3BD-4DB7-A167-80E9F4A0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FF2-E899-4F7C-93AF-F6F930FF6020}" type="datetimeFigureOut">
              <a:rPr lang="en-US" smtClean="0"/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FFEB-A3BD-4DB7-A167-80E9F4A0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9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FF2-E899-4F7C-93AF-F6F930FF6020}" type="datetimeFigureOut">
              <a:rPr lang="en-US" smtClean="0"/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FFEB-A3BD-4DB7-A167-80E9F4A0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9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FF2-E899-4F7C-93AF-F6F930FF6020}" type="datetimeFigureOut">
              <a:rPr lang="en-US" smtClean="0"/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FFEB-A3BD-4DB7-A167-80E9F4A0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5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FF2-E899-4F7C-93AF-F6F930FF6020}" type="datetimeFigureOut">
              <a:rPr lang="en-US" smtClean="0"/>
              <a:t>5/9/2012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FFEB-A3BD-4DB7-A167-80E9F4A0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3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FF2-E899-4F7C-93AF-F6F930FF6020}" type="datetimeFigureOut">
              <a:rPr lang="en-US" smtClean="0"/>
              <a:t>5/9/2012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FFEB-A3BD-4DB7-A167-80E9F4A0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FF2-E899-4F7C-93AF-F6F930FF6020}" type="datetimeFigureOut">
              <a:rPr lang="en-US" smtClean="0"/>
              <a:t>5/9/2012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FFEB-A3BD-4DB7-A167-80E9F4A0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8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FF2-E899-4F7C-93AF-F6F930FF6020}" type="datetimeFigureOut">
              <a:rPr lang="en-US" smtClean="0"/>
              <a:t>5/9/2012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FFEB-A3BD-4DB7-A167-80E9F4A0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9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FF2-E899-4F7C-93AF-F6F930FF6020}" type="datetimeFigureOut">
              <a:rPr lang="en-US" smtClean="0"/>
              <a:t>5/9/2012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FFEB-A3BD-4DB7-A167-80E9F4A0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AFF2-E899-4F7C-93AF-F6F930FF6020}" type="datetimeFigureOut">
              <a:rPr lang="en-US" smtClean="0"/>
              <a:t>5/9/2012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FFEB-A3BD-4DB7-A167-80E9F4A0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AAFF2-E899-4F7C-93AF-F6F930FF6020}" type="datetimeFigureOut">
              <a:rPr lang="en-US" smtClean="0"/>
              <a:t>5/9/2012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5FFEB-A3BD-4DB7-A167-80E9F4A0F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cddiagnostics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DF 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2" y="228600"/>
            <a:ext cx="8079096" cy="1981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 descr="PDF 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0314" y="2209800"/>
            <a:ext cx="308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www.cddiagnostics.com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4"/>
          <a:stretch/>
        </p:blipFill>
        <p:spPr>
          <a:xfrm>
            <a:off x="990600" y="1968500"/>
            <a:ext cx="5044440" cy="43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65018" y="1231534"/>
            <a:ext cx="7783736" cy="1"/>
          </a:xfrm>
          <a:prstGeom prst="line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70920"/>
            <a:ext cx="8229600" cy="1472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Calibri" pitchFamily="34" charset="0"/>
              </a:rPr>
              <a:t>Current Diagnostics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018" y="2140062"/>
            <a:ext cx="8021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There are currently NO approved</a:t>
            </a:r>
          </a:p>
          <a:p>
            <a:pPr algn="ctr"/>
            <a:endParaRPr lang="en-US" sz="3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analytic assays of synovial fluid for </a:t>
            </a:r>
          </a:p>
          <a:p>
            <a:pPr algn="ctr"/>
            <a:endParaRPr lang="en-US" sz="32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 diagnosis of joint disease </a:t>
            </a:r>
            <a:endParaRPr 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9" descr="PDF 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Georgia"/>
                <a:cs typeface="Georgia"/>
              </a:rPr>
              <a:t>Clinical Utility</a:t>
            </a:r>
            <a:endParaRPr lang="en-US" b="1" dirty="0">
              <a:solidFill>
                <a:srgbClr val="00206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17" y="1219200"/>
            <a:ext cx="87630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Arial"/>
              </a:rPr>
              <a:t>Differentiation of chronic joint diseases will lead to a specific therapeutic pathway more quickly.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Arial"/>
              </a:rPr>
              <a:t>Prevent secondary complications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Arial"/>
              </a:rPr>
              <a:t>Expedite decision regarding joint revision surgery or treatment pathway</a:t>
            </a:r>
          </a:p>
          <a:p>
            <a:pPr lvl="1"/>
            <a:endParaRPr lang="en-US" dirty="0" smtClean="0">
              <a:solidFill>
                <a:srgbClr val="002060"/>
              </a:solidFill>
              <a:latin typeface="+mj-lt"/>
            </a:endParaRPr>
          </a:p>
          <a:p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 descr="PDF 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1"/>
          <p:cNvSpPr txBox="1">
            <a:spLocks noChangeArrowheads="1"/>
          </p:cNvSpPr>
          <p:nvPr/>
        </p:nvSpPr>
        <p:spPr bwMode="auto">
          <a:xfrm>
            <a:off x="1298587" y="214800"/>
            <a:ext cx="61211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800" b="1" dirty="0" smtClean="0">
                <a:solidFill>
                  <a:srgbClr val="002060"/>
                </a:solidFill>
                <a:latin typeface="Georgia"/>
                <a:cs typeface="Georgia"/>
              </a:rPr>
              <a:t>Biomarkers</a:t>
            </a:r>
            <a:endParaRPr lang="en-US" sz="4800" b="1" dirty="0">
              <a:solidFill>
                <a:srgbClr val="002060"/>
              </a:solidFill>
              <a:latin typeface="Georgia"/>
              <a:cs typeface="Georgia"/>
            </a:endParaRPr>
          </a:p>
        </p:txBody>
      </p:sp>
      <p:pic>
        <p:nvPicPr>
          <p:cNvPr id="6148" name="Picture 2" descr="http://1.bp.blogspot.com/_j24uJyxIrMw/RySfOAcaSrI/AAAAAAAAAOA/tybDF-NmNZE/S660/5031123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" t="9390" r="8353" b="7980"/>
          <a:stretch>
            <a:fillRect/>
          </a:stretch>
        </p:blipFill>
        <p:spPr bwMode="auto">
          <a:xfrm>
            <a:off x="762000" y="2286000"/>
            <a:ext cx="3276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steveaoki.dimmak.com/blog/files/bacteri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23077" b="4272"/>
          <a:stretch>
            <a:fillRect/>
          </a:stretch>
        </p:blipFill>
        <p:spPr bwMode="auto">
          <a:xfrm>
            <a:off x="5638800" y="1524000"/>
            <a:ext cx="1143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path.upmc.edu/cases/case205/images/micro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10398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://www.mitsuichem.com/techno/img/pict_labo_100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5"/>
          <a:stretch>
            <a:fillRect/>
          </a:stretch>
        </p:blipFill>
        <p:spPr bwMode="auto">
          <a:xfrm>
            <a:off x="5715000" y="5257800"/>
            <a:ext cx="10128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7"/>
          <p:cNvSpPr txBox="1">
            <a:spLocks noChangeArrowheads="1"/>
          </p:cNvSpPr>
          <p:nvPr/>
        </p:nvSpPr>
        <p:spPr bwMode="auto">
          <a:xfrm>
            <a:off x="1524000" y="1905000"/>
            <a:ext cx="2020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2060"/>
                </a:solidFill>
                <a:latin typeface="+mj-lt"/>
              </a:rPr>
              <a:t>White Blood Cells</a:t>
            </a:r>
          </a:p>
        </p:txBody>
      </p:sp>
      <p:sp>
        <p:nvSpPr>
          <p:cNvPr id="6153" name="TextBox 18"/>
          <p:cNvSpPr txBox="1">
            <a:spLocks noChangeArrowheads="1"/>
          </p:cNvSpPr>
          <p:nvPr/>
        </p:nvSpPr>
        <p:spPr bwMode="auto">
          <a:xfrm>
            <a:off x="6858000" y="1981200"/>
            <a:ext cx="120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2060"/>
                </a:solidFill>
                <a:latin typeface="+mj-lt"/>
              </a:rPr>
              <a:t>Bacteria</a:t>
            </a:r>
          </a:p>
        </p:txBody>
      </p:sp>
      <p:sp>
        <p:nvSpPr>
          <p:cNvPr id="6154" name="TextBox 19"/>
          <p:cNvSpPr txBox="1">
            <a:spLocks noChangeArrowheads="1"/>
          </p:cNvSpPr>
          <p:nvPr/>
        </p:nvSpPr>
        <p:spPr bwMode="auto">
          <a:xfrm>
            <a:off x="6781800" y="5791200"/>
            <a:ext cx="1554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2060"/>
                </a:solidFill>
                <a:latin typeface="+mj-lt"/>
              </a:rPr>
              <a:t>Poly debris</a:t>
            </a:r>
          </a:p>
        </p:txBody>
      </p:sp>
      <p:sp>
        <p:nvSpPr>
          <p:cNvPr id="6155" name="TextBox 20"/>
          <p:cNvSpPr txBox="1">
            <a:spLocks noChangeArrowheads="1"/>
          </p:cNvSpPr>
          <p:nvPr/>
        </p:nvSpPr>
        <p:spPr bwMode="auto">
          <a:xfrm>
            <a:off x="6858000" y="3886200"/>
            <a:ext cx="114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2060"/>
                </a:solidFill>
                <a:latin typeface="+mj-lt"/>
              </a:rPr>
              <a:t>Crystals</a:t>
            </a:r>
          </a:p>
        </p:txBody>
      </p:sp>
      <p:sp>
        <p:nvSpPr>
          <p:cNvPr id="22" name="Oval 21"/>
          <p:cNvSpPr/>
          <p:nvPr/>
        </p:nvSpPr>
        <p:spPr>
          <a:xfrm>
            <a:off x="4038600" y="28194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25908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67200" y="27432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43400" y="23622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572000" y="28194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48200" y="25908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876800" y="22860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05400" y="25908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257800" y="21336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34000" y="18288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10200" y="25908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3" name="Parallelogram 32"/>
          <p:cNvSpPr>
            <a:spLocks noChangeArrowheads="1"/>
          </p:cNvSpPr>
          <p:nvPr/>
        </p:nvSpPr>
        <p:spPr bwMode="auto">
          <a:xfrm>
            <a:off x="4191000" y="3810000"/>
            <a:ext cx="152400" cy="1524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4" name="Parallelogram 33"/>
          <p:cNvSpPr>
            <a:spLocks noChangeArrowheads="1"/>
          </p:cNvSpPr>
          <p:nvPr/>
        </p:nvSpPr>
        <p:spPr bwMode="auto">
          <a:xfrm>
            <a:off x="4495800" y="3657600"/>
            <a:ext cx="152400" cy="1524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5" name="Parallelogram 34"/>
          <p:cNvSpPr>
            <a:spLocks noChangeArrowheads="1"/>
          </p:cNvSpPr>
          <p:nvPr/>
        </p:nvSpPr>
        <p:spPr bwMode="auto">
          <a:xfrm>
            <a:off x="4495800" y="3886200"/>
            <a:ext cx="152400" cy="1524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6" name="Parallelogram 35"/>
          <p:cNvSpPr>
            <a:spLocks noChangeArrowheads="1"/>
          </p:cNvSpPr>
          <p:nvPr/>
        </p:nvSpPr>
        <p:spPr bwMode="auto">
          <a:xfrm>
            <a:off x="4724400" y="3657600"/>
            <a:ext cx="152400" cy="1524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7" name="Parallelogram 36"/>
          <p:cNvSpPr>
            <a:spLocks noChangeArrowheads="1"/>
          </p:cNvSpPr>
          <p:nvPr/>
        </p:nvSpPr>
        <p:spPr bwMode="auto">
          <a:xfrm>
            <a:off x="4724400" y="4038600"/>
            <a:ext cx="152400" cy="1524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8" name="Parallelogram 37"/>
          <p:cNvSpPr>
            <a:spLocks noChangeArrowheads="1"/>
          </p:cNvSpPr>
          <p:nvPr/>
        </p:nvSpPr>
        <p:spPr bwMode="auto">
          <a:xfrm>
            <a:off x="4953000" y="3962400"/>
            <a:ext cx="152400" cy="1524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9" name="Parallelogram 38"/>
          <p:cNvSpPr>
            <a:spLocks noChangeArrowheads="1"/>
          </p:cNvSpPr>
          <p:nvPr/>
        </p:nvSpPr>
        <p:spPr bwMode="auto">
          <a:xfrm>
            <a:off x="5334000" y="3886200"/>
            <a:ext cx="152400" cy="1524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0" name="Parallelogram 39"/>
          <p:cNvSpPr>
            <a:spLocks noChangeArrowheads="1"/>
          </p:cNvSpPr>
          <p:nvPr/>
        </p:nvSpPr>
        <p:spPr bwMode="auto">
          <a:xfrm>
            <a:off x="5257800" y="4191000"/>
            <a:ext cx="152400" cy="1524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1" name="Parallelogram 40"/>
          <p:cNvSpPr>
            <a:spLocks noChangeArrowheads="1"/>
          </p:cNvSpPr>
          <p:nvPr/>
        </p:nvSpPr>
        <p:spPr bwMode="auto">
          <a:xfrm>
            <a:off x="5486400" y="4038600"/>
            <a:ext cx="152400" cy="1524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2" name="Parallelogram 41"/>
          <p:cNvSpPr>
            <a:spLocks noChangeArrowheads="1"/>
          </p:cNvSpPr>
          <p:nvPr/>
        </p:nvSpPr>
        <p:spPr bwMode="auto">
          <a:xfrm>
            <a:off x="5105400" y="3581400"/>
            <a:ext cx="152400" cy="1524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3" name="Parallelogram 42"/>
          <p:cNvSpPr>
            <a:spLocks noChangeArrowheads="1"/>
          </p:cNvSpPr>
          <p:nvPr/>
        </p:nvSpPr>
        <p:spPr bwMode="auto">
          <a:xfrm>
            <a:off x="4953000" y="4267200"/>
            <a:ext cx="152400" cy="1524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4" name="Parallelogram 43"/>
          <p:cNvSpPr>
            <a:spLocks noChangeArrowheads="1"/>
          </p:cNvSpPr>
          <p:nvPr/>
        </p:nvSpPr>
        <p:spPr bwMode="auto">
          <a:xfrm>
            <a:off x="4953000" y="3581400"/>
            <a:ext cx="152400" cy="1524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5" name="Parallelogram 44"/>
          <p:cNvSpPr>
            <a:spLocks noChangeArrowheads="1"/>
          </p:cNvSpPr>
          <p:nvPr/>
        </p:nvSpPr>
        <p:spPr bwMode="auto">
          <a:xfrm>
            <a:off x="5410200" y="3505200"/>
            <a:ext cx="152400" cy="1524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6" name="Parallelogram 45"/>
          <p:cNvSpPr>
            <a:spLocks noChangeArrowheads="1"/>
          </p:cNvSpPr>
          <p:nvPr/>
        </p:nvSpPr>
        <p:spPr bwMode="auto">
          <a:xfrm>
            <a:off x="5486400" y="4495800"/>
            <a:ext cx="152400" cy="1524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rgbClr val="769535"/>
              </a:gs>
              <a:gs pos="80000">
                <a:srgbClr val="9BC348"/>
              </a:gs>
              <a:gs pos="100000">
                <a:srgbClr val="9CC746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7" name="Isosceles Triangle 46"/>
          <p:cNvSpPr>
            <a:spLocks noChangeArrowheads="1"/>
          </p:cNvSpPr>
          <p:nvPr/>
        </p:nvSpPr>
        <p:spPr bwMode="auto">
          <a:xfrm>
            <a:off x="3886200" y="4953000"/>
            <a:ext cx="152400" cy="152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8" name="Isosceles Triangle 47"/>
          <p:cNvSpPr>
            <a:spLocks noChangeArrowheads="1"/>
          </p:cNvSpPr>
          <p:nvPr/>
        </p:nvSpPr>
        <p:spPr bwMode="auto">
          <a:xfrm>
            <a:off x="4038600" y="5257800"/>
            <a:ext cx="152400" cy="152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9" name="Isosceles Triangle 48"/>
          <p:cNvSpPr>
            <a:spLocks noChangeArrowheads="1"/>
          </p:cNvSpPr>
          <p:nvPr/>
        </p:nvSpPr>
        <p:spPr bwMode="auto">
          <a:xfrm>
            <a:off x="4267200" y="5486400"/>
            <a:ext cx="152400" cy="152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0" name="Isosceles Triangle 49"/>
          <p:cNvSpPr>
            <a:spLocks noChangeArrowheads="1"/>
          </p:cNvSpPr>
          <p:nvPr/>
        </p:nvSpPr>
        <p:spPr bwMode="auto">
          <a:xfrm>
            <a:off x="4419600" y="5715000"/>
            <a:ext cx="152400" cy="152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1" name="Isosceles Triangle 50"/>
          <p:cNvSpPr>
            <a:spLocks noChangeArrowheads="1"/>
          </p:cNvSpPr>
          <p:nvPr/>
        </p:nvSpPr>
        <p:spPr bwMode="auto">
          <a:xfrm>
            <a:off x="4343400" y="5105400"/>
            <a:ext cx="152400" cy="152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2" name="Isosceles Triangle 51"/>
          <p:cNvSpPr>
            <a:spLocks noChangeArrowheads="1"/>
          </p:cNvSpPr>
          <p:nvPr/>
        </p:nvSpPr>
        <p:spPr bwMode="auto">
          <a:xfrm>
            <a:off x="4648200" y="5334000"/>
            <a:ext cx="152400" cy="152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3" name="Isosceles Triangle 52"/>
          <p:cNvSpPr>
            <a:spLocks noChangeArrowheads="1"/>
          </p:cNvSpPr>
          <p:nvPr/>
        </p:nvSpPr>
        <p:spPr bwMode="auto">
          <a:xfrm>
            <a:off x="4648200" y="5562600"/>
            <a:ext cx="152400" cy="152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4" name="Isosceles Triangle 53"/>
          <p:cNvSpPr>
            <a:spLocks noChangeArrowheads="1"/>
          </p:cNvSpPr>
          <p:nvPr/>
        </p:nvSpPr>
        <p:spPr bwMode="auto">
          <a:xfrm>
            <a:off x="5105400" y="5791200"/>
            <a:ext cx="152400" cy="152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5" name="Isosceles Triangle 54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6" name="Isosceles Triangle 55"/>
          <p:cNvSpPr>
            <a:spLocks noChangeArrowheads="1"/>
          </p:cNvSpPr>
          <p:nvPr/>
        </p:nvSpPr>
        <p:spPr bwMode="auto">
          <a:xfrm>
            <a:off x="5410200" y="6019800"/>
            <a:ext cx="152400" cy="152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7" name="Isosceles Triangle 56"/>
          <p:cNvSpPr>
            <a:spLocks noChangeArrowheads="1"/>
          </p:cNvSpPr>
          <p:nvPr/>
        </p:nvSpPr>
        <p:spPr bwMode="auto">
          <a:xfrm>
            <a:off x="5410200" y="5334000"/>
            <a:ext cx="152400" cy="152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03932" y="1034548"/>
            <a:ext cx="77837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" name="Picture 60" descr="PDF 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 descr="PDF 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3200400"/>
            <a:ext cx="87630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63000" y="3200400"/>
            <a:ext cx="228600" cy="607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7414" name="Picture 6" descr="http://findmeacure.com/wp-content/uploads/2008/01/_44364262_heart_organ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914400"/>
            <a:ext cx="1441393" cy="1562101"/>
          </a:xfrm>
          <a:prstGeom prst="rect">
            <a:avLst/>
          </a:prstGeom>
          <a:noFill/>
        </p:spPr>
      </p:pic>
      <p:pic>
        <p:nvPicPr>
          <p:cNvPr id="17424" name="Picture 16" descr="http://images.nationalgeographic.com/wpf/media-live/photos/000/010/cache/human-brain_1001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90600"/>
            <a:ext cx="2057400" cy="154305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7426" name="Picture 18" descr="http://www.geekosystem.com/wp-content/uploads/2011/07/lu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990600"/>
            <a:ext cx="1457908" cy="1428751"/>
          </a:xfrm>
          <a:prstGeom prst="rect">
            <a:avLst/>
          </a:prstGeom>
          <a:noFill/>
        </p:spPr>
      </p:pic>
      <p:sp>
        <p:nvSpPr>
          <p:cNvPr id="34" name="Right Arrow 33"/>
          <p:cNvSpPr/>
          <p:nvPr/>
        </p:nvSpPr>
        <p:spPr>
          <a:xfrm>
            <a:off x="457200" y="3276600"/>
            <a:ext cx="8305800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6" name="Bent Arrow 35"/>
          <p:cNvSpPr/>
          <p:nvPr/>
        </p:nvSpPr>
        <p:spPr>
          <a:xfrm flipV="1">
            <a:off x="838200" y="2590800"/>
            <a:ext cx="457200" cy="1066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3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flipV="1">
            <a:off x="3962400" y="2514600"/>
            <a:ext cx="533400" cy="1066800"/>
          </a:xfrm>
          <a:prstGeom prst="ben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Bent Arrow 38"/>
          <p:cNvSpPr/>
          <p:nvPr/>
        </p:nvSpPr>
        <p:spPr>
          <a:xfrm flipV="1">
            <a:off x="6477000" y="2438400"/>
            <a:ext cx="533400" cy="990600"/>
          </a:xfrm>
          <a:prstGeom prst="ben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1" name="Bent Arrow 40"/>
          <p:cNvSpPr/>
          <p:nvPr/>
        </p:nvSpPr>
        <p:spPr>
          <a:xfrm>
            <a:off x="1752600" y="3429000"/>
            <a:ext cx="609600" cy="1143000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5" name="Bent Arrow 44"/>
          <p:cNvSpPr/>
          <p:nvPr/>
        </p:nvSpPr>
        <p:spPr>
          <a:xfrm rot="5400000">
            <a:off x="7277100" y="3695700"/>
            <a:ext cx="1143000" cy="762000"/>
          </a:xfrm>
          <a:prstGeom prst="ben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34200" y="4648200"/>
            <a:ext cx="20574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Serum Test</a:t>
            </a:r>
          </a:p>
          <a:p>
            <a:pPr algn="ctr"/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52400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002060"/>
                </a:solidFill>
                <a:latin typeface="Georgia" pitchFamily="18" charset="0"/>
                <a:cs typeface="Calibri" pitchFamily="34" charset="0"/>
              </a:rPr>
              <a:t>Why Test Joint Fluid?</a:t>
            </a:r>
          </a:p>
        </p:txBody>
      </p:sp>
      <p:pic>
        <p:nvPicPr>
          <p:cNvPr id="47" name="Picture 4" descr="http://indianapublicmedia.org/amomentofscience/files/2009/10/why_honey_turns_hard_221-940x6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572000"/>
            <a:ext cx="3276600" cy="1905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914400" y="4648200"/>
            <a:ext cx="1752600" cy="381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Local test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48000" y="32766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solidFill>
                <a:srgbClr val="00206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514600" y="32766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467600" y="54102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00200" y="54864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905000" y="55626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971800" y="35052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447800" y="36576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895600" y="36576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676400" y="61722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229600" y="3352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91200" y="35052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752600" y="56388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334000" y="32766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382000" y="53340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33800" y="32766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696200" y="5334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43200" y="3200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648200" y="33528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981200" y="32004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429000" y="36576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524000" y="3505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924800" y="32766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191000" y="32004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953000" y="34290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495800" y="35052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6477000" y="32766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410200" y="36576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990600" y="36576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572000" y="3657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990600" y="32004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1219200" y="33528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953000" y="36576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676400" y="59436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2209800" y="55626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1371600" y="33528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334000" y="34290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371600" y="54864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1752600" y="33528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8153400" y="48006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581400" y="34290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1447800" y="3276600"/>
            <a:ext cx="1524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4495800" y="3200400"/>
            <a:ext cx="1524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5181600" y="3276600"/>
            <a:ext cx="1524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6629400" y="3505200"/>
            <a:ext cx="1524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8077200" y="5486400"/>
            <a:ext cx="1524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724400" y="3505200"/>
            <a:ext cx="1524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2895600" y="3352800"/>
            <a:ext cx="1524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7239000" y="4724400"/>
            <a:ext cx="1524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7086600" y="3581400"/>
            <a:ext cx="1524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6096000" y="3200400"/>
            <a:ext cx="1524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562600" y="3429000"/>
            <a:ext cx="1524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239000" y="3276600"/>
            <a:ext cx="1524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6400800" y="35052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514600" y="34290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324600" y="33528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8610600" y="4876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1295400" y="35814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934200" y="3429000"/>
            <a:ext cx="152400" cy="152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200400" y="35052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3276600" y="32766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257800" y="35814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248400" y="36576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467600" y="48768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543800" y="32004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8686800" y="53340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743200" y="35052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343400" y="35814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5105400" y="35052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867400" y="3352800"/>
            <a:ext cx="152400" cy="152400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7696200" y="48006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191000" y="35814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800600" y="32766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638800" y="32766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858000" y="35814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086600" y="50292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1752600" y="32004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2514600" y="35814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3429000" y="34290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638800" y="35814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2209800" y="32004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724400" y="5562600"/>
            <a:ext cx="20574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Dilution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Other Biomarkers</a:t>
            </a:r>
          </a:p>
        </p:txBody>
      </p:sp>
      <p:sp>
        <p:nvSpPr>
          <p:cNvPr id="124" name="Bent Arrow 123"/>
          <p:cNvSpPr/>
          <p:nvPr/>
        </p:nvSpPr>
        <p:spPr>
          <a:xfrm rot="10800000">
            <a:off x="6858000" y="5715000"/>
            <a:ext cx="876300" cy="571500"/>
          </a:xfrm>
          <a:prstGeom prst="ben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581400" y="4114800"/>
            <a:ext cx="20574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Concentration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No Confounders</a:t>
            </a:r>
          </a:p>
        </p:txBody>
      </p:sp>
      <p:sp>
        <p:nvSpPr>
          <p:cNvPr id="126" name="Bent Arrow 125"/>
          <p:cNvSpPr/>
          <p:nvPr/>
        </p:nvSpPr>
        <p:spPr>
          <a:xfrm>
            <a:off x="3048000" y="4114800"/>
            <a:ext cx="457200" cy="990600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98241"/>
            <a:ext cx="8229600" cy="1472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Calibri" pitchFamily="34" charset="0"/>
              </a:rPr>
              <a:t>Core 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Calibri" pitchFamily="34" charset="0"/>
              </a:rPr>
              <a:t>Immunoassay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Calibri" pitchFamily="34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16879" y="1730720"/>
            <a:ext cx="8382000" cy="437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2060"/>
                </a:solidFill>
                <a:latin typeface="+mj-lt"/>
              </a:rPr>
              <a:t>Immunoassay characteristics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+mj-lt"/>
              </a:rPr>
              <a:t>Easy-to-Use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+mj-lt"/>
              </a:rPr>
              <a:t>Accurate Results On-Site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+mj-lt"/>
              </a:rPr>
              <a:t>Inexpensive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b="1" dirty="0">
                <a:solidFill>
                  <a:srgbClr val="002060"/>
                </a:solidFill>
                <a:latin typeface="+mj-lt"/>
              </a:rPr>
              <a:t>Applied to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Joint Fluid Analysis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+mj-lt"/>
              </a:rPr>
              <a:t>Replaces a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mbiguous and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naccurate methods</a:t>
            </a:r>
            <a:endParaRPr lang="en-US" dirty="0">
              <a:solidFill>
                <a:srgbClr val="002060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+mj-lt"/>
              </a:rPr>
              <a:t>Enables Rapid Analysis </a:t>
            </a:r>
            <a:r>
              <a:rPr lang="en-US" i="1" u="sng" dirty="0">
                <a:solidFill>
                  <a:srgbClr val="002060"/>
                </a:solidFill>
                <a:latin typeface="+mj-lt"/>
              </a:rPr>
              <a:t>not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Currently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Possible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5364" name="Picture 2" descr="diag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t="2774" r="37000" b="12900"/>
          <a:stretch>
            <a:fillRect/>
          </a:stretch>
        </p:blipFill>
        <p:spPr bwMode="auto">
          <a:xfrm>
            <a:off x="6096000" y="1524000"/>
            <a:ext cx="23622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65018" y="1420721"/>
            <a:ext cx="77837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 descr="PDF 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896" y="289560"/>
            <a:ext cx="8229600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002060"/>
                </a:solidFill>
                <a:latin typeface="Georgia" pitchFamily="18" charset="0"/>
                <a:cs typeface="Calibri" pitchFamily="34" charset="0"/>
              </a:rPr>
              <a:t>Intellectual 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  <a:cs typeface="Calibri" pitchFamily="34" charset="0"/>
              </a:rPr>
              <a:t>Property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896179"/>
            <a:ext cx="8240937" cy="10765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u="sng" dirty="0" smtClean="0">
                <a:solidFill>
                  <a:srgbClr val="002060"/>
                </a:solidFill>
                <a:latin typeface="+mj-lt"/>
                <a:cs typeface="Arial"/>
              </a:rPr>
              <a:t>USPTO# 7598080</a:t>
            </a: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  <a:latin typeface="+mj-lt"/>
                <a:cs typeface="Arial"/>
              </a:rPr>
              <a:t>“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Arial"/>
              </a:rPr>
              <a:t>Diagnostic Assay for the </a:t>
            </a:r>
            <a:r>
              <a:rPr lang="en-US" sz="2600" dirty="0" smtClean="0">
                <a:solidFill>
                  <a:srgbClr val="002060"/>
                </a:solidFill>
                <a:latin typeface="+mj-lt"/>
                <a:cs typeface="Arial"/>
              </a:rPr>
              <a:t>  source 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Arial"/>
              </a:rPr>
              <a:t>of inflammation”</a:t>
            </a:r>
          </a:p>
          <a:p>
            <a:pPr marL="457200" lvl="1" indent="0" algn="ctr">
              <a:buNone/>
            </a:pPr>
            <a:r>
              <a:rPr lang="en-US" sz="2200" dirty="0" smtClean="0">
                <a:solidFill>
                  <a:srgbClr val="002060"/>
                </a:solidFill>
                <a:latin typeface="+mj-lt"/>
                <a:cs typeface="Arial"/>
              </a:rPr>
              <a:t>Issued 10/6/2009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3962400"/>
            <a:ext cx="3733800" cy="2743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u="sng" dirty="0" smtClean="0">
                <a:solidFill>
                  <a:srgbClr val="002060"/>
                </a:solidFill>
                <a:latin typeface="+mj-lt"/>
                <a:cs typeface="Arial"/>
              </a:rPr>
              <a:t>Continuations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+mj-lt"/>
                <a:cs typeface="Arial"/>
              </a:rPr>
              <a:t>US20090318301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  <a:latin typeface="+mj-lt"/>
                <a:cs typeface="Arial"/>
              </a:rPr>
              <a:t>Filed 8/28/2009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  <a:latin typeface="+mj-lt"/>
                <a:cs typeface="Arial"/>
              </a:rPr>
              <a:t>Amended 9/1/2011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+mj-lt"/>
                <a:cs typeface="Arial"/>
              </a:rPr>
              <a:t>13/231,647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  <a:latin typeface="+mj-lt"/>
                <a:cs typeface="Arial"/>
              </a:rPr>
              <a:t>Filed 9/13/2011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+mj-lt"/>
                <a:cs typeface="Arial"/>
              </a:rPr>
              <a:t>13/231,665</a:t>
            </a:r>
          </a:p>
          <a:p>
            <a:pPr lvl="1"/>
            <a:r>
              <a:rPr lang="en-US" sz="2200" dirty="0" smtClean="0">
                <a:solidFill>
                  <a:srgbClr val="002060"/>
                </a:solidFill>
                <a:latin typeface="+mj-lt"/>
                <a:cs typeface="Arial"/>
              </a:rPr>
              <a:t>Filed 9/13/2011</a:t>
            </a:r>
          </a:p>
        </p:txBody>
      </p:sp>
      <p:pic>
        <p:nvPicPr>
          <p:cNvPr id="6" name="Picture 2" descr="http://www.inventorsdigest.com/wp-content/uploads/2011/01/uspto-logo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06" y="914401"/>
            <a:ext cx="1315123" cy="13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76601" y="2229526"/>
            <a:ext cx="2667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</a:rPr>
              <a:t>USPTO</a:t>
            </a:r>
          </a:p>
          <a:p>
            <a:pPr algn="ctr"/>
            <a:r>
              <a:rPr lang="en-US" sz="1100" b="1" dirty="0">
                <a:solidFill>
                  <a:srgbClr val="002060"/>
                </a:solidFill>
              </a:rPr>
              <a:t>Office of Public Records</a:t>
            </a:r>
          </a:p>
          <a:p>
            <a:pPr algn="ctr"/>
            <a:r>
              <a:rPr lang="en-US" sz="1100" b="1" dirty="0">
                <a:solidFill>
                  <a:srgbClr val="002060"/>
                </a:solidFill>
              </a:rPr>
              <a:t>Document Services Division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914400"/>
            <a:ext cx="77837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4"/>
          <p:cNvSpPr txBox="1">
            <a:spLocks/>
          </p:cNvSpPr>
          <p:nvPr/>
        </p:nvSpPr>
        <p:spPr>
          <a:xfrm>
            <a:off x="4724400" y="3962400"/>
            <a:ext cx="4191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u="sng" dirty="0" smtClean="0">
                <a:solidFill>
                  <a:srgbClr val="002060"/>
                </a:solidFill>
                <a:latin typeface="+mj-lt"/>
                <a:cs typeface="Arial"/>
              </a:rPr>
              <a:t>Provisionals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+mj-lt"/>
                <a:cs typeface="Arial"/>
              </a:rPr>
              <a:t>Pseudogout 61/590,248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+mj-lt"/>
                <a:cs typeface="Arial"/>
              </a:rPr>
              <a:t>Rheumatoid Arthritis 61/590,246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+mj-lt"/>
                <a:cs typeface="Arial"/>
              </a:rPr>
              <a:t>Osteoarthritis 61/590,244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+mj-lt"/>
                <a:cs typeface="Arial"/>
              </a:rPr>
              <a:t>Gout 61/590,240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+mj-lt"/>
                <a:cs typeface="Arial"/>
              </a:rPr>
              <a:t>Infection 61/590,234</a:t>
            </a:r>
            <a:endParaRPr lang="en-US" sz="2000" dirty="0">
              <a:solidFill>
                <a:srgbClr val="002060"/>
              </a:solidFill>
              <a:latin typeface="+mj-lt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" name="Picture 11" descr="PDF 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85800" y="1295400"/>
            <a:ext cx="77837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70920"/>
            <a:ext cx="8229600" cy="1472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Calibri" pitchFamily="34" charset="0"/>
              </a:rPr>
              <a:t>Corporate Partnering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30418268"/>
              </p:ext>
            </p:extLst>
          </p:nvPr>
        </p:nvGraphicFramePr>
        <p:xfrm>
          <a:off x="152400" y="1843914"/>
          <a:ext cx="876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-Point Star 5"/>
          <p:cNvSpPr/>
          <p:nvPr/>
        </p:nvSpPr>
        <p:spPr>
          <a:xfrm>
            <a:off x="3124200" y="2514600"/>
            <a:ext cx="2535936" cy="2438400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124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Market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Leadership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" name="Picture 11" descr="PDF 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370920"/>
            <a:ext cx="8229600" cy="1472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Calibri" pitchFamily="34" charset="0"/>
              </a:rPr>
              <a:t>Proof of Concept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0132" y="1107417"/>
            <a:ext cx="77837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4987" y="1524000"/>
            <a:ext cx="5157613" cy="519211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800" b="1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First study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Patient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Compared Gout to Infection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Defined a genetic signature in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002060"/>
                </a:solidFill>
                <a:latin typeface="+mj-lt"/>
                <a:cs typeface="Calibri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    joint fluid</a:t>
            </a:r>
          </a:p>
          <a:p>
            <a:pPr marL="0" indent="0">
              <a:buNone/>
            </a:pPr>
            <a:r>
              <a:rPr lang="en-US" sz="5800" b="1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Second study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Patient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Confirmation of first study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Compared infection to aseptic         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002060"/>
                </a:solidFill>
                <a:latin typeface="+mj-lt"/>
                <a:cs typeface="Calibri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    loosening</a:t>
            </a:r>
          </a:p>
          <a:p>
            <a:pPr marL="0" indent="0">
              <a:buNone/>
            </a:pPr>
            <a:r>
              <a:rPr lang="en-US" sz="5800" b="1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Third study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Patient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Multiple clinical symptoms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Elisa Testing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 descr="PDF 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279" y="2286000"/>
            <a:ext cx="312963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4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39861"/>
              </p:ext>
            </p:extLst>
          </p:nvPr>
        </p:nvGraphicFramePr>
        <p:xfrm>
          <a:off x="1207836" y="1536688"/>
          <a:ext cx="6804528" cy="5037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7290"/>
                <a:gridCol w="4517238"/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Milestone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Infection-Joint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6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Selection of Biomarkers Patent filed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April 2012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2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Lab Developed Test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August 2012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43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Investigational Use Kit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January 2013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62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510(k) Approval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November 2013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457200"/>
            <a:ext cx="91440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MS Mincho" pitchFamily="49" charset="-128"/>
                <a:cs typeface="Times New Roman" pitchFamily="18" charset="0"/>
              </a:rPr>
              <a:t>Technical &amp; Clinical Milestones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8" descr="PDF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 bwMode="auto">
          <a:xfrm>
            <a:off x="4008438" y="6435725"/>
            <a:ext cx="1166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3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231457"/>
            <a:ext cx="8534400" cy="9196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Calibri" pitchFamily="34" charset="0"/>
              </a:rPr>
              <a:t>Commercialization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Calibri" pitchFamily="34" charset="0"/>
              </a:rPr>
              <a:t> Process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3657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Laboratory Developed Test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Regulated by CLIA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No FDA Approval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Can be reimbursed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Can promote for detection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Advertising not restricted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752600"/>
            <a:ext cx="396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Investigational Use Only Kit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Generation of data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Results can be used by clinicians as adjunct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Charge buyer</a:t>
            </a:r>
            <a:endParaRPr lang="en-US" sz="22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 descr="PDF 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24200" y="2819400"/>
            <a:ext cx="1828800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Georgia" pitchFamily="18" charset="0"/>
                <a:cs typeface="Calibri" pitchFamily="34" charset="0"/>
              </a:rPr>
              <a:t>Management Team</a:t>
            </a:r>
            <a:endParaRPr lang="en-US" sz="4800" b="1" dirty="0">
              <a:solidFill>
                <a:srgbClr val="002060"/>
              </a:solidFill>
              <a:latin typeface="Georgia" pitchFamily="18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5018" y="914400"/>
            <a:ext cx="77837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9" descr="PDF 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36611"/>
              </p:ext>
            </p:extLst>
          </p:nvPr>
        </p:nvGraphicFramePr>
        <p:xfrm>
          <a:off x="276896" y="1089577"/>
          <a:ext cx="8666408" cy="537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094"/>
                <a:gridCol w="6960314"/>
              </a:tblGrid>
              <a:tr h="11811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CEO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Rick Birkmeyer, Ph.</a:t>
                      </a:r>
                      <a:r>
                        <a:rPr lang="en-US" sz="1600" u="none" baseline="0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 D.</a:t>
                      </a:r>
                    </a:p>
                    <a:p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-Founder and CEO of Strategic Diagnostics, Inc. (Nasdaq:  SDIX)</a:t>
                      </a:r>
                    </a:p>
                    <a:p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     -Obtained funding, 12 corp partnerships, 6 strategic acquisitions</a:t>
                      </a:r>
                    </a:p>
                    <a:p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-DIF Venture Board, DEDO Venture Board, 4 Corporate Boards</a:t>
                      </a:r>
                    </a:p>
                  </a:txBody>
                  <a:tcPr anchor="ctr"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VP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Marketing,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Co-Founder</a:t>
                      </a:r>
                      <a:endParaRPr lang="en-US" b="1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Mike Behr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-20 years in orthopaedic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 industry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   -J&amp;J, Zimmer (Sales &amp; Marketing)</a:t>
                      </a:r>
                    </a:p>
                  </a:txBody>
                  <a:tcPr anchor="ctr"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Chief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Scientific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Officer,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Co-Founder</a:t>
                      </a:r>
                      <a:endParaRPr lang="en-US" b="1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Carl Deirmengian,</a:t>
                      </a:r>
                      <a:r>
                        <a:rPr lang="en-US" sz="1600" b="1" u="none" baseline="0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 M.D.</a:t>
                      </a:r>
                      <a:endParaRPr lang="en-US" sz="1600" b="1" u="none" dirty="0" smtClean="0">
                        <a:solidFill>
                          <a:srgbClr val="002060"/>
                        </a:solidFill>
                        <a:latin typeface="+mj-lt"/>
                        <a:cs typeface="Arial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-Practicing Orthopedic surgeon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-Princeton University, Harvard Medical School</a:t>
                      </a:r>
                    </a:p>
                  </a:txBody>
                  <a:tcPr anchor="ctr">
                    <a:noFill/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VP Corporate Development</a:t>
                      </a:r>
                      <a:endParaRPr lang="en-US" b="1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*******</a:t>
                      </a:r>
                      <a:endParaRPr lang="en-US" sz="1600" b="1" u="none" dirty="0" smtClean="0">
                        <a:solidFill>
                          <a:srgbClr val="002060"/>
                        </a:solidFill>
                        <a:latin typeface="+mj-lt"/>
                        <a:cs typeface="Arial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-Co-Founder SDIX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-Investment consultant for Delaware Innovation Fund</a:t>
                      </a:r>
                    </a:p>
                  </a:txBody>
                  <a:tcPr anchor="ctr"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VP Research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 &amp; Development</a:t>
                      </a:r>
                      <a:endParaRPr lang="en-US" b="1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*****</a:t>
                      </a:r>
                      <a:endParaRPr lang="en-US" sz="1600" b="0" u="none" dirty="0" smtClean="0">
                        <a:solidFill>
                          <a:srgbClr val="002060"/>
                        </a:solidFill>
                        <a:latin typeface="+mj-lt"/>
                        <a:cs typeface="Arial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+mj-lt"/>
                          <a:cs typeface="Arial"/>
                        </a:rPr>
                        <a:t>-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direct involvement in the development of 15 FDA approved products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+mj-lt"/>
                          <a:cs typeface="Arial" pitchFamily="34" charset="0"/>
                        </a:rPr>
                        <a:t>-has been awarded four U.S. patents and has two pending applications.</a:t>
                      </a:r>
                      <a:endParaRPr lang="en-US" sz="1600" baseline="0" dirty="0" smtClean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endParaRPr lang="en-US" sz="1600" baseline="0" dirty="0" smtClean="0">
                        <a:solidFill>
                          <a:srgbClr val="00206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5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65018" y="1151090"/>
            <a:ext cx="77837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135089" y="231457"/>
            <a:ext cx="2950021" cy="9196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Calibri" pitchFamily="34" charset="0"/>
              </a:rPr>
              <a:t>Funding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Calibri" pitchFamily="34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228600" y="1143000"/>
            <a:ext cx="8739165" cy="51353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8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Angel Funding					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$1.5 million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State Grant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State of Delaware				 $  .5 million		additional $ .5 million available		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400" dirty="0" smtClean="0">
              <a:solidFill>
                <a:srgbClr val="002060"/>
              </a:solidFill>
              <a:latin typeface="+mj-lt"/>
            </a:endParaRPr>
          </a:p>
          <a:p>
            <a:pPr lvl="2">
              <a:buFont typeface="Arial"/>
              <a:buChar char="•"/>
            </a:pPr>
            <a:endParaRPr lang="en-US" dirty="0" smtClean="0">
              <a:solidFill>
                <a:srgbClr val="002060"/>
              </a:solidFill>
              <a:latin typeface="+mj-lt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dirty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 descr="PDF 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Corporate Partner Deals</a:t>
            </a:r>
            <a:endParaRPr lang="en-US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u="sng" dirty="0" smtClean="0">
                <a:solidFill>
                  <a:srgbClr val="002060"/>
                </a:solidFill>
              </a:rPr>
              <a:t>Company A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Infection Joint ($2.9 Million milestone payments)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Infection </a:t>
            </a:r>
            <a:r>
              <a:rPr lang="en-US" dirty="0">
                <a:solidFill>
                  <a:srgbClr val="002060"/>
                </a:solidFill>
              </a:rPr>
              <a:t>Native </a:t>
            </a:r>
            <a:r>
              <a:rPr lang="en-US" dirty="0" smtClean="0">
                <a:solidFill>
                  <a:srgbClr val="002060"/>
                </a:solidFill>
              </a:rPr>
              <a:t>($1.75 </a:t>
            </a:r>
            <a:r>
              <a:rPr lang="en-US" dirty="0">
                <a:solidFill>
                  <a:srgbClr val="002060"/>
                </a:solidFill>
              </a:rPr>
              <a:t>Million milestone payments)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Metal-metal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Metal-allergy</a:t>
            </a:r>
          </a:p>
          <a:p>
            <a:pPr lvl="1">
              <a:buFont typeface="Arial" pitchFamily="34" charset="0"/>
              <a:buChar char="•"/>
            </a:pPr>
            <a:endParaRPr lang="en-US" u="sng" dirty="0" smtClean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u="sng" dirty="0" smtClean="0">
                <a:solidFill>
                  <a:srgbClr val="002060"/>
                </a:solidFill>
              </a:rPr>
              <a:t>Company B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Osteoarthritis</a:t>
            </a:r>
          </a:p>
          <a:p>
            <a:pPr lvl="1">
              <a:buFont typeface="Arial" pitchFamily="34" charset="0"/>
              <a:buChar char="•"/>
            </a:pPr>
            <a:endParaRPr lang="en-US" u="sng" dirty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u="sng" dirty="0" smtClean="0">
                <a:solidFill>
                  <a:srgbClr val="002060"/>
                </a:solidFill>
              </a:rPr>
              <a:t>Company C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Rheumatoid Arthritis</a:t>
            </a:r>
          </a:p>
          <a:p>
            <a:pPr lvl="1">
              <a:buFont typeface="Arial" pitchFamily="34" charset="0"/>
              <a:buChar char="•"/>
            </a:pPr>
            <a:endParaRPr lang="en-US" u="sng" dirty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65018" y="1151090"/>
            <a:ext cx="77837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65018" y="246698"/>
            <a:ext cx="7783736" cy="9196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solidFill>
                <a:srgbClr val="002060"/>
              </a:solidFill>
              <a:latin typeface="Georgia" pitchFamily="18" charset="0"/>
              <a:ea typeface="+mj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 smtClean="0">
                <a:solidFill>
                  <a:srgbClr val="002060"/>
                </a:solidFill>
                <a:latin typeface="Georgia" pitchFamily="18" charset="0"/>
                <a:ea typeface="+mj-ea"/>
                <a:cs typeface="Calibri" pitchFamily="34" charset="0"/>
              </a:rPr>
              <a:t>Preferred Round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Calibri" pitchFamily="34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228600" y="1143000"/>
            <a:ext cx="8739165" cy="5135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80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$1.6 Million conversion of notes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$1.1 Million Corporate Partner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$2.0 Million new money</a:t>
            </a:r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dirty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 descr="PDF 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240"/>
            <a:ext cx="8229600" cy="16543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rgbClr val="002060"/>
                </a:solidFill>
                <a:latin typeface="Georgia" pitchFamily="18" charset="0"/>
                <a:cs typeface="Calibri" pitchFamily="34" charset="0"/>
              </a:rPr>
              <a:t>CD Diagnostics</a:t>
            </a:r>
            <a:r>
              <a:rPr lang="en-US" sz="4000" b="1" dirty="0" smtClean="0">
                <a:solidFill>
                  <a:srgbClr val="002060"/>
                </a:solidFill>
                <a:latin typeface="Georgia" pitchFamily="18" charset="0"/>
                <a:cs typeface="Calibri" pitchFamily="34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Georgia" pitchFamily="18" charset="0"/>
                <a:cs typeface="Calibri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cs typeface="Calibri" pitchFamily="34" charset="0"/>
              </a:rPr>
              <a:t>Strategic </a:t>
            </a:r>
            <a:r>
              <a:rPr lang="en-US" b="1" dirty="0">
                <a:solidFill>
                  <a:srgbClr val="002060"/>
                </a:solidFill>
                <a:cs typeface="Calibri" pitchFamily="34" charset="0"/>
              </a:rPr>
              <a:t>Focus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50868" y="1910862"/>
            <a:ext cx="8523671" cy="379861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+mj-lt"/>
                <a:cs typeface="Arial"/>
              </a:rPr>
              <a:t>Our mission is to be the leader in </a:t>
            </a:r>
            <a:r>
              <a:rPr lang="en-US" dirty="0" smtClean="0">
                <a:solidFill>
                  <a:srgbClr val="002060"/>
                </a:solidFill>
                <a:latin typeface="+mj-lt"/>
                <a:cs typeface="Arial"/>
              </a:rPr>
              <a:t>joint fluid analysis by </a:t>
            </a:r>
            <a:r>
              <a:rPr lang="en-US" dirty="0">
                <a:solidFill>
                  <a:srgbClr val="002060"/>
                </a:solidFill>
                <a:latin typeface="+mj-lt"/>
                <a:cs typeface="Arial"/>
              </a:rPr>
              <a:t>providing analytical tools </a:t>
            </a:r>
            <a:r>
              <a:rPr lang="en-US" dirty="0" smtClean="0">
                <a:solidFill>
                  <a:srgbClr val="002060"/>
                </a:solidFill>
                <a:latin typeface="+mj-lt"/>
                <a:cs typeface="Arial"/>
              </a:rPr>
              <a:t>which will facilitate informed decisions in patient care.  </a:t>
            </a:r>
            <a:r>
              <a:rPr lang="en-US" dirty="0">
                <a:solidFill>
                  <a:srgbClr val="002060"/>
                </a:solidFill>
                <a:latin typeface="+mj-lt"/>
                <a:cs typeface="Arial"/>
              </a:rPr>
              <a:t>We will bring these analytical tools to market through corporate partnerships.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5018" y="1752599"/>
            <a:ext cx="77837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Picture 9" descr="PDF 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370920"/>
            <a:ext cx="8229600" cy="1472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Calibri" pitchFamily="34" charset="0"/>
              </a:rPr>
              <a:t>Joint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Calibri" pitchFamily="34" charset="0"/>
              </a:rPr>
              <a:t> Pain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0133" y="1140772"/>
            <a:ext cx="77837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Painful Knee 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33" y="1369602"/>
            <a:ext cx="2681432" cy="3932579"/>
          </a:xfrm>
          <a:prstGeom prst="rect">
            <a:avLst/>
          </a:prstGeom>
        </p:spPr>
      </p:pic>
      <p:pic>
        <p:nvPicPr>
          <p:cNvPr id="10" name="Picture 9" descr="Painful Elbow 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3" y="3926060"/>
            <a:ext cx="4091160" cy="2686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018" y="1373778"/>
            <a:ext cx="58776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j-lt"/>
                <a:cs typeface="Arial" charset="0"/>
              </a:rPr>
              <a:t>Many causes of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Arial" charset="0"/>
              </a:rPr>
              <a:t>joint pain</a:t>
            </a:r>
            <a:endParaRPr lang="en-US" sz="3200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  <a:latin typeface="+mj-lt"/>
                <a:cs typeface="Arial" charset="0"/>
              </a:rPr>
              <a:t>  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Arial" charset="0"/>
              </a:rPr>
              <a:t>  frequently 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Arial" charset="0"/>
              </a:rPr>
              <a:t>misdiagnosed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j-lt"/>
                <a:cs typeface="Arial" charset="0"/>
              </a:rPr>
              <a:t>Unnecessary medical       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  <a:latin typeface="+mj-lt"/>
                <a:cs typeface="Arial" charset="0"/>
              </a:rPr>
              <a:t>  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Arial" charset="0"/>
              </a:rPr>
              <a:t>  expenses</a:t>
            </a:r>
            <a:endParaRPr lang="en-US" sz="3200" u="sng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" name="Picture 11" descr="PDF 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25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46812630"/>
              </p:ext>
            </p:extLst>
          </p:nvPr>
        </p:nvGraphicFramePr>
        <p:xfrm>
          <a:off x="778401" y="292205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90899172"/>
              </p:ext>
            </p:extLst>
          </p:nvPr>
        </p:nvGraphicFramePr>
        <p:xfrm>
          <a:off x="609600" y="1600200"/>
          <a:ext cx="8305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29773"/>
            <a:ext cx="8229600" cy="1472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562600"/>
            <a:ext cx="172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www.cdc.gov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PDF 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itchFamily="18" charset="0"/>
                <a:cs typeface="Arial"/>
              </a:rPr>
              <a:t>USA Patients with Joint Disease</a:t>
            </a:r>
            <a:r>
              <a:rPr lang="en-US" b="1" dirty="0" smtClean="0">
                <a:latin typeface="Georgia" pitchFamily="18" charset="0"/>
                <a:cs typeface="Arial"/>
              </a:rPr>
              <a:t/>
            </a:r>
            <a:br>
              <a:rPr lang="en-US" b="1" dirty="0" smtClean="0">
                <a:latin typeface="Georgia" pitchFamily="18" charset="0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38.5 million total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100+ million with joint pain in 2009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132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17104594"/>
              </p:ext>
            </p:extLst>
          </p:nvPr>
        </p:nvGraphicFramePr>
        <p:xfrm>
          <a:off x="778401" y="292205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02904966"/>
              </p:ext>
            </p:extLst>
          </p:nvPr>
        </p:nvGraphicFramePr>
        <p:xfrm>
          <a:off x="609600" y="1981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29773"/>
            <a:ext cx="8229600" cy="1472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638800"/>
            <a:ext cx="172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www.cdc.gov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PDF 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itchFamily="18" charset="0"/>
                <a:cs typeface="Arial"/>
              </a:rPr>
              <a:t>USA Testing Points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Ambulatory care visits and hospitalizations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40 million+ for all joint pain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17.4 </a:t>
            </a:r>
            <a:r>
              <a:rPr lang="en-US" sz="2000" dirty="0" smtClean="0">
                <a:latin typeface="Arial"/>
                <a:cs typeface="Arial"/>
              </a:rPr>
              <a:t>million total for joint disease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661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58569765"/>
              </p:ext>
            </p:extLst>
          </p:nvPr>
        </p:nvGraphicFramePr>
        <p:xfrm>
          <a:off x="778401" y="292205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32702735"/>
              </p:ext>
            </p:extLst>
          </p:nvPr>
        </p:nvGraphicFramePr>
        <p:xfrm>
          <a:off x="914400" y="15240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29773"/>
            <a:ext cx="8229600" cy="1472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PDF 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2060"/>
                </a:solidFill>
                <a:latin typeface="Georgia" pitchFamily="18" charset="0"/>
                <a:cs typeface="Arial"/>
              </a:rPr>
              <a:t>USA Test Market Potential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51.1 million tests for patients with joint disease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(Excluding negative results)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6397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53970195"/>
              </p:ext>
            </p:extLst>
          </p:nvPr>
        </p:nvGraphicFramePr>
        <p:xfrm>
          <a:off x="778401" y="292205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73847422"/>
              </p:ext>
            </p:extLst>
          </p:nvPr>
        </p:nvGraphicFramePr>
        <p:xfrm>
          <a:off x="914400" y="15240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29773"/>
            <a:ext cx="8229600" cy="1472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  <a:ea typeface="+mj-ea"/>
              <a:cs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PDF 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itchFamily="18" charset="0"/>
                <a:cs typeface="Arial"/>
              </a:rPr>
              <a:t>Global Test Market Potential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224.03 million tests for patients with joint disease</a:t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(Excluding negative results)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557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823292" cy="51665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Blood Tests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CRP, ESR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Uric Acid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Rheumatoid Antibody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Lyme Antibody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Joint Tests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Formation of crystals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White Blood Cell Count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Gram Stain/Culture</a:t>
            </a:r>
          </a:p>
        </p:txBody>
      </p:sp>
      <p:pic>
        <p:nvPicPr>
          <p:cNvPr id="5" name="Picture 4" descr="Gout Crystals 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20" y="1599531"/>
            <a:ext cx="3951280" cy="1911007"/>
          </a:xfrm>
          <a:prstGeom prst="rect">
            <a:avLst/>
          </a:prstGeom>
        </p:spPr>
      </p:pic>
      <p:pic>
        <p:nvPicPr>
          <p:cNvPr id="6" name="Picture 5" descr="Gout Crystals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42801"/>
            <a:ext cx="2438400" cy="1828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80132" y="1156538"/>
            <a:ext cx="77837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370920"/>
            <a:ext cx="8229600" cy="14729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Calibri" pitchFamily="34" charset="0"/>
              </a:rPr>
              <a:t>Current Diagnostics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10000" y="6400800"/>
            <a:ext cx="16002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 descr="PDF 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"/>
          <a:stretch>
            <a:fillRect/>
          </a:stretch>
        </p:blipFill>
        <p:spPr>
          <a:xfrm>
            <a:off x="4007742" y="6435569"/>
            <a:ext cx="1167374" cy="3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580</Words>
  <Application>Microsoft Office PowerPoint</Application>
  <PresentationFormat>On-screen Show (4:3)</PresentationFormat>
  <Paragraphs>210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Management Team</vt:lpstr>
      <vt:lpstr>CD Diagnostics Strategic Focus</vt:lpstr>
      <vt:lpstr>PowerPoint Presentation</vt:lpstr>
      <vt:lpstr>USA Patients with Joint Disease 38.5 million total 100+ million with joint pain in 2009</vt:lpstr>
      <vt:lpstr>USA Testing Points Ambulatory care visits and hospitalizations 40 million+ for all joint pain 17.4 million total for joint disease</vt:lpstr>
      <vt:lpstr>USA Test Market Potential 51.1 million tests for patients with joint disease (Excluding negative results)</vt:lpstr>
      <vt:lpstr>Global Test Market Potential 224.03 million tests for patients with joint disease (Excluding negative results)</vt:lpstr>
      <vt:lpstr>PowerPoint Presentation</vt:lpstr>
      <vt:lpstr>PowerPoint Presentation</vt:lpstr>
      <vt:lpstr>Clinical Utility</vt:lpstr>
      <vt:lpstr>PowerPoint Presentation</vt:lpstr>
      <vt:lpstr>PowerPoint Presentation</vt:lpstr>
      <vt:lpstr>PowerPoint Presentation</vt:lpstr>
      <vt:lpstr>Intellectual Property</vt:lpstr>
      <vt:lpstr>PowerPoint Presentation</vt:lpstr>
      <vt:lpstr>PowerPoint Presentation</vt:lpstr>
      <vt:lpstr>Technical &amp; Clinical Milestones </vt:lpstr>
      <vt:lpstr>PowerPoint Presentation</vt:lpstr>
      <vt:lpstr>PowerPoint Presentation</vt:lpstr>
      <vt:lpstr>Corporate Partner Deals</vt:lpstr>
      <vt:lpstr>PowerPoint Presentation</vt:lpstr>
    </vt:vector>
  </TitlesOfParts>
  <Company>CD Diagnostics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Porsche Holland</dc:creator>
  <cp:lastModifiedBy>Porsche Holland</cp:lastModifiedBy>
  <cp:revision>21</cp:revision>
  <cp:lastPrinted>2012-05-02T20:15:04Z</cp:lastPrinted>
  <dcterms:created xsi:type="dcterms:W3CDTF">2012-02-20T19:14:06Z</dcterms:created>
  <dcterms:modified xsi:type="dcterms:W3CDTF">2012-05-09T19:50:00Z</dcterms:modified>
</cp:coreProperties>
</file>