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</p:sldIdLst>
  <p:sldSz type="screen4x3" cy="6858000" cx="9144000"/>
  <p:notesSz cx="6858000" cy="9144000"/>
  <p:defaultTextStyle>
    <a:defPPr>
      <a:defRPr lang="en-US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tableStyles" Target="tableStyles.xml"/><Relationship Id="rId36" Type="http://schemas.openxmlformats.org/officeDocument/2006/relationships/presProps" Target="presProps.xml"/><Relationship Id="rId37" Type="http://schemas.openxmlformats.org/officeDocument/2006/relationships/viewProps" Target="viewProps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8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0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706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70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70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algn="ctr" indent="0" mar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9B24AA9-0979-4985-A59A-1CCFB38BB5FC}" type="datetimeFigureOut">
              <a:rPr lang="en-GB" smtClean="0"/>
            </a:fld>
            <a:endParaRPr lang="en-GB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GB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030843B-D8A8-4CD0-9D52-A562DA3EE130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8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048694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4869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9B24AA9-0979-4985-A59A-1CCFB38BB5FC}" type="datetimeFigureOut">
              <a:rPr lang="en-GB" smtClean="0"/>
            </a:fld>
            <a:endParaRPr lang="en-GB"/>
          </a:p>
        </p:txBody>
      </p:sp>
      <p:sp>
        <p:nvSpPr>
          <p:cNvPr id="104869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GB"/>
          </a:p>
        </p:txBody>
      </p:sp>
      <p:sp>
        <p:nvSpPr>
          <p:cNvPr id="104869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030843B-D8A8-4CD0-9D52-A562DA3EE130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8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9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04868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4868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9B24AA9-0979-4985-A59A-1CCFB38BB5FC}" type="datetimeFigureOut">
              <a:rPr lang="en-GB" smtClean="0"/>
            </a:fld>
            <a:endParaRPr lang="en-GB"/>
          </a:p>
        </p:txBody>
      </p:sp>
      <p:sp>
        <p:nvSpPr>
          <p:cNvPr id="104868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GB"/>
          </a:p>
        </p:txBody>
      </p:sp>
      <p:sp>
        <p:nvSpPr>
          <p:cNvPr id="104868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030843B-D8A8-4CD0-9D52-A562DA3EE130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048589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4859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9B24AA9-0979-4985-A59A-1CCFB38BB5FC}" type="datetimeFigureOut">
              <a:rPr lang="en-GB" smtClean="0"/>
            </a:fld>
            <a:endParaRPr lang="en-GB"/>
          </a:p>
        </p:txBody>
      </p:sp>
      <p:sp>
        <p:nvSpPr>
          <p:cNvPr id="104859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GB"/>
          </a:p>
        </p:txBody>
      </p:sp>
      <p:sp>
        <p:nvSpPr>
          <p:cNvPr id="104859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030843B-D8A8-4CD0-9D52-A562DA3EE130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b="1" cap="all" sz="4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048600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indent="0" mar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0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9B24AA9-0979-4985-A59A-1CCFB38BB5FC}" type="datetimeFigureOut">
              <a:rPr lang="en-GB" smtClean="0"/>
            </a:fld>
            <a:endParaRPr lang="en-GB"/>
          </a:p>
        </p:txBody>
      </p:sp>
      <p:sp>
        <p:nvSpPr>
          <p:cNvPr id="104860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GB"/>
          </a:p>
        </p:txBody>
      </p:sp>
      <p:sp>
        <p:nvSpPr>
          <p:cNvPr id="104860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030843B-D8A8-4CD0-9D52-A562DA3EE130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04863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4863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4863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9B24AA9-0979-4985-A59A-1CCFB38BB5FC}" type="datetimeFigureOut">
              <a:rPr lang="en-GB" smtClean="0"/>
            </a:fld>
            <a:endParaRPr lang="en-GB"/>
          </a:p>
        </p:txBody>
      </p:sp>
      <p:sp>
        <p:nvSpPr>
          <p:cNvPr id="104863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GB"/>
          </a:p>
        </p:txBody>
      </p:sp>
      <p:sp>
        <p:nvSpPr>
          <p:cNvPr id="104863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030843B-D8A8-4CD0-9D52-A562DA3EE130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8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04866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69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4867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71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4867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9B24AA9-0979-4985-A59A-1CCFB38BB5FC}" type="datetimeFigureOut">
              <a:rPr lang="en-GB" smtClean="0"/>
            </a:fld>
            <a:endParaRPr lang="en-GB"/>
          </a:p>
        </p:txBody>
      </p:sp>
      <p:sp>
        <p:nvSpPr>
          <p:cNvPr id="104867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GB"/>
          </a:p>
        </p:txBody>
      </p:sp>
      <p:sp>
        <p:nvSpPr>
          <p:cNvPr id="104867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030843B-D8A8-4CD0-9D52-A562DA3EE130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8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04867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9B24AA9-0979-4985-A59A-1CCFB38BB5FC}" type="datetimeFigureOut">
              <a:rPr lang="en-GB" smtClean="0"/>
            </a:fld>
            <a:endParaRPr lang="en-GB"/>
          </a:p>
        </p:txBody>
      </p:sp>
      <p:sp>
        <p:nvSpPr>
          <p:cNvPr id="104867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GB"/>
          </a:p>
        </p:txBody>
      </p:sp>
      <p:sp>
        <p:nvSpPr>
          <p:cNvPr id="104867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030843B-D8A8-4CD0-9D52-A562DA3EE130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8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9B24AA9-0979-4985-A59A-1CCFB38BB5FC}" type="datetimeFigureOut">
              <a:rPr lang="en-GB" smtClean="0"/>
            </a:fld>
            <a:endParaRPr lang="en-GB"/>
          </a:p>
        </p:txBody>
      </p:sp>
      <p:sp>
        <p:nvSpPr>
          <p:cNvPr id="104868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GB"/>
          </a:p>
        </p:txBody>
      </p:sp>
      <p:sp>
        <p:nvSpPr>
          <p:cNvPr id="104868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030843B-D8A8-4CD0-9D52-A562DA3EE130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8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8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048699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4870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0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9B24AA9-0979-4985-A59A-1CCFB38BB5FC}" type="datetimeFigureOut">
              <a:rPr lang="en-GB" smtClean="0"/>
            </a:fld>
            <a:endParaRPr lang="en-GB"/>
          </a:p>
        </p:txBody>
      </p:sp>
      <p:sp>
        <p:nvSpPr>
          <p:cNvPr id="104870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GB"/>
          </a:p>
        </p:txBody>
      </p:sp>
      <p:sp>
        <p:nvSpPr>
          <p:cNvPr id="104870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030843B-D8A8-4CD0-9D52-A562DA3EE130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8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7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048688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en-GB"/>
          </a:p>
        </p:txBody>
      </p:sp>
      <p:sp>
        <p:nvSpPr>
          <p:cNvPr id="1048689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9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C9B24AA9-0979-4985-A59A-1CCFB38BB5FC}" type="datetimeFigureOut">
              <a:rPr lang="en-GB" smtClean="0"/>
            </a:fld>
            <a:endParaRPr lang="en-GB"/>
          </a:p>
        </p:txBody>
      </p:sp>
      <p:sp>
        <p:nvSpPr>
          <p:cNvPr id="104869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GB"/>
          </a:p>
        </p:txBody>
      </p:sp>
      <p:sp>
        <p:nvSpPr>
          <p:cNvPr id="104869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030843B-D8A8-4CD0-9D52-A562DA3EE130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24AA9-0979-4985-A59A-1CCFB38BB5FC}" type="datetimeFigureOut">
              <a:rPr lang="en-GB" smtClean="0"/>
            </a:fld>
            <a:endParaRPr lang="en-GB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0843B-D8A8-4CD0-9D52-A562DA3EE130}" type="slidenum">
              <a:rPr lang="en-GB" smtClean="0"/>
            </a:fld>
            <a:endParaRPr lang="en-GB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eaLnBrk="1" hangingPunct="1" latinLnBrk="0" rtl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342900" latinLnBrk="0" marL="342900" rtl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85750" latinLnBrk="0" marL="742950" rtl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4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2.xml"/></Relationships>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2.xml"/></Relationships>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dirty="0" lang="en-GB" smtClean="0"/>
              <a:t>SYSTEMIC SCLEROSIS</a:t>
            </a:r>
            <a:endParaRPr dirty="0" lang="en-GB"/>
          </a:p>
        </p:txBody>
      </p:sp>
      <p:sp>
        <p:nvSpPr>
          <p:cNvPr id="1048587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5000" lnSpcReduction="20000"/>
          </a:bodyPr>
          <a:p>
            <a:pPr algn="l"/>
            <a:r>
              <a:rPr dirty="0" lang="en-GB" smtClean="0">
                <a:solidFill>
                  <a:schemeClr val="tx1"/>
                </a:solidFill>
              </a:rPr>
              <a:t>Syokau Ilovi</a:t>
            </a:r>
          </a:p>
          <a:p>
            <a:pPr algn="l"/>
            <a:r>
              <a:rPr dirty="0" lang="en-GB" smtClean="0">
                <a:solidFill>
                  <a:schemeClr val="tx1"/>
                </a:solidFill>
              </a:rPr>
              <a:t>Department of Clinical Medicine &amp; Therapeutics</a:t>
            </a:r>
          </a:p>
          <a:p>
            <a:pPr algn="l"/>
            <a:r>
              <a:rPr dirty="0" lang="en-GB" smtClean="0">
                <a:solidFill>
                  <a:schemeClr val="tx1"/>
                </a:solidFill>
              </a:rPr>
              <a:t>Tel: 0722233157</a:t>
            </a:r>
          </a:p>
          <a:p>
            <a:pPr algn="l"/>
            <a:r>
              <a:rPr dirty="0" lang="en-GB" smtClean="0">
                <a:solidFill>
                  <a:schemeClr val="tx1"/>
                </a:solidFill>
              </a:rPr>
              <a:t>Email: </a:t>
            </a:r>
            <a:r>
              <a:rPr dirty="0" lang="en-GB" err="1" smtClean="0">
                <a:solidFill>
                  <a:schemeClr val="tx1"/>
                </a:solidFill>
              </a:rPr>
              <a:t>csilovi@uonbi</a:t>
            </a:r>
            <a:r>
              <a:rPr dirty="0" lang="en-GB" smtClean="0">
                <a:solidFill>
                  <a:schemeClr val="tx1"/>
                </a:solidFill>
              </a:rPr>
              <a:t>. ac.ke</a:t>
            </a:r>
          </a:p>
          <a:p>
            <a:endParaRPr dirty="0" lang="en-GB"/>
          </a:p>
        </p:txBody>
      </p:sp>
    </p:spTree>
  </p:cSld>
  <p:clrMapOvr>
    <a:masterClrMapping/>
  </p:clrMapOvr>
  <p:timing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GB" smtClean="0"/>
              <a:t>Clinical Variants(2)</a:t>
            </a:r>
            <a:endParaRPr dirty="0" lang="en-GB"/>
          </a:p>
        </p:txBody>
      </p:sp>
      <p:sp>
        <p:nvSpPr>
          <p:cNvPr id="1048615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lang="en-GB" smtClean="0"/>
              <a:t>Diffuse Cutaneous Systemic Sclerosis</a:t>
            </a:r>
          </a:p>
          <a:p>
            <a:r>
              <a:rPr dirty="0" lang="en-GB" smtClean="0"/>
              <a:t>Limited Cutaneous Systemic Sclerosis</a:t>
            </a:r>
          </a:p>
          <a:p>
            <a:r>
              <a:rPr dirty="0" lang="en-GB" err="1" smtClean="0"/>
              <a:t>Morphea</a:t>
            </a:r>
            <a:endParaRPr dirty="0" lang="en-GB" smtClean="0"/>
          </a:p>
          <a:p>
            <a:r>
              <a:rPr dirty="0" lang="en-GB" smtClean="0"/>
              <a:t>Systemi</a:t>
            </a:r>
            <a:r>
              <a:rPr dirty="0" lang="en-GB"/>
              <a:t>c</a:t>
            </a:r>
            <a:r>
              <a:rPr dirty="0" lang="en-GB" smtClean="0"/>
              <a:t> Sclerosis Sine Scleroderma</a:t>
            </a:r>
          </a:p>
          <a:p>
            <a:pPr indent="0" marL="0">
              <a:buNone/>
            </a:pPr>
            <a:endParaRPr dirty="0" lang="en-GB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GB" smtClean="0"/>
              <a:t>Clinical Variants(3)</a:t>
            </a:r>
            <a:endParaRPr dirty="0" lang="en-GB"/>
          </a:p>
        </p:txBody>
      </p:sp>
      <p:sp>
        <p:nvSpPr>
          <p:cNvPr id="1048617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dirty="0" lang="en-GB"/>
          </a:p>
        </p:txBody>
      </p:sp>
      <p:pic>
        <p:nvPicPr>
          <p:cNvPr id="2097152" name="Picture 2"/>
          <p:cNvPicPr>
            <a:picLocks noChangeAspect="1" noChangeArrowheads="1"/>
          </p:cNvPicPr>
          <p:nvPr/>
        </p:nvPicPr>
        <p:blipFill rotWithShape="1">
          <a:blip xmlns:r="http://schemas.openxmlformats.org/officeDocument/2006/relationships" r:embed="rId1"/>
          <a:srcRect l="22571" t="49339" r="5326" b="18930"/>
          <a:stretch>
            <a:fillRect/>
          </a:stretch>
        </p:blipFill>
        <p:spPr bwMode="auto">
          <a:xfrm>
            <a:off x="395536" y="1628800"/>
            <a:ext cx="8748464" cy="4259382"/>
          </a:xfrm>
          <a:prstGeom prst="rect"/>
          <a:noFill/>
          <a:ln>
            <a:noFill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GB" smtClean="0"/>
              <a:t>Clinical Presentation(1)</a:t>
            </a:r>
            <a:endParaRPr dirty="0" lang="en-GB"/>
          </a:p>
        </p:txBody>
      </p:sp>
      <p:sp>
        <p:nvSpPr>
          <p:cNvPr id="1048619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lang="en-GB" smtClean="0">
                <a:effectLst/>
              </a:rPr>
              <a:t>Systemic sclerosis can affect virtually every organ.</a:t>
            </a:r>
          </a:p>
          <a:p>
            <a:r>
              <a:rPr dirty="0" lang="en-GB" smtClean="0"/>
              <a:t>Commonly affects skin, lungs, GIT, kidneys, heart.</a:t>
            </a:r>
            <a:endParaRPr dirty="0" lang="en-GB" smtClean="0">
              <a:effectLst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GB" smtClean="0"/>
              <a:t>Clinical Presentation(2)</a:t>
            </a:r>
            <a:endParaRPr dirty="0" lang="en-GB"/>
          </a:p>
        </p:txBody>
      </p:sp>
      <p:sp>
        <p:nvSpPr>
          <p:cNvPr id="1048621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dirty="0" lang="en-GB"/>
          </a:p>
        </p:txBody>
      </p:sp>
      <p:pic>
        <p:nvPicPr>
          <p:cNvPr id="2097153" name="Picture 2"/>
          <p:cNvPicPr>
            <a:picLocks noChangeAspect="1" noChangeArrowheads="1"/>
          </p:cNvPicPr>
          <p:nvPr/>
        </p:nvPicPr>
        <p:blipFill rotWithShape="1">
          <a:blip xmlns:r="http://schemas.openxmlformats.org/officeDocument/2006/relationships" r:embed="rId1"/>
          <a:srcRect l="9977" t="33980" r="24502" b="26036"/>
          <a:stretch>
            <a:fillRect/>
          </a:stretch>
        </p:blipFill>
        <p:spPr bwMode="auto">
          <a:xfrm>
            <a:off x="251520" y="1556792"/>
            <a:ext cx="8424937" cy="4824536"/>
          </a:xfrm>
          <a:prstGeom prst="rect"/>
          <a:noFill/>
          <a:ln>
            <a:noFill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dirty="0" lang="en-GB" smtClean="0">
                <a:effectLst/>
              </a:rPr>
              <a:t>Raynaud's Phenomenon(1)</a:t>
            </a:r>
            <a:endParaRPr dirty="0" lang="en-GB"/>
          </a:p>
        </p:txBody>
      </p:sp>
      <p:sp>
        <p:nvSpPr>
          <p:cNvPr id="104862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0714" lnSpcReduction="20000"/>
          </a:bodyPr>
          <a:p>
            <a:r>
              <a:rPr dirty="0" lang="en-GB" smtClean="0">
                <a:effectLst/>
              </a:rPr>
              <a:t>3–5% of the general population has Raynaud's phenomenon, and it is more frequent in women. ( Primary Raynaud’s)</a:t>
            </a:r>
          </a:p>
          <a:p>
            <a:pPr lvl="1"/>
            <a:r>
              <a:rPr dirty="0" lang="en-GB" smtClean="0"/>
              <a:t>Represents an exaggerated response to cold</a:t>
            </a:r>
            <a:endParaRPr dirty="0" lang="en-GB" smtClean="0">
              <a:effectLst/>
            </a:endParaRPr>
          </a:p>
          <a:p>
            <a:r>
              <a:rPr dirty="0" lang="en-GB" smtClean="0">
                <a:effectLst/>
              </a:rPr>
              <a:t>Secondary Raynaud's phenomenon occurs as a complication of </a:t>
            </a:r>
            <a:r>
              <a:rPr dirty="0" lang="en-GB" err="1" smtClean="0">
                <a:effectLst/>
              </a:rPr>
              <a:t>SSc</a:t>
            </a:r>
            <a:r>
              <a:rPr dirty="0" lang="en-GB" smtClean="0">
                <a:effectLst/>
              </a:rPr>
              <a:t> and other connective tissue diseases.</a:t>
            </a:r>
          </a:p>
          <a:p>
            <a:r>
              <a:rPr dirty="0" lang="en-GB" smtClean="0">
                <a:effectLst/>
              </a:rPr>
              <a:t>In SSC, Raynaud's phenomenon, defined as episodic vasoconstriction in the fingers and toes, develops in virtually every patient.</a:t>
            </a:r>
          </a:p>
          <a:p>
            <a:r>
              <a:rPr dirty="0" lang="en-GB" smtClean="0"/>
              <a:t>M</a:t>
            </a:r>
            <a:r>
              <a:rPr dirty="0" lang="en-GB" smtClean="0">
                <a:effectLst/>
              </a:rPr>
              <a:t>ay also affect the tip of the nose and earlobes. </a:t>
            </a:r>
          </a:p>
          <a:p>
            <a:r>
              <a:rPr dirty="0" lang="en-GB" smtClean="0">
                <a:effectLst/>
              </a:rPr>
              <a:t>Attacks are triggered by exposure to cold, a decrease in temperature, emotional stress, and vibration. </a:t>
            </a:r>
          </a:p>
          <a:p>
            <a:r>
              <a:rPr dirty="0" lang="en-GB" smtClean="0">
                <a:effectLst/>
              </a:rPr>
              <a:t>Typical attacks start with pallor, followed by cyanosis of variable duration. Eventually erythema develops spontaneously or with rewarming of the digit. </a:t>
            </a:r>
          </a:p>
          <a:p>
            <a:r>
              <a:rPr dirty="0" lang="en-GB" smtClean="0">
                <a:effectLst/>
              </a:rPr>
              <a:t>The progression of the three colour phases reflects the underlying pathogenic mechanisms of vasoconstriction, ischemia, and reperfusion. </a:t>
            </a:r>
            <a:endParaRPr dirty="0" lang="en-GB"/>
          </a:p>
        </p:txBody>
      </p:sp>
    </p:spTree>
  </p:cSld>
  <p:clrMapOvr>
    <a:masterClrMapping/>
  </p:clrMapOvr>
  <p:timing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GB" smtClean="0">
                <a:effectLst/>
              </a:rPr>
              <a:t>Raynaud's Phenomenon(2)</a:t>
            </a:r>
            <a:endParaRPr dirty="0" lang="en-GB"/>
          </a:p>
        </p:txBody>
      </p:sp>
      <p:sp>
        <p:nvSpPr>
          <p:cNvPr id="1048625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dirty="0" lang="en-GB"/>
          </a:p>
        </p:txBody>
      </p:sp>
      <p:pic>
        <p:nvPicPr>
          <p:cNvPr id="2097154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827584" y="1772816"/>
            <a:ext cx="7835279" cy="4241271"/>
          </a:xfrm>
          <a:prstGeom prst="rect"/>
          <a:noFill/>
          <a:ln>
            <a:noFill/>
          </a:ln>
          <a:effectLst/>
        </p:spPr>
      </p:pic>
    </p:spTree>
  </p:cSld>
  <p:clrMapOvr>
    <a:masterClrMapping/>
  </p:clrMapOvr>
  <p:timing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dirty="0" lang="en-GB" smtClean="0">
                <a:effectLst/>
              </a:rPr>
              <a:t>Raynaud's Phenomenon(3)-Gangrene</a:t>
            </a:r>
            <a:endParaRPr dirty="0" lang="en-GB"/>
          </a:p>
        </p:txBody>
      </p:sp>
      <p:sp>
        <p:nvSpPr>
          <p:cNvPr id="1048627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dirty="0" lang="en-GB"/>
          </a:p>
        </p:txBody>
      </p:sp>
      <p:pic>
        <p:nvPicPr>
          <p:cNvPr id="2097155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539552" y="1628800"/>
            <a:ext cx="4705350" cy="4800600"/>
          </a:xfrm>
          <a:prstGeom prst="rect"/>
          <a:noFill/>
          <a:ln>
            <a:noFill/>
          </a:ln>
          <a:effectLst/>
        </p:spPr>
      </p:pic>
    </p:spTree>
  </p:cSld>
  <p:clrMapOvr>
    <a:masterClrMapping/>
  </p:clrMapOvr>
  <p:timing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dirty="0" lang="en-GB" smtClean="0">
                <a:effectLst/>
              </a:rPr>
              <a:t>Raynaud's Phenomenon(4)- </a:t>
            </a:r>
            <a:r>
              <a:rPr dirty="0" lang="en-GB" smtClean="0"/>
              <a:t>Auto amputation</a:t>
            </a:r>
            <a:endParaRPr dirty="0" lang="en-GB"/>
          </a:p>
        </p:txBody>
      </p:sp>
      <p:pic>
        <p:nvPicPr>
          <p:cNvPr id="2097156" name="Picture 2" descr="C:\Users\USER\Documents\Rheumatology!\scleroderma\DSC02486.JPG"/>
          <p:cNvPicPr>
            <a:picLocks noChangeAspect="1" noGrp="1" noChangeArrowheads="1"/>
          </p:cNvPicPr>
          <p:nvPr>
            <p:ph idx="1"/>
          </p:nvPr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/>
          <a:noFill/>
        </p:spPr>
      </p:pic>
      <p:sp>
        <p:nvSpPr>
          <p:cNvPr id="1048629" name="Up Arrow 3"/>
          <p:cNvSpPr/>
          <p:nvPr/>
        </p:nvSpPr>
        <p:spPr>
          <a:xfrm>
            <a:off x="4644008" y="5301208"/>
            <a:ext cx="216024" cy="1368152"/>
          </a:xfrm>
          <a:prstGeom prst="upArrow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GB"/>
          </a:p>
        </p:txBody>
      </p:sp>
    </p:spTree>
  </p:cSld>
  <p:clrMapOvr>
    <a:masterClrMapping/>
  </p:clrMapOvr>
  <p:timing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dirty="0" lang="en-GB" smtClean="0">
                <a:effectLst/>
              </a:rPr>
              <a:t>Skin Features(1)</a:t>
            </a:r>
            <a:endParaRPr dirty="0" lang="en-GB"/>
          </a:p>
        </p:txBody>
      </p:sp>
      <p:sp>
        <p:nvSpPr>
          <p:cNvPr id="104863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r>
              <a:rPr dirty="0" lang="en-GB" smtClean="0">
                <a:effectLst/>
              </a:rPr>
              <a:t>Skin thickening is the hallmark of </a:t>
            </a:r>
            <a:r>
              <a:rPr dirty="0" lang="en-GB" err="1" smtClean="0">
                <a:effectLst/>
              </a:rPr>
              <a:t>SSc</a:t>
            </a:r>
            <a:r>
              <a:rPr dirty="0" lang="en-GB" smtClean="0">
                <a:effectLst/>
              </a:rPr>
              <a:t> that distinguishes it from other connective tissue diseases.</a:t>
            </a:r>
          </a:p>
          <a:p>
            <a:r>
              <a:rPr dirty="0" lang="en-GB" smtClean="0">
                <a:effectLst/>
              </a:rPr>
              <a:t>The distribution of skin thickening is invariably symmetrical and bilateral.</a:t>
            </a:r>
          </a:p>
          <a:p>
            <a:r>
              <a:rPr dirty="0" lang="en-GB" smtClean="0">
                <a:effectLst/>
              </a:rPr>
              <a:t>In the affected areas, the skin is firm, coarse, and thickened</a:t>
            </a:r>
          </a:p>
          <a:p>
            <a:endParaRPr dirty="0" lang="en-GB"/>
          </a:p>
        </p:txBody>
      </p:sp>
    </p:spTree>
  </p:cSld>
  <p:clrMapOvr>
    <a:masterClrMapping/>
  </p:clrMapOvr>
  <p:timing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Title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GB" smtClean="0">
                <a:effectLst/>
              </a:rPr>
              <a:t>Skin Features(2)</a:t>
            </a:r>
            <a:endParaRPr dirty="0" lang="en-GB"/>
          </a:p>
        </p:txBody>
      </p:sp>
      <p:pic>
        <p:nvPicPr>
          <p:cNvPr id="2097157" name="Picture 2" descr="C:\Users\USER\Documents\Rheumatology!\scleroderma\DSC02575.JPG"/>
          <p:cNvPicPr>
            <a:picLocks noChangeAspect="1" noGrp="1" noChangeArrowheads="1"/>
          </p:cNvPicPr>
          <p:nvPr>
            <p:ph sz="half" idx="1"/>
          </p:nvPr>
        </p:nvPicPr>
        <p:blipFill>
          <a:blip xmlns:r="http://schemas.openxmlformats.org/officeDocument/2006/relationships" r:embed="rId1" cstate="print"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/>
          <a:noFill/>
        </p:spPr>
      </p:pic>
      <p:sp>
        <p:nvSpPr>
          <p:cNvPr id="1048639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p>
            <a:endParaRPr dirty="0" lang="en-GB"/>
          </a:p>
        </p:txBody>
      </p:sp>
      <p:pic>
        <p:nvPicPr>
          <p:cNvPr id="2097158" name="Picture 3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4807090" y="2348880"/>
            <a:ext cx="3941373" cy="2956030"/>
          </a:xfrm>
          <a:prstGeom prst="rect"/>
          <a:noFill/>
          <a:ln>
            <a:noFill/>
          </a:ln>
          <a:effectLst/>
        </p:spPr>
      </p:pic>
    </p:spTree>
  </p:cSld>
  <p:clrMapOvr>
    <a:masterClrMapping/>
  </p:clrMapOvr>
  <p:timing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GB" smtClean="0"/>
              <a:t>Overview</a:t>
            </a:r>
            <a:endParaRPr dirty="0" lang="en-GB"/>
          </a:p>
        </p:txBody>
      </p:sp>
      <p:sp>
        <p:nvSpPr>
          <p:cNvPr id="1048594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lang="en-GB" smtClean="0"/>
              <a:t>Definition</a:t>
            </a:r>
          </a:p>
          <a:p>
            <a:r>
              <a:rPr dirty="0" lang="en-GB" smtClean="0"/>
              <a:t>Epidemiology</a:t>
            </a:r>
          </a:p>
          <a:p>
            <a:r>
              <a:rPr dirty="0" lang="en-GB" smtClean="0"/>
              <a:t>Pathophysiology</a:t>
            </a:r>
          </a:p>
          <a:p>
            <a:r>
              <a:rPr dirty="0" lang="en-GB" smtClean="0"/>
              <a:t>Clinical Variants</a:t>
            </a:r>
          </a:p>
          <a:p>
            <a:r>
              <a:rPr dirty="0" lang="en-GB" smtClean="0"/>
              <a:t>Clinical Presentation </a:t>
            </a:r>
          </a:p>
          <a:p>
            <a:r>
              <a:rPr dirty="0" lang="en-GB" smtClean="0"/>
              <a:t>Complications</a:t>
            </a:r>
          </a:p>
          <a:p>
            <a:r>
              <a:rPr dirty="0" lang="en-GB" smtClean="0"/>
              <a:t>Treatment</a:t>
            </a:r>
          </a:p>
        </p:txBody>
      </p:sp>
    </p:spTree>
  </p:cSld>
  <p:clrMapOvr>
    <a:masterClrMapping/>
  </p:clrMapOvr>
  <p:timing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GB" smtClean="0">
                <a:effectLst/>
              </a:rPr>
              <a:t>Skin Features(3)</a:t>
            </a:r>
            <a:endParaRPr dirty="0" lang="en-GB"/>
          </a:p>
        </p:txBody>
      </p:sp>
      <p:sp>
        <p:nvSpPr>
          <p:cNvPr id="104864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1250" lnSpcReduction="20000"/>
          </a:bodyPr>
          <a:p>
            <a:r>
              <a:rPr dirty="0" lang="en-GB" smtClean="0">
                <a:effectLst/>
              </a:rPr>
              <a:t>Skin thickening in combination with fibrosis of the subjacent tendons accounts for contractures of the wrists, elbows, and knees. </a:t>
            </a:r>
          </a:p>
          <a:p>
            <a:r>
              <a:rPr dirty="0" lang="en-GB" smtClean="0">
                <a:effectLst/>
              </a:rPr>
              <a:t>The face assumes a characteristic "</a:t>
            </a:r>
            <a:r>
              <a:rPr dirty="0" lang="en-GB" err="1" smtClean="0">
                <a:effectLst/>
              </a:rPr>
              <a:t>mauskopf</a:t>
            </a:r>
            <a:r>
              <a:rPr dirty="0" lang="en-GB" smtClean="0">
                <a:effectLst/>
              </a:rPr>
              <a:t>" appearance with taut and shiny skin, loss of wrinkles, and occasionally an expressionless </a:t>
            </a:r>
            <a:r>
              <a:rPr dirty="0" lang="en-GB" err="1" smtClean="0">
                <a:effectLst/>
              </a:rPr>
              <a:t>facies</a:t>
            </a:r>
            <a:r>
              <a:rPr dirty="0" lang="en-GB" smtClean="0">
                <a:effectLst/>
              </a:rPr>
              <a:t> due to reduced mobility of the eyelids, cheeks, and mouth. </a:t>
            </a:r>
          </a:p>
          <a:p>
            <a:r>
              <a:rPr dirty="0" lang="en-GB" smtClean="0">
                <a:effectLst/>
              </a:rPr>
              <a:t>Thinning of the lips with accentuation of the central incisor teeth and fine wrinkles (radial furrowing) around the mouth complete the picture. </a:t>
            </a:r>
          </a:p>
          <a:p>
            <a:r>
              <a:rPr dirty="0" lang="en-GB" smtClean="0">
                <a:effectLst/>
              </a:rPr>
              <a:t>The oral aperture may be dramatically reduced(</a:t>
            </a:r>
            <a:r>
              <a:rPr dirty="0" lang="en-GB" err="1" smtClean="0">
                <a:effectLst/>
              </a:rPr>
              <a:t>microstomia</a:t>
            </a:r>
            <a:r>
              <a:rPr dirty="0" lang="en-GB" smtClean="0">
                <a:effectLst/>
              </a:rPr>
              <a:t>)</a:t>
            </a:r>
            <a:r>
              <a:rPr dirty="0" lang="en-GB" smtClean="0"/>
              <a:t>.</a:t>
            </a:r>
          </a:p>
          <a:p>
            <a:r>
              <a:rPr dirty="0" lang="en-GB" smtClean="0">
                <a:effectLst/>
              </a:rPr>
              <a:t>The nose assumes a pinched, beak-like appearance.</a:t>
            </a:r>
            <a:endParaRPr dirty="0" lang="en-GB"/>
          </a:p>
        </p:txBody>
      </p:sp>
    </p:spTree>
  </p:cSld>
  <p:clrMapOvr>
    <a:masterClrMapping/>
  </p:clrMapOvr>
  <p:timing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GB" smtClean="0">
                <a:effectLst/>
              </a:rPr>
              <a:t>Skin Features(4)- </a:t>
            </a:r>
            <a:r>
              <a:rPr dirty="0" lang="en-GB" err="1"/>
              <a:t>M</a:t>
            </a:r>
            <a:r>
              <a:rPr dirty="0" lang="en-GB" err="1" smtClean="0">
                <a:effectLst/>
              </a:rPr>
              <a:t>auskopf</a:t>
            </a:r>
            <a:endParaRPr dirty="0" lang="en-GB"/>
          </a:p>
        </p:txBody>
      </p:sp>
      <p:sp>
        <p:nvSpPr>
          <p:cNvPr id="104864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dirty="0" lang="en-GB"/>
          </a:p>
        </p:txBody>
      </p:sp>
      <p:pic>
        <p:nvPicPr>
          <p:cNvPr id="2097159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467544" y="1207499"/>
            <a:ext cx="3745781" cy="5502864"/>
          </a:xfrm>
          <a:prstGeom prst="rect"/>
          <a:noFill/>
          <a:ln>
            <a:noFill/>
          </a:ln>
          <a:effectLst/>
        </p:spPr>
      </p:pic>
      <p:pic>
        <p:nvPicPr>
          <p:cNvPr id="2097160" name="Picture 3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4552497" y="1236665"/>
            <a:ext cx="3629025" cy="5238750"/>
          </a:xfrm>
          <a:prstGeom prst="rect"/>
          <a:noFill/>
          <a:ln>
            <a:noFill/>
          </a:ln>
          <a:effectLst/>
        </p:spPr>
      </p:pic>
    </p:spTree>
  </p:cSld>
  <p:clrMapOvr>
    <a:masterClrMapping/>
  </p:clrMapOvr>
  <p:timing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GB" smtClean="0">
                <a:effectLst/>
              </a:rPr>
              <a:t>Skin Features(5)- </a:t>
            </a:r>
            <a:r>
              <a:rPr dirty="0" lang="en-GB" err="1" smtClean="0">
                <a:effectLst/>
              </a:rPr>
              <a:t>Sclerodactyl</a:t>
            </a:r>
            <a:endParaRPr dirty="0" lang="en-GB"/>
          </a:p>
        </p:txBody>
      </p:sp>
      <p:pic>
        <p:nvPicPr>
          <p:cNvPr id="2097161" name="Picture 2" descr="C:\Users\USER\Documents\Rheumatology!\scleroderma\DSC02478.JPG"/>
          <p:cNvPicPr>
            <a:picLocks noChangeAspect="1" noGrp="1" noChangeArrowheads="1"/>
          </p:cNvPicPr>
          <p:nvPr>
            <p:ph idx="1"/>
          </p:nvPr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/>
          <a:noFill/>
        </p:spPr>
      </p:pic>
    </p:spTree>
  </p:cSld>
  <p:clrMapOvr>
    <a:masterClrMapping/>
  </p:clrMapOvr>
  <p:timing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dirty="0" lang="en-GB" err="1" smtClean="0">
                <a:effectLst/>
              </a:rPr>
              <a:t>Acro-osteolysis</a:t>
            </a:r>
            <a:endParaRPr dirty="0" lang="en-GB"/>
          </a:p>
        </p:txBody>
      </p:sp>
      <p:sp>
        <p:nvSpPr>
          <p:cNvPr id="1048646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dirty="0" lang="en-GB"/>
          </a:p>
        </p:txBody>
      </p:sp>
      <p:pic>
        <p:nvPicPr>
          <p:cNvPr id="2097162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2219325" y="1419225"/>
            <a:ext cx="4705350" cy="4019550"/>
          </a:xfrm>
          <a:prstGeom prst="rect"/>
          <a:noFill/>
          <a:ln>
            <a:noFill/>
          </a:ln>
          <a:effectLst/>
        </p:spPr>
      </p:pic>
      <p:sp>
        <p:nvSpPr>
          <p:cNvPr id="1048647" name="Up Arrow 3"/>
          <p:cNvSpPr/>
          <p:nvPr/>
        </p:nvSpPr>
        <p:spPr>
          <a:xfrm>
            <a:off x="4353241" y="4437112"/>
            <a:ext cx="288032" cy="1512168"/>
          </a:xfrm>
          <a:prstGeom prst="upArrow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endParaRPr lang="en-GB"/>
          </a:p>
        </p:txBody>
      </p:sp>
    </p:spTree>
  </p:cSld>
  <p:clrMapOvr>
    <a:masterClrMapping/>
  </p:clrMapOvr>
  <p:timing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GB" err="1" smtClean="0"/>
              <a:t>Calcinosis</a:t>
            </a:r>
            <a:r>
              <a:rPr dirty="0" lang="en-GB" smtClean="0"/>
              <a:t> Cutis</a:t>
            </a:r>
            <a:endParaRPr dirty="0" lang="en-GB"/>
          </a:p>
        </p:txBody>
      </p:sp>
      <p:sp>
        <p:nvSpPr>
          <p:cNvPr id="1048649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dirty="0" lang="en-GB"/>
          </a:p>
        </p:txBody>
      </p:sp>
      <p:pic>
        <p:nvPicPr>
          <p:cNvPr id="2097163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1113616" y="2057400"/>
            <a:ext cx="5811059" cy="3387824"/>
          </a:xfrm>
          <a:prstGeom prst="rect"/>
          <a:noFill/>
          <a:ln>
            <a:noFill/>
          </a:ln>
          <a:effectLst/>
        </p:spPr>
      </p:pic>
    </p:spTree>
  </p:cSld>
  <p:clrMapOvr>
    <a:masterClrMapping/>
  </p:clrMapOvr>
  <p:timing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dirty="0" lang="en-GB" smtClean="0">
                <a:effectLst/>
              </a:rPr>
              <a:t>Pulmonary Features</a:t>
            </a:r>
            <a:endParaRPr dirty="0" lang="en-GB"/>
          </a:p>
        </p:txBody>
      </p:sp>
      <p:sp>
        <p:nvSpPr>
          <p:cNvPr id="1048651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lang="en-GB" smtClean="0">
                <a:effectLst/>
              </a:rPr>
              <a:t>Pulmonary involvement can be documented in most patients with </a:t>
            </a:r>
            <a:r>
              <a:rPr dirty="0" lang="en-GB" err="1" smtClean="0">
                <a:effectLst/>
              </a:rPr>
              <a:t>SSc</a:t>
            </a:r>
            <a:r>
              <a:rPr dirty="0" lang="en-GB" smtClean="0">
                <a:effectLst/>
              </a:rPr>
              <a:t> and is now the leading cause of death</a:t>
            </a:r>
          </a:p>
          <a:p>
            <a:r>
              <a:rPr dirty="0" lang="en-GB" smtClean="0"/>
              <a:t>Two main entities- Pulmonary fibrosis and </a:t>
            </a:r>
            <a:r>
              <a:rPr dirty="0" lang="en-GB"/>
              <a:t>P</a:t>
            </a:r>
            <a:r>
              <a:rPr dirty="0" lang="en-GB" smtClean="0"/>
              <a:t>ulmonary arterial hypertension</a:t>
            </a:r>
            <a:endParaRPr dirty="0" lang="en-GB" smtClean="0">
              <a:effectLst/>
            </a:endParaRPr>
          </a:p>
          <a:p>
            <a:endParaRPr dirty="0" lang="en-GB"/>
          </a:p>
        </p:txBody>
      </p:sp>
    </p:spTree>
  </p:cSld>
  <p:clrMapOvr>
    <a:masterClrMapping/>
  </p:clrMapOvr>
  <p:timing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dirty="0" lang="en-GB" smtClean="0">
                <a:effectLst/>
              </a:rPr>
              <a:t>Gastrointestinal Involvement</a:t>
            </a:r>
            <a:endParaRPr dirty="0" lang="en-GB"/>
          </a:p>
        </p:txBody>
      </p:sp>
      <p:sp>
        <p:nvSpPr>
          <p:cNvPr id="104865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lang="en-GB" smtClean="0">
                <a:effectLst/>
              </a:rPr>
              <a:t>The gastrointestinal tract is affected in up to 90% of patients.</a:t>
            </a:r>
          </a:p>
          <a:p>
            <a:r>
              <a:rPr dirty="0" lang="en-GB" smtClean="0">
                <a:effectLst/>
              </a:rPr>
              <a:t>Most patients have heartburn, regurgitation, and dysphagia</a:t>
            </a:r>
          </a:p>
          <a:p>
            <a:endParaRPr dirty="0" lang="en-GB"/>
          </a:p>
        </p:txBody>
      </p:sp>
    </p:spTree>
  </p:cSld>
  <p:clrMapOvr>
    <a:masterClrMapping/>
  </p:clrMapOvr>
  <p:timing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GB" smtClean="0">
                <a:effectLst/>
              </a:rPr>
              <a:t>Renal Involvement</a:t>
            </a:r>
            <a:endParaRPr dirty="0" lang="en-GB"/>
          </a:p>
        </p:txBody>
      </p:sp>
      <p:sp>
        <p:nvSpPr>
          <p:cNvPr id="1048655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lang="en-GB" smtClean="0"/>
              <a:t>Patients present with malignant hypertension</a:t>
            </a:r>
          </a:p>
          <a:p>
            <a:r>
              <a:rPr dirty="0" lang="en-GB" smtClean="0"/>
              <a:t>Is an emergency</a:t>
            </a:r>
          </a:p>
          <a:p>
            <a:r>
              <a:rPr dirty="0" lang="en-GB" smtClean="0"/>
              <a:t>Treatment is by use of ACE Inhibitors</a:t>
            </a:r>
            <a:endParaRPr dirty="0" lang="en-GB"/>
          </a:p>
        </p:txBody>
      </p:sp>
      <p:pic>
        <p:nvPicPr>
          <p:cNvPr id="2097164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6570663" y="5271235"/>
            <a:ext cx="2573337" cy="1560513"/>
          </a:xfrm>
          <a:prstGeom prst="rect"/>
          <a:noFill/>
          <a:ln>
            <a:noFill/>
          </a:ln>
          <a:effectLst/>
        </p:spPr>
      </p:pic>
      <p:pic>
        <p:nvPicPr>
          <p:cNvPr id="2097165" name="Picture 3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7236296" y="5802254"/>
            <a:ext cx="255587" cy="249237"/>
          </a:xfrm>
          <a:prstGeom prst="rect"/>
          <a:noFill/>
          <a:ln>
            <a:noFill/>
          </a:ln>
          <a:effectLst/>
        </p:spPr>
      </p:pic>
    </p:spTree>
  </p:cSld>
  <p:clrMapOvr>
    <a:masterClrMapping/>
  </p:clrMapOvr>
  <p:timing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dirty="0" lang="en-GB" smtClean="0">
                <a:effectLst/>
              </a:rPr>
              <a:t>Cardiac Involvement</a:t>
            </a:r>
            <a:endParaRPr dirty="0" lang="en-GB"/>
          </a:p>
        </p:txBody>
      </p:sp>
      <p:sp>
        <p:nvSpPr>
          <p:cNvPr id="1048657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lang="en-GB" smtClean="0">
                <a:effectLst/>
              </a:rPr>
              <a:t>Cardiac involvement is manifested by myocardial and pericardial disease and conduction system abnormalities. </a:t>
            </a:r>
          </a:p>
          <a:p>
            <a:r>
              <a:rPr dirty="0" lang="en-GB" smtClean="0">
                <a:effectLst/>
              </a:rPr>
              <a:t>Cardiac involvement can also occur secondary to PAH and scleroderma renal crisis. </a:t>
            </a:r>
          </a:p>
          <a:p>
            <a:endParaRPr dirty="0" lang="en-GB"/>
          </a:p>
        </p:txBody>
      </p:sp>
    </p:spTree>
  </p:cSld>
  <p:clrMapOvr>
    <a:masterClrMapping/>
  </p:clrMapOvr>
  <p:timing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GB" smtClean="0"/>
              <a:t>Other Complications</a:t>
            </a:r>
            <a:endParaRPr dirty="0" lang="en-GB"/>
          </a:p>
        </p:txBody>
      </p:sp>
      <p:sp>
        <p:nvSpPr>
          <p:cNvPr id="104865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r>
              <a:rPr dirty="0" lang="en-GB" smtClean="0">
                <a:effectLst/>
              </a:rPr>
              <a:t>Carpal tunnel syndrome occurs frequently and may be a presenting manifestation of </a:t>
            </a:r>
            <a:r>
              <a:rPr dirty="0" lang="en-GB" err="1" smtClean="0">
                <a:effectLst/>
              </a:rPr>
              <a:t>SSc</a:t>
            </a:r>
            <a:r>
              <a:rPr dirty="0" lang="en-GB" smtClean="0">
                <a:effectLst/>
              </a:rPr>
              <a:t>. </a:t>
            </a:r>
          </a:p>
          <a:p>
            <a:r>
              <a:rPr dirty="0" lang="en-GB" smtClean="0">
                <a:effectLst/>
              </a:rPr>
              <a:t>Generalized arthralgia and stiffness are prominent in early disease</a:t>
            </a:r>
          </a:p>
          <a:p>
            <a:r>
              <a:rPr dirty="0" lang="en-GB" smtClean="0">
                <a:effectLst/>
              </a:rPr>
              <a:t>Dry eyes and dry mouth (</a:t>
            </a:r>
            <a:r>
              <a:rPr dirty="0" lang="en-GB" err="1" smtClean="0">
                <a:effectLst/>
              </a:rPr>
              <a:t>sicca</a:t>
            </a:r>
            <a:r>
              <a:rPr dirty="0" lang="en-GB" smtClean="0">
                <a:effectLst/>
              </a:rPr>
              <a:t> complex)</a:t>
            </a:r>
          </a:p>
          <a:p>
            <a:r>
              <a:rPr dirty="0" lang="en-GB" smtClean="0">
                <a:effectLst/>
              </a:rPr>
              <a:t>Hypothyroidism is common and generally due to fibrosis of the thyroid gland</a:t>
            </a:r>
            <a:endParaRPr dirty="0" lang="en-GB"/>
          </a:p>
        </p:txBody>
      </p:sp>
    </p:spTree>
  </p:cSld>
  <p:clrMapOvr>
    <a:masterClrMapping/>
  </p:clrMapOvr>
  <p:timing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GB" smtClean="0"/>
              <a:t>Definition</a:t>
            </a:r>
            <a:endParaRPr dirty="0" lang="en-GB"/>
          </a:p>
        </p:txBody>
      </p:sp>
      <p:sp>
        <p:nvSpPr>
          <p:cNvPr id="104859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6875" lnSpcReduction="20000"/>
          </a:bodyPr>
          <a:p>
            <a:r>
              <a:rPr dirty="0" lang="en-GB" smtClean="0"/>
              <a:t>Also known as scleroderma/ </a:t>
            </a:r>
            <a:r>
              <a:rPr dirty="0" lang="en-GB" err="1" smtClean="0"/>
              <a:t>SSc</a:t>
            </a:r>
            <a:endParaRPr dirty="0" lang="en-GB" smtClean="0"/>
          </a:p>
          <a:p>
            <a:r>
              <a:rPr dirty="0" lang="en-GB" smtClean="0"/>
              <a:t>Is an autoimmune disease of unknown aetiology characterized by</a:t>
            </a:r>
            <a:r>
              <a:rPr dirty="0" lang="en-GB" smtClean="0">
                <a:effectLst/>
              </a:rPr>
              <a:t> characterized by thickening of the skin (scleroderma) and internal organ fibrosis internal organs (</a:t>
            </a:r>
            <a:r>
              <a:rPr dirty="0" lang="en-GB" err="1" smtClean="0">
                <a:effectLst/>
              </a:rPr>
              <a:t>eg</a:t>
            </a:r>
            <a:r>
              <a:rPr dirty="0" lang="en-GB" smtClean="0">
                <a:effectLst/>
              </a:rPr>
              <a:t> lungs, GIT, heart, &amp;kidneys) </a:t>
            </a:r>
            <a:endParaRPr dirty="0" lang="en-GB" smtClean="0"/>
          </a:p>
          <a:p>
            <a:r>
              <a:rPr dirty="0" lang="en-GB" smtClean="0"/>
              <a:t>Also presents with </a:t>
            </a:r>
            <a:r>
              <a:rPr dirty="0" lang="en-GB" err="1" smtClean="0"/>
              <a:t>vaculopathy</a:t>
            </a:r>
            <a:r>
              <a:rPr dirty="0" lang="en-GB" smtClean="0"/>
              <a:t> ( Raynaud’s phenomenon) and autoantibody formation.</a:t>
            </a:r>
          </a:p>
          <a:p>
            <a:endParaRPr dirty="0" lang="en-GB"/>
          </a:p>
        </p:txBody>
      </p:sp>
    </p:spTree>
  </p:cSld>
  <p:clrMapOvr>
    <a:masterClrMapping/>
  </p:clrMapOvr>
  <p:timing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dirty="0" lang="en-GB" smtClean="0">
                <a:effectLst/>
              </a:rPr>
              <a:t>Diagnosis</a:t>
            </a:r>
            <a:br>
              <a:rPr dirty="0" lang="en-GB" smtClean="0">
                <a:effectLst/>
              </a:rPr>
            </a:br>
            <a:endParaRPr dirty="0" lang="en-GB"/>
          </a:p>
        </p:txBody>
      </p:sp>
      <p:sp>
        <p:nvSpPr>
          <p:cNvPr id="104866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7500" lnSpcReduction="20000"/>
          </a:bodyPr>
          <a:p>
            <a:r>
              <a:rPr dirty="0" lang="en-GB" smtClean="0">
                <a:effectLst/>
              </a:rPr>
              <a:t>The diagnosis of </a:t>
            </a:r>
            <a:r>
              <a:rPr dirty="0" lang="en-GB" err="1" smtClean="0">
                <a:effectLst/>
              </a:rPr>
              <a:t>SSc</a:t>
            </a:r>
            <a:r>
              <a:rPr dirty="0" lang="en-GB" smtClean="0">
                <a:effectLst/>
              </a:rPr>
              <a:t> is made primarily on clinical grounds and is generally straightforward in patients with established disease. </a:t>
            </a:r>
          </a:p>
          <a:p>
            <a:r>
              <a:rPr dirty="0" lang="en-GB" smtClean="0">
                <a:effectLst/>
              </a:rPr>
              <a:t>The presence of skin induration, with a characteristic symmetrical distribution pattern associated with typical visceral organ manifestations, establishes the diagnosis with a high degree of certainty</a:t>
            </a:r>
          </a:p>
          <a:p>
            <a:r>
              <a:rPr dirty="0" lang="en-GB" smtClean="0"/>
              <a:t>Barium Swallow- GERD</a:t>
            </a:r>
          </a:p>
          <a:p>
            <a:r>
              <a:rPr dirty="0" lang="en-GB" smtClean="0"/>
              <a:t>ECG- Conduction abnormalities</a:t>
            </a:r>
          </a:p>
          <a:p>
            <a:r>
              <a:rPr dirty="0" lang="en-GB" smtClean="0"/>
              <a:t>Auto-antibodies</a:t>
            </a:r>
            <a:endParaRPr dirty="0" lang="en-GB"/>
          </a:p>
        </p:txBody>
      </p:sp>
    </p:spTree>
  </p:cSld>
  <p:clrMapOvr>
    <a:masterClrMapping/>
  </p:clrMapOvr>
  <p:timing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GB" err="1" smtClean="0"/>
              <a:t>SSc</a:t>
            </a:r>
            <a:r>
              <a:rPr dirty="0" lang="en-GB" smtClean="0"/>
              <a:t> In Kenya</a:t>
            </a:r>
            <a:endParaRPr dirty="0" lang="en-GB"/>
          </a:p>
        </p:txBody>
      </p:sp>
      <p:sp>
        <p:nvSpPr>
          <p:cNvPr id="104866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7500" lnSpcReduction="20000"/>
          </a:bodyPr>
          <a:p>
            <a:r>
              <a:rPr dirty="0" lang="en-US" smtClean="0"/>
              <a:t>Study of 50 patients</a:t>
            </a:r>
          </a:p>
          <a:p>
            <a:r>
              <a:rPr dirty="0" lang="en-US" smtClean="0"/>
              <a:t>M:F 1:4</a:t>
            </a:r>
          </a:p>
          <a:p>
            <a:r>
              <a:rPr dirty="0" lang="en-US" smtClean="0"/>
              <a:t>Mean </a:t>
            </a:r>
            <a:r>
              <a:rPr dirty="0" lang="en-US"/>
              <a:t>age of presentation was 41.7 years with a range of 4 years to 70 years</a:t>
            </a:r>
            <a:r>
              <a:rPr dirty="0" lang="en-US" smtClean="0"/>
              <a:t>.</a:t>
            </a:r>
          </a:p>
          <a:p>
            <a:r>
              <a:rPr dirty="0" lang="en-US" smtClean="0"/>
              <a:t>Majority </a:t>
            </a:r>
            <a:r>
              <a:rPr dirty="0" lang="en-US"/>
              <a:t>of the patients (82%) presented with diffuse </a:t>
            </a:r>
            <a:r>
              <a:rPr dirty="0" lang="en-US" err="1"/>
              <a:t>cutaneos</a:t>
            </a:r>
            <a:r>
              <a:rPr dirty="0" lang="en-US"/>
              <a:t> systemic sclerosis</a:t>
            </a:r>
            <a:r>
              <a:rPr dirty="0" lang="en-US" smtClean="0"/>
              <a:t>.</a:t>
            </a:r>
          </a:p>
          <a:p>
            <a:r>
              <a:rPr dirty="0" lang="en-US" smtClean="0"/>
              <a:t>Skin </a:t>
            </a:r>
            <a:r>
              <a:rPr dirty="0" lang="en-US"/>
              <a:t>manifestation was the commonest presentation (100%), followed by Raynaud’s phenomenon (64%), pulmonary disease (56%) and esophageal disease (54%). </a:t>
            </a:r>
            <a:endParaRPr dirty="0" lang="en-US" smtClean="0"/>
          </a:p>
          <a:p>
            <a:r>
              <a:rPr dirty="0" lang="en-US" smtClean="0"/>
              <a:t>Antinuclear </a:t>
            </a:r>
            <a:r>
              <a:rPr dirty="0" lang="en-US"/>
              <a:t>antibodies were present in 67% of the patients tested. </a:t>
            </a:r>
            <a:endParaRPr dirty="0" lang="en-GB"/>
          </a:p>
          <a:p>
            <a:endParaRPr dirty="0" lang="en-GB"/>
          </a:p>
        </p:txBody>
      </p:sp>
      <p:sp>
        <p:nvSpPr>
          <p:cNvPr id="1048664" name="TextBox 3"/>
          <p:cNvSpPr txBox="1"/>
          <p:nvPr/>
        </p:nvSpPr>
        <p:spPr>
          <a:xfrm>
            <a:off x="395536" y="6309320"/>
            <a:ext cx="8568952" cy="584775"/>
          </a:xfrm>
          <a:prstGeom prst="rect"/>
          <a:noFill/>
        </p:spPr>
        <p:txBody>
          <a:bodyPr rtlCol="0" wrap="square">
            <a:spAutoFit/>
          </a:bodyPr>
          <a:p>
            <a:r>
              <a:rPr dirty="0" sz="1600" i="1" lang="en-US" smtClean="0"/>
              <a:t>Ilovi CS, </a:t>
            </a:r>
            <a:r>
              <a:rPr dirty="0" sz="1600" i="1" lang="en-US" err="1" smtClean="0"/>
              <a:t>Oyoo</a:t>
            </a:r>
            <a:r>
              <a:rPr dirty="0" sz="1600" i="1" lang="en-US" smtClean="0"/>
              <a:t> </a:t>
            </a:r>
            <a:r>
              <a:rPr dirty="0" sz="1600" i="1" lang="en-US" err="1" smtClean="0"/>
              <a:t>GO.</a:t>
            </a:r>
            <a:r>
              <a:rPr dirty="0" sz="1600" lang="en-US" err="1" smtClean="0"/>
              <a:t>Characteristics</a:t>
            </a:r>
            <a:r>
              <a:rPr dirty="0" sz="1600" lang="en-US" smtClean="0"/>
              <a:t> Of Patients With Systemic Sclerosis In Nairobi, Kenya: A Retrospective Study .</a:t>
            </a:r>
            <a:r>
              <a:rPr dirty="0" sz="1600" lang="en-US"/>
              <a:t> Africa Journal of Rheumatology.  </a:t>
            </a:r>
            <a:r>
              <a:rPr dirty="0" sz="1600" lang="en-US" err="1"/>
              <a:t>Vol</a:t>
            </a:r>
            <a:r>
              <a:rPr dirty="0" sz="1600" lang="en-US"/>
              <a:t> 1; Jan  2013: Page 23-27</a:t>
            </a:r>
            <a:endParaRPr dirty="0" sz="1600" lang="en-GB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GB" smtClean="0"/>
              <a:t>Management</a:t>
            </a:r>
            <a:endParaRPr dirty="0" lang="en-GB"/>
          </a:p>
        </p:txBody>
      </p:sp>
      <p:sp>
        <p:nvSpPr>
          <p:cNvPr id="1048666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lang="en-GB" smtClean="0">
                <a:effectLst/>
              </a:rPr>
              <a:t>To date, no therapy has been shown to significantly alter the natural history of </a:t>
            </a:r>
            <a:r>
              <a:rPr dirty="0" lang="en-GB" err="1" smtClean="0">
                <a:effectLst/>
              </a:rPr>
              <a:t>SSc</a:t>
            </a:r>
            <a:endParaRPr dirty="0" lang="en-GB" smtClean="0">
              <a:effectLst/>
            </a:endParaRPr>
          </a:p>
          <a:p>
            <a:r>
              <a:rPr dirty="0" lang="en-GB" err="1" smtClean="0"/>
              <a:t>Raynauds</a:t>
            </a:r>
            <a:r>
              <a:rPr dirty="0" lang="en-GB" smtClean="0"/>
              <a:t>- Warmth, Calcium channel blockers</a:t>
            </a:r>
          </a:p>
          <a:p>
            <a:r>
              <a:rPr dirty="0" lang="en-GB" err="1" smtClean="0"/>
              <a:t>SSc</a:t>
            </a:r>
            <a:r>
              <a:rPr dirty="0" lang="en-GB" smtClean="0"/>
              <a:t> renal crisis- ACEI</a:t>
            </a:r>
          </a:p>
          <a:p>
            <a:r>
              <a:rPr dirty="0" lang="en-GB" smtClean="0"/>
              <a:t>GERD- PPI</a:t>
            </a:r>
          </a:p>
          <a:p>
            <a:r>
              <a:rPr dirty="0" lang="en-GB" smtClean="0"/>
              <a:t>Lung disease- Cyclophosphamide</a:t>
            </a:r>
            <a:endParaRPr dirty="0" lang="en-GB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GB" smtClean="0"/>
              <a:t>Epidemiology</a:t>
            </a:r>
            <a:endParaRPr dirty="0" lang="en-GB"/>
          </a:p>
        </p:txBody>
      </p:sp>
      <p:sp>
        <p:nvSpPr>
          <p:cNvPr id="1048598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lang="en-GB" smtClean="0"/>
              <a:t>Usually affects women aged 30- 40 years</a:t>
            </a:r>
          </a:p>
          <a:p>
            <a:r>
              <a:rPr dirty="0" lang="en-GB" smtClean="0"/>
              <a:t>F:M ratio 3-6:1</a:t>
            </a:r>
          </a:p>
          <a:p>
            <a:r>
              <a:rPr dirty="0" lang="en-GB" smtClean="0"/>
              <a:t>No racial preponderance</a:t>
            </a:r>
          </a:p>
          <a:p>
            <a:r>
              <a:rPr dirty="0" lang="en-GB" smtClean="0"/>
              <a:t>* Local data</a:t>
            </a:r>
          </a:p>
          <a:p>
            <a:endParaRPr dirty="0" lang="en-GB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Title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GB" smtClean="0"/>
              <a:t>Pathophysiology</a:t>
            </a:r>
            <a:endParaRPr dirty="0" lang="en-GB"/>
          </a:p>
        </p:txBody>
      </p:sp>
      <p:sp>
        <p:nvSpPr>
          <p:cNvPr id="104860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en-GB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GB" err="1" smtClean="0"/>
              <a:t>Vasculopathy</a:t>
            </a:r>
            <a:endParaRPr dirty="0" lang="en-GB"/>
          </a:p>
        </p:txBody>
      </p:sp>
      <p:sp>
        <p:nvSpPr>
          <p:cNvPr id="104860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3750" lnSpcReduction="10000"/>
          </a:bodyPr>
          <a:p>
            <a:r>
              <a:rPr dirty="0" lang="en-GB" smtClean="0">
                <a:effectLst/>
              </a:rPr>
              <a:t>Raynaud's phenomenon, an early manifestation, is characterized by an altered blood-flow response to cold challenge.</a:t>
            </a:r>
          </a:p>
          <a:p>
            <a:r>
              <a:rPr dirty="0" lang="en-GB" smtClean="0">
                <a:effectLst/>
              </a:rPr>
              <a:t>This is initially reversible vascular abnormality is associated with alterations in the autonomic and peripheral nervous systems.</a:t>
            </a:r>
          </a:p>
          <a:p>
            <a:r>
              <a:rPr dirty="0" lang="en-GB" smtClean="0">
                <a:effectLst/>
              </a:rPr>
              <a:t>Progressive luminal occlusion culminates in the striking absence of blood vessels seen on angiograms of the hands and kidneys of patients with late-stage disease.</a:t>
            </a:r>
            <a:endParaRPr dirty="0" lang="en-GB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dirty="0" lang="en-GB" smtClean="0">
                <a:effectLst/>
              </a:rPr>
              <a:t>Cellular and </a:t>
            </a:r>
            <a:r>
              <a:rPr dirty="0" lang="en-GB" err="1" smtClean="0">
                <a:effectLst/>
              </a:rPr>
              <a:t>Humoral</a:t>
            </a:r>
            <a:r>
              <a:rPr dirty="0" lang="en-GB" smtClean="0">
                <a:effectLst/>
              </a:rPr>
              <a:t> Autoimmunity</a:t>
            </a:r>
            <a:endParaRPr dirty="0" lang="en-GB"/>
          </a:p>
        </p:txBody>
      </p:sp>
      <p:sp>
        <p:nvSpPr>
          <p:cNvPr id="104860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r>
              <a:rPr dirty="0" lang="en-GB" smtClean="0">
                <a:effectLst/>
              </a:rPr>
              <a:t>Circulating autoantibodies occur in virtually all patients with </a:t>
            </a:r>
            <a:r>
              <a:rPr dirty="0" lang="en-GB" err="1" smtClean="0">
                <a:effectLst/>
              </a:rPr>
              <a:t>SSc</a:t>
            </a:r>
            <a:r>
              <a:rPr dirty="0" lang="en-GB" smtClean="0">
                <a:effectLst/>
              </a:rPr>
              <a:t>. </a:t>
            </a:r>
          </a:p>
          <a:p>
            <a:r>
              <a:rPr dirty="0" lang="en-GB" smtClean="0"/>
              <a:t>Include Antinuclear antibodies (ANA) </a:t>
            </a:r>
          </a:p>
          <a:p>
            <a:r>
              <a:rPr dirty="0" lang="en-GB" smtClean="0"/>
              <a:t>May also have autoantibodies specific to </a:t>
            </a:r>
            <a:r>
              <a:rPr dirty="0" lang="en-GB" err="1" smtClean="0"/>
              <a:t>SSc</a:t>
            </a:r>
            <a:endParaRPr dirty="0" lang="en-GB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dirty="0" lang="en-GB" smtClean="0">
                <a:effectLst/>
              </a:rPr>
              <a:t>Fibrosis</a:t>
            </a:r>
            <a:endParaRPr dirty="0" lang="en-GB"/>
          </a:p>
        </p:txBody>
      </p:sp>
      <p:sp>
        <p:nvSpPr>
          <p:cNvPr id="1048611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lang="en-GB" smtClean="0">
                <a:effectLst/>
              </a:rPr>
              <a:t>Fibrosis characteristically follows and is thought to be a consequence of autoimmunity and vascular damage. </a:t>
            </a:r>
          </a:p>
          <a:p>
            <a:r>
              <a:rPr dirty="0" lang="en-GB" smtClean="0"/>
              <a:t>C</a:t>
            </a:r>
            <a:r>
              <a:rPr dirty="0" lang="en-GB" smtClean="0">
                <a:effectLst/>
              </a:rPr>
              <a:t>haracterized by progressive replacement of normal tissue architecture with dense connective tissue.</a:t>
            </a:r>
          </a:p>
          <a:p>
            <a:r>
              <a:rPr dirty="0" lang="en-GB" smtClean="0"/>
              <a:t>Hallmark of </a:t>
            </a:r>
            <a:r>
              <a:rPr dirty="0" lang="en-GB" err="1" smtClean="0">
                <a:effectLst/>
              </a:rPr>
              <a:t>SSc</a:t>
            </a:r>
            <a:endParaRPr dirty="0" lang="en-GB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GB" smtClean="0"/>
              <a:t>Clinical Variants (1)</a:t>
            </a:r>
            <a:endParaRPr dirty="0" lang="en-GB"/>
          </a:p>
        </p:txBody>
      </p:sp>
      <p:sp>
        <p:nvSpPr>
          <p:cNvPr id="104861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lang="en-GB" smtClean="0"/>
              <a:t>The hallmark of the disease is the skin fibrosis (scleroderma)</a:t>
            </a:r>
          </a:p>
          <a:p>
            <a:r>
              <a:rPr dirty="0" lang="en-GB" smtClean="0"/>
              <a:t>Also has internal organ fibrosis of different magnitudes</a:t>
            </a:r>
          </a:p>
          <a:p>
            <a:r>
              <a:rPr dirty="0" lang="en-GB" smtClean="0"/>
              <a:t>These determine the type of disease that develops</a:t>
            </a:r>
          </a:p>
          <a:p>
            <a:endParaRPr dirty="0" lang="en-GB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SYSTEMIC SCLEROSIS</dc:title>
  <dc:creator>USER</dc:creator>
  <cp:lastModifiedBy>ILOVI</cp:lastModifiedBy>
  <dcterms:created xsi:type="dcterms:W3CDTF">2014-06-25T07:26:22Z</dcterms:created>
  <dcterms:modified xsi:type="dcterms:W3CDTF">2016-12-11T13:00:53Z</dcterms:modified>
</cp:coreProperties>
</file>