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9" r:id="rId6"/>
    <p:sldId id="260" r:id="rId7"/>
    <p:sldId id="264" r:id="rId8"/>
    <p:sldId id="265" r:id="rId9"/>
    <p:sldId id="414" r:id="rId10"/>
    <p:sldId id="271" r:id="rId11"/>
    <p:sldId id="270" r:id="rId12"/>
    <p:sldId id="262" r:id="rId13"/>
    <p:sldId id="405" r:id="rId14"/>
    <p:sldId id="272" r:id="rId15"/>
    <p:sldId id="266" r:id="rId16"/>
    <p:sldId id="408" r:id="rId17"/>
    <p:sldId id="267" r:id="rId18"/>
    <p:sldId id="263" r:id="rId19"/>
    <p:sldId id="415" r:id="rId20"/>
    <p:sldId id="407" r:id="rId21"/>
    <p:sldId id="409" r:id="rId22"/>
    <p:sldId id="413" r:id="rId23"/>
    <p:sldId id="417" r:id="rId24"/>
    <p:sldId id="411" r:id="rId25"/>
    <p:sldId id="418" r:id="rId26"/>
    <p:sldId id="419" r:id="rId27"/>
    <p:sldId id="4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667" autoAdjust="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6B664-5676-43FA-AAF0-115FCC447209}" type="datetimeFigureOut">
              <a:rPr lang="en-US" smtClean="0"/>
              <a:t>2/23/2021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382EA-EDDD-4DF1-A09F-157742BFEB00}" type="slidenum">
              <a:rPr lang="en-US" smtClean="0"/>
              <a:t>‹#›</a:t>
            </a:fld>
            <a:endParaRPr lang="en-US"/>
          </a:p>
        </p:txBody>
      </p:sp>
    </p:spTree>
    <p:extLst>
      <p:ext uri="{BB962C8B-B14F-4D97-AF65-F5344CB8AC3E}">
        <p14:creationId xmlns:p14="http://schemas.microsoft.com/office/powerpoint/2010/main" val="89965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Paired bean shaped retroperitoneal organs. Functional unit is the nephron – glomerulus and tubules</a:t>
            </a:r>
          </a:p>
        </p:txBody>
      </p:sp>
      <p:sp>
        <p:nvSpPr>
          <p:cNvPr id="4" name="Slide Number Placeholder 3"/>
          <p:cNvSpPr>
            <a:spLocks noGrp="1"/>
          </p:cNvSpPr>
          <p:nvPr>
            <p:ph type="sldNum" sz="quarter" idx="5"/>
          </p:nvPr>
        </p:nvSpPr>
        <p:spPr/>
        <p:txBody>
          <a:bodyPr/>
          <a:lstStyle/>
          <a:p>
            <a:fld id="{9F7382EA-EDDD-4DF1-A09F-157742BFEB00}" type="slidenum">
              <a:rPr lang="en-US" smtClean="0"/>
              <a:t>3</a:t>
            </a:fld>
            <a:endParaRPr lang="en-US"/>
          </a:p>
        </p:txBody>
      </p:sp>
    </p:spTree>
    <p:extLst>
      <p:ext uri="{BB962C8B-B14F-4D97-AF65-F5344CB8AC3E}">
        <p14:creationId xmlns:p14="http://schemas.microsoft.com/office/powerpoint/2010/main" val="271866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spcAft>
                <a:spcPts val="600"/>
              </a:spcAft>
            </a:pPr>
            <a:r>
              <a:rPr lang="en-US" dirty="0"/>
              <a:t>Dialysis replaces the non endocrine functions of the kidney in patients with kidney failure, renal transplantation replaces both endocrine and non endocrine functions </a:t>
            </a:r>
            <a:r>
              <a:rPr lang="en-US" altLang="en-US" sz="1200" dirty="0">
                <a:solidFill>
                  <a:srgbClr val="000000"/>
                </a:solidFill>
                <a:cs typeface="Times New Roman" panose="02020603050405020304" pitchFamily="18" charset="0"/>
              </a:rPr>
              <a:t>Blood concentrations of these substances build to toxic levels and have to be eliminated through RRT where indicated. </a:t>
            </a:r>
            <a:endParaRPr lang="en-US" sz="1200" b="1" dirty="0"/>
          </a:p>
          <a:p>
            <a:pPr>
              <a:lnSpc>
                <a:spcPct val="100000"/>
              </a:lnSpc>
              <a:spcBef>
                <a:spcPts val="600"/>
              </a:spcBef>
              <a:spcAft>
                <a:spcPts val="600"/>
              </a:spcAft>
            </a:pPr>
            <a:endParaRPr lang="en-US" sz="1200" b="1" dirty="0"/>
          </a:p>
          <a:p>
            <a:endParaRPr lang="en-US" dirty="0"/>
          </a:p>
        </p:txBody>
      </p:sp>
      <p:sp>
        <p:nvSpPr>
          <p:cNvPr id="4" name="Slide Number Placeholder 3"/>
          <p:cNvSpPr>
            <a:spLocks noGrp="1"/>
          </p:cNvSpPr>
          <p:nvPr>
            <p:ph type="sldNum" sz="quarter" idx="5"/>
          </p:nvPr>
        </p:nvSpPr>
        <p:spPr/>
        <p:txBody>
          <a:bodyPr/>
          <a:lstStyle/>
          <a:p>
            <a:fld id="{9F7382EA-EDDD-4DF1-A09F-157742BFEB00}" type="slidenum">
              <a:rPr lang="en-US" smtClean="0"/>
              <a:t>4</a:t>
            </a:fld>
            <a:endParaRPr lang="en-US"/>
          </a:p>
        </p:txBody>
      </p:sp>
    </p:spTree>
    <p:extLst>
      <p:ext uri="{BB962C8B-B14F-4D97-AF65-F5344CB8AC3E}">
        <p14:creationId xmlns:p14="http://schemas.microsoft.com/office/powerpoint/2010/main" val="408990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Solute clearance depends on: concentration gradient of solutes between the intravascular compartment and dialysate, dialysate and blood flow, properties of the dialysis membrane, size and charge of the solute.</a:t>
            </a:r>
          </a:p>
        </p:txBody>
      </p:sp>
      <p:sp>
        <p:nvSpPr>
          <p:cNvPr id="4" name="Slide Number Placeholder 3"/>
          <p:cNvSpPr>
            <a:spLocks noGrp="1"/>
          </p:cNvSpPr>
          <p:nvPr>
            <p:ph type="sldNum" sz="quarter" idx="5"/>
          </p:nvPr>
        </p:nvSpPr>
        <p:spPr/>
        <p:txBody>
          <a:bodyPr/>
          <a:lstStyle/>
          <a:p>
            <a:fld id="{9F7382EA-EDDD-4DF1-A09F-157742BFEB00}" type="slidenum">
              <a:rPr lang="en-US" smtClean="0"/>
              <a:t>7</a:t>
            </a:fld>
            <a:endParaRPr lang="en-US"/>
          </a:p>
        </p:txBody>
      </p:sp>
    </p:spTree>
    <p:extLst>
      <p:ext uri="{BB962C8B-B14F-4D97-AF65-F5344CB8AC3E}">
        <p14:creationId xmlns:p14="http://schemas.microsoft.com/office/powerpoint/2010/main" val="44374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Dialyzer: fibers or plates function as a semipermeable membrane across which blood and dialysate flow. By crossing this membrane, solutes and water move between a patient's intravascular compartment and the dialysis fluid contained within the dialyzer. </a:t>
            </a:r>
            <a:r>
              <a:rPr lang="en-US" sz="1200" b="0" i="0" u="none" strike="noStrike" kern="1200" baseline="0" dirty="0">
                <a:solidFill>
                  <a:schemeClr val="tx1"/>
                </a:solidFill>
                <a:latin typeface="+mn-lt"/>
                <a:ea typeface="+mn-ea"/>
                <a:cs typeface="+mn-cs"/>
              </a:rPr>
              <a:t>Blood passes through the insides of these tiny fibers</a:t>
            </a:r>
          </a:p>
          <a:p>
            <a:r>
              <a:rPr lang="en-US" sz="1200" b="0" i="0" u="none" strike="noStrike" kern="1200" baseline="0" dirty="0">
                <a:solidFill>
                  <a:schemeClr val="tx1"/>
                </a:solidFill>
                <a:latin typeface="+mn-lt"/>
                <a:ea typeface="+mn-ea"/>
                <a:cs typeface="+mn-cs"/>
              </a:rPr>
              <a:t>(capillaries); dialysate surrounds them on the outside. Molecules of a certain size range pass back and forth between the blood and dialysate, always moving from an area of higher concentration to an area of lower concentration.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Dialysate: </a:t>
            </a:r>
            <a:r>
              <a:rPr lang="en-US" dirty="0" err="1"/>
              <a:t>electrolyce</a:t>
            </a:r>
            <a:r>
              <a:rPr lang="en-US" dirty="0"/>
              <a:t> concentrations closely match plasma. Concentrations can be varied</a:t>
            </a:r>
          </a:p>
          <a:p>
            <a:endParaRPr lang="en-US" dirty="0"/>
          </a:p>
        </p:txBody>
      </p:sp>
      <p:sp>
        <p:nvSpPr>
          <p:cNvPr id="4" name="Slide Number Placeholder 3"/>
          <p:cNvSpPr>
            <a:spLocks noGrp="1"/>
          </p:cNvSpPr>
          <p:nvPr>
            <p:ph type="sldNum" sz="quarter" idx="5"/>
          </p:nvPr>
        </p:nvSpPr>
        <p:spPr/>
        <p:txBody>
          <a:bodyPr/>
          <a:lstStyle/>
          <a:p>
            <a:fld id="{9F7382EA-EDDD-4DF1-A09F-157742BFEB00}" type="slidenum">
              <a:rPr lang="en-US" smtClean="0"/>
              <a:t>8</a:t>
            </a:fld>
            <a:endParaRPr lang="en-US"/>
          </a:p>
        </p:txBody>
      </p:sp>
    </p:spTree>
    <p:extLst>
      <p:ext uri="{BB962C8B-B14F-4D97-AF65-F5344CB8AC3E}">
        <p14:creationId xmlns:p14="http://schemas.microsoft.com/office/powerpoint/2010/main" val="425181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process </a:t>
            </a:r>
            <a:r>
              <a:rPr lang="en-US" u="none" dirty="0">
                <a:solidFill>
                  <a:schemeClr val="tx1"/>
                </a:solidFill>
                <a:effectLst/>
              </a:rPr>
              <a:t>uses the patient's peritoneum in the abdomen as a membrane across which fluids and dissolved substances (electrolytes, urea, glucose, albumin and other small molecules) are exchanged from the blood. Fluid is introduced through a permanent tube in the abdomen and flushed out either every night while the patient sleeps (automatic peritoneal dialysis) or via regular exchanges throughout the day (continuous </a:t>
            </a:r>
            <a:r>
              <a:rPr lang="en-US" dirty="0">
                <a:solidFill>
                  <a:schemeClr val="tx1"/>
                </a:solidFill>
                <a:effectLst/>
              </a:rPr>
              <a:t>ambulatory peritoneal dialysis). </a:t>
            </a:r>
          </a:p>
          <a:p>
            <a:endParaRPr lang="en-US" dirty="0">
              <a:solidFill>
                <a:schemeClr val="tx1"/>
              </a:solidFill>
              <a:effectLst/>
            </a:endParaRPr>
          </a:p>
          <a:p>
            <a:r>
              <a:rPr lang="en-US" dirty="0">
                <a:effectLst/>
              </a:rPr>
              <a:t>The fluid used for dialysis uses glucose as a primary osmotic agent, but this may lead to peritonitis, the decline of kidney and peritoneal membrane function and other negative health outcomes. The acidity, high concentration and presence of lactate and products of the degradation of glucose in the solution (particularly the latter) may contribute to these health issues.</a:t>
            </a:r>
            <a:endParaRPr lang="en-US" dirty="0">
              <a:solidFill>
                <a:schemeClr val="tx1"/>
              </a:solidFill>
              <a:effectLst/>
            </a:endParaRPr>
          </a:p>
          <a:p>
            <a:endParaRPr lang="en-US" dirty="0"/>
          </a:p>
        </p:txBody>
      </p:sp>
      <p:sp>
        <p:nvSpPr>
          <p:cNvPr id="4" name="Slide Number Placeholder 3"/>
          <p:cNvSpPr>
            <a:spLocks noGrp="1"/>
          </p:cNvSpPr>
          <p:nvPr>
            <p:ph type="sldNum" sz="quarter" idx="5"/>
          </p:nvPr>
        </p:nvSpPr>
        <p:spPr/>
        <p:txBody>
          <a:bodyPr/>
          <a:lstStyle/>
          <a:p>
            <a:fld id="{9F7382EA-EDDD-4DF1-A09F-157742BFEB00}" type="slidenum">
              <a:rPr lang="en-US" smtClean="0"/>
              <a:t>17</a:t>
            </a:fld>
            <a:endParaRPr lang="en-US"/>
          </a:p>
        </p:txBody>
      </p:sp>
    </p:spTree>
    <p:extLst>
      <p:ext uri="{BB962C8B-B14F-4D97-AF65-F5344CB8AC3E}">
        <p14:creationId xmlns:p14="http://schemas.microsoft.com/office/powerpoint/2010/main" val="364564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question patients frequently ask—―how long will my transplant last‖—is a very difficult one to answer. In terms of half-life, it is approximately 10 years for a transplant from a deceased donor and 15 years for a transplant from a living donor </a:t>
            </a:r>
            <a:endParaRPr lang="en-US" dirty="0"/>
          </a:p>
        </p:txBody>
      </p:sp>
      <p:sp>
        <p:nvSpPr>
          <p:cNvPr id="4" name="Slide Number Placeholder 3"/>
          <p:cNvSpPr>
            <a:spLocks noGrp="1"/>
          </p:cNvSpPr>
          <p:nvPr>
            <p:ph type="sldNum" sz="quarter" idx="5"/>
          </p:nvPr>
        </p:nvSpPr>
        <p:spPr/>
        <p:txBody>
          <a:bodyPr/>
          <a:lstStyle/>
          <a:p>
            <a:fld id="{9F7382EA-EDDD-4DF1-A09F-157742BFEB00}" type="slidenum">
              <a:rPr lang="en-US" smtClean="0"/>
              <a:t>18</a:t>
            </a:fld>
            <a:endParaRPr lang="en-US"/>
          </a:p>
        </p:txBody>
      </p:sp>
    </p:spTree>
    <p:extLst>
      <p:ext uri="{BB962C8B-B14F-4D97-AF65-F5344CB8AC3E}">
        <p14:creationId xmlns:p14="http://schemas.microsoft.com/office/powerpoint/2010/main" val="310575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Rigorous, time consuming, </a:t>
            </a:r>
            <a:r>
              <a:rPr lang="en-US" sz="1200" b="0" i="0" kern="1200" dirty="0">
                <a:solidFill>
                  <a:schemeClr val="tx1"/>
                </a:solidFill>
                <a:effectLst/>
                <a:latin typeface="+mn-lt"/>
                <a:ea typeface="+mn-ea"/>
                <a:cs typeface="+mn-cs"/>
              </a:rPr>
              <a:t>a tremendous amount of information must be collected, reviewed, analyzed, and synthesized in a cost-effective manner.</a:t>
            </a:r>
          </a:p>
          <a:p>
            <a:r>
              <a:rPr lang="en-US" sz="1200" b="0" i="0" kern="1200" dirty="0">
                <a:solidFill>
                  <a:schemeClr val="tx1"/>
                </a:solidFill>
                <a:effectLst/>
                <a:latin typeface="+mn-lt"/>
                <a:ea typeface="+mn-ea"/>
                <a:cs typeface="+mn-cs"/>
              </a:rPr>
              <a:t>Done by a multidisciplinary team A multidisciplinary team of transplant surgeons, nephrologists, nurses, social workers, nutritionists, and financial coordinators form the core group that evaluates the patient</a:t>
            </a:r>
            <a:endParaRPr lang="en-US" dirty="0"/>
          </a:p>
        </p:txBody>
      </p:sp>
      <p:sp>
        <p:nvSpPr>
          <p:cNvPr id="4" name="Slide Number Placeholder 3"/>
          <p:cNvSpPr>
            <a:spLocks noGrp="1"/>
          </p:cNvSpPr>
          <p:nvPr>
            <p:ph type="sldNum" sz="quarter" idx="5"/>
          </p:nvPr>
        </p:nvSpPr>
        <p:spPr/>
        <p:txBody>
          <a:bodyPr/>
          <a:lstStyle/>
          <a:p>
            <a:fld id="{9F7382EA-EDDD-4DF1-A09F-157742BFEB00}" type="slidenum">
              <a:rPr lang="en-US" smtClean="0"/>
              <a:t>19</a:t>
            </a:fld>
            <a:endParaRPr lang="en-US"/>
          </a:p>
        </p:txBody>
      </p:sp>
    </p:spTree>
    <p:extLst>
      <p:ext uri="{BB962C8B-B14F-4D97-AF65-F5344CB8AC3E}">
        <p14:creationId xmlns:p14="http://schemas.microsoft.com/office/powerpoint/2010/main" val="2878970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382EA-EDDD-4DF1-A09F-157742BFEB00}" type="slidenum">
              <a:rPr lang="en-US" smtClean="0"/>
              <a:t>27</a:t>
            </a:fld>
            <a:endParaRPr lang="en-US"/>
          </a:p>
        </p:txBody>
      </p:sp>
    </p:spTree>
    <p:extLst>
      <p:ext uri="{BB962C8B-B14F-4D97-AF65-F5344CB8AC3E}">
        <p14:creationId xmlns:p14="http://schemas.microsoft.com/office/powerpoint/2010/main" val="280605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3200-F207-47FC-8A51-F40F68A9E4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ED25F2-0EB7-4DFC-A3A7-53774C756B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1B9585-20A1-4340-B79C-CDACB93D5760}"/>
              </a:ext>
            </a:extLst>
          </p:cNvPr>
          <p:cNvSpPr>
            <a:spLocks noGrp="1"/>
          </p:cNvSpPr>
          <p:nvPr>
            <p:ph type="dt" sz="half" idx="10"/>
          </p:nvPr>
        </p:nvSpPr>
        <p:spPr/>
        <p:txBody>
          <a:bodyPr/>
          <a:lstStyle/>
          <a:p>
            <a:fld id="{DA829EF3-3D53-4690-8D97-A2FAE1BA7831}" type="datetimeFigureOut">
              <a:rPr lang="en-US" smtClean="0"/>
              <a:t>2/23/2021</a:t>
            </a:fld>
            <a:endParaRPr lang="en-US"/>
          </a:p>
        </p:txBody>
      </p:sp>
      <p:sp>
        <p:nvSpPr>
          <p:cNvPr id="5" name="Footer Placeholder 4">
            <a:extLst>
              <a:ext uri="{FF2B5EF4-FFF2-40B4-BE49-F238E27FC236}">
                <a16:creationId xmlns:a16="http://schemas.microsoft.com/office/drawing/2014/main" id="{1310F06A-783E-4649-B4E3-CA752B6FA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F8BF7-9661-4D08-B27E-485EDD29FB5F}"/>
              </a:ext>
            </a:extLst>
          </p:cNvPr>
          <p:cNvSpPr>
            <a:spLocks noGrp="1"/>
          </p:cNvSpPr>
          <p:nvPr>
            <p:ph type="sldNum" sz="quarter" idx="12"/>
          </p:nvPr>
        </p:nvSpPr>
        <p:spPr/>
        <p:txBody>
          <a:bodyPr/>
          <a:lstStyle/>
          <a:p>
            <a:fld id="{12CEF1C5-92F0-40EB-A31B-E7217AE5AA6A}" type="slidenum">
              <a:rPr lang="en-US" smtClean="0"/>
              <a:t>‹#›</a:t>
            </a:fld>
            <a:endParaRPr lang="en-US"/>
          </a:p>
        </p:txBody>
      </p:sp>
    </p:spTree>
    <p:extLst>
      <p:ext uri="{BB962C8B-B14F-4D97-AF65-F5344CB8AC3E}">
        <p14:creationId xmlns:p14="http://schemas.microsoft.com/office/powerpoint/2010/main" val="28366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6355-D225-4A99-840A-430D2A292C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94439B-D241-45E0-9706-BAA70FCA4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47A37-BEAE-494F-9AE7-DF00D1C5CC27}"/>
              </a:ext>
            </a:extLst>
          </p:cNvPr>
          <p:cNvSpPr>
            <a:spLocks noGrp="1"/>
          </p:cNvSpPr>
          <p:nvPr>
            <p:ph type="dt" sz="half" idx="10"/>
          </p:nvPr>
        </p:nvSpPr>
        <p:spPr/>
        <p:txBody>
          <a:bodyPr/>
          <a:lstStyle/>
          <a:p>
            <a:fld id="{DA829EF3-3D53-4690-8D97-A2FAE1BA7831}" type="datetimeFigureOut">
              <a:rPr lang="en-US" smtClean="0"/>
              <a:t>2/23/2021</a:t>
            </a:fld>
            <a:endParaRPr lang="en-US"/>
          </a:p>
        </p:txBody>
      </p:sp>
      <p:sp>
        <p:nvSpPr>
          <p:cNvPr id="5" name="Footer Placeholder 4">
            <a:extLst>
              <a:ext uri="{FF2B5EF4-FFF2-40B4-BE49-F238E27FC236}">
                <a16:creationId xmlns:a16="http://schemas.microsoft.com/office/drawing/2014/main" id="{9836E9A8-DB86-4663-832D-FFAEE1542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332F4-8901-4114-891B-5F3C24B0A413}"/>
              </a:ext>
            </a:extLst>
          </p:cNvPr>
          <p:cNvSpPr>
            <a:spLocks noGrp="1"/>
          </p:cNvSpPr>
          <p:nvPr>
            <p:ph type="sldNum" sz="quarter" idx="12"/>
          </p:nvPr>
        </p:nvSpPr>
        <p:spPr/>
        <p:txBody>
          <a:bodyPr/>
          <a:lstStyle/>
          <a:p>
            <a:fld id="{12CEF1C5-92F0-40EB-A31B-E7217AE5AA6A}" type="slidenum">
              <a:rPr lang="en-US" smtClean="0"/>
              <a:t>‹#›</a:t>
            </a:fld>
            <a:endParaRPr lang="en-US"/>
          </a:p>
        </p:txBody>
      </p:sp>
    </p:spTree>
    <p:extLst>
      <p:ext uri="{BB962C8B-B14F-4D97-AF65-F5344CB8AC3E}">
        <p14:creationId xmlns:p14="http://schemas.microsoft.com/office/powerpoint/2010/main" val="176443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F2400C-B86A-4019-8A68-5A4726F23A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E285C3-B930-49C9-9C26-9481E23DC0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02883-83DA-4DE7-BFFB-55B1B5CE0770}"/>
              </a:ext>
            </a:extLst>
          </p:cNvPr>
          <p:cNvSpPr>
            <a:spLocks noGrp="1"/>
          </p:cNvSpPr>
          <p:nvPr>
            <p:ph type="dt" sz="half" idx="10"/>
          </p:nvPr>
        </p:nvSpPr>
        <p:spPr/>
        <p:txBody>
          <a:bodyPr/>
          <a:lstStyle/>
          <a:p>
            <a:fld id="{DA829EF3-3D53-4690-8D97-A2FAE1BA7831}" type="datetimeFigureOut">
              <a:rPr lang="en-US" smtClean="0"/>
              <a:t>2/23/2021</a:t>
            </a:fld>
            <a:endParaRPr lang="en-US"/>
          </a:p>
        </p:txBody>
      </p:sp>
      <p:sp>
        <p:nvSpPr>
          <p:cNvPr id="5" name="Footer Placeholder 4">
            <a:extLst>
              <a:ext uri="{FF2B5EF4-FFF2-40B4-BE49-F238E27FC236}">
                <a16:creationId xmlns:a16="http://schemas.microsoft.com/office/drawing/2014/main" id="{A409B468-5FF5-4A79-A004-B6B4ECD86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9747D-B495-4866-8727-42FBDA10D427}"/>
              </a:ext>
            </a:extLst>
          </p:cNvPr>
          <p:cNvSpPr>
            <a:spLocks noGrp="1"/>
          </p:cNvSpPr>
          <p:nvPr>
            <p:ph type="sldNum" sz="quarter" idx="12"/>
          </p:nvPr>
        </p:nvSpPr>
        <p:spPr/>
        <p:txBody>
          <a:bodyPr/>
          <a:lstStyle/>
          <a:p>
            <a:fld id="{12CEF1C5-92F0-40EB-A31B-E7217AE5AA6A}" type="slidenum">
              <a:rPr lang="en-US" smtClean="0"/>
              <a:t>‹#›</a:t>
            </a:fld>
            <a:endParaRPr lang="en-US"/>
          </a:p>
        </p:txBody>
      </p:sp>
    </p:spTree>
    <p:extLst>
      <p:ext uri="{BB962C8B-B14F-4D97-AF65-F5344CB8AC3E}">
        <p14:creationId xmlns:p14="http://schemas.microsoft.com/office/powerpoint/2010/main" val="383577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4680-A9D1-4E3B-A5D0-789F5D5829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D51DE4-79C9-42C6-93C4-D4AA69A7D4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2BFF1-1B21-4C16-8C92-14EA366F433C}"/>
              </a:ext>
            </a:extLst>
          </p:cNvPr>
          <p:cNvSpPr>
            <a:spLocks noGrp="1"/>
          </p:cNvSpPr>
          <p:nvPr>
            <p:ph type="dt" sz="half" idx="10"/>
          </p:nvPr>
        </p:nvSpPr>
        <p:spPr/>
        <p:txBody>
          <a:bodyPr/>
          <a:lstStyle/>
          <a:p>
            <a:fld id="{DA829EF3-3D53-4690-8D97-A2FAE1BA7831}" type="datetimeFigureOut">
              <a:rPr lang="en-US" smtClean="0"/>
              <a:t>2/23/2021</a:t>
            </a:fld>
            <a:endParaRPr lang="en-US"/>
          </a:p>
        </p:txBody>
      </p:sp>
      <p:sp>
        <p:nvSpPr>
          <p:cNvPr id="5" name="Footer Placeholder 4">
            <a:extLst>
              <a:ext uri="{FF2B5EF4-FFF2-40B4-BE49-F238E27FC236}">
                <a16:creationId xmlns:a16="http://schemas.microsoft.com/office/drawing/2014/main" id="{CDAFAF2C-8417-4242-B201-6F8DCA07B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57D69-0C91-4644-AA9A-B4E90DBE3986}"/>
              </a:ext>
            </a:extLst>
          </p:cNvPr>
          <p:cNvSpPr>
            <a:spLocks noGrp="1"/>
          </p:cNvSpPr>
          <p:nvPr>
            <p:ph type="sldNum" sz="quarter" idx="12"/>
          </p:nvPr>
        </p:nvSpPr>
        <p:spPr/>
        <p:txBody>
          <a:bodyPr/>
          <a:lstStyle/>
          <a:p>
            <a:fld id="{12CEF1C5-92F0-40EB-A31B-E7217AE5AA6A}" type="slidenum">
              <a:rPr lang="en-US" smtClean="0"/>
              <a:t>‹#›</a:t>
            </a:fld>
            <a:endParaRPr lang="en-US"/>
          </a:p>
        </p:txBody>
      </p:sp>
    </p:spTree>
    <p:extLst>
      <p:ext uri="{BB962C8B-B14F-4D97-AF65-F5344CB8AC3E}">
        <p14:creationId xmlns:p14="http://schemas.microsoft.com/office/powerpoint/2010/main" val="428085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BAB3-2E90-4EBA-A10F-A58973D8B3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15DB61-2D6E-4AE7-AB34-212BFE94A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A9C547-C205-45E2-B745-C22CCC464A2B}"/>
              </a:ext>
            </a:extLst>
          </p:cNvPr>
          <p:cNvSpPr>
            <a:spLocks noGrp="1"/>
          </p:cNvSpPr>
          <p:nvPr>
            <p:ph type="dt" sz="half" idx="10"/>
          </p:nvPr>
        </p:nvSpPr>
        <p:spPr/>
        <p:txBody>
          <a:bodyPr/>
          <a:lstStyle/>
          <a:p>
            <a:fld id="{DA829EF3-3D53-4690-8D97-A2FAE1BA7831}" type="datetimeFigureOut">
              <a:rPr lang="en-US" smtClean="0"/>
              <a:t>2/23/2021</a:t>
            </a:fld>
            <a:endParaRPr lang="en-US"/>
          </a:p>
        </p:txBody>
      </p:sp>
      <p:sp>
        <p:nvSpPr>
          <p:cNvPr id="5" name="Footer Placeholder 4">
            <a:extLst>
              <a:ext uri="{FF2B5EF4-FFF2-40B4-BE49-F238E27FC236}">
                <a16:creationId xmlns:a16="http://schemas.microsoft.com/office/drawing/2014/main" id="{28E4FFDE-4FCC-4C66-9194-31F3651D6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BF41FB-26BF-4925-AAED-6BAD57E63283}"/>
              </a:ext>
            </a:extLst>
          </p:cNvPr>
          <p:cNvSpPr>
            <a:spLocks noGrp="1"/>
          </p:cNvSpPr>
          <p:nvPr>
            <p:ph type="sldNum" sz="quarter" idx="12"/>
          </p:nvPr>
        </p:nvSpPr>
        <p:spPr/>
        <p:txBody>
          <a:bodyPr/>
          <a:lstStyle/>
          <a:p>
            <a:fld id="{12CEF1C5-92F0-40EB-A31B-E7217AE5AA6A}" type="slidenum">
              <a:rPr lang="en-US" smtClean="0"/>
              <a:t>‹#›</a:t>
            </a:fld>
            <a:endParaRPr lang="en-US"/>
          </a:p>
        </p:txBody>
      </p:sp>
    </p:spTree>
    <p:extLst>
      <p:ext uri="{BB962C8B-B14F-4D97-AF65-F5344CB8AC3E}">
        <p14:creationId xmlns:p14="http://schemas.microsoft.com/office/powerpoint/2010/main" val="222174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93ED-1B66-43B7-BE37-D57A729804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13601-94F5-4D6D-8730-9EA60CC38B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22910F-1BEF-450E-9C03-C90E21D715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7498AF-8D61-4153-9C82-ECB3EC89ACA8}"/>
              </a:ext>
            </a:extLst>
          </p:cNvPr>
          <p:cNvSpPr>
            <a:spLocks noGrp="1"/>
          </p:cNvSpPr>
          <p:nvPr>
            <p:ph type="dt" sz="half" idx="10"/>
          </p:nvPr>
        </p:nvSpPr>
        <p:spPr/>
        <p:txBody>
          <a:bodyPr/>
          <a:lstStyle/>
          <a:p>
            <a:fld id="{DA829EF3-3D53-4690-8D97-A2FAE1BA7831}" type="datetimeFigureOut">
              <a:rPr lang="en-US" smtClean="0"/>
              <a:t>2/23/2021</a:t>
            </a:fld>
            <a:endParaRPr lang="en-US"/>
          </a:p>
        </p:txBody>
      </p:sp>
      <p:sp>
        <p:nvSpPr>
          <p:cNvPr id="6" name="Footer Placeholder 5">
            <a:extLst>
              <a:ext uri="{FF2B5EF4-FFF2-40B4-BE49-F238E27FC236}">
                <a16:creationId xmlns:a16="http://schemas.microsoft.com/office/drawing/2014/main" id="{AF3D109D-A029-4751-A98F-0D9B7A6600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02E50-39CB-4098-804F-D06AE52841DF}"/>
              </a:ext>
            </a:extLst>
          </p:cNvPr>
          <p:cNvSpPr>
            <a:spLocks noGrp="1"/>
          </p:cNvSpPr>
          <p:nvPr>
            <p:ph type="sldNum" sz="quarter" idx="12"/>
          </p:nvPr>
        </p:nvSpPr>
        <p:spPr/>
        <p:txBody>
          <a:bodyPr/>
          <a:lstStyle/>
          <a:p>
            <a:fld id="{12CEF1C5-92F0-40EB-A31B-E7217AE5AA6A}" type="slidenum">
              <a:rPr lang="en-US" smtClean="0"/>
              <a:t>‹#›</a:t>
            </a:fld>
            <a:endParaRPr lang="en-US"/>
          </a:p>
        </p:txBody>
      </p:sp>
    </p:spTree>
    <p:extLst>
      <p:ext uri="{BB962C8B-B14F-4D97-AF65-F5344CB8AC3E}">
        <p14:creationId xmlns:p14="http://schemas.microsoft.com/office/powerpoint/2010/main" val="68012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A1E4-A325-4827-ACB3-AF5B25D5A3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6C2957-9B69-4F6F-BC01-0ACB638FCD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B54086-361D-4D4F-8FB5-41C5028B86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4CCA4A-E1C9-4495-A041-7529044ABB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B072D4-6153-48A0-A6BC-E154838208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70F4E2-E34A-4B87-AC14-ECD8CB3A3346}"/>
              </a:ext>
            </a:extLst>
          </p:cNvPr>
          <p:cNvSpPr>
            <a:spLocks noGrp="1"/>
          </p:cNvSpPr>
          <p:nvPr>
            <p:ph type="dt" sz="half" idx="10"/>
          </p:nvPr>
        </p:nvSpPr>
        <p:spPr/>
        <p:txBody>
          <a:bodyPr/>
          <a:lstStyle/>
          <a:p>
            <a:fld id="{DA829EF3-3D53-4690-8D97-A2FAE1BA7831}" type="datetimeFigureOut">
              <a:rPr lang="en-US" smtClean="0"/>
              <a:t>2/23/2021</a:t>
            </a:fld>
            <a:endParaRPr lang="en-US"/>
          </a:p>
        </p:txBody>
      </p:sp>
      <p:sp>
        <p:nvSpPr>
          <p:cNvPr id="8" name="Footer Placeholder 7">
            <a:extLst>
              <a:ext uri="{FF2B5EF4-FFF2-40B4-BE49-F238E27FC236}">
                <a16:creationId xmlns:a16="http://schemas.microsoft.com/office/drawing/2014/main" id="{54619000-20DA-4D52-BE61-AF9315D442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57C13A-A0D3-407B-89C8-B9D2C379EC6F}"/>
              </a:ext>
            </a:extLst>
          </p:cNvPr>
          <p:cNvSpPr>
            <a:spLocks noGrp="1"/>
          </p:cNvSpPr>
          <p:nvPr>
            <p:ph type="sldNum" sz="quarter" idx="12"/>
          </p:nvPr>
        </p:nvSpPr>
        <p:spPr/>
        <p:txBody>
          <a:bodyPr/>
          <a:lstStyle/>
          <a:p>
            <a:fld id="{12CEF1C5-92F0-40EB-A31B-E7217AE5AA6A}" type="slidenum">
              <a:rPr lang="en-US" smtClean="0"/>
              <a:t>‹#›</a:t>
            </a:fld>
            <a:endParaRPr lang="en-US"/>
          </a:p>
        </p:txBody>
      </p:sp>
    </p:spTree>
    <p:extLst>
      <p:ext uri="{BB962C8B-B14F-4D97-AF65-F5344CB8AC3E}">
        <p14:creationId xmlns:p14="http://schemas.microsoft.com/office/powerpoint/2010/main" val="81665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2831-E1C9-4910-BB9B-C36BE388C8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2DFFCC-7E87-4773-857D-77107D0378C7}"/>
              </a:ext>
            </a:extLst>
          </p:cNvPr>
          <p:cNvSpPr>
            <a:spLocks noGrp="1"/>
          </p:cNvSpPr>
          <p:nvPr>
            <p:ph type="dt" sz="half" idx="10"/>
          </p:nvPr>
        </p:nvSpPr>
        <p:spPr/>
        <p:txBody>
          <a:bodyPr/>
          <a:lstStyle/>
          <a:p>
            <a:fld id="{DA829EF3-3D53-4690-8D97-A2FAE1BA7831}" type="datetimeFigureOut">
              <a:rPr lang="en-US" smtClean="0"/>
              <a:t>2/23/2021</a:t>
            </a:fld>
            <a:endParaRPr lang="en-US"/>
          </a:p>
        </p:txBody>
      </p:sp>
      <p:sp>
        <p:nvSpPr>
          <p:cNvPr id="4" name="Footer Placeholder 3">
            <a:extLst>
              <a:ext uri="{FF2B5EF4-FFF2-40B4-BE49-F238E27FC236}">
                <a16:creationId xmlns:a16="http://schemas.microsoft.com/office/drawing/2014/main" id="{2A5F7850-4243-41E6-8154-D51746E4EB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0D9D60-D1B8-46C4-837C-973F28F81351}"/>
              </a:ext>
            </a:extLst>
          </p:cNvPr>
          <p:cNvSpPr>
            <a:spLocks noGrp="1"/>
          </p:cNvSpPr>
          <p:nvPr>
            <p:ph type="sldNum" sz="quarter" idx="12"/>
          </p:nvPr>
        </p:nvSpPr>
        <p:spPr/>
        <p:txBody>
          <a:bodyPr/>
          <a:lstStyle/>
          <a:p>
            <a:fld id="{12CEF1C5-92F0-40EB-A31B-E7217AE5AA6A}" type="slidenum">
              <a:rPr lang="en-US" smtClean="0"/>
              <a:t>‹#›</a:t>
            </a:fld>
            <a:endParaRPr lang="en-US"/>
          </a:p>
        </p:txBody>
      </p:sp>
    </p:spTree>
    <p:extLst>
      <p:ext uri="{BB962C8B-B14F-4D97-AF65-F5344CB8AC3E}">
        <p14:creationId xmlns:p14="http://schemas.microsoft.com/office/powerpoint/2010/main" val="86239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20F2DE-FB22-43C8-8374-CF854E4C3D29}"/>
              </a:ext>
            </a:extLst>
          </p:cNvPr>
          <p:cNvSpPr>
            <a:spLocks noGrp="1"/>
          </p:cNvSpPr>
          <p:nvPr>
            <p:ph type="dt" sz="half" idx="10"/>
          </p:nvPr>
        </p:nvSpPr>
        <p:spPr/>
        <p:txBody>
          <a:bodyPr/>
          <a:lstStyle/>
          <a:p>
            <a:fld id="{DA829EF3-3D53-4690-8D97-A2FAE1BA7831}" type="datetimeFigureOut">
              <a:rPr lang="en-US" smtClean="0"/>
              <a:t>2/23/2021</a:t>
            </a:fld>
            <a:endParaRPr lang="en-US"/>
          </a:p>
        </p:txBody>
      </p:sp>
      <p:sp>
        <p:nvSpPr>
          <p:cNvPr id="3" name="Footer Placeholder 2">
            <a:extLst>
              <a:ext uri="{FF2B5EF4-FFF2-40B4-BE49-F238E27FC236}">
                <a16:creationId xmlns:a16="http://schemas.microsoft.com/office/drawing/2014/main" id="{B8582CBA-C449-4A79-8BCF-34AF8E806A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4CD7D9-4304-413F-B5E5-A4B2B4E4719B}"/>
              </a:ext>
            </a:extLst>
          </p:cNvPr>
          <p:cNvSpPr>
            <a:spLocks noGrp="1"/>
          </p:cNvSpPr>
          <p:nvPr>
            <p:ph type="sldNum" sz="quarter" idx="12"/>
          </p:nvPr>
        </p:nvSpPr>
        <p:spPr/>
        <p:txBody>
          <a:bodyPr/>
          <a:lstStyle/>
          <a:p>
            <a:fld id="{12CEF1C5-92F0-40EB-A31B-E7217AE5AA6A}" type="slidenum">
              <a:rPr lang="en-US" smtClean="0"/>
              <a:t>‹#›</a:t>
            </a:fld>
            <a:endParaRPr lang="en-US"/>
          </a:p>
        </p:txBody>
      </p:sp>
    </p:spTree>
    <p:extLst>
      <p:ext uri="{BB962C8B-B14F-4D97-AF65-F5344CB8AC3E}">
        <p14:creationId xmlns:p14="http://schemas.microsoft.com/office/powerpoint/2010/main" val="111884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7689-68A6-4073-8E8C-4A0169757F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F3188A-57BF-4682-B62F-661B1C96D7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561FBB-9147-4DAD-A3C8-F8FA1E710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0C6A29-6416-4208-AB98-1CE6763ED8F5}"/>
              </a:ext>
            </a:extLst>
          </p:cNvPr>
          <p:cNvSpPr>
            <a:spLocks noGrp="1"/>
          </p:cNvSpPr>
          <p:nvPr>
            <p:ph type="dt" sz="half" idx="10"/>
          </p:nvPr>
        </p:nvSpPr>
        <p:spPr/>
        <p:txBody>
          <a:bodyPr/>
          <a:lstStyle/>
          <a:p>
            <a:fld id="{DA829EF3-3D53-4690-8D97-A2FAE1BA7831}" type="datetimeFigureOut">
              <a:rPr lang="en-US" smtClean="0"/>
              <a:t>2/23/2021</a:t>
            </a:fld>
            <a:endParaRPr lang="en-US"/>
          </a:p>
        </p:txBody>
      </p:sp>
      <p:sp>
        <p:nvSpPr>
          <p:cNvPr id="6" name="Footer Placeholder 5">
            <a:extLst>
              <a:ext uri="{FF2B5EF4-FFF2-40B4-BE49-F238E27FC236}">
                <a16:creationId xmlns:a16="http://schemas.microsoft.com/office/drawing/2014/main" id="{9086C535-14EC-49D4-9B86-E6F03B608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77512-D813-46FA-90CF-92DD1F93F9D8}"/>
              </a:ext>
            </a:extLst>
          </p:cNvPr>
          <p:cNvSpPr>
            <a:spLocks noGrp="1"/>
          </p:cNvSpPr>
          <p:nvPr>
            <p:ph type="sldNum" sz="quarter" idx="12"/>
          </p:nvPr>
        </p:nvSpPr>
        <p:spPr/>
        <p:txBody>
          <a:bodyPr/>
          <a:lstStyle/>
          <a:p>
            <a:fld id="{12CEF1C5-92F0-40EB-A31B-E7217AE5AA6A}" type="slidenum">
              <a:rPr lang="en-US" smtClean="0"/>
              <a:t>‹#›</a:t>
            </a:fld>
            <a:endParaRPr lang="en-US"/>
          </a:p>
        </p:txBody>
      </p:sp>
    </p:spTree>
    <p:extLst>
      <p:ext uri="{BB962C8B-B14F-4D97-AF65-F5344CB8AC3E}">
        <p14:creationId xmlns:p14="http://schemas.microsoft.com/office/powerpoint/2010/main" val="42756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6CE6-06F8-4184-8EE6-1B655F88E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FC6B76-7A5E-451C-8468-F1AE357ED9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66B85A-D0A4-429E-80DF-B02A49D7F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B2329-B20C-45FF-8F2A-BA4D1F3495D2}"/>
              </a:ext>
            </a:extLst>
          </p:cNvPr>
          <p:cNvSpPr>
            <a:spLocks noGrp="1"/>
          </p:cNvSpPr>
          <p:nvPr>
            <p:ph type="dt" sz="half" idx="10"/>
          </p:nvPr>
        </p:nvSpPr>
        <p:spPr/>
        <p:txBody>
          <a:bodyPr/>
          <a:lstStyle/>
          <a:p>
            <a:fld id="{DA829EF3-3D53-4690-8D97-A2FAE1BA7831}" type="datetimeFigureOut">
              <a:rPr lang="en-US" smtClean="0"/>
              <a:t>2/23/2021</a:t>
            </a:fld>
            <a:endParaRPr lang="en-US"/>
          </a:p>
        </p:txBody>
      </p:sp>
      <p:sp>
        <p:nvSpPr>
          <p:cNvPr id="6" name="Footer Placeholder 5">
            <a:extLst>
              <a:ext uri="{FF2B5EF4-FFF2-40B4-BE49-F238E27FC236}">
                <a16:creationId xmlns:a16="http://schemas.microsoft.com/office/drawing/2014/main" id="{FDD21118-0BA5-4269-BB92-3260CFC29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27226-9506-463D-B3F6-173D689E8B5E}"/>
              </a:ext>
            </a:extLst>
          </p:cNvPr>
          <p:cNvSpPr>
            <a:spLocks noGrp="1"/>
          </p:cNvSpPr>
          <p:nvPr>
            <p:ph type="sldNum" sz="quarter" idx="12"/>
          </p:nvPr>
        </p:nvSpPr>
        <p:spPr/>
        <p:txBody>
          <a:bodyPr/>
          <a:lstStyle/>
          <a:p>
            <a:fld id="{12CEF1C5-92F0-40EB-A31B-E7217AE5AA6A}" type="slidenum">
              <a:rPr lang="en-US" smtClean="0"/>
              <a:t>‹#›</a:t>
            </a:fld>
            <a:endParaRPr lang="en-US"/>
          </a:p>
        </p:txBody>
      </p:sp>
    </p:spTree>
    <p:extLst>
      <p:ext uri="{BB962C8B-B14F-4D97-AF65-F5344CB8AC3E}">
        <p14:creationId xmlns:p14="http://schemas.microsoft.com/office/powerpoint/2010/main" val="120684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E63A9C-AC5B-45B0-A6BA-18793BA57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4B9519-54B9-46B8-81F6-5E0A2C8103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C8D96-6582-4235-A99B-EDA730790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29EF3-3D53-4690-8D97-A2FAE1BA7831}" type="datetimeFigureOut">
              <a:rPr lang="en-US" smtClean="0"/>
              <a:t>2/23/2021</a:t>
            </a:fld>
            <a:endParaRPr lang="en-US"/>
          </a:p>
        </p:txBody>
      </p:sp>
      <p:sp>
        <p:nvSpPr>
          <p:cNvPr id="5" name="Footer Placeholder 4">
            <a:extLst>
              <a:ext uri="{FF2B5EF4-FFF2-40B4-BE49-F238E27FC236}">
                <a16:creationId xmlns:a16="http://schemas.microsoft.com/office/drawing/2014/main" id="{2EB9DD35-7E78-4FE8-A967-A3F57D5CAA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A87408-9843-4381-8C6E-32649F245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EF1C5-92F0-40EB-A31B-E7217AE5AA6A}" type="slidenum">
              <a:rPr lang="en-US" smtClean="0"/>
              <a:t>‹#›</a:t>
            </a:fld>
            <a:endParaRPr lang="en-US"/>
          </a:p>
        </p:txBody>
      </p:sp>
    </p:spTree>
    <p:extLst>
      <p:ext uri="{BB962C8B-B14F-4D97-AF65-F5344CB8AC3E}">
        <p14:creationId xmlns:p14="http://schemas.microsoft.com/office/powerpoint/2010/main" val="218807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4C18-603A-49CB-A36E-C4E58B16B60A}"/>
              </a:ext>
            </a:extLst>
          </p:cNvPr>
          <p:cNvSpPr>
            <a:spLocks noGrp="1"/>
          </p:cNvSpPr>
          <p:nvPr>
            <p:ph type="ctrTitle"/>
          </p:nvPr>
        </p:nvSpPr>
        <p:spPr/>
        <p:txBody>
          <a:bodyPr>
            <a:normAutofit/>
          </a:bodyPr>
          <a:lstStyle/>
          <a:p>
            <a:r>
              <a:rPr lang="en-US" sz="4000" b="1" dirty="0"/>
              <a:t>BASICS OF RENAL REPLACEMENT THERAPY AND TRANSPLANTATION</a:t>
            </a:r>
          </a:p>
        </p:txBody>
      </p:sp>
      <p:sp>
        <p:nvSpPr>
          <p:cNvPr id="3" name="Subtitle 2">
            <a:extLst>
              <a:ext uri="{FF2B5EF4-FFF2-40B4-BE49-F238E27FC236}">
                <a16:creationId xmlns:a16="http://schemas.microsoft.com/office/drawing/2014/main" id="{2D5DFDF4-6618-4C4A-91C0-A769BEBBA3AB}"/>
              </a:ext>
            </a:extLst>
          </p:cNvPr>
          <p:cNvSpPr>
            <a:spLocks noGrp="1"/>
          </p:cNvSpPr>
          <p:nvPr>
            <p:ph type="subTitle" idx="1"/>
          </p:nvPr>
        </p:nvSpPr>
        <p:spPr>
          <a:xfrm>
            <a:off x="1247553" y="5600958"/>
            <a:ext cx="9144000" cy="884902"/>
          </a:xfrm>
        </p:spPr>
        <p:txBody>
          <a:bodyPr>
            <a:normAutofit/>
          </a:bodyPr>
          <a:lstStyle/>
          <a:p>
            <a:r>
              <a:rPr lang="en-US" sz="1800" dirty="0"/>
              <a:t>Dr. Juliet Akoth</a:t>
            </a:r>
          </a:p>
          <a:p>
            <a:r>
              <a:rPr lang="en-US" sz="1800" dirty="0"/>
              <a:t>Nephrology fellow EAKI</a:t>
            </a:r>
          </a:p>
        </p:txBody>
      </p:sp>
    </p:spTree>
    <p:extLst>
      <p:ext uri="{BB962C8B-B14F-4D97-AF65-F5344CB8AC3E}">
        <p14:creationId xmlns:p14="http://schemas.microsoft.com/office/powerpoint/2010/main" val="3883585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F094C-D5F8-4862-B4DE-231BF64B4465}"/>
              </a:ext>
            </a:extLst>
          </p:cNvPr>
          <p:cNvSpPr>
            <a:spLocks noGrp="1"/>
          </p:cNvSpPr>
          <p:nvPr>
            <p:ph type="title"/>
          </p:nvPr>
        </p:nvSpPr>
        <p:spPr>
          <a:xfrm>
            <a:off x="838200" y="71179"/>
            <a:ext cx="10515600" cy="141472"/>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BAA4D7EB-E473-4006-813B-31DBD69908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6781" y="212651"/>
            <a:ext cx="8814391" cy="6103089"/>
          </a:xfrm>
        </p:spPr>
      </p:pic>
    </p:spTree>
    <p:extLst>
      <p:ext uri="{BB962C8B-B14F-4D97-AF65-F5344CB8AC3E}">
        <p14:creationId xmlns:p14="http://schemas.microsoft.com/office/powerpoint/2010/main" val="425232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768F-A69A-4E73-9508-3B0BAEFFAE17}"/>
              </a:ext>
            </a:extLst>
          </p:cNvPr>
          <p:cNvSpPr>
            <a:spLocks noGrp="1"/>
          </p:cNvSpPr>
          <p:nvPr>
            <p:ph type="title"/>
          </p:nvPr>
        </p:nvSpPr>
        <p:spPr>
          <a:xfrm>
            <a:off x="838200" y="159600"/>
            <a:ext cx="10515600" cy="637842"/>
          </a:xfrm>
        </p:spPr>
        <p:txBody>
          <a:bodyPr>
            <a:normAutofit/>
          </a:bodyPr>
          <a:lstStyle/>
          <a:p>
            <a:pPr algn="ctr"/>
            <a:r>
              <a:rPr lang="en-US" sz="3600" b="1" dirty="0"/>
              <a:t>Diffusion inside the dialyzer</a:t>
            </a:r>
          </a:p>
        </p:txBody>
      </p:sp>
      <p:pic>
        <p:nvPicPr>
          <p:cNvPr id="4" name="Content Placeholder 3">
            <a:extLst>
              <a:ext uri="{FF2B5EF4-FFF2-40B4-BE49-F238E27FC236}">
                <a16:creationId xmlns:a16="http://schemas.microsoft.com/office/drawing/2014/main" id="{ADF42899-5CB2-418F-B3A5-466AC7FE5B15}"/>
              </a:ext>
            </a:extLst>
          </p:cNvPr>
          <p:cNvPicPr>
            <a:picLocks noGrp="1" noChangeAspect="1"/>
          </p:cNvPicPr>
          <p:nvPr>
            <p:ph idx="1"/>
          </p:nvPr>
        </p:nvPicPr>
        <p:blipFill>
          <a:blip r:embed="rId2"/>
          <a:stretch>
            <a:fillRect/>
          </a:stretch>
        </p:blipFill>
        <p:spPr>
          <a:xfrm>
            <a:off x="2232837" y="648202"/>
            <a:ext cx="6581553" cy="6039181"/>
          </a:xfrm>
          <a:prstGeom prst="rect">
            <a:avLst/>
          </a:prstGeom>
        </p:spPr>
      </p:pic>
    </p:spTree>
    <p:extLst>
      <p:ext uri="{BB962C8B-B14F-4D97-AF65-F5344CB8AC3E}">
        <p14:creationId xmlns:p14="http://schemas.microsoft.com/office/powerpoint/2010/main" val="146691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AF43-FEA5-4ADC-961B-0C4AA2DBB3E9}"/>
              </a:ext>
            </a:extLst>
          </p:cNvPr>
          <p:cNvSpPr>
            <a:spLocks noGrp="1"/>
          </p:cNvSpPr>
          <p:nvPr>
            <p:ph type="title"/>
          </p:nvPr>
        </p:nvSpPr>
        <p:spPr>
          <a:xfrm>
            <a:off x="838200" y="141841"/>
            <a:ext cx="10515600" cy="655601"/>
          </a:xfrm>
        </p:spPr>
        <p:txBody>
          <a:bodyPr>
            <a:normAutofit/>
          </a:bodyPr>
          <a:lstStyle/>
          <a:p>
            <a:pPr algn="ctr"/>
            <a:r>
              <a:rPr lang="en-US" sz="3600" b="1" dirty="0"/>
              <a:t>Modalities of hemodialysis</a:t>
            </a:r>
          </a:p>
        </p:txBody>
      </p:sp>
      <p:sp>
        <p:nvSpPr>
          <p:cNvPr id="3" name="Content Placeholder 2">
            <a:extLst>
              <a:ext uri="{FF2B5EF4-FFF2-40B4-BE49-F238E27FC236}">
                <a16:creationId xmlns:a16="http://schemas.microsoft.com/office/drawing/2014/main" id="{40E03C4F-E710-46B6-BD7C-C6BE55837E62}"/>
              </a:ext>
            </a:extLst>
          </p:cNvPr>
          <p:cNvSpPr>
            <a:spLocks noGrp="1"/>
          </p:cNvSpPr>
          <p:nvPr>
            <p:ph idx="1"/>
          </p:nvPr>
        </p:nvSpPr>
        <p:spPr>
          <a:xfrm>
            <a:off x="838200" y="871870"/>
            <a:ext cx="10240926" cy="5305094"/>
          </a:xfrm>
        </p:spPr>
        <p:txBody>
          <a:bodyPr>
            <a:normAutofit fontScale="85000" lnSpcReduction="20000"/>
          </a:bodyPr>
          <a:lstStyle/>
          <a:p>
            <a:pPr>
              <a:lnSpc>
                <a:spcPct val="110000"/>
              </a:lnSpc>
              <a:spcBef>
                <a:spcPts val="600"/>
              </a:spcBef>
              <a:spcAft>
                <a:spcPts val="600"/>
              </a:spcAft>
            </a:pPr>
            <a:r>
              <a:rPr lang="en-US" b="1" dirty="0"/>
              <a:t>Intermittent dialysis (IHD)</a:t>
            </a:r>
          </a:p>
          <a:p>
            <a:pPr lvl="1">
              <a:lnSpc>
                <a:spcPct val="110000"/>
              </a:lnSpc>
              <a:spcBef>
                <a:spcPts val="600"/>
              </a:spcBef>
              <a:spcAft>
                <a:spcPts val="600"/>
              </a:spcAft>
            </a:pPr>
            <a:r>
              <a:rPr lang="en-US" dirty="0"/>
              <a:t>Hemodialysis treatments that are provided for brief intervals, usually every day or every 2-3 days as required </a:t>
            </a:r>
          </a:p>
          <a:p>
            <a:pPr lvl="1">
              <a:lnSpc>
                <a:spcPct val="110000"/>
              </a:lnSpc>
              <a:spcBef>
                <a:spcPts val="600"/>
              </a:spcBef>
              <a:spcAft>
                <a:spcPts val="600"/>
              </a:spcAft>
            </a:pPr>
            <a:r>
              <a:rPr lang="en-US" dirty="0"/>
              <a:t>Removes large amounts of water and wastes in a short period of time 2-4 hours</a:t>
            </a:r>
          </a:p>
          <a:p>
            <a:pPr>
              <a:lnSpc>
                <a:spcPct val="110000"/>
              </a:lnSpc>
              <a:spcBef>
                <a:spcPts val="600"/>
              </a:spcBef>
              <a:spcAft>
                <a:spcPts val="600"/>
              </a:spcAft>
            </a:pPr>
            <a:r>
              <a:rPr lang="en-US" b="1" dirty="0"/>
              <a:t>Continuous renal replacement therapy (CRRT)</a:t>
            </a:r>
          </a:p>
          <a:p>
            <a:pPr lvl="1">
              <a:lnSpc>
                <a:spcPct val="110000"/>
              </a:lnSpc>
              <a:spcBef>
                <a:spcPts val="600"/>
              </a:spcBef>
              <a:spcAft>
                <a:spcPts val="600"/>
              </a:spcAft>
            </a:pPr>
            <a:r>
              <a:rPr lang="en-US" dirty="0"/>
              <a:t>Represents a family of modalities that provides continuous support for severely ill patients with AKI and hemodynamically unstable</a:t>
            </a:r>
          </a:p>
          <a:p>
            <a:pPr lvl="1">
              <a:lnSpc>
                <a:spcPct val="110000"/>
              </a:lnSpc>
              <a:spcBef>
                <a:spcPts val="600"/>
              </a:spcBef>
              <a:spcAft>
                <a:spcPts val="600"/>
              </a:spcAft>
            </a:pPr>
            <a:r>
              <a:rPr lang="en-US" dirty="0"/>
              <a:t>Removes water and wastes at a slow and steady rate. </a:t>
            </a:r>
          </a:p>
          <a:p>
            <a:pPr lvl="1">
              <a:lnSpc>
                <a:spcPct val="110000"/>
              </a:lnSpc>
              <a:spcBef>
                <a:spcPts val="600"/>
              </a:spcBef>
              <a:spcAft>
                <a:spcPts val="600"/>
              </a:spcAft>
            </a:pPr>
            <a:r>
              <a:rPr lang="en-US" dirty="0"/>
              <a:t>Used in AKI especially in the intensive care unit setting</a:t>
            </a:r>
          </a:p>
          <a:p>
            <a:pPr>
              <a:lnSpc>
                <a:spcPct val="110000"/>
              </a:lnSpc>
              <a:spcBef>
                <a:spcPts val="600"/>
              </a:spcBef>
              <a:spcAft>
                <a:spcPts val="600"/>
              </a:spcAft>
            </a:pPr>
            <a:r>
              <a:rPr lang="en-US" b="1" dirty="0"/>
              <a:t>Sustained low efficiency daily dialysis (SLEED)</a:t>
            </a:r>
          </a:p>
          <a:p>
            <a:pPr lvl="1">
              <a:lnSpc>
                <a:spcPct val="110000"/>
              </a:lnSpc>
              <a:spcBef>
                <a:spcPts val="600"/>
              </a:spcBef>
              <a:spcAft>
                <a:spcPts val="600"/>
              </a:spcAft>
            </a:pPr>
            <a:r>
              <a:rPr lang="en-US" dirty="0"/>
              <a:t>Hybrid technique, uses conventional IHD machine, with prolonged treatment duration to maximize dialysis dose, reduced rate of UF and low efficiency solute removal</a:t>
            </a:r>
          </a:p>
          <a:p>
            <a:pPr lvl="1">
              <a:lnSpc>
                <a:spcPct val="110000"/>
              </a:lnSpc>
              <a:spcBef>
                <a:spcPts val="600"/>
              </a:spcBef>
              <a:spcAft>
                <a:spcPts val="600"/>
              </a:spcAft>
            </a:pPr>
            <a:r>
              <a:rPr lang="en-US" dirty="0"/>
              <a:t>Used in AKI patients with hemodynamic instability</a:t>
            </a:r>
          </a:p>
        </p:txBody>
      </p:sp>
    </p:spTree>
    <p:extLst>
      <p:ext uri="{BB962C8B-B14F-4D97-AF65-F5344CB8AC3E}">
        <p14:creationId xmlns:p14="http://schemas.microsoft.com/office/powerpoint/2010/main" val="233284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12380" y="1"/>
            <a:ext cx="10526233" cy="928669"/>
          </a:xfrm>
        </p:spPr>
        <p:txBody>
          <a:bodyPr>
            <a:normAutofit/>
          </a:bodyPr>
          <a:lstStyle/>
          <a:p>
            <a:pPr algn="ctr"/>
            <a:r>
              <a:rPr lang="en-US" sz="3600" b="1" dirty="0"/>
              <a:t>Modalities of hemodialysis</a:t>
            </a:r>
            <a:endParaRPr lang="en-US" sz="3600" dirty="0"/>
          </a:p>
        </p:txBody>
      </p:sp>
      <p:sp>
        <p:nvSpPr>
          <p:cNvPr id="6" name="Rectangle 5"/>
          <p:cNvSpPr/>
          <p:nvPr/>
        </p:nvSpPr>
        <p:spPr>
          <a:xfrm>
            <a:off x="2238348" y="1071546"/>
            <a:ext cx="2286016" cy="64294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200" dirty="0"/>
              <a:t>Intermittent </a:t>
            </a:r>
          </a:p>
        </p:txBody>
      </p:sp>
      <p:sp>
        <p:nvSpPr>
          <p:cNvPr id="7" name="Rectangle 6"/>
          <p:cNvSpPr/>
          <p:nvPr/>
        </p:nvSpPr>
        <p:spPr>
          <a:xfrm>
            <a:off x="7381884" y="1071546"/>
            <a:ext cx="2286016" cy="642942"/>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CRRT</a:t>
            </a:r>
          </a:p>
        </p:txBody>
      </p:sp>
      <p:sp>
        <p:nvSpPr>
          <p:cNvPr id="8" name="Rectangle 7"/>
          <p:cNvSpPr/>
          <p:nvPr/>
        </p:nvSpPr>
        <p:spPr>
          <a:xfrm>
            <a:off x="4810116" y="1071546"/>
            <a:ext cx="2286016" cy="64294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200" dirty="0"/>
              <a:t>Hybrid</a:t>
            </a:r>
          </a:p>
        </p:txBody>
      </p:sp>
      <p:sp>
        <p:nvSpPr>
          <p:cNvPr id="11" name="Down Arrow 10"/>
          <p:cNvSpPr/>
          <p:nvPr/>
        </p:nvSpPr>
        <p:spPr>
          <a:xfrm>
            <a:off x="8310578" y="1857364"/>
            <a:ext cx="357190" cy="42862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anchor="ctr"/>
          <a:lstStyle/>
          <a:p>
            <a:pPr algn="ctr"/>
            <a:endParaRPr lang="en-US">
              <a:solidFill>
                <a:srgbClr val="FFFFFF"/>
              </a:solidFill>
              <a:ea typeface="ＭＳ Ｐゴシック" charset="-128"/>
            </a:endParaRPr>
          </a:p>
        </p:txBody>
      </p:sp>
      <p:sp>
        <p:nvSpPr>
          <p:cNvPr id="12" name="Rectangle 11"/>
          <p:cNvSpPr/>
          <p:nvPr/>
        </p:nvSpPr>
        <p:spPr>
          <a:xfrm>
            <a:off x="2524100" y="2428868"/>
            <a:ext cx="1643074" cy="9286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anchor="ctr"/>
          <a:lstStyle/>
          <a:p>
            <a:pPr algn="ctr">
              <a:defRPr/>
            </a:pPr>
            <a:r>
              <a:rPr lang="en-US" sz="3200" dirty="0">
                <a:effectLst>
                  <a:outerShdw blurRad="38100" dist="38100" dir="2700000" algn="tl">
                    <a:srgbClr val="000000">
                      <a:alpha val="43137"/>
                    </a:srgbClr>
                  </a:outerShdw>
                </a:effectLst>
              </a:rPr>
              <a:t>IHD</a:t>
            </a:r>
          </a:p>
          <a:p>
            <a:pPr algn="ctr">
              <a:defRPr/>
            </a:pPr>
            <a:r>
              <a:rPr lang="en-US" sz="1400" dirty="0"/>
              <a:t>Intermittent </a:t>
            </a:r>
            <a:r>
              <a:rPr lang="en-US" sz="1400" dirty="0" err="1"/>
              <a:t>haemodialysis</a:t>
            </a:r>
            <a:endParaRPr lang="en-US" sz="1400" dirty="0"/>
          </a:p>
        </p:txBody>
      </p:sp>
      <p:sp>
        <p:nvSpPr>
          <p:cNvPr id="13" name="Rectangle 12"/>
          <p:cNvSpPr/>
          <p:nvPr/>
        </p:nvSpPr>
        <p:spPr>
          <a:xfrm>
            <a:off x="2524100" y="3500438"/>
            <a:ext cx="1643074" cy="9286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anchor="ctr"/>
          <a:lstStyle/>
          <a:p>
            <a:pPr algn="ctr">
              <a:defRPr/>
            </a:pPr>
            <a:r>
              <a:rPr lang="en-US" sz="3200" dirty="0">
                <a:effectLst>
                  <a:outerShdw blurRad="38100" dist="38100" dir="2700000" algn="tl">
                    <a:srgbClr val="000000">
                      <a:alpha val="43137"/>
                    </a:srgbClr>
                  </a:outerShdw>
                </a:effectLst>
              </a:rPr>
              <a:t>IUF</a:t>
            </a:r>
          </a:p>
          <a:p>
            <a:pPr algn="ctr">
              <a:defRPr/>
            </a:pPr>
            <a:r>
              <a:rPr lang="en-US" sz="1400" dirty="0"/>
              <a:t>Isolated </a:t>
            </a:r>
            <a:r>
              <a:rPr lang="en-US" sz="1400" dirty="0" err="1"/>
              <a:t>Ultrafiltration</a:t>
            </a:r>
            <a:endParaRPr lang="en-US" sz="1400" dirty="0"/>
          </a:p>
        </p:txBody>
      </p:sp>
      <p:sp>
        <p:nvSpPr>
          <p:cNvPr id="14" name="Rectangle 13"/>
          <p:cNvSpPr/>
          <p:nvPr/>
        </p:nvSpPr>
        <p:spPr>
          <a:xfrm>
            <a:off x="5095868" y="2428868"/>
            <a:ext cx="1643074" cy="114300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tIns="0" anchor="ctr"/>
          <a:lstStyle/>
          <a:p>
            <a:pPr algn="ctr">
              <a:defRPr/>
            </a:pPr>
            <a:r>
              <a:rPr lang="en-US" sz="3200" dirty="0">
                <a:effectLst>
                  <a:outerShdw blurRad="38100" dist="38100" dir="2700000" algn="tl">
                    <a:srgbClr val="000000">
                      <a:alpha val="43137"/>
                    </a:srgbClr>
                  </a:outerShdw>
                </a:effectLst>
              </a:rPr>
              <a:t>SLEDD</a:t>
            </a:r>
          </a:p>
          <a:p>
            <a:pPr algn="ctr">
              <a:defRPr/>
            </a:pPr>
            <a:r>
              <a:rPr lang="en-US" sz="1400" dirty="0"/>
              <a:t>Sustained (or slow) low efficiency daily dialysis</a:t>
            </a:r>
          </a:p>
        </p:txBody>
      </p:sp>
      <p:sp>
        <p:nvSpPr>
          <p:cNvPr id="15" name="Rectangle 14"/>
          <p:cNvSpPr/>
          <p:nvPr/>
        </p:nvSpPr>
        <p:spPr>
          <a:xfrm>
            <a:off x="5095868" y="3714752"/>
            <a:ext cx="1643074" cy="128588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tIns="0" anchor="ctr"/>
          <a:lstStyle/>
          <a:p>
            <a:pPr algn="ctr">
              <a:defRPr/>
            </a:pPr>
            <a:r>
              <a:rPr lang="en-US" sz="3200" dirty="0">
                <a:effectLst>
                  <a:outerShdw blurRad="38100" dist="38100" dir="2700000" algn="tl">
                    <a:srgbClr val="000000">
                      <a:alpha val="43137"/>
                    </a:srgbClr>
                  </a:outerShdw>
                </a:effectLst>
              </a:rPr>
              <a:t>SLEDD-F</a:t>
            </a:r>
          </a:p>
          <a:p>
            <a:pPr algn="ctr">
              <a:defRPr/>
            </a:pPr>
            <a:r>
              <a:rPr lang="en-US" sz="1400" dirty="0"/>
              <a:t>Sustained (or slow) low efficiency daily dialysis with filtration</a:t>
            </a:r>
          </a:p>
        </p:txBody>
      </p:sp>
      <p:sp>
        <p:nvSpPr>
          <p:cNvPr id="16" name="Rectangle 15"/>
          <p:cNvSpPr/>
          <p:nvPr/>
        </p:nvSpPr>
        <p:spPr>
          <a:xfrm>
            <a:off x="7524760" y="2428868"/>
            <a:ext cx="2000264" cy="928694"/>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tIns="0" anchor="ctr"/>
          <a:lstStyle/>
          <a:p>
            <a:pPr algn="ctr">
              <a:defRPr/>
            </a:pPr>
            <a:r>
              <a:rPr lang="en-US" sz="3200" dirty="0">
                <a:effectLst>
                  <a:outerShdw blurRad="38100" dist="38100" dir="2700000" algn="tl">
                    <a:srgbClr val="000000">
                      <a:alpha val="43137"/>
                    </a:srgbClr>
                  </a:outerShdw>
                </a:effectLst>
              </a:rPr>
              <a:t>CVVH</a:t>
            </a:r>
          </a:p>
          <a:p>
            <a:pPr algn="ctr">
              <a:defRPr/>
            </a:pPr>
            <a:r>
              <a:rPr lang="en-US" sz="1400" dirty="0"/>
              <a:t>Continuous </a:t>
            </a:r>
            <a:r>
              <a:rPr lang="en-US" sz="1400" dirty="0" err="1"/>
              <a:t>veno</a:t>
            </a:r>
            <a:r>
              <a:rPr lang="en-US" sz="1400" dirty="0"/>
              <a:t>-venous </a:t>
            </a:r>
            <a:r>
              <a:rPr lang="en-US" sz="1400" dirty="0" err="1"/>
              <a:t>haemofiltration</a:t>
            </a:r>
            <a:endParaRPr lang="en-US" sz="1400" dirty="0"/>
          </a:p>
        </p:txBody>
      </p:sp>
      <p:sp>
        <p:nvSpPr>
          <p:cNvPr id="17" name="Rectangle 16"/>
          <p:cNvSpPr/>
          <p:nvPr/>
        </p:nvSpPr>
        <p:spPr>
          <a:xfrm>
            <a:off x="7524760" y="3500438"/>
            <a:ext cx="2000264" cy="928694"/>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tIns="0" anchor="ctr"/>
          <a:lstStyle/>
          <a:p>
            <a:pPr algn="ctr">
              <a:defRPr/>
            </a:pPr>
            <a:r>
              <a:rPr lang="en-US" sz="3200" dirty="0">
                <a:effectLst>
                  <a:outerShdw blurRad="38100" dist="38100" dir="2700000" algn="tl">
                    <a:srgbClr val="000000">
                      <a:alpha val="43137"/>
                    </a:srgbClr>
                  </a:outerShdw>
                </a:effectLst>
              </a:rPr>
              <a:t>CVVHD</a:t>
            </a:r>
          </a:p>
          <a:p>
            <a:pPr algn="ctr">
              <a:defRPr/>
            </a:pPr>
            <a:r>
              <a:rPr lang="en-US" sz="1400" dirty="0"/>
              <a:t>Continuous </a:t>
            </a:r>
            <a:r>
              <a:rPr lang="en-US" sz="1400" dirty="0" err="1"/>
              <a:t>veno</a:t>
            </a:r>
            <a:r>
              <a:rPr lang="en-US" sz="1400" dirty="0"/>
              <a:t>-venous </a:t>
            </a:r>
            <a:r>
              <a:rPr lang="en-US" sz="1400" dirty="0" err="1"/>
              <a:t>haemodialysis</a:t>
            </a:r>
            <a:endParaRPr lang="en-US" sz="1400" dirty="0"/>
          </a:p>
        </p:txBody>
      </p:sp>
      <p:sp>
        <p:nvSpPr>
          <p:cNvPr id="18" name="Rectangle 17"/>
          <p:cNvSpPr/>
          <p:nvPr/>
        </p:nvSpPr>
        <p:spPr>
          <a:xfrm>
            <a:off x="7524760" y="4572008"/>
            <a:ext cx="2000264" cy="928694"/>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tIns="0" bIns="36000" anchor="ctr"/>
          <a:lstStyle/>
          <a:p>
            <a:pPr algn="ctr">
              <a:defRPr/>
            </a:pPr>
            <a:r>
              <a:rPr lang="en-US" sz="3200" dirty="0">
                <a:solidFill>
                  <a:schemeClr val="bg1"/>
                </a:solidFill>
                <a:effectLst>
                  <a:outerShdw blurRad="38100" dist="38100" dir="2700000" algn="tl">
                    <a:srgbClr val="000000">
                      <a:alpha val="43137"/>
                    </a:srgbClr>
                  </a:outerShdw>
                </a:effectLst>
              </a:rPr>
              <a:t>CVVHDF</a:t>
            </a:r>
          </a:p>
          <a:p>
            <a:pPr algn="ctr">
              <a:defRPr/>
            </a:pPr>
            <a:r>
              <a:rPr lang="en-US" sz="1400" dirty="0">
                <a:solidFill>
                  <a:schemeClr val="bg1"/>
                </a:solidFill>
              </a:rPr>
              <a:t>Continuous </a:t>
            </a:r>
            <a:r>
              <a:rPr lang="en-US" sz="1400" dirty="0" err="1">
                <a:solidFill>
                  <a:schemeClr val="bg1"/>
                </a:solidFill>
              </a:rPr>
              <a:t>veno</a:t>
            </a:r>
            <a:r>
              <a:rPr lang="en-US" sz="1400" dirty="0">
                <a:solidFill>
                  <a:schemeClr val="bg1"/>
                </a:solidFill>
              </a:rPr>
              <a:t>-venous </a:t>
            </a:r>
            <a:r>
              <a:rPr lang="en-US" sz="1400" dirty="0" err="1">
                <a:solidFill>
                  <a:schemeClr val="bg1"/>
                </a:solidFill>
              </a:rPr>
              <a:t>haemodiafiltration</a:t>
            </a:r>
            <a:endParaRPr lang="en-US" sz="1400" dirty="0">
              <a:solidFill>
                <a:schemeClr val="bg1"/>
              </a:solidFill>
            </a:endParaRPr>
          </a:p>
        </p:txBody>
      </p:sp>
      <p:sp>
        <p:nvSpPr>
          <p:cNvPr id="19" name="Down Arrow 18"/>
          <p:cNvSpPr/>
          <p:nvPr/>
        </p:nvSpPr>
        <p:spPr>
          <a:xfrm>
            <a:off x="5738810" y="1857364"/>
            <a:ext cx="357190" cy="42862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anchor="ctr"/>
          <a:lstStyle/>
          <a:p>
            <a:pPr algn="ctr"/>
            <a:endParaRPr lang="en-US">
              <a:solidFill>
                <a:srgbClr val="FFFFFF"/>
              </a:solidFill>
              <a:ea typeface="ＭＳ Ｐゴシック" charset="-128"/>
            </a:endParaRPr>
          </a:p>
        </p:txBody>
      </p:sp>
      <p:sp>
        <p:nvSpPr>
          <p:cNvPr id="20" name="Down Arrow 19"/>
          <p:cNvSpPr/>
          <p:nvPr/>
        </p:nvSpPr>
        <p:spPr>
          <a:xfrm>
            <a:off x="3167042" y="1857364"/>
            <a:ext cx="357190" cy="42862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anchor="ctr"/>
          <a:lstStyle/>
          <a:p>
            <a:pPr algn="ctr"/>
            <a:endParaRPr lang="en-US">
              <a:solidFill>
                <a:srgbClr val="FFFFFF"/>
              </a:solidFill>
              <a:ea typeface="ＭＳ Ｐゴシック" charset="-128"/>
            </a:endParaRPr>
          </a:p>
        </p:txBody>
      </p:sp>
      <p:sp>
        <p:nvSpPr>
          <p:cNvPr id="21" name="Rectangle 20"/>
          <p:cNvSpPr/>
          <p:nvPr/>
        </p:nvSpPr>
        <p:spPr>
          <a:xfrm>
            <a:off x="7524760" y="5643578"/>
            <a:ext cx="2000264" cy="928694"/>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tIns="0" bIns="36000" anchor="ctr"/>
          <a:lstStyle/>
          <a:p>
            <a:pPr algn="ctr">
              <a:defRPr/>
            </a:pPr>
            <a:r>
              <a:rPr lang="en-US" sz="3200" dirty="0">
                <a:solidFill>
                  <a:schemeClr val="bg1"/>
                </a:solidFill>
                <a:effectLst>
                  <a:outerShdw blurRad="38100" dist="38100" dir="2700000" algn="tl">
                    <a:srgbClr val="000000">
                      <a:alpha val="43137"/>
                    </a:srgbClr>
                  </a:outerShdw>
                </a:effectLst>
              </a:rPr>
              <a:t>SCUF</a:t>
            </a:r>
          </a:p>
          <a:p>
            <a:pPr algn="ctr">
              <a:defRPr/>
            </a:pPr>
            <a:r>
              <a:rPr lang="en-US" sz="1400" dirty="0">
                <a:solidFill>
                  <a:schemeClr val="bg1"/>
                </a:solidFill>
              </a:rPr>
              <a:t>Slow continuous </a:t>
            </a:r>
            <a:r>
              <a:rPr lang="en-US" sz="1400" dirty="0" err="1">
                <a:solidFill>
                  <a:schemeClr val="bg1"/>
                </a:solidFill>
              </a:rPr>
              <a:t>ultrafiltration</a:t>
            </a:r>
            <a:endParaRPr lang="en-US" sz="1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C92E4-2A34-44C9-B6B3-A2CFD782853A}"/>
              </a:ext>
            </a:extLst>
          </p:cNvPr>
          <p:cNvSpPr>
            <a:spLocks noGrp="1"/>
          </p:cNvSpPr>
          <p:nvPr>
            <p:ph type="title"/>
          </p:nvPr>
        </p:nvSpPr>
        <p:spPr>
          <a:xfrm flipV="1">
            <a:off x="838200" y="319407"/>
            <a:ext cx="10515600" cy="45719"/>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5E886307-B517-40DB-9B16-D380E84AF242}"/>
              </a:ext>
            </a:extLst>
          </p:cNvPr>
          <p:cNvPicPr>
            <a:picLocks noGrp="1" noChangeAspect="1"/>
          </p:cNvPicPr>
          <p:nvPr>
            <p:ph idx="1"/>
          </p:nvPr>
        </p:nvPicPr>
        <p:blipFill>
          <a:blip r:embed="rId2"/>
          <a:stretch>
            <a:fillRect/>
          </a:stretch>
        </p:blipFill>
        <p:spPr>
          <a:xfrm>
            <a:off x="1077433" y="478036"/>
            <a:ext cx="10037134" cy="6060557"/>
          </a:xfrm>
          <a:prstGeom prst="rect">
            <a:avLst/>
          </a:prstGeom>
        </p:spPr>
      </p:pic>
    </p:spTree>
    <p:extLst>
      <p:ext uri="{BB962C8B-B14F-4D97-AF65-F5344CB8AC3E}">
        <p14:creationId xmlns:p14="http://schemas.microsoft.com/office/powerpoint/2010/main" val="811946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1E3C-0CCD-44EA-AF13-34D3660C773A}"/>
              </a:ext>
            </a:extLst>
          </p:cNvPr>
          <p:cNvSpPr>
            <a:spLocks noGrp="1"/>
          </p:cNvSpPr>
          <p:nvPr>
            <p:ph type="title"/>
          </p:nvPr>
        </p:nvSpPr>
        <p:spPr>
          <a:xfrm>
            <a:off x="496734" y="349670"/>
            <a:ext cx="10515600" cy="793824"/>
          </a:xfrm>
        </p:spPr>
        <p:txBody>
          <a:bodyPr>
            <a:normAutofit/>
          </a:bodyPr>
          <a:lstStyle/>
          <a:p>
            <a:pPr algn="ctr"/>
            <a:r>
              <a:rPr lang="en-US" sz="3600" b="1" dirty="0"/>
              <a:t>Peritoneal dialysis</a:t>
            </a:r>
          </a:p>
        </p:txBody>
      </p:sp>
      <p:sp>
        <p:nvSpPr>
          <p:cNvPr id="3" name="Content Placeholder 2">
            <a:extLst>
              <a:ext uri="{FF2B5EF4-FFF2-40B4-BE49-F238E27FC236}">
                <a16:creationId xmlns:a16="http://schemas.microsoft.com/office/drawing/2014/main" id="{FAD9B006-4CAF-4125-86E9-77C4E0CA66D4}"/>
              </a:ext>
            </a:extLst>
          </p:cNvPr>
          <p:cNvSpPr>
            <a:spLocks noGrp="1"/>
          </p:cNvSpPr>
          <p:nvPr>
            <p:ph idx="1"/>
          </p:nvPr>
        </p:nvSpPr>
        <p:spPr>
          <a:xfrm>
            <a:off x="1000125" y="1333041"/>
            <a:ext cx="9839325" cy="4943935"/>
          </a:xfrm>
        </p:spPr>
        <p:txBody>
          <a:bodyPr>
            <a:normAutofit/>
          </a:bodyPr>
          <a:lstStyle/>
          <a:p>
            <a:pPr algn="just">
              <a:lnSpc>
                <a:spcPct val="100000"/>
              </a:lnSpc>
              <a:spcBef>
                <a:spcPts val="1200"/>
              </a:spcBef>
              <a:spcAft>
                <a:spcPts val="1200"/>
              </a:spcAft>
            </a:pPr>
            <a:r>
              <a:rPr lang="en-US" sz="2400" dirty="0"/>
              <a:t>U</a:t>
            </a:r>
            <a:r>
              <a:rPr lang="en-US" sz="2400" u="none" dirty="0">
                <a:solidFill>
                  <a:schemeClr val="tx1"/>
                </a:solidFill>
                <a:effectLst/>
              </a:rPr>
              <a:t>ses the patient's peritoneum in the abdomen as a membrane across which fluids and dissolved substances (electrolytes, urea, glucose, albumin and other small molecules) are exchanged from the blood into the dialysate fluid</a:t>
            </a:r>
          </a:p>
          <a:p>
            <a:pPr algn="just">
              <a:lnSpc>
                <a:spcPct val="100000"/>
              </a:lnSpc>
              <a:spcBef>
                <a:spcPts val="1200"/>
              </a:spcBef>
              <a:spcAft>
                <a:spcPts val="1200"/>
              </a:spcAft>
            </a:pPr>
            <a:r>
              <a:rPr lang="en-US" sz="2400" dirty="0"/>
              <a:t>Dialysis is accomplished by instilling a specified volume of peritoneal dialysis fluid, typically between 1,500 and 3,000 mL, into the peritoneal cavity </a:t>
            </a:r>
            <a:r>
              <a:rPr lang="en-CA" sz="2400" dirty="0">
                <a:cs typeface="Arial" pitchFamily="34" charset="0"/>
              </a:rPr>
              <a:t>through a surgically-inserted peritoneal dialysis catheter</a:t>
            </a:r>
          </a:p>
          <a:p>
            <a:pPr algn="just">
              <a:lnSpc>
                <a:spcPct val="100000"/>
              </a:lnSpc>
              <a:spcBef>
                <a:spcPts val="1200"/>
              </a:spcBef>
              <a:spcAft>
                <a:spcPts val="1200"/>
              </a:spcAft>
            </a:pPr>
            <a:r>
              <a:rPr lang="en-US" sz="2400" dirty="0"/>
              <a:t>The fluid remains in the peritoneum for a defined period, and then drained and discarded and fresh fluid instilled. The process is repeated several times per day</a:t>
            </a:r>
            <a:endParaRPr lang="en-US" sz="2400" u="none" dirty="0">
              <a:solidFill>
                <a:schemeClr val="tx1"/>
              </a:solidFill>
              <a:effectLst/>
            </a:endParaRPr>
          </a:p>
          <a:p>
            <a:pPr marL="0" indent="0" algn="just">
              <a:lnSpc>
                <a:spcPct val="100000"/>
              </a:lnSpc>
              <a:spcBef>
                <a:spcPts val="1200"/>
              </a:spcBef>
              <a:spcAft>
                <a:spcPts val="1200"/>
              </a:spcAft>
              <a:buNone/>
            </a:pPr>
            <a:endParaRPr lang="en-US" sz="2400" dirty="0">
              <a:effectLst/>
            </a:endParaRPr>
          </a:p>
        </p:txBody>
      </p:sp>
    </p:spTree>
    <p:extLst>
      <p:ext uri="{BB962C8B-B14F-4D97-AF65-F5344CB8AC3E}">
        <p14:creationId xmlns:p14="http://schemas.microsoft.com/office/powerpoint/2010/main" val="2381368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F587-2F15-4916-BF87-5E712631EA6E}"/>
              </a:ext>
            </a:extLst>
          </p:cNvPr>
          <p:cNvSpPr>
            <a:spLocks noGrp="1"/>
          </p:cNvSpPr>
          <p:nvPr>
            <p:ph type="title"/>
          </p:nvPr>
        </p:nvSpPr>
        <p:spPr>
          <a:xfrm>
            <a:off x="762000" y="682108"/>
            <a:ext cx="10515600" cy="921415"/>
          </a:xfrm>
        </p:spPr>
        <p:txBody>
          <a:bodyPr>
            <a:normAutofit/>
          </a:bodyPr>
          <a:lstStyle/>
          <a:p>
            <a:pPr algn="ctr"/>
            <a:r>
              <a:rPr lang="en-US" sz="3600" b="1" dirty="0"/>
              <a:t>Peritoneal dialysis</a:t>
            </a:r>
          </a:p>
        </p:txBody>
      </p:sp>
      <p:sp>
        <p:nvSpPr>
          <p:cNvPr id="3" name="Content Placeholder 2">
            <a:extLst>
              <a:ext uri="{FF2B5EF4-FFF2-40B4-BE49-F238E27FC236}">
                <a16:creationId xmlns:a16="http://schemas.microsoft.com/office/drawing/2014/main" id="{CE758024-4A17-4D5B-80DE-C019FF6C6B01}"/>
              </a:ext>
            </a:extLst>
          </p:cNvPr>
          <p:cNvSpPr>
            <a:spLocks noGrp="1"/>
          </p:cNvSpPr>
          <p:nvPr>
            <p:ph idx="1"/>
          </p:nvPr>
        </p:nvSpPr>
        <p:spPr>
          <a:xfrm>
            <a:off x="838200" y="1938412"/>
            <a:ext cx="9715500" cy="4437505"/>
          </a:xfrm>
        </p:spPr>
        <p:txBody>
          <a:bodyPr>
            <a:normAutofit/>
          </a:bodyPr>
          <a:lstStyle/>
          <a:p>
            <a:pPr algn="just">
              <a:lnSpc>
                <a:spcPct val="100000"/>
              </a:lnSpc>
              <a:spcBef>
                <a:spcPts val="1200"/>
              </a:spcBef>
              <a:spcAft>
                <a:spcPts val="1200"/>
              </a:spcAft>
            </a:pPr>
            <a:r>
              <a:rPr lang="en-US" sz="2400" dirty="0"/>
              <a:t>Solute removal occurs by diffusion down a concentration gradient from the extracellular fluid into peritoneal dialysate, with the peritoneal membrane acting as a functional semipermeable dialysis membrane</a:t>
            </a:r>
          </a:p>
          <a:p>
            <a:pPr algn="just">
              <a:lnSpc>
                <a:spcPct val="100000"/>
              </a:lnSpc>
              <a:spcBef>
                <a:spcPts val="1200"/>
              </a:spcBef>
              <a:spcAft>
                <a:spcPts val="1200"/>
              </a:spcAft>
            </a:pPr>
            <a:r>
              <a:rPr lang="en-US" sz="2400" dirty="0"/>
              <a:t>Ultrafiltration is accomplished by osmotic water movement from the extracellular fluid compartment into hypertonic peritoneal dialysate that contains a high concentration of dextrose, ranging from 1.50 to 4.25 g% </a:t>
            </a:r>
          </a:p>
          <a:p>
            <a:pPr algn="just">
              <a:spcBef>
                <a:spcPts val="1200"/>
              </a:spcBef>
              <a:spcAft>
                <a:spcPts val="1200"/>
              </a:spcAft>
            </a:pPr>
            <a:endParaRPr lang="en-US" sz="2400" dirty="0"/>
          </a:p>
        </p:txBody>
      </p:sp>
    </p:spTree>
    <p:extLst>
      <p:ext uri="{BB962C8B-B14F-4D97-AF65-F5344CB8AC3E}">
        <p14:creationId xmlns:p14="http://schemas.microsoft.com/office/powerpoint/2010/main" val="2669201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A8D8-59C1-4EE6-90EB-32375AE87CAC}"/>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077BB8E-647C-4D63-92BF-DFD9AA93A256}"/>
              </a:ext>
            </a:extLst>
          </p:cNvPr>
          <p:cNvSpPr>
            <a:spLocks noGrp="1"/>
          </p:cNvSpPr>
          <p:nvPr>
            <p:ph idx="1"/>
          </p:nvPr>
        </p:nvSpPr>
        <p:spPr/>
        <p:txBody>
          <a:bodyPr/>
          <a:lstStyle/>
          <a:p>
            <a:endParaRPr lang="en-US"/>
          </a:p>
        </p:txBody>
      </p:sp>
      <p:pic>
        <p:nvPicPr>
          <p:cNvPr id="1026" name="Picture 2" descr="peritoneal dialysis are both used to treat kidney - vector illustration">
            <a:extLst>
              <a:ext uri="{FF2B5EF4-FFF2-40B4-BE49-F238E27FC236}">
                <a16:creationId xmlns:a16="http://schemas.microsoft.com/office/drawing/2014/main" id="{F4FAA0C4-08B0-4873-9B81-CBF477AE0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923" y="436059"/>
            <a:ext cx="7910623" cy="6056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820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C214-6BE6-4E4C-AC43-0613408F0987}"/>
              </a:ext>
            </a:extLst>
          </p:cNvPr>
          <p:cNvSpPr>
            <a:spLocks noGrp="1"/>
          </p:cNvSpPr>
          <p:nvPr>
            <p:ph type="title"/>
          </p:nvPr>
        </p:nvSpPr>
        <p:spPr>
          <a:xfrm>
            <a:off x="838200" y="365125"/>
            <a:ext cx="10515600" cy="815089"/>
          </a:xfrm>
        </p:spPr>
        <p:txBody>
          <a:bodyPr>
            <a:normAutofit/>
          </a:bodyPr>
          <a:lstStyle/>
          <a:p>
            <a:pPr algn="ctr"/>
            <a:r>
              <a:rPr lang="en-US" sz="3600" b="1" dirty="0"/>
              <a:t>Kidney transplantation</a:t>
            </a:r>
          </a:p>
        </p:txBody>
      </p:sp>
      <p:sp>
        <p:nvSpPr>
          <p:cNvPr id="3" name="Content Placeholder 2">
            <a:extLst>
              <a:ext uri="{FF2B5EF4-FFF2-40B4-BE49-F238E27FC236}">
                <a16:creationId xmlns:a16="http://schemas.microsoft.com/office/drawing/2014/main" id="{545D1395-81E8-489D-B105-A62528BF3112}"/>
              </a:ext>
            </a:extLst>
          </p:cNvPr>
          <p:cNvSpPr>
            <a:spLocks noGrp="1"/>
          </p:cNvSpPr>
          <p:nvPr>
            <p:ph idx="1"/>
          </p:nvPr>
        </p:nvSpPr>
        <p:spPr>
          <a:xfrm>
            <a:off x="838200" y="1427864"/>
            <a:ext cx="10029825" cy="5312661"/>
          </a:xfrm>
        </p:spPr>
        <p:txBody>
          <a:bodyPr>
            <a:normAutofit/>
          </a:bodyPr>
          <a:lstStyle/>
          <a:p>
            <a:pPr algn="just">
              <a:lnSpc>
                <a:spcPct val="100000"/>
              </a:lnSpc>
              <a:spcBef>
                <a:spcPts val="1200"/>
              </a:spcBef>
              <a:spcAft>
                <a:spcPts val="1200"/>
              </a:spcAft>
            </a:pPr>
            <a:r>
              <a:rPr lang="en-US" sz="2400" dirty="0"/>
              <a:t>kidney transplantation is a surgical procedure to place a healthy kidney from a living or deceased donor into a patient with end stage kidney disease</a:t>
            </a:r>
          </a:p>
          <a:p>
            <a:pPr algn="just">
              <a:lnSpc>
                <a:spcPct val="100000"/>
              </a:lnSpc>
              <a:spcBef>
                <a:spcPts val="1200"/>
              </a:spcBef>
              <a:spcAft>
                <a:spcPts val="1200"/>
              </a:spcAft>
            </a:pPr>
            <a:r>
              <a:rPr lang="en-US" sz="2400" dirty="0"/>
              <a:t>The treatment of choice for patients with ESKD. </a:t>
            </a:r>
          </a:p>
          <a:p>
            <a:pPr algn="just">
              <a:lnSpc>
                <a:spcPct val="100000"/>
              </a:lnSpc>
              <a:spcBef>
                <a:spcPts val="1200"/>
              </a:spcBef>
              <a:spcAft>
                <a:spcPts val="1200"/>
              </a:spcAft>
            </a:pPr>
            <a:r>
              <a:rPr lang="en-US" sz="2400" dirty="0"/>
              <a:t>A successful kidney transplant improves the quality of life and reduces the mortality risk for most patients when compared with maintenance dialysis</a:t>
            </a:r>
          </a:p>
          <a:p>
            <a:pPr algn="just">
              <a:lnSpc>
                <a:spcPct val="100000"/>
              </a:lnSpc>
              <a:spcBef>
                <a:spcPts val="1200"/>
              </a:spcBef>
              <a:spcAft>
                <a:spcPts val="1200"/>
              </a:spcAft>
            </a:pPr>
            <a:r>
              <a:rPr lang="en-US" sz="2400" b="1" dirty="0"/>
              <a:t>Types of donors </a:t>
            </a:r>
          </a:p>
          <a:p>
            <a:pPr lvl="1" algn="just">
              <a:lnSpc>
                <a:spcPct val="100000"/>
              </a:lnSpc>
              <a:spcBef>
                <a:spcPts val="1200"/>
              </a:spcBef>
              <a:spcAft>
                <a:spcPts val="1200"/>
              </a:spcAft>
            </a:pPr>
            <a:r>
              <a:rPr lang="en-US" dirty="0"/>
              <a:t>Living donors – living related/living unrelated</a:t>
            </a:r>
          </a:p>
          <a:p>
            <a:pPr lvl="1" algn="just">
              <a:lnSpc>
                <a:spcPct val="100000"/>
              </a:lnSpc>
              <a:spcBef>
                <a:spcPts val="1200"/>
              </a:spcBef>
              <a:spcAft>
                <a:spcPts val="1200"/>
              </a:spcAft>
            </a:pPr>
            <a:r>
              <a:rPr lang="en-US" dirty="0"/>
              <a:t>Deceased donors</a:t>
            </a:r>
          </a:p>
        </p:txBody>
      </p:sp>
    </p:spTree>
    <p:extLst>
      <p:ext uri="{BB962C8B-B14F-4D97-AF65-F5344CB8AC3E}">
        <p14:creationId xmlns:p14="http://schemas.microsoft.com/office/powerpoint/2010/main" val="2649668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2051-74BA-4625-973F-7EA4B6EB12E1}"/>
              </a:ext>
            </a:extLst>
          </p:cNvPr>
          <p:cNvSpPr>
            <a:spLocks noGrp="1"/>
          </p:cNvSpPr>
          <p:nvPr>
            <p:ph type="title"/>
          </p:nvPr>
        </p:nvSpPr>
        <p:spPr>
          <a:xfrm>
            <a:off x="561860" y="365125"/>
            <a:ext cx="10791940" cy="857747"/>
          </a:xfrm>
        </p:spPr>
        <p:txBody>
          <a:bodyPr>
            <a:noAutofit/>
          </a:bodyPr>
          <a:lstStyle/>
          <a:p>
            <a:pPr algn="ctr"/>
            <a:r>
              <a:rPr lang="en-US" sz="3600" b="1" dirty="0"/>
              <a:t>Evaluation and patient selection for kidney transplantation</a:t>
            </a:r>
          </a:p>
        </p:txBody>
      </p:sp>
      <p:sp>
        <p:nvSpPr>
          <p:cNvPr id="3" name="Content Placeholder 2">
            <a:extLst>
              <a:ext uri="{FF2B5EF4-FFF2-40B4-BE49-F238E27FC236}">
                <a16:creationId xmlns:a16="http://schemas.microsoft.com/office/drawing/2014/main" id="{4E944C68-6FB0-4D3E-BCC3-02E5F6EBBF48}"/>
              </a:ext>
            </a:extLst>
          </p:cNvPr>
          <p:cNvSpPr>
            <a:spLocks noGrp="1"/>
          </p:cNvSpPr>
          <p:nvPr>
            <p:ph idx="1"/>
          </p:nvPr>
        </p:nvSpPr>
        <p:spPr>
          <a:xfrm>
            <a:off x="838200" y="1476260"/>
            <a:ext cx="10515600" cy="4700703"/>
          </a:xfrm>
        </p:spPr>
        <p:txBody>
          <a:bodyPr>
            <a:normAutofit/>
          </a:bodyPr>
          <a:lstStyle/>
          <a:p>
            <a:pPr>
              <a:lnSpc>
                <a:spcPct val="100000"/>
              </a:lnSpc>
              <a:spcBef>
                <a:spcPts val="600"/>
              </a:spcBef>
              <a:spcAft>
                <a:spcPts val="600"/>
              </a:spcAft>
            </a:pPr>
            <a:r>
              <a:rPr lang="en-US" sz="2400" dirty="0"/>
              <a:t>The transplant evaluation begins when a patient is referred to the transplant program.</a:t>
            </a:r>
          </a:p>
          <a:p>
            <a:pPr>
              <a:lnSpc>
                <a:spcPct val="100000"/>
              </a:lnSpc>
              <a:spcBef>
                <a:spcPts val="600"/>
              </a:spcBef>
              <a:spcAft>
                <a:spcPts val="600"/>
              </a:spcAft>
            </a:pPr>
            <a:r>
              <a:rPr lang="en-US" sz="2400" dirty="0"/>
              <a:t>Involves a multidisciplinary team of transplant surgeons, nephrologists, nurses, social worker</a:t>
            </a:r>
          </a:p>
          <a:p>
            <a:pPr>
              <a:lnSpc>
                <a:spcPct val="100000"/>
              </a:lnSpc>
              <a:spcBef>
                <a:spcPts val="600"/>
              </a:spcBef>
              <a:spcAft>
                <a:spcPts val="600"/>
              </a:spcAft>
            </a:pPr>
            <a:r>
              <a:rPr lang="en-US" sz="2400" dirty="0"/>
              <a:t>Counselling of recipient, donor, family– process, gains, risks, financial implications. Information on financial, cognitive and behavioral factors which may impact on the process and outcome</a:t>
            </a:r>
          </a:p>
          <a:p>
            <a:pPr>
              <a:lnSpc>
                <a:spcPct val="100000"/>
              </a:lnSpc>
              <a:spcBef>
                <a:spcPts val="600"/>
              </a:spcBef>
              <a:spcAft>
                <a:spcPts val="600"/>
              </a:spcAft>
            </a:pPr>
            <a:r>
              <a:rPr lang="en-US" sz="2400" dirty="0"/>
              <a:t>Thorough medical history and physical examination</a:t>
            </a:r>
          </a:p>
          <a:p>
            <a:pPr>
              <a:lnSpc>
                <a:spcPct val="100000"/>
              </a:lnSpc>
              <a:spcBef>
                <a:spcPts val="600"/>
              </a:spcBef>
              <a:spcAft>
                <a:spcPts val="600"/>
              </a:spcAft>
            </a:pPr>
            <a:r>
              <a:rPr lang="en-US" sz="2400" dirty="0"/>
              <a:t>Laboratory and imaging diagnostic work up to determine suitability to be a kidney recipient/[donor</a:t>
            </a:r>
          </a:p>
        </p:txBody>
      </p:sp>
    </p:spTree>
    <p:extLst>
      <p:ext uri="{BB962C8B-B14F-4D97-AF65-F5344CB8AC3E}">
        <p14:creationId xmlns:p14="http://schemas.microsoft.com/office/powerpoint/2010/main" val="191173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72C3-BE5D-4343-BE48-086DCC13DDF1}"/>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B8D2684-6B8C-4A33-9D1F-BABA2C6375E8}"/>
              </a:ext>
            </a:extLst>
          </p:cNvPr>
          <p:cNvSpPr>
            <a:spLocks noGrp="1"/>
          </p:cNvSpPr>
          <p:nvPr>
            <p:ph idx="1"/>
          </p:nvPr>
        </p:nvSpPr>
        <p:spPr>
          <a:xfrm>
            <a:off x="750065" y="523082"/>
            <a:ext cx="10515600" cy="5800600"/>
          </a:xfrm>
          <a:ln>
            <a:solidFill>
              <a:schemeClr val="accent1"/>
            </a:solidFill>
          </a:ln>
        </p:spPr>
        <p:txBody>
          <a:bodyPr>
            <a:noAutofit/>
          </a:bodyPr>
          <a:lstStyle/>
          <a:p>
            <a:pPr marL="0" indent="0">
              <a:lnSpc>
                <a:spcPct val="150000"/>
              </a:lnSpc>
              <a:buNone/>
            </a:pPr>
            <a:r>
              <a:rPr lang="en-US" sz="2600" b="1" dirty="0"/>
              <a:t>Outline</a:t>
            </a:r>
          </a:p>
          <a:p>
            <a:pPr lvl="2" algn="just">
              <a:lnSpc>
                <a:spcPct val="150000"/>
              </a:lnSpc>
            </a:pPr>
            <a:r>
              <a:rPr lang="en-US" sz="2400" dirty="0"/>
              <a:t>Introduction</a:t>
            </a:r>
          </a:p>
          <a:p>
            <a:pPr lvl="2" algn="just">
              <a:lnSpc>
                <a:spcPct val="150000"/>
              </a:lnSpc>
            </a:pPr>
            <a:r>
              <a:rPr lang="en-US" sz="2400" dirty="0"/>
              <a:t>Indications for RRT</a:t>
            </a:r>
          </a:p>
          <a:p>
            <a:pPr lvl="2" algn="just">
              <a:lnSpc>
                <a:spcPct val="150000"/>
              </a:lnSpc>
            </a:pPr>
            <a:r>
              <a:rPr lang="en-US" sz="2400" dirty="0"/>
              <a:t>Modalities or RRT</a:t>
            </a:r>
          </a:p>
          <a:p>
            <a:pPr lvl="2" algn="just">
              <a:lnSpc>
                <a:spcPct val="150000"/>
              </a:lnSpc>
            </a:pPr>
            <a:r>
              <a:rPr lang="en-US" sz="2400" dirty="0"/>
              <a:t>Dialysis </a:t>
            </a:r>
          </a:p>
          <a:p>
            <a:pPr lvl="3" algn="just">
              <a:lnSpc>
                <a:spcPct val="150000"/>
              </a:lnSpc>
            </a:pPr>
            <a:r>
              <a:rPr lang="en-US" sz="2400" dirty="0"/>
              <a:t>Hemodialysis,</a:t>
            </a:r>
          </a:p>
          <a:p>
            <a:pPr lvl="3" algn="just">
              <a:lnSpc>
                <a:spcPct val="150000"/>
              </a:lnSpc>
            </a:pPr>
            <a:r>
              <a:rPr lang="en-US" sz="2400" dirty="0"/>
              <a:t> Peritoneal dialysis, </a:t>
            </a:r>
          </a:p>
          <a:p>
            <a:pPr lvl="3" algn="just">
              <a:lnSpc>
                <a:spcPct val="150000"/>
              </a:lnSpc>
            </a:pPr>
            <a:r>
              <a:rPr lang="en-US" sz="2400" dirty="0"/>
              <a:t>Vascular access for hemodialysis</a:t>
            </a:r>
          </a:p>
          <a:p>
            <a:pPr lvl="2" algn="just">
              <a:lnSpc>
                <a:spcPct val="150000"/>
              </a:lnSpc>
            </a:pPr>
            <a:r>
              <a:rPr lang="en-US" sz="2400" dirty="0"/>
              <a:t>Kidney transplantation</a:t>
            </a:r>
          </a:p>
          <a:p>
            <a:pPr lvl="4">
              <a:lnSpc>
                <a:spcPct val="150000"/>
              </a:lnSpc>
            </a:pPr>
            <a:endParaRPr lang="en-US" sz="2400" dirty="0"/>
          </a:p>
          <a:p>
            <a:pPr>
              <a:lnSpc>
                <a:spcPct val="150000"/>
              </a:lnSpc>
            </a:pPr>
            <a:endParaRPr lang="en-US" sz="2400" dirty="0"/>
          </a:p>
        </p:txBody>
      </p:sp>
    </p:spTree>
    <p:extLst>
      <p:ext uri="{BB962C8B-B14F-4D97-AF65-F5344CB8AC3E}">
        <p14:creationId xmlns:p14="http://schemas.microsoft.com/office/powerpoint/2010/main" val="199651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6CBB-242A-4155-8902-A5918EC51189}"/>
              </a:ext>
            </a:extLst>
          </p:cNvPr>
          <p:cNvSpPr>
            <a:spLocks noGrp="1"/>
          </p:cNvSpPr>
          <p:nvPr>
            <p:ph type="title"/>
          </p:nvPr>
        </p:nvSpPr>
        <p:spPr>
          <a:xfrm>
            <a:off x="838200" y="365126"/>
            <a:ext cx="10515600" cy="953312"/>
          </a:xfrm>
        </p:spPr>
        <p:txBody>
          <a:bodyPr>
            <a:normAutofit/>
          </a:bodyPr>
          <a:lstStyle/>
          <a:p>
            <a:pPr algn="ctr"/>
            <a:r>
              <a:rPr lang="en-US" sz="3600" b="1" dirty="0"/>
              <a:t>Patient selection for kidney transplant</a:t>
            </a:r>
          </a:p>
        </p:txBody>
      </p:sp>
      <p:sp>
        <p:nvSpPr>
          <p:cNvPr id="3" name="Content Placeholder 2">
            <a:extLst>
              <a:ext uri="{FF2B5EF4-FFF2-40B4-BE49-F238E27FC236}">
                <a16:creationId xmlns:a16="http://schemas.microsoft.com/office/drawing/2014/main" id="{E71059C4-5610-459B-975A-4073306A5A91}"/>
              </a:ext>
            </a:extLst>
          </p:cNvPr>
          <p:cNvSpPr>
            <a:spLocks noGrp="1"/>
          </p:cNvSpPr>
          <p:nvPr>
            <p:ph idx="1"/>
          </p:nvPr>
        </p:nvSpPr>
        <p:spPr>
          <a:xfrm>
            <a:off x="838200" y="1583254"/>
            <a:ext cx="10515600" cy="4351338"/>
          </a:xfrm>
        </p:spPr>
        <p:txBody>
          <a:bodyPr>
            <a:normAutofit/>
          </a:bodyPr>
          <a:lstStyle/>
          <a:p>
            <a:pPr algn="just">
              <a:lnSpc>
                <a:spcPct val="100000"/>
              </a:lnSpc>
              <a:spcBef>
                <a:spcPts val="1200"/>
              </a:spcBef>
              <a:spcAft>
                <a:spcPts val="1200"/>
              </a:spcAft>
              <a:buNone/>
              <a:defRPr/>
            </a:pPr>
            <a:r>
              <a:rPr lang="en-US" sz="2400" dirty="0"/>
              <a:t>All patients with ESRD are candidates for KT unless they have:</a:t>
            </a:r>
          </a:p>
          <a:p>
            <a:pPr lvl="3" algn="just">
              <a:lnSpc>
                <a:spcPct val="100000"/>
              </a:lnSpc>
              <a:spcBef>
                <a:spcPts val="1200"/>
              </a:spcBef>
              <a:spcAft>
                <a:spcPts val="1200"/>
              </a:spcAft>
              <a:defRPr/>
            </a:pPr>
            <a:r>
              <a:rPr lang="en-US" sz="2400" dirty="0"/>
              <a:t>Systemic malignancy.	</a:t>
            </a:r>
          </a:p>
          <a:p>
            <a:pPr lvl="3" algn="just">
              <a:lnSpc>
                <a:spcPct val="100000"/>
              </a:lnSpc>
              <a:spcBef>
                <a:spcPts val="1200"/>
              </a:spcBef>
              <a:spcAft>
                <a:spcPts val="1200"/>
              </a:spcAft>
              <a:defRPr/>
            </a:pPr>
            <a:r>
              <a:rPr lang="en-US" sz="2400" dirty="0"/>
              <a:t>Chronic infection.</a:t>
            </a:r>
          </a:p>
          <a:p>
            <a:pPr lvl="3" algn="just">
              <a:lnSpc>
                <a:spcPct val="100000"/>
              </a:lnSpc>
              <a:spcBef>
                <a:spcPts val="1200"/>
              </a:spcBef>
              <a:spcAft>
                <a:spcPts val="1200"/>
              </a:spcAft>
              <a:defRPr/>
            </a:pPr>
            <a:r>
              <a:rPr lang="en-US" sz="2400" dirty="0"/>
              <a:t>Severe cardiovascular disease.</a:t>
            </a:r>
          </a:p>
          <a:p>
            <a:pPr lvl="3" algn="just">
              <a:lnSpc>
                <a:spcPct val="100000"/>
              </a:lnSpc>
              <a:spcBef>
                <a:spcPts val="1200"/>
              </a:spcBef>
              <a:spcAft>
                <a:spcPts val="1200"/>
              </a:spcAft>
              <a:defRPr/>
            </a:pPr>
            <a:r>
              <a:rPr lang="en-US" sz="2400" dirty="0"/>
              <a:t>Neuropsychiatric disorder.</a:t>
            </a:r>
          </a:p>
          <a:p>
            <a:pPr lvl="3" algn="just">
              <a:lnSpc>
                <a:spcPct val="100000"/>
              </a:lnSpc>
              <a:spcBef>
                <a:spcPts val="1200"/>
              </a:spcBef>
              <a:spcAft>
                <a:spcPts val="1200"/>
              </a:spcAft>
              <a:defRPr/>
            </a:pPr>
            <a:r>
              <a:rPr lang="en-US" sz="2400" dirty="0"/>
              <a:t>Extremes of age (relative).</a:t>
            </a:r>
          </a:p>
          <a:p>
            <a:pPr>
              <a:lnSpc>
                <a:spcPct val="100000"/>
              </a:lnSpc>
              <a:spcBef>
                <a:spcPts val="1200"/>
              </a:spcBef>
              <a:spcAft>
                <a:spcPts val="1200"/>
              </a:spcAft>
            </a:pPr>
            <a:endParaRPr lang="en-US" sz="2400" dirty="0"/>
          </a:p>
        </p:txBody>
      </p:sp>
    </p:spTree>
    <p:extLst>
      <p:ext uri="{BB962C8B-B14F-4D97-AF65-F5344CB8AC3E}">
        <p14:creationId xmlns:p14="http://schemas.microsoft.com/office/powerpoint/2010/main" val="3239082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C5DC1-6668-46C8-AED8-B7737ADA8DA7}"/>
              </a:ext>
            </a:extLst>
          </p:cNvPr>
          <p:cNvSpPr>
            <a:spLocks noGrp="1"/>
          </p:cNvSpPr>
          <p:nvPr>
            <p:ph type="title"/>
          </p:nvPr>
        </p:nvSpPr>
        <p:spPr>
          <a:xfrm>
            <a:off x="838200" y="226902"/>
            <a:ext cx="10515600" cy="347256"/>
          </a:xfrm>
        </p:spPr>
        <p:txBody>
          <a:bodyPr>
            <a:normAutofit fontScale="90000"/>
          </a:bodyPr>
          <a:lstStyle/>
          <a:p>
            <a:pPr algn="ctr"/>
            <a:r>
              <a:rPr lang="en-US" sz="3600" b="1" dirty="0"/>
              <a:t>Evaluation of potential living kidney donors. </a:t>
            </a:r>
          </a:p>
        </p:txBody>
      </p:sp>
      <p:pic>
        <p:nvPicPr>
          <p:cNvPr id="4" name="Content Placeholder 3">
            <a:extLst>
              <a:ext uri="{FF2B5EF4-FFF2-40B4-BE49-F238E27FC236}">
                <a16:creationId xmlns:a16="http://schemas.microsoft.com/office/drawing/2014/main" id="{D259B61C-5C92-4D4E-A589-D08B03B6CC4A}"/>
              </a:ext>
            </a:extLst>
          </p:cNvPr>
          <p:cNvPicPr>
            <a:picLocks noGrp="1" noChangeAspect="1"/>
          </p:cNvPicPr>
          <p:nvPr>
            <p:ph idx="1"/>
          </p:nvPr>
        </p:nvPicPr>
        <p:blipFill>
          <a:blip r:embed="rId2"/>
          <a:stretch>
            <a:fillRect/>
          </a:stretch>
        </p:blipFill>
        <p:spPr>
          <a:xfrm>
            <a:off x="2158409" y="712382"/>
            <a:ext cx="7208875" cy="6145618"/>
          </a:xfrm>
          <a:prstGeom prst="rect">
            <a:avLst/>
          </a:prstGeom>
        </p:spPr>
      </p:pic>
    </p:spTree>
    <p:extLst>
      <p:ext uri="{BB962C8B-B14F-4D97-AF65-F5344CB8AC3E}">
        <p14:creationId xmlns:p14="http://schemas.microsoft.com/office/powerpoint/2010/main" val="1313870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06BB2-FC5C-4C67-9E9B-A2019B296D56}"/>
              </a:ext>
            </a:extLst>
          </p:cNvPr>
          <p:cNvSpPr>
            <a:spLocks noGrp="1"/>
          </p:cNvSpPr>
          <p:nvPr>
            <p:ph type="title"/>
          </p:nvPr>
        </p:nvSpPr>
        <p:spPr>
          <a:xfrm>
            <a:off x="838200" y="248866"/>
            <a:ext cx="10515600" cy="453582"/>
          </a:xfrm>
        </p:spPr>
        <p:txBody>
          <a:bodyPr>
            <a:noAutofit/>
          </a:bodyPr>
          <a:lstStyle/>
          <a:p>
            <a:pPr algn="ctr"/>
            <a:r>
              <a:rPr lang="en-US" sz="3600" b="1" dirty="0"/>
              <a:t>Evaluation of potential living kidney donors. </a:t>
            </a:r>
            <a:endParaRPr lang="en-US" sz="3600" dirty="0"/>
          </a:p>
        </p:txBody>
      </p:sp>
      <p:pic>
        <p:nvPicPr>
          <p:cNvPr id="4" name="Content Placeholder 3">
            <a:extLst>
              <a:ext uri="{FF2B5EF4-FFF2-40B4-BE49-F238E27FC236}">
                <a16:creationId xmlns:a16="http://schemas.microsoft.com/office/drawing/2014/main" id="{F1BF575F-9C13-465A-8BB7-A002B6B2BCE0}"/>
              </a:ext>
            </a:extLst>
          </p:cNvPr>
          <p:cNvPicPr>
            <a:picLocks noGrp="1" noChangeAspect="1"/>
          </p:cNvPicPr>
          <p:nvPr>
            <p:ph idx="1"/>
          </p:nvPr>
        </p:nvPicPr>
        <p:blipFill>
          <a:blip r:embed="rId2"/>
          <a:stretch>
            <a:fillRect/>
          </a:stretch>
        </p:blipFill>
        <p:spPr>
          <a:xfrm>
            <a:off x="2073349" y="846985"/>
            <a:ext cx="7378995" cy="4905229"/>
          </a:xfrm>
          <a:prstGeom prst="rect">
            <a:avLst/>
          </a:prstGeom>
        </p:spPr>
      </p:pic>
      <p:sp>
        <p:nvSpPr>
          <p:cNvPr id="8" name="TextBox 7">
            <a:extLst>
              <a:ext uri="{FF2B5EF4-FFF2-40B4-BE49-F238E27FC236}">
                <a16:creationId xmlns:a16="http://schemas.microsoft.com/office/drawing/2014/main" id="{DB293BF4-085A-4774-AD59-04116269EAE6}"/>
              </a:ext>
            </a:extLst>
          </p:cNvPr>
          <p:cNvSpPr txBox="1"/>
          <p:nvPr/>
        </p:nvSpPr>
        <p:spPr>
          <a:xfrm>
            <a:off x="2264735" y="6123542"/>
            <a:ext cx="6893442" cy="523220"/>
          </a:xfrm>
          <a:prstGeom prst="rect">
            <a:avLst/>
          </a:prstGeom>
          <a:noFill/>
        </p:spPr>
        <p:txBody>
          <a:bodyPr wrap="square" rtlCol="0">
            <a:spAutoFit/>
          </a:bodyPr>
          <a:lstStyle/>
          <a:p>
            <a:pPr algn="ctr"/>
            <a:r>
              <a:rPr lang="en-US" sz="1400" i="1" dirty="0"/>
              <a:t>Evaluation of Kidney Donors: Core Curriculum 2018 Am J Kidney Dis. 71(5): 737-747. Published online January 11, 2018.</a:t>
            </a:r>
          </a:p>
        </p:txBody>
      </p:sp>
    </p:spTree>
    <p:extLst>
      <p:ext uri="{BB962C8B-B14F-4D97-AF65-F5344CB8AC3E}">
        <p14:creationId xmlns:p14="http://schemas.microsoft.com/office/powerpoint/2010/main" val="2601762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F953-DB50-4699-BE5C-F23E51AB9B4F}"/>
              </a:ext>
            </a:extLst>
          </p:cNvPr>
          <p:cNvSpPr>
            <a:spLocks noGrp="1"/>
          </p:cNvSpPr>
          <p:nvPr>
            <p:ph type="title"/>
          </p:nvPr>
        </p:nvSpPr>
        <p:spPr>
          <a:xfrm>
            <a:off x="838200" y="188855"/>
            <a:ext cx="10515600" cy="802663"/>
          </a:xfrm>
        </p:spPr>
        <p:txBody>
          <a:bodyPr>
            <a:normAutofit/>
          </a:bodyPr>
          <a:lstStyle/>
          <a:p>
            <a:pPr algn="ctr"/>
            <a:r>
              <a:rPr lang="en-US" sz="3600" b="1" dirty="0"/>
              <a:t>Immunological risk assessment</a:t>
            </a:r>
          </a:p>
        </p:txBody>
      </p:sp>
      <p:sp>
        <p:nvSpPr>
          <p:cNvPr id="3" name="Content Placeholder 2">
            <a:extLst>
              <a:ext uri="{FF2B5EF4-FFF2-40B4-BE49-F238E27FC236}">
                <a16:creationId xmlns:a16="http://schemas.microsoft.com/office/drawing/2014/main" id="{FCEB11EB-4B8D-4288-A3C3-3940A9BAB856}"/>
              </a:ext>
            </a:extLst>
          </p:cNvPr>
          <p:cNvSpPr>
            <a:spLocks noGrp="1"/>
          </p:cNvSpPr>
          <p:nvPr>
            <p:ph idx="1"/>
          </p:nvPr>
        </p:nvSpPr>
        <p:spPr>
          <a:xfrm>
            <a:off x="838200" y="950205"/>
            <a:ext cx="10515600" cy="4957590"/>
          </a:xfrm>
        </p:spPr>
        <p:txBody>
          <a:bodyPr>
            <a:noAutofit/>
          </a:bodyPr>
          <a:lstStyle/>
          <a:p>
            <a:pPr>
              <a:lnSpc>
                <a:spcPct val="100000"/>
              </a:lnSpc>
              <a:spcBef>
                <a:spcPts val="600"/>
              </a:spcBef>
              <a:spcAft>
                <a:spcPts val="600"/>
              </a:spcAft>
            </a:pPr>
            <a:r>
              <a:rPr lang="en-US" sz="2400" dirty="0"/>
              <a:t>The HLA/MHC is an important part of the immune system and is controlled by genes located on chromosome 6. </a:t>
            </a:r>
          </a:p>
          <a:p>
            <a:pPr>
              <a:lnSpc>
                <a:spcPct val="100000"/>
              </a:lnSpc>
              <a:spcBef>
                <a:spcPts val="600"/>
              </a:spcBef>
              <a:spcAft>
                <a:spcPts val="600"/>
              </a:spcAft>
            </a:pPr>
            <a:r>
              <a:rPr lang="en-US" sz="2400" dirty="0"/>
              <a:t>It encodes cell surface molecules specialized to present antigenic peptides to the T-cell receptor (TCR) on T cells</a:t>
            </a:r>
          </a:p>
          <a:p>
            <a:pPr>
              <a:lnSpc>
                <a:spcPct val="100000"/>
              </a:lnSpc>
              <a:spcBef>
                <a:spcPts val="600"/>
              </a:spcBef>
              <a:spcAft>
                <a:spcPts val="600"/>
              </a:spcAft>
            </a:pPr>
            <a:r>
              <a:rPr lang="en-US" sz="2400" dirty="0"/>
              <a:t>The host immune system is able to distinguish self from non-self by recognizing foreign HLA molecules (allorecognition) then mounting a highly specific immune response to donor cells in the transplanted organ.</a:t>
            </a:r>
          </a:p>
          <a:p>
            <a:pPr>
              <a:lnSpc>
                <a:spcPct val="100000"/>
              </a:lnSpc>
              <a:spcBef>
                <a:spcPts val="600"/>
              </a:spcBef>
              <a:spcAft>
                <a:spcPts val="600"/>
              </a:spcAft>
            </a:pPr>
            <a:r>
              <a:rPr lang="en-US" sz="2400" dirty="0"/>
              <a:t>The success of kidney transplantation depends on the recipient's immunologic acceptance of a nonself or foreign graft</a:t>
            </a:r>
          </a:p>
          <a:p>
            <a:pPr>
              <a:lnSpc>
                <a:spcPct val="100000"/>
              </a:lnSpc>
              <a:spcBef>
                <a:spcPts val="600"/>
              </a:spcBef>
              <a:spcAft>
                <a:spcPts val="600"/>
              </a:spcAft>
            </a:pPr>
            <a:r>
              <a:rPr lang="en-US" sz="2400" dirty="0"/>
              <a:t>One means of facilitating this is for the kidney donor and recipient to be histocompatible, thereby minimizing genetic disparity. </a:t>
            </a:r>
          </a:p>
          <a:p>
            <a:pPr>
              <a:lnSpc>
                <a:spcPct val="100000"/>
              </a:lnSpc>
              <a:spcBef>
                <a:spcPts val="600"/>
              </a:spcBef>
              <a:spcAft>
                <a:spcPts val="600"/>
              </a:spcAft>
            </a:pPr>
            <a:r>
              <a:rPr lang="en-US" sz="2400" dirty="0"/>
              <a:t>The 2 major antigen systems for transplantation in man, the ABO system and the HLA</a:t>
            </a:r>
          </a:p>
        </p:txBody>
      </p:sp>
    </p:spTree>
    <p:extLst>
      <p:ext uri="{BB962C8B-B14F-4D97-AF65-F5344CB8AC3E}">
        <p14:creationId xmlns:p14="http://schemas.microsoft.com/office/powerpoint/2010/main" val="3699763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CC7F-3972-4A64-8644-9BBF25518C42}"/>
              </a:ext>
            </a:extLst>
          </p:cNvPr>
          <p:cNvSpPr>
            <a:spLocks noGrp="1"/>
          </p:cNvSpPr>
          <p:nvPr>
            <p:ph type="title"/>
          </p:nvPr>
        </p:nvSpPr>
        <p:spPr>
          <a:xfrm>
            <a:off x="838200" y="203201"/>
            <a:ext cx="10515600" cy="692150"/>
          </a:xfrm>
        </p:spPr>
        <p:txBody>
          <a:bodyPr>
            <a:normAutofit/>
          </a:bodyPr>
          <a:lstStyle/>
          <a:p>
            <a:pPr algn="ctr"/>
            <a:r>
              <a:rPr lang="en-US" sz="3600" b="1" dirty="0"/>
              <a:t>Contraindications to kidney donation</a:t>
            </a:r>
          </a:p>
        </p:txBody>
      </p:sp>
      <p:sp>
        <p:nvSpPr>
          <p:cNvPr id="5" name="Text Placeholder 4">
            <a:extLst>
              <a:ext uri="{FF2B5EF4-FFF2-40B4-BE49-F238E27FC236}">
                <a16:creationId xmlns:a16="http://schemas.microsoft.com/office/drawing/2014/main" id="{8DBACAE5-B872-4308-81D7-55F32D56E8F0}"/>
              </a:ext>
            </a:extLst>
          </p:cNvPr>
          <p:cNvSpPr>
            <a:spLocks noGrp="1"/>
          </p:cNvSpPr>
          <p:nvPr>
            <p:ph type="body" idx="1"/>
          </p:nvPr>
        </p:nvSpPr>
        <p:spPr>
          <a:xfrm>
            <a:off x="589756" y="1221580"/>
            <a:ext cx="5157787" cy="438150"/>
          </a:xfrm>
        </p:spPr>
        <p:txBody>
          <a:bodyPr/>
          <a:lstStyle/>
          <a:p>
            <a:r>
              <a:rPr lang="en-US" dirty="0"/>
              <a:t>Absolute Contraindications </a:t>
            </a:r>
          </a:p>
          <a:p>
            <a:endParaRPr lang="en-US" dirty="0"/>
          </a:p>
        </p:txBody>
      </p:sp>
      <p:sp>
        <p:nvSpPr>
          <p:cNvPr id="3" name="Content Placeholder 2">
            <a:extLst>
              <a:ext uri="{FF2B5EF4-FFF2-40B4-BE49-F238E27FC236}">
                <a16:creationId xmlns:a16="http://schemas.microsoft.com/office/drawing/2014/main" id="{D2DC94B2-5C23-4031-A7AE-202B9AA5EBCA}"/>
              </a:ext>
            </a:extLst>
          </p:cNvPr>
          <p:cNvSpPr>
            <a:spLocks noGrp="1"/>
          </p:cNvSpPr>
          <p:nvPr>
            <p:ph sz="half" idx="2"/>
          </p:nvPr>
        </p:nvSpPr>
        <p:spPr>
          <a:xfrm>
            <a:off x="589756" y="1190625"/>
            <a:ext cx="6649244" cy="4999039"/>
          </a:xfrm>
        </p:spPr>
        <p:txBody>
          <a:bodyPr>
            <a:noAutofit/>
          </a:bodyPr>
          <a:lstStyle/>
          <a:p>
            <a:r>
              <a:rPr lang="en-US" sz="2000" dirty="0"/>
              <a:t>Evidence of renal disease (</a:t>
            </a:r>
            <a:r>
              <a:rPr lang="en-US" sz="1600" dirty="0"/>
              <a:t>GFR 80 mL/min, microalbuminuria or overt proteinuria</a:t>
            </a:r>
            <a:r>
              <a:rPr lang="en-US" sz="2000" dirty="0"/>
              <a:t>) </a:t>
            </a:r>
          </a:p>
          <a:p>
            <a:r>
              <a:rPr lang="en-US" sz="2000" dirty="0"/>
              <a:t>Recurrent nephrolithiasis or bilateral stones</a:t>
            </a:r>
          </a:p>
          <a:p>
            <a:r>
              <a:rPr lang="en-US" sz="2000" dirty="0"/>
              <a:t>Significant renal or urologic abnormalities </a:t>
            </a:r>
          </a:p>
          <a:p>
            <a:r>
              <a:rPr lang="en-US" sz="2000" dirty="0"/>
              <a:t>Active malignancy </a:t>
            </a:r>
          </a:p>
          <a:p>
            <a:r>
              <a:rPr lang="en-US" sz="2000" dirty="0"/>
              <a:t>chronic illness that places patient at significant risk to undergo surgery </a:t>
            </a:r>
          </a:p>
          <a:p>
            <a:r>
              <a:rPr lang="en-US" sz="2000" dirty="0"/>
              <a:t>Poorly controlled psychiatric illness or active substance use </a:t>
            </a:r>
          </a:p>
          <a:p>
            <a:r>
              <a:rPr lang="en-US" sz="2000" dirty="0"/>
              <a:t>Current pregnancy </a:t>
            </a:r>
          </a:p>
          <a:p>
            <a:r>
              <a:rPr lang="en-US" sz="2000" dirty="0"/>
              <a:t>Hypertension			</a:t>
            </a:r>
          </a:p>
          <a:p>
            <a:r>
              <a:rPr lang="en-US" sz="2000" dirty="0"/>
              <a:t>Diabetes mellitus </a:t>
            </a:r>
          </a:p>
          <a:p>
            <a:r>
              <a:rPr lang="en-US" sz="2000" dirty="0"/>
              <a:t>Age &lt;18 years and mental inability to make an informed decision </a:t>
            </a:r>
          </a:p>
          <a:p>
            <a:r>
              <a:rPr lang="en-US" sz="2000" dirty="0"/>
              <a:t>High suspicion of donor coercion </a:t>
            </a:r>
          </a:p>
        </p:txBody>
      </p:sp>
      <p:sp>
        <p:nvSpPr>
          <p:cNvPr id="6" name="Text Placeholder 5">
            <a:extLst>
              <a:ext uri="{FF2B5EF4-FFF2-40B4-BE49-F238E27FC236}">
                <a16:creationId xmlns:a16="http://schemas.microsoft.com/office/drawing/2014/main" id="{64B6F607-F500-4026-B469-667F0B856BF9}"/>
              </a:ext>
            </a:extLst>
          </p:cNvPr>
          <p:cNvSpPr>
            <a:spLocks noGrp="1"/>
          </p:cNvSpPr>
          <p:nvPr>
            <p:ph type="body" sz="quarter" idx="3"/>
          </p:nvPr>
        </p:nvSpPr>
        <p:spPr>
          <a:xfrm>
            <a:off x="5747543" y="1231105"/>
            <a:ext cx="5183188" cy="428625"/>
          </a:xfrm>
        </p:spPr>
        <p:txBody>
          <a:bodyPr/>
          <a:lstStyle/>
          <a:p>
            <a:pPr algn="r"/>
            <a:r>
              <a:rPr lang="en-US" dirty="0"/>
              <a:t>Relative Contraindications </a:t>
            </a:r>
          </a:p>
          <a:p>
            <a:pPr algn="r"/>
            <a:endParaRPr lang="en-US" dirty="0"/>
          </a:p>
        </p:txBody>
      </p:sp>
      <p:sp>
        <p:nvSpPr>
          <p:cNvPr id="4" name="Content Placeholder 3">
            <a:extLst>
              <a:ext uri="{FF2B5EF4-FFF2-40B4-BE49-F238E27FC236}">
                <a16:creationId xmlns:a16="http://schemas.microsoft.com/office/drawing/2014/main" id="{8CBF5BE6-40F4-4BDD-8227-A2977BD4E9E3}"/>
              </a:ext>
            </a:extLst>
          </p:cNvPr>
          <p:cNvSpPr>
            <a:spLocks noGrp="1"/>
          </p:cNvSpPr>
          <p:nvPr>
            <p:ph sz="quarter" idx="4"/>
          </p:nvPr>
        </p:nvSpPr>
        <p:spPr>
          <a:xfrm>
            <a:off x="7391399" y="1316830"/>
            <a:ext cx="4068763" cy="4310857"/>
          </a:xfrm>
        </p:spPr>
        <p:txBody>
          <a:bodyPr>
            <a:normAutofit/>
          </a:bodyPr>
          <a:lstStyle/>
          <a:p>
            <a:r>
              <a:rPr lang="en-US" sz="2000" dirty="0"/>
              <a:t>Age &lt; 18 or &gt;70 years </a:t>
            </a:r>
          </a:p>
          <a:p>
            <a:r>
              <a:rPr lang="en-US" sz="2000" dirty="0"/>
              <a:t>Borderline or mild hypertension </a:t>
            </a:r>
          </a:p>
          <a:p>
            <a:r>
              <a:rPr lang="en-US" sz="2000" dirty="0"/>
              <a:t>Single prior episode of nephrolithiasis without evidence of secondary risk </a:t>
            </a:r>
          </a:p>
          <a:p>
            <a:r>
              <a:rPr lang="en-US" sz="2000" dirty="0"/>
              <a:t>Obesity BMI &gt;30</a:t>
            </a:r>
          </a:p>
        </p:txBody>
      </p:sp>
    </p:spTree>
    <p:extLst>
      <p:ext uri="{BB962C8B-B14F-4D97-AF65-F5344CB8AC3E}">
        <p14:creationId xmlns:p14="http://schemas.microsoft.com/office/powerpoint/2010/main" val="3597282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6115E4-87A1-4FB8-A50A-6CFA17A0AD73}"/>
              </a:ext>
            </a:extLst>
          </p:cNvPr>
          <p:cNvSpPr>
            <a:spLocks noGrp="1"/>
          </p:cNvSpPr>
          <p:nvPr>
            <p:ph type="title"/>
          </p:nvPr>
        </p:nvSpPr>
        <p:spPr>
          <a:xfrm>
            <a:off x="838200" y="365126"/>
            <a:ext cx="10515600" cy="835714"/>
          </a:xfrm>
        </p:spPr>
        <p:txBody>
          <a:bodyPr>
            <a:normAutofit/>
          </a:bodyPr>
          <a:lstStyle/>
          <a:p>
            <a:r>
              <a:rPr lang="en-US" sz="3200" b="1" dirty="0"/>
              <a:t>Ethical principles involved in living donor kidney transplantation</a:t>
            </a:r>
          </a:p>
        </p:txBody>
      </p:sp>
      <p:sp>
        <p:nvSpPr>
          <p:cNvPr id="8" name="Content Placeholder 7">
            <a:extLst>
              <a:ext uri="{FF2B5EF4-FFF2-40B4-BE49-F238E27FC236}">
                <a16:creationId xmlns:a16="http://schemas.microsoft.com/office/drawing/2014/main" id="{A1A78155-F2B5-4500-BF64-4AA58E1EA1E7}"/>
              </a:ext>
            </a:extLst>
          </p:cNvPr>
          <p:cNvSpPr>
            <a:spLocks noGrp="1"/>
          </p:cNvSpPr>
          <p:nvPr>
            <p:ph idx="1"/>
          </p:nvPr>
        </p:nvSpPr>
        <p:spPr>
          <a:xfrm>
            <a:off x="1175133" y="1340883"/>
            <a:ext cx="10178667" cy="4850596"/>
          </a:xfrm>
        </p:spPr>
        <p:txBody>
          <a:bodyPr>
            <a:normAutofit/>
          </a:bodyPr>
          <a:lstStyle/>
          <a:p>
            <a:pPr>
              <a:lnSpc>
                <a:spcPct val="100000"/>
              </a:lnSpc>
              <a:spcBef>
                <a:spcPts val="600"/>
              </a:spcBef>
              <a:spcAft>
                <a:spcPts val="600"/>
              </a:spcAft>
            </a:pPr>
            <a:r>
              <a:rPr lang="en-US" sz="2400" b="1" dirty="0"/>
              <a:t>Safety </a:t>
            </a:r>
            <a:r>
              <a:rPr lang="en-US" sz="2400" dirty="0"/>
              <a:t>: the living donor nephrectomy is not void of risks so a good assessment of the donor's health status and psychosocial situation must be performed to evaluate if the benefits to donor and recipient outweigh the risks assumed.</a:t>
            </a:r>
          </a:p>
          <a:p>
            <a:pPr>
              <a:lnSpc>
                <a:spcPct val="100000"/>
              </a:lnSpc>
              <a:spcBef>
                <a:spcPts val="600"/>
              </a:spcBef>
              <a:spcAft>
                <a:spcPts val="600"/>
              </a:spcAft>
            </a:pPr>
            <a:r>
              <a:rPr lang="en-US" sz="2400" b="1" dirty="0"/>
              <a:t>Informed consent</a:t>
            </a:r>
            <a:r>
              <a:rPr lang="en-US" sz="2400" dirty="0"/>
              <a:t> accepting the risks and benefits of organ donation, knowing the treatment alternatives for the recipient</a:t>
            </a:r>
          </a:p>
          <a:p>
            <a:pPr>
              <a:lnSpc>
                <a:spcPct val="100000"/>
              </a:lnSpc>
              <a:spcBef>
                <a:spcPts val="600"/>
              </a:spcBef>
              <a:spcAft>
                <a:spcPts val="600"/>
              </a:spcAft>
            </a:pPr>
            <a:r>
              <a:rPr lang="en-US" sz="2400" b="1" dirty="0"/>
              <a:t>The absence of profit</a:t>
            </a:r>
            <a:r>
              <a:rPr lang="en-US" sz="2400" dirty="0"/>
              <a:t>: offering or receiving money for an organ or other human tissue violates the principles of justice and equity and it is considered ethically and legally unacceptable</a:t>
            </a:r>
          </a:p>
          <a:p>
            <a:pPr>
              <a:lnSpc>
                <a:spcPct val="100000"/>
              </a:lnSpc>
              <a:spcBef>
                <a:spcPts val="600"/>
              </a:spcBef>
              <a:spcAft>
                <a:spcPts val="600"/>
              </a:spcAft>
            </a:pPr>
            <a:r>
              <a:rPr lang="en-US" sz="2400" b="1" dirty="0"/>
              <a:t>Motivation</a:t>
            </a:r>
            <a:r>
              <a:rPr lang="en-US" sz="2400" dirty="0"/>
              <a:t>: it is important to make a good psychosocial assessment to identify whether the motivation is altruistic or not and, in other terms, to detect any kind of coercion</a:t>
            </a:r>
          </a:p>
        </p:txBody>
      </p:sp>
    </p:spTree>
    <p:extLst>
      <p:ext uri="{BB962C8B-B14F-4D97-AF65-F5344CB8AC3E}">
        <p14:creationId xmlns:p14="http://schemas.microsoft.com/office/powerpoint/2010/main" val="1632539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58D8-FC89-488C-8995-983EAC985AAE}"/>
              </a:ext>
            </a:extLst>
          </p:cNvPr>
          <p:cNvSpPr>
            <a:spLocks noGrp="1"/>
          </p:cNvSpPr>
          <p:nvPr>
            <p:ph type="title"/>
          </p:nvPr>
        </p:nvSpPr>
        <p:spPr/>
        <p:txBody>
          <a:bodyPr/>
          <a:lstStyle/>
          <a:p>
            <a:r>
              <a:rPr lang="en-US" dirty="0"/>
              <a:t>Post transplant care </a:t>
            </a:r>
          </a:p>
        </p:txBody>
      </p:sp>
      <p:sp>
        <p:nvSpPr>
          <p:cNvPr id="3" name="Content Placeholder 2">
            <a:extLst>
              <a:ext uri="{FF2B5EF4-FFF2-40B4-BE49-F238E27FC236}">
                <a16:creationId xmlns:a16="http://schemas.microsoft.com/office/drawing/2014/main" id="{B4BE3A25-3F8E-4709-9AC1-1C427753BE81}"/>
              </a:ext>
            </a:extLst>
          </p:cNvPr>
          <p:cNvSpPr>
            <a:spLocks noGrp="1"/>
          </p:cNvSpPr>
          <p:nvPr>
            <p:ph idx="1"/>
          </p:nvPr>
        </p:nvSpPr>
        <p:spPr/>
        <p:txBody>
          <a:bodyPr>
            <a:normAutofit/>
          </a:bodyPr>
          <a:lstStyle/>
          <a:p>
            <a:pPr>
              <a:lnSpc>
                <a:spcPct val="150000"/>
              </a:lnSpc>
            </a:pPr>
            <a:r>
              <a:rPr lang="en-US" sz="2400" dirty="0"/>
              <a:t>Donor – routine follow up</a:t>
            </a:r>
          </a:p>
          <a:p>
            <a:pPr>
              <a:lnSpc>
                <a:spcPct val="150000"/>
              </a:lnSpc>
            </a:pPr>
            <a:r>
              <a:rPr lang="en-US" sz="2400" dirty="0"/>
              <a:t>Recipient </a:t>
            </a:r>
          </a:p>
          <a:p>
            <a:pPr lvl="1">
              <a:lnSpc>
                <a:spcPct val="150000"/>
              </a:lnSpc>
            </a:pPr>
            <a:r>
              <a:rPr lang="en-US" dirty="0"/>
              <a:t>Management of primary disease/other co morbidities</a:t>
            </a:r>
          </a:p>
          <a:p>
            <a:pPr lvl="1">
              <a:lnSpc>
                <a:spcPct val="150000"/>
              </a:lnSpc>
            </a:pPr>
            <a:r>
              <a:rPr lang="en-US" dirty="0"/>
              <a:t>Infection – prevention and treatment</a:t>
            </a:r>
          </a:p>
          <a:p>
            <a:pPr lvl="1">
              <a:lnSpc>
                <a:spcPct val="150000"/>
              </a:lnSpc>
            </a:pPr>
            <a:r>
              <a:rPr lang="en-US" dirty="0"/>
              <a:t>Immunosuppressant medication</a:t>
            </a:r>
          </a:p>
          <a:p>
            <a:pPr lvl="1">
              <a:lnSpc>
                <a:spcPct val="150000"/>
              </a:lnSpc>
            </a:pPr>
            <a:r>
              <a:rPr lang="en-US" dirty="0"/>
              <a:t>Psychosocial support</a:t>
            </a:r>
          </a:p>
        </p:txBody>
      </p:sp>
    </p:spTree>
    <p:extLst>
      <p:ext uri="{BB962C8B-B14F-4D97-AF65-F5344CB8AC3E}">
        <p14:creationId xmlns:p14="http://schemas.microsoft.com/office/powerpoint/2010/main" val="4267223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19BA-D6F6-4E12-8718-2D214F6A50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9EC1F6-6047-46ED-A6C9-BC25F67B430B}"/>
              </a:ext>
            </a:extLst>
          </p:cNvPr>
          <p:cNvSpPr>
            <a:spLocks noGrp="1"/>
          </p:cNvSpPr>
          <p:nvPr>
            <p:ph idx="1"/>
          </p:nvPr>
        </p:nvSpPr>
        <p:spPr>
          <a:xfrm>
            <a:off x="838200" y="365125"/>
            <a:ext cx="10515600" cy="5811838"/>
          </a:xfrm>
          <a:ln>
            <a:solidFill>
              <a:schemeClr val="accent1"/>
            </a:solidFill>
          </a:ln>
        </p:spPr>
        <p:txBody>
          <a:bodyPr>
            <a:normAutofit/>
          </a:bodyPr>
          <a:lstStyle/>
          <a:p>
            <a:pPr marL="0" indent="0" algn="ctr">
              <a:buNone/>
            </a:pPr>
            <a:endParaRPr lang="en-US" sz="3800" i="1" dirty="0">
              <a:latin typeface="Arial Rounded MT Bold" panose="020F0704030504030204" pitchFamily="34" charset="0"/>
            </a:endParaRPr>
          </a:p>
          <a:p>
            <a:pPr marL="0" indent="0" algn="ctr">
              <a:buNone/>
            </a:pPr>
            <a:endParaRPr lang="en-US" sz="3800" i="1" dirty="0">
              <a:latin typeface="Arial Rounded MT Bold" panose="020F0704030504030204" pitchFamily="34" charset="0"/>
            </a:endParaRPr>
          </a:p>
          <a:p>
            <a:pPr marL="0" indent="0" algn="ctr">
              <a:buNone/>
            </a:pPr>
            <a:endParaRPr lang="en-US" sz="3800" i="1" dirty="0">
              <a:latin typeface="Arial Rounded MT Bold" panose="020F0704030504030204" pitchFamily="34" charset="0"/>
            </a:endParaRPr>
          </a:p>
          <a:p>
            <a:pPr marL="0" indent="0" algn="ctr">
              <a:buNone/>
            </a:pPr>
            <a:endParaRPr lang="en-US" sz="3800" i="1" dirty="0">
              <a:latin typeface="Arial Rounded MT Bold" panose="020F0704030504030204" pitchFamily="34" charset="0"/>
            </a:endParaRPr>
          </a:p>
          <a:p>
            <a:pPr marL="0" indent="0" algn="ctr">
              <a:buNone/>
            </a:pPr>
            <a:r>
              <a:rPr lang="en-US" sz="3800" i="1" dirty="0">
                <a:latin typeface="Arial Rounded MT Bold" panose="020F0704030504030204" pitchFamily="34" charset="0"/>
              </a:rPr>
              <a:t>THANK YOU</a:t>
            </a:r>
          </a:p>
        </p:txBody>
      </p:sp>
    </p:spTree>
    <p:extLst>
      <p:ext uri="{BB962C8B-B14F-4D97-AF65-F5344CB8AC3E}">
        <p14:creationId xmlns:p14="http://schemas.microsoft.com/office/powerpoint/2010/main" val="129286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F6A9-F9C1-491C-9C81-A94517A4EE55}"/>
              </a:ext>
            </a:extLst>
          </p:cNvPr>
          <p:cNvSpPr>
            <a:spLocks noGrp="1"/>
          </p:cNvSpPr>
          <p:nvPr>
            <p:ph type="title"/>
          </p:nvPr>
        </p:nvSpPr>
        <p:spPr>
          <a:xfrm>
            <a:off x="838200" y="365125"/>
            <a:ext cx="10515600" cy="739775"/>
          </a:xfrm>
        </p:spPr>
        <p:txBody>
          <a:bodyPr>
            <a:normAutofit/>
          </a:bodyPr>
          <a:lstStyle/>
          <a:p>
            <a:pPr algn="ctr"/>
            <a:r>
              <a:rPr lang="en-US" sz="3600" b="1" dirty="0"/>
              <a:t>Introduction</a:t>
            </a:r>
          </a:p>
        </p:txBody>
      </p:sp>
      <p:sp>
        <p:nvSpPr>
          <p:cNvPr id="3" name="Content Placeholder 2">
            <a:extLst>
              <a:ext uri="{FF2B5EF4-FFF2-40B4-BE49-F238E27FC236}">
                <a16:creationId xmlns:a16="http://schemas.microsoft.com/office/drawing/2014/main" id="{87794189-B8F2-4EAC-BB45-05C09A6B8707}"/>
              </a:ext>
            </a:extLst>
          </p:cNvPr>
          <p:cNvSpPr>
            <a:spLocks noGrp="1"/>
          </p:cNvSpPr>
          <p:nvPr>
            <p:ph idx="1"/>
          </p:nvPr>
        </p:nvSpPr>
        <p:spPr>
          <a:xfrm>
            <a:off x="838200" y="1104900"/>
            <a:ext cx="10515600" cy="5295900"/>
          </a:xfrm>
        </p:spPr>
        <p:txBody>
          <a:bodyPr>
            <a:normAutofit/>
          </a:bodyPr>
          <a:lstStyle/>
          <a:p>
            <a:pPr>
              <a:lnSpc>
                <a:spcPct val="100000"/>
              </a:lnSpc>
              <a:spcBef>
                <a:spcPts val="1200"/>
              </a:spcBef>
              <a:spcAft>
                <a:spcPts val="600"/>
              </a:spcAft>
            </a:pPr>
            <a:r>
              <a:rPr lang="en-US" sz="2600" dirty="0"/>
              <a:t>The primary functions of the kidney - None endocrine and endocrine </a:t>
            </a:r>
          </a:p>
          <a:p>
            <a:pPr>
              <a:lnSpc>
                <a:spcPct val="110000"/>
              </a:lnSpc>
              <a:spcBef>
                <a:spcPts val="600"/>
              </a:spcBef>
              <a:spcAft>
                <a:spcPts val="600"/>
              </a:spcAft>
            </a:pPr>
            <a:r>
              <a:rPr lang="en-US" sz="2600" dirty="0"/>
              <a:t>Non endocrine functions</a:t>
            </a:r>
          </a:p>
          <a:p>
            <a:pPr lvl="1">
              <a:lnSpc>
                <a:spcPct val="110000"/>
              </a:lnSpc>
              <a:spcBef>
                <a:spcPts val="600"/>
              </a:spcBef>
              <a:spcAft>
                <a:spcPts val="600"/>
              </a:spcAft>
            </a:pPr>
            <a:r>
              <a:rPr lang="en-US" dirty="0"/>
              <a:t>Regulation of blood volume, plasma osmolarity, PH, electrolytes and blood pressure</a:t>
            </a:r>
          </a:p>
          <a:p>
            <a:pPr lvl="1">
              <a:lnSpc>
                <a:spcPct val="110000"/>
              </a:lnSpc>
              <a:spcBef>
                <a:spcPts val="600"/>
              </a:spcBef>
              <a:spcAft>
                <a:spcPts val="600"/>
              </a:spcAft>
            </a:pPr>
            <a:r>
              <a:rPr lang="en-US" dirty="0"/>
              <a:t>Removal of metabolic waste products from the body. </a:t>
            </a:r>
          </a:p>
          <a:p>
            <a:pPr>
              <a:lnSpc>
                <a:spcPct val="110000"/>
              </a:lnSpc>
              <a:spcBef>
                <a:spcPts val="600"/>
              </a:spcBef>
              <a:spcAft>
                <a:spcPts val="600"/>
              </a:spcAft>
            </a:pPr>
            <a:r>
              <a:rPr lang="en-US" sz="2600" dirty="0"/>
              <a:t>Endocrine functions</a:t>
            </a:r>
          </a:p>
          <a:p>
            <a:pPr lvl="1">
              <a:lnSpc>
                <a:spcPct val="110000"/>
              </a:lnSpc>
              <a:spcBef>
                <a:spcPts val="600"/>
              </a:spcBef>
              <a:spcAft>
                <a:spcPts val="600"/>
              </a:spcAft>
            </a:pPr>
            <a:r>
              <a:rPr lang="en-US" dirty="0"/>
              <a:t>Erythropoietin secretion</a:t>
            </a:r>
          </a:p>
          <a:p>
            <a:pPr lvl="1">
              <a:lnSpc>
                <a:spcPct val="110000"/>
              </a:lnSpc>
              <a:spcBef>
                <a:spcPts val="600"/>
              </a:spcBef>
              <a:spcAft>
                <a:spcPts val="600"/>
              </a:spcAft>
            </a:pPr>
            <a:r>
              <a:rPr lang="en-US" dirty="0"/>
              <a:t>Synthesis of 1,25 dihydroxy vitamin D3.</a:t>
            </a:r>
          </a:p>
        </p:txBody>
      </p:sp>
    </p:spTree>
    <p:extLst>
      <p:ext uri="{BB962C8B-B14F-4D97-AF65-F5344CB8AC3E}">
        <p14:creationId xmlns:p14="http://schemas.microsoft.com/office/powerpoint/2010/main" val="425622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3FF55-D19D-4A21-A1ED-8C988FEC4CDE}"/>
              </a:ext>
            </a:extLst>
          </p:cNvPr>
          <p:cNvSpPr>
            <a:spLocks noGrp="1"/>
          </p:cNvSpPr>
          <p:nvPr>
            <p:ph type="title"/>
          </p:nvPr>
        </p:nvSpPr>
        <p:spPr>
          <a:xfrm>
            <a:off x="838200" y="287080"/>
            <a:ext cx="10515600" cy="825722"/>
          </a:xfrm>
        </p:spPr>
        <p:txBody>
          <a:bodyPr>
            <a:normAutofit/>
          </a:bodyPr>
          <a:lstStyle/>
          <a:p>
            <a:pPr algn="ctr"/>
            <a:r>
              <a:rPr lang="en-US" sz="3600" b="1" dirty="0"/>
              <a:t>Introduction</a:t>
            </a:r>
          </a:p>
        </p:txBody>
      </p:sp>
      <p:sp>
        <p:nvSpPr>
          <p:cNvPr id="3" name="Content Placeholder 2">
            <a:extLst>
              <a:ext uri="{FF2B5EF4-FFF2-40B4-BE49-F238E27FC236}">
                <a16:creationId xmlns:a16="http://schemas.microsoft.com/office/drawing/2014/main" id="{E4B78A0B-4E4F-42B0-AEC7-02AF4D9F7172}"/>
              </a:ext>
            </a:extLst>
          </p:cNvPr>
          <p:cNvSpPr>
            <a:spLocks noGrp="1"/>
          </p:cNvSpPr>
          <p:nvPr>
            <p:ph idx="1"/>
          </p:nvPr>
        </p:nvSpPr>
        <p:spPr>
          <a:xfrm>
            <a:off x="1006634" y="1300087"/>
            <a:ext cx="9856381" cy="5085979"/>
          </a:xfrm>
        </p:spPr>
        <p:txBody>
          <a:bodyPr>
            <a:noAutofit/>
          </a:bodyPr>
          <a:lstStyle/>
          <a:p>
            <a:pPr>
              <a:lnSpc>
                <a:spcPct val="100000"/>
              </a:lnSpc>
              <a:spcBef>
                <a:spcPts val="600"/>
              </a:spcBef>
              <a:spcAft>
                <a:spcPts val="600"/>
              </a:spcAft>
            </a:pPr>
            <a:r>
              <a:rPr lang="en-US" altLang="en-US" sz="2400" dirty="0">
                <a:solidFill>
                  <a:srgbClr val="000000"/>
                </a:solidFill>
                <a:cs typeface="Times New Roman" panose="02020603050405020304" pitchFamily="18" charset="0"/>
              </a:rPr>
              <a:t>Kidney function in patients with acute or chronic renal failure is insufficient to adequately maintain water and electrolyte balance and remove excess nitrogenous  waste products generated through ordinary metabolism. </a:t>
            </a:r>
          </a:p>
          <a:p>
            <a:pPr>
              <a:lnSpc>
                <a:spcPct val="100000"/>
              </a:lnSpc>
              <a:spcBef>
                <a:spcPts val="600"/>
              </a:spcBef>
              <a:spcAft>
                <a:spcPts val="600"/>
              </a:spcAft>
            </a:pPr>
            <a:endParaRPr lang="en-US" sz="2400" b="1" dirty="0"/>
          </a:p>
          <a:p>
            <a:pPr>
              <a:lnSpc>
                <a:spcPct val="100000"/>
              </a:lnSpc>
              <a:spcBef>
                <a:spcPts val="600"/>
              </a:spcBef>
              <a:spcAft>
                <a:spcPts val="600"/>
              </a:spcAft>
            </a:pPr>
            <a:r>
              <a:rPr lang="en-US" sz="2400" b="1" dirty="0"/>
              <a:t>Renal replacement therapy (RRT) </a:t>
            </a:r>
            <a:r>
              <a:rPr lang="en-US" sz="2400" dirty="0"/>
              <a:t>is a term used to encompass all treatments for kidney failure. </a:t>
            </a:r>
          </a:p>
          <a:p>
            <a:pPr>
              <a:lnSpc>
                <a:spcPct val="100000"/>
              </a:lnSpc>
              <a:spcBef>
                <a:spcPts val="600"/>
              </a:spcBef>
              <a:spcAft>
                <a:spcPts val="600"/>
              </a:spcAft>
            </a:pPr>
            <a:r>
              <a:rPr lang="en-US" sz="2400" dirty="0"/>
              <a:t>RRT replaces three main kidney function </a:t>
            </a:r>
          </a:p>
          <a:p>
            <a:pPr lvl="1">
              <a:lnSpc>
                <a:spcPct val="100000"/>
              </a:lnSpc>
              <a:spcBef>
                <a:spcPts val="600"/>
              </a:spcBef>
              <a:spcAft>
                <a:spcPts val="600"/>
              </a:spcAft>
            </a:pPr>
            <a:r>
              <a:rPr lang="en-US" dirty="0"/>
              <a:t>Removal of nitrogenous wastes from blood</a:t>
            </a:r>
          </a:p>
          <a:p>
            <a:pPr lvl="1">
              <a:lnSpc>
                <a:spcPct val="100000"/>
              </a:lnSpc>
              <a:spcBef>
                <a:spcPts val="600"/>
              </a:spcBef>
              <a:spcAft>
                <a:spcPts val="600"/>
              </a:spcAft>
            </a:pPr>
            <a:r>
              <a:rPr lang="en-US" dirty="0"/>
              <a:t>Removal of excess fluid</a:t>
            </a:r>
          </a:p>
          <a:p>
            <a:pPr lvl="1">
              <a:lnSpc>
                <a:spcPct val="100000"/>
              </a:lnSpc>
              <a:spcBef>
                <a:spcPts val="600"/>
              </a:spcBef>
              <a:spcAft>
                <a:spcPts val="600"/>
              </a:spcAft>
            </a:pPr>
            <a:r>
              <a:rPr lang="en-US" dirty="0"/>
              <a:t>Maintaining electrolyte balance and PH	</a:t>
            </a:r>
          </a:p>
        </p:txBody>
      </p:sp>
    </p:spTree>
    <p:extLst>
      <p:ext uri="{BB962C8B-B14F-4D97-AF65-F5344CB8AC3E}">
        <p14:creationId xmlns:p14="http://schemas.microsoft.com/office/powerpoint/2010/main" val="35847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B90E-98E5-437D-A32C-F0559C2F1943}"/>
              </a:ext>
            </a:extLst>
          </p:cNvPr>
          <p:cNvSpPr>
            <a:spLocks noGrp="1"/>
          </p:cNvSpPr>
          <p:nvPr>
            <p:ph type="title"/>
          </p:nvPr>
        </p:nvSpPr>
        <p:spPr>
          <a:xfrm>
            <a:off x="838200" y="365125"/>
            <a:ext cx="10515600" cy="825721"/>
          </a:xfrm>
        </p:spPr>
        <p:txBody>
          <a:bodyPr>
            <a:normAutofit/>
          </a:bodyPr>
          <a:lstStyle/>
          <a:p>
            <a:pPr algn="ctr"/>
            <a:r>
              <a:rPr lang="en-US" sz="3600" b="1" dirty="0"/>
              <a:t>Introduction</a:t>
            </a:r>
          </a:p>
        </p:txBody>
      </p:sp>
      <p:sp>
        <p:nvSpPr>
          <p:cNvPr id="3" name="Content Placeholder 2">
            <a:extLst>
              <a:ext uri="{FF2B5EF4-FFF2-40B4-BE49-F238E27FC236}">
                <a16:creationId xmlns:a16="http://schemas.microsoft.com/office/drawing/2014/main" id="{337D70CB-7061-4F43-9E8A-624F96EF3FE4}"/>
              </a:ext>
            </a:extLst>
          </p:cNvPr>
          <p:cNvSpPr>
            <a:spLocks noGrp="1"/>
          </p:cNvSpPr>
          <p:nvPr>
            <p:ph idx="1"/>
          </p:nvPr>
        </p:nvSpPr>
        <p:spPr>
          <a:xfrm>
            <a:off x="838200" y="1414130"/>
            <a:ext cx="10515600" cy="4762833"/>
          </a:xfrm>
        </p:spPr>
        <p:txBody>
          <a:bodyPr>
            <a:normAutofit/>
          </a:bodyPr>
          <a:lstStyle/>
          <a:p>
            <a:pPr>
              <a:lnSpc>
                <a:spcPct val="100000"/>
              </a:lnSpc>
              <a:spcBef>
                <a:spcPts val="600"/>
              </a:spcBef>
              <a:spcAft>
                <a:spcPts val="600"/>
              </a:spcAft>
            </a:pPr>
            <a:r>
              <a:rPr lang="en-US" sz="2400" dirty="0"/>
              <a:t>RRT can be achieved by 2 means</a:t>
            </a:r>
          </a:p>
          <a:p>
            <a:pPr marL="457200" lvl="1" indent="0">
              <a:lnSpc>
                <a:spcPct val="100000"/>
              </a:lnSpc>
              <a:spcBef>
                <a:spcPts val="600"/>
              </a:spcBef>
              <a:spcAft>
                <a:spcPts val="600"/>
              </a:spcAft>
              <a:buNone/>
            </a:pPr>
            <a:r>
              <a:rPr lang="en-US" dirty="0"/>
              <a:t>1. Dialysis </a:t>
            </a:r>
          </a:p>
          <a:p>
            <a:pPr marL="1428750" lvl="2" indent="-514350">
              <a:lnSpc>
                <a:spcPct val="100000"/>
              </a:lnSpc>
              <a:spcBef>
                <a:spcPts val="600"/>
              </a:spcBef>
              <a:spcAft>
                <a:spcPts val="600"/>
              </a:spcAft>
              <a:buFont typeface="+mj-lt"/>
              <a:buAutoNum type="alphaLcPeriod"/>
            </a:pPr>
            <a:r>
              <a:rPr lang="en-US" sz="2400" dirty="0"/>
              <a:t>hemodialysis</a:t>
            </a:r>
          </a:p>
          <a:p>
            <a:pPr marL="1428750" lvl="2" indent="-514350">
              <a:lnSpc>
                <a:spcPct val="100000"/>
              </a:lnSpc>
              <a:spcBef>
                <a:spcPts val="600"/>
              </a:spcBef>
              <a:spcAft>
                <a:spcPts val="600"/>
              </a:spcAft>
              <a:buFont typeface="+mj-lt"/>
              <a:buAutoNum type="alphaLcPeriod"/>
            </a:pPr>
            <a:r>
              <a:rPr lang="en-US" sz="2400" dirty="0"/>
              <a:t>peritoneal dialysis</a:t>
            </a:r>
          </a:p>
          <a:p>
            <a:pPr marL="457200" lvl="1" indent="0">
              <a:lnSpc>
                <a:spcPct val="100000"/>
              </a:lnSpc>
              <a:spcBef>
                <a:spcPts val="600"/>
              </a:spcBef>
              <a:spcAft>
                <a:spcPts val="600"/>
              </a:spcAft>
              <a:buNone/>
            </a:pPr>
            <a:r>
              <a:rPr lang="en-US" dirty="0"/>
              <a:t>2. Renal transplantation	</a:t>
            </a:r>
          </a:p>
          <a:p>
            <a:pPr>
              <a:lnSpc>
                <a:spcPct val="100000"/>
              </a:lnSpc>
              <a:spcBef>
                <a:spcPts val="600"/>
              </a:spcBef>
              <a:spcAft>
                <a:spcPts val="600"/>
              </a:spcAft>
            </a:pPr>
            <a:r>
              <a:rPr lang="en-US" sz="2400" dirty="0"/>
              <a:t>Acute Kidney injury (AKI) - RRT is achieved by hemodialysis or peritoneal dialysis</a:t>
            </a:r>
          </a:p>
          <a:p>
            <a:pPr>
              <a:lnSpc>
                <a:spcPct val="100000"/>
              </a:lnSpc>
              <a:spcBef>
                <a:spcPts val="600"/>
              </a:spcBef>
              <a:spcAft>
                <a:spcPts val="600"/>
              </a:spcAft>
            </a:pPr>
            <a:r>
              <a:rPr lang="en-US" sz="2400" dirty="0"/>
              <a:t>End-stage kidney disease (ESKD) - RRT is achieved by dialysis (hemodialysis or peritoneal dialysis) or kidney transplantation.</a:t>
            </a:r>
          </a:p>
        </p:txBody>
      </p:sp>
    </p:spTree>
    <p:extLst>
      <p:ext uri="{BB962C8B-B14F-4D97-AF65-F5344CB8AC3E}">
        <p14:creationId xmlns:p14="http://schemas.microsoft.com/office/powerpoint/2010/main" val="4160634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CDFE6-C46E-42B9-ADE7-CEA4769A54DE}"/>
              </a:ext>
            </a:extLst>
          </p:cNvPr>
          <p:cNvSpPr>
            <a:spLocks noGrp="1"/>
          </p:cNvSpPr>
          <p:nvPr>
            <p:ph type="title"/>
          </p:nvPr>
        </p:nvSpPr>
        <p:spPr>
          <a:xfrm>
            <a:off x="838200" y="365125"/>
            <a:ext cx="10515600" cy="873125"/>
          </a:xfrm>
        </p:spPr>
        <p:txBody>
          <a:bodyPr>
            <a:normAutofit/>
          </a:bodyPr>
          <a:lstStyle/>
          <a:p>
            <a:pPr algn="ctr"/>
            <a:r>
              <a:rPr lang="en-US" sz="3600" b="1" dirty="0"/>
              <a:t>Indications for dialysis</a:t>
            </a:r>
          </a:p>
        </p:txBody>
      </p:sp>
      <p:sp>
        <p:nvSpPr>
          <p:cNvPr id="3" name="Content Placeholder 2">
            <a:extLst>
              <a:ext uri="{FF2B5EF4-FFF2-40B4-BE49-F238E27FC236}">
                <a16:creationId xmlns:a16="http://schemas.microsoft.com/office/drawing/2014/main" id="{CC9A9F50-E885-4FB3-93E2-B0009D197190}"/>
              </a:ext>
            </a:extLst>
          </p:cNvPr>
          <p:cNvSpPr>
            <a:spLocks noGrp="1"/>
          </p:cNvSpPr>
          <p:nvPr>
            <p:ph idx="1"/>
          </p:nvPr>
        </p:nvSpPr>
        <p:spPr>
          <a:xfrm>
            <a:off x="838200" y="1371600"/>
            <a:ext cx="10515600" cy="4805363"/>
          </a:xfrm>
        </p:spPr>
        <p:txBody>
          <a:bodyPr>
            <a:noAutofit/>
          </a:bodyPr>
          <a:lstStyle/>
          <a:p>
            <a:pPr>
              <a:lnSpc>
                <a:spcPct val="100000"/>
              </a:lnSpc>
              <a:spcBef>
                <a:spcPts val="600"/>
              </a:spcBef>
              <a:spcAft>
                <a:spcPts val="600"/>
              </a:spcAft>
            </a:pPr>
            <a:r>
              <a:rPr lang="en-US" sz="2400" dirty="0"/>
              <a:t>Diuretic resistant pulmonary edema</a:t>
            </a:r>
          </a:p>
          <a:p>
            <a:pPr>
              <a:lnSpc>
                <a:spcPct val="100000"/>
              </a:lnSpc>
              <a:spcBef>
                <a:spcPts val="600"/>
              </a:spcBef>
              <a:spcAft>
                <a:spcPts val="600"/>
              </a:spcAft>
            </a:pPr>
            <a:r>
              <a:rPr lang="en-US" sz="2400" dirty="0"/>
              <a:t>Hyperkalemia &gt;6.5 mmol/l</a:t>
            </a:r>
          </a:p>
          <a:p>
            <a:pPr>
              <a:lnSpc>
                <a:spcPct val="100000"/>
              </a:lnSpc>
              <a:spcBef>
                <a:spcPts val="600"/>
              </a:spcBef>
              <a:spcAft>
                <a:spcPts val="600"/>
              </a:spcAft>
            </a:pPr>
            <a:r>
              <a:rPr lang="en-US" sz="2400" dirty="0"/>
              <a:t>Metabolic acidosis </a:t>
            </a:r>
            <a:r>
              <a:rPr lang="en-US" sz="2400" dirty="0">
                <a:solidFill>
                  <a:srgbClr val="000000"/>
                </a:solidFill>
                <a:ea typeface="ＭＳ Ｐゴシック" charset="-128"/>
              </a:rPr>
              <a:t>&lt; 7.0</a:t>
            </a:r>
            <a:endParaRPr lang="en-US" sz="2400" dirty="0"/>
          </a:p>
          <a:p>
            <a:pPr>
              <a:lnSpc>
                <a:spcPct val="100000"/>
              </a:lnSpc>
              <a:spcBef>
                <a:spcPts val="600"/>
              </a:spcBef>
              <a:spcAft>
                <a:spcPts val="600"/>
              </a:spcAft>
            </a:pPr>
            <a:r>
              <a:rPr lang="en-US" sz="2400" dirty="0"/>
              <a:t>Uremic complications (pericarditis, encephalopathy, bleeding)</a:t>
            </a:r>
          </a:p>
          <a:p>
            <a:pPr>
              <a:lnSpc>
                <a:spcPct val="100000"/>
              </a:lnSpc>
              <a:spcBef>
                <a:spcPts val="600"/>
              </a:spcBef>
              <a:spcAft>
                <a:spcPts val="600"/>
              </a:spcAft>
            </a:pPr>
            <a:r>
              <a:rPr lang="en-US" sz="2400" dirty="0"/>
              <a:t>Other non specific uremic symptoms: anorexia and nausea, impaired nutritional status, increased sleepiness, and decreased energy level, attentiveness, and cognitive tasking, …</a:t>
            </a:r>
          </a:p>
          <a:p>
            <a:pPr marL="0" indent="0">
              <a:lnSpc>
                <a:spcPct val="100000"/>
              </a:lnSpc>
              <a:spcBef>
                <a:spcPts val="600"/>
              </a:spcBef>
              <a:spcAft>
                <a:spcPts val="600"/>
              </a:spcAft>
              <a:buNone/>
            </a:pPr>
            <a:r>
              <a:rPr lang="en-US" sz="2400" b="1" dirty="0"/>
              <a:t>Non renal indications</a:t>
            </a:r>
          </a:p>
          <a:p>
            <a:pPr>
              <a:lnSpc>
                <a:spcPct val="100000"/>
              </a:lnSpc>
              <a:spcBef>
                <a:spcPts val="600"/>
              </a:spcBef>
              <a:spcAft>
                <a:spcPts val="600"/>
              </a:spcAft>
            </a:pPr>
            <a:r>
              <a:rPr lang="en-US" sz="2400" dirty="0"/>
              <a:t>Severe sepsis and septic shock </a:t>
            </a:r>
          </a:p>
          <a:p>
            <a:pPr>
              <a:lnSpc>
                <a:spcPct val="100000"/>
              </a:lnSpc>
              <a:spcBef>
                <a:spcPts val="600"/>
              </a:spcBef>
              <a:spcAft>
                <a:spcPts val="600"/>
              </a:spcAft>
            </a:pPr>
            <a:r>
              <a:rPr lang="en-US" sz="2400" dirty="0"/>
              <a:t>Dialyzable intoxications (e.g. lithium, toxic alcohols, and salicylates)</a:t>
            </a:r>
          </a:p>
          <a:p>
            <a:pPr>
              <a:lnSpc>
                <a:spcPct val="100000"/>
              </a:lnSpc>
              <a:spcBef>
                <a:spcPts val="600"/>
              </a:spcBef>
              <a:spcAft>
                <a:spcPts val="600"/>
              </a:spcAft>
              <a:buNone/>
            </a:pPr>
            <a:endParaRPr lang="en-US" sz="2400" dirty="0"/>
          </a:p>
          <a:p>
            <a:pPr>
              <a:lnSpc>
                <a:spcPct val="100000"/>
              </a:lnSpc>
              <a:spcBef>
                <a:spcPts val="600"/>
              </a:spcBef>
              <a:spcAft>
                <a:spcPts val="600"/>
              </a:spcAft>
            </a:pPr>
            <a:endParaRPr lang="en-US" sz="2400" dirty="0"/>
          </a:p>
        </p:txBody>
      </p:sp>
    </p:spTree>
    <p:extLst>
      <p:ext uri="{BB962C8B-B14F-4D97-AF65-F5344CB8AC3E}">
        <p14:creationId xmlns:p14="http://schemas.microsoft.com/office/powerpoint/2010/main" val="294254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276B-44C5-478A-81C8-69BA5A10A5F3}"/>
              </a:ext>
            </a:extLst>
          </p:cNvPr>
          <p:cNvSpPr>
            <a:spLocks noGrp="1"/>
          </p:cNvSpPr>
          <p:nvPr>
            <p:ph type="title"/>
          </p:nvPr>
        </p:nvSpPr>
        <p:spPr>
          <a:xfrm>
            <a:off x="838200" y="365125"/>
            <a:ext cx="10515600" cy="772559"/>
          </a:xfrm>
        </p:spPr>
        <p:txBody>
          <a:bodyPr>
            <a:normAutofit/>
          </a:bodyPr>
          <a:lstStyle/>
          <a:p>
            <a:pPr algn="ctr"/>
            <a:r>
              <a:rPr lang="en-US" sz="3600" b="1" dirty="0"/>
              <a:t>Dialysis</a:t>
            </a:r>
          </a:p>
        </p:txBody>
      </p:sp>
      <p:sp>
        <p:nvSpPr>
          <p:cNvPr id="3" name="Content Placeholder 2">
            <a:extLst>
              <a:ext uri="{FF2B5EF4-FFF2-40B4-BE49-F238E27FC236}">
                <a16:creationId xmlns:a16="http://schemas.microsoft.com/office/drawing/2014/main" id="{6AC9DD4A-5C57-408A-B8C3-73EF1F7D434E}"/>
              </a:ext>
            </a:extLst>
          </p:cNvPr>
          <p:cNvSpPr>
            <a:spLocks noGrp="1"/>
          </p:cNvSpPr>
          <p:nvPr>
            <p:ph idx="1"/>
          </p:nvPr>
        </p:nvSpPr>
        <p:spPr>
          <a:xfrm>
            <a:off x="838200" y="1137684"/>
            <a:ext cx="10515600" cy="5124893"/>
          </a:xfrm>
        </p:spPr>
        <p:txBody>
          <a:bodyPr>
            <a:normAutofit/>
          </a:bodyPr>
          <a:lstStyle/>
          <a:p>
            <a:pPr marL="0" indent="0">
              <a:lnSpc>
                <a:spcPct val="100000"/>
              </a:lnSpc>
              <a:spcBef>
                <a:spcPts val="600"/>
              </a:spcBef>
              <a:spcAft>
                <a:spcPts val="600"/>
              </a:spcAft>
              <a:buNone/>
            </a:pPr>
            <a:r>
              <a:rPr lang="en-US" sz="2400" b="1" dirty="0"/>
              <a:t>Principles of dialysis</a:t>
            </a:r>
          </a:p>
          <a:p>
            <a:pPr>
              <a:lnSpc>
                <a:spcPct val="100000"/>
              </a:lnSpc>
              <a:spcBef>
                <a:spcPts val="600"/>
              </a:spcBef>
              <a:spcAft>
                <a:spcPts val="600"/>
              </a:spcAft>
            </a:pPr>
            <a:r>
              <a:rPr lang="en-US" sz="2400" dirty="0"/>
              <a:t>A form of RRT which works on the principles of movements of solute and fluid across a semipermeable membrane</a:t>
            </a:r>
          </a:p>
          <a:p>
            <a:pPr>
              <a:lnSpc>
                <a:spcPct val="100000"/>
              </a:lnSpc>
              <a:spcBef>
                <a:spcPts val="600"/>
              </a:spcBef>
              <a:spcAft>
                <a:spcPts val="600"/>
              </a:spcAft>
            </a:pPr>
            <a:r>
              <a:rPr lang="en-US" sz="2400" dirty="0"/>
              <a:t>Solute clearance from the intravascular compartment occurs via diffusion or convection</a:t>
            </a:r>
          </a:p>
          <a:p>
            <a:pPr lvl="1">
              <a:lnSpc>
                <a:spcPct val="100000"/>
              </a:lnSpc>
              <a:spcBef>
                <a:spcPts val="600"/>
              </a:spcBef>
              <a:spcAft>
                <a:spcPts val="600"/>
              </a:spcAft>
            </a:pPr>
            <a:r>
              <a:rPr lang="en-US" dirty="0"/>
              <a:t>Diffusion – solutes move from a region of their higher concentration  to region of their low concentration</a:t>
            </a:r>
          </a:p>
          <a:p>
            <a:pPr lvl="1">
              <a:lnSpc>
                <a:spcPct val="100000"/>
              </a:lnSpc>
              <a:spcBef>
                <a:spcPts val="600"/>
              </a:spcBef>
              <a:spcAft>
                <a:spcPts val="600"/>
              </a:spcAft>
            </a:pPr>
            <a:r>
              <a:rPr lang="en-US" dirty="0"/>
              <a:t>Convection – process by which solutes are dragged along with the fluid as it moves across the semi permeable membrane from blood to dialysate. </a:t>
            </a:r>
          </a:p>
          <a:p>
            <a:pPr>
              <a:lnSpc>
                <a:spcPct val="100000"/>
              </a:lnSpc>
              <a:spcBef>
                <a:spcPts val="600"/>
              </a:spcBef>
              <a:spcAft>
                <a:spcPts val="600"/>
              </a:spcAft>
            </a:pPr>
            <a:r>
              <a:rPr lang="en-US" sz="2400" dirty="0"/>
              <a:t>Fluid removal occurs via ultrafiltration as a result of hydrostatic pressure gradient across the membrane is generated by the dialysis machine.</a:t>
            </a:r>
          </a:p>
        </p:txBody>
      </p:sp>
    </p:spTree>
    <p:extLst>
      <p:ext uri="{BB962C8B-B14F-4D97-AF65-F5344CB8AC3E}">
        <p14:creationId xmlns:p14="http://schemas.microsoft.com/office/powerpoint/2010/main" val="148901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C94B6-E5B9-4C46-AB6B-2EA4EEFCFA3D}"/>
              </a:ext>
            </a:extLst>
          </p:cNvPr>
          <p:cNvSpPr>
            <a:spLocks noGrp="1"/>
          </p:cNvSpPr>
          <p:nvPr>
            <p:ph type="title"/>
          </p:nvPr>
        </p:nvSpPr>
        <p:spPr>
          <a:xfrm>
            <a:off x="838200" y="365125"/>
            <a:ext cx="10515600" cy="708763"/>
          </a:xfrm>
        </p:spPr>
        <p:txBody>
          <a:bodyPr>
            <a:normAutofit/>
          </a:bodyPr>
          <a:lstStyle/>
          <a:p>
            <a:pPr algn="ctr"/>
            <a:r>
              <a:rPr lang="en-US" sz="3600" b="1" dirty="0"/>
              <a:t>Hemodialysis</a:t>
            </a:r>
          </a:p>
        </p:txBody>
      </p:sp>
      <p:sp>
        <p:nvSpPr>
          <p:cNvPr id="3" name="Content Placeholder 2">
            <a:extLst>
              <a:ext uri="{FF2B5EF4-FFF2-40B4-BE49-F238E27FC236}">
                <a16:creationId xmlns:a16="http://schemas.microsoft.com/office/drawing/2014/main" id="{39802F93-0B5B-488E-AC60-49BCB921BB98}"/>
              </a:ext>
            </a:extLst>
          </p:cNvPr>
          <p:cNvSpPr>
            <a:spLocks noGrp="1"/>
          </p:cNvSpPr>
          <p:nvPr>
            <p:ph idx="1"/>
          </p:nvPr>
        </p:nvSpPr>
        <p:spPr>
          <a:xfrm>
            <a:off x="1148316" y="1158949"/>
            <a:ext cx="9898912" cy="5333926"/>
          </a:xfrm>
        </p:spPr>
        <p:txBody>
          <a:bodyPr>
            <a:normAutofit lnSpcReduction="10000"/>
          </a:bodyPr>
          <a:lstStyle/>
          <a:p>
            <a:pPr>
              <a:lnSpc>
                <a:spcPct val="100000"/>
              </a:lnSpc>
              <a:spcBef>
                <a:spcPts val="1200"/>
              </a:spcBef>
              <a:spcAft>
                <a:spcPts val="600"/>
              </a:spcAft>
            </a:pPr>
            <a:r>
              <a:rPr lang="en-US" sz="2400" dirty="0"/>
              <a:t>Hemodialysis removes solutes  and water by circulating blood outside the body through an external filter (dialyzer) that contains a semipermeable membrane. </a:t>
            </a:r>
          </a:p>
          <a:p>
            <a:pPr>
              <a:lnSpc>
                <a:spcPct val="100000"/>
              </a:lnSpc>
              <a:spcBef>
                <a:spcPts val="1200"/>
              </a:spcBef>
              <a:spcAft>
                <a:spcPts val="600"/>
              </a:spcAft>
            </a:pPr>
            <a:r>
              <a:rPr lang="en-US" sz="2400" dirty="0"/>
              <a:t>Blood and dialysate flow in opposite direction(counter-current flow) to maximize on the concentration gradient of solutes between the blood and dialysate which helps to remove more solutes</a:t>
            </a:r>
          </a:p>
          <a:p>
            <a:pPr>
              <a:lnSpc>
                <a:spcPct val="100000"/>
              </a:lnSpc>
              <a:spcBef>
                <a:spcPts val="1200"/>
              </a:spcBef>
              <a:spcAft>
                <a:spcPts val="600"/>
              </a:spcAft>
            </a:pPr>
            <a:r>
              <a:rPr lang="en-US" sz="2400" b="1" dirty="0"/>
              <a:t>Apparatus used to conduct hemodialysis</a:t>
            </a:r>
          </a:p>
          <a:p>
            <a:pPr lvl="1">
              <a:lnSpc>
                <a:spcPct val="100000"/>
              </a:lnSpc>
              <a:spcBef>
                <a:spcPts val="1200"/>
              </a:spcBef>
              <a:spcAft>
                <a:spcPts val="600"/>
              </a:spcAft>
            </a:pPr>
            <a:r>
              <a:rPr lang="en-US" b="1" dirty="0"/>
              <a:t>Dialyzer - </a:t>
            </a:r>
            <a:r>
              <a:rPr lang="en-US" dirty="0"/>
              <a:t>composed of compact hollow fibers with pores. Functions as a semipermeable membrane across which blood and dialysate flow</a:t>
            </a:r>
          </a:p>
          <a:p>
            <a:pPr lvl="1">
              <a:lnSpc>
                <a:spcPct val="100000"/>
              </a:lnSpc>
              <a:spcBef>
                <a:spcPts val="1200"/>
              </a:spcBef>
              <a:spcAft>
                <a:spcPts val="600"/>
              </a:spcAft>
            </a:pPr>
            <a:r>
              <a:rPr lang="en-US" b="1" dirty="0"/>
              <a:t>Dialysis solution (dialysate) – </a:t>
            </a:r>
            <a:r>
              <a:rPr lang="en-US" dirty="0"/>
              <a:t>sterile </a:t>
            </a:r>
            <a:r>
              <a:rPr lang="en-US" b="1" dirty="0"/>
              <a:t> </a:t>
            </a:r>
            <a:r>
              <a:rPr lang="en-US" dirty="0"/>
              <a:t>mixture of solvent (water) and solutes (electrolytes potassium, calcium, sodium, magnesium, chloride amino acids and bicarbonate). </a:t>
            </a:r>
          </a:p>
        </p:txBody>
      </p:sp>
    </p:spTree>
    <p:extLst>
      <p:ext uri="{BB962C8B-B14F-4D97-AF65-F5344CB8AC3E}">
        <p14:creationId xmlns:p14="http://schemas.microsoft.com/office/powerpoint/2010/main" val="149573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4B07A-5880-4032-B203-AFBB80F199B7}"/>
              </a:ext>
            </a:extLst>
          </p:cNvPr>
          <p:cNvSpPr>
            <a:spLocks noGrp="1"/>
          </p:cNvSpPr>
          <p:nvPr>
            <p:ph type="title"/>
          </p:nvPr>
        </p:nvSpPr>
        <p:spPr>
          <a:xfrm>
            <a:off x="838200" y="365126"/>
            <a:ext cx="10515600" cy="751294"/>
          </a:xfrm>
        </p:spPr>
        <p:txBody>
          <a:bodyPr>
            <a:normAutofit/>
          </a:bodyPr>
          <a:lstStyle/>
          <a:p>
            <a:pPr algn="ctr"/>
            <a:r>
              <a:rPr lang="en-US" sz="3600" b="1" dirty="0"/>
              <a:t>Hemodialysis</a:t>
            </a:r>
          </a:p>
        </p:txBody>
      </p:sp>
      <p:sp>
        <p:nvSpPr>
          <p:cNvPr id="3" name="Content Placeholder 2">
            <a:extLst>
              <a:ext uri="{FF2B5EF4-FFF2-40B4-BE49-F238E27FC236}">
                <a16:creationId xmlns:a16="http://schemas.microsoft.com/office/drawing/2014/main" id="{5D3DDFEB-DD06-4D5B-9EAE-1C3A59996FC5}"/>
              </a:ext>
            </a:extLst>
          </p:cNvPr>
          <p:cNvSpPr>
            <a:spLocks noGrp="1"/>
          </p:cNvSpPr>
          <p:nvPr>
            <p:ph idx="1"/>
          </p:nvPr>
        </p:nvSpPr>
        <p:spPr>
          <a:xfrm>
            <a:off x="838200" y="1265274"/>
            <a:ext cx="10515600" cy="4911689"/>
          </a:xfrm>
        </p:spPr>
        <p:txBody>
          <a:bodyPr>
            <a:normAutofit/>
          </a:bodyPr>
          <a:lstStyle/>
          <a:p>
            <a:pPr lvl="1">
              <a:lnSpc>
                <a:spcPct val="100000"/>
              </a:lnSpc>
              <a:spcBef>
                <a:spcPts val="1200"/>
              </a:spcBef>
              <a:spcAft>
                <a:spcPts val="1200"/>
              </a:spcAft>
            </a:pPr>
            <a:r>
              <a:rPr lang="en-US" b="1" dirty="0"/>
              <a:t>Apparatus used to conduct hemodialysis</a:t>
            </a:r>
          </a:p>
          <a:p>
            <a:pPr lvl="2">
              <a:lnSpc>
                <a:spcPct val="100000"/>
              </a:lnSpc>
              <a:spcBef>
                <a:spcPts val="1200"/>
              </a:spcBef>
              <a:spcAft>
                <a:spcPts val="1200"/>
              </a:spcAft>
            </a:pPr>
            <a:r>
              <a:rPr lang="en-US" sz="2400" b="1" dirty="0"/>
              <a:t>Dialysis Tubing/blood lines</a:t>
            </a:r>
            <a:r>
              <a:rPr lang="en-US" sz="2400" dirty="0"/>
              <a:t> – the "arterial" line carries blood from the arteriovenous access to the dialyzer, where exchange of solutes occur. A "venous" line simultaneously carries dialyzed blood back to the patient </a:t>
            </a:r>
          </a:p>
          <a:p>
            <a:pPr lvl="2">
              <a:lnSpc>
                <a:spcPct val="100000"/>
              </a:lnSpc>
              <a:spcBef>
                <a:spcPts val="1200"/>
              </a:spcBef>
              <a:spcAft>
                <a:spcPts val="1200"/>
              </a:spcAft>
            </a:pPr>
            <a:r>
              <a:rPr lang="en-US" sz="2400" b="1" dirty="0"/>
              <a:t>Dialysis machine </a:t>
            </a:r>
            <a:r>
              <a:rPr lang="en-US" sz="2400" dirty="0"/>
              <a:t>to power and mechanically monitor the procedure</a:t>
            </a:r>
          </a:p>
          <a:p>
            <a:pPr lvl="2">
              <a:lnSpc>
                <a:spcPct val="100000"/>
              </a:lnSpc>
              <a:spcBef>
                <a:spcPts val="1200"/>
              </a:spcBef>
              <a:spcAft>
                <a:spcPts val="1200"/>
              </a:spcAft>
            </a:pPr>
            <a:r>
              <a:rPr lang="en-US" sz="2400" b="1" dirty="0"/>
              <a:t>Vascular access for hemodialysis </a:t>
            </a:r>
            <a:r>
              <a:rPr lang="en-US" sz="2400" dirty="0"/>
              <a:t>– AVF, AVG, Cuffed catheter, temporary catheter.</a:t>
            </a:r>
          </a:p>
          <a:p>
            <a:pPr>
              <a:lnSpc>
                <a:spcPct val="100000"/>
              </a:lnSpc>
              <a:spcBef>
                <a:spcPts val="1200"/>
              </a:spcBef>
              <a:spcAft>
                <a:spcPts val="1200"/>
              </a:spcAft>
            </a:pPr>
            <a:endParaRPr lang="en-US" sz="2400" dirty="0"/>
          </a:p>
        </p:txBody>
      </p:sp>
    </p:spTree>
    <p:extLst>
      <p:ext uri="{BB962C8B-B14F-4D97-AF65-F5344CB8AC3E}">
        <p14:creationId xmlns:p14="http://schemas.microsoft.com/office/powerpoint/2010/main" val="1449625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TotalTime>
  <Words>1695</Words>
  <Application>Microsoft Office PowerPoint</Application>
  <PresentationFormat>Widescreen</PresentationFormat>
  <Paragraphs>188</Paragraphs>
  <Slides>27</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Rounded MT Bold</vt:lpstr>
      <vt:lpstr>Calibri</vt:lpstr>
      <vt:lpstr>Calibri Light</vt:lpstr>
      <vt:lpstr>Office Theme</vt:lpstr>
      <vt:lpstr>BASICS OF RENAL REPLACEMENT THERAPY AND TRANSPLANTATION</vt:lpstr>
      <vt:lpstr>PowerPoint Presentation</vt:lpstr>
      <vt:lpstr>Introduction</vt:lpstr>
      <vt:lpstr>Introduction</vt:lpstr>
      <vt:lpstr>Introduction</vt:lpstr>
      <vt:lpstr>Indications for dialysis</vt:lpstr>
      <vt:lpstr>Dialysis</vt:lpstr>
      <vt:lpstr>Hemodialysis</vt:lpstr>
      <vt:lpstr>Hemodialysis</vt:lpstr>
      <vt:lpstr>PowerPoint Presentation</vt:lpstr>
      <vt:lpstr>Diffusion inside the dialyzer</vt:lpstr>
      <vt:lpstr>Modalities of hemodialysis</vt:lpstr>
      <vt:lpstr>Modalities of hemodialysis</vt:lpstr>
      <vt:lpstr>PowerPoint Presentation</vt:lpstr>
      <vt:lpstr>Peritoneal dialysis</vt:lpstr>
      <vt:lpstr>Peritoneal dialysis</vt:lpstr>
      <vt:lpstr>PowerPoint Presentation</vt:lpstr>
      <vt:lpstr>Kidney transplantation</vt:lpstr>
      <vt:lpstr>Evaluation and patient selection for kidney transplantation</vt:lpstr>
      <vt:lpstr>Patient selection for kidney transplant</vt:lpstr>
      <vt:lpstr>Evaluation of potential living kidney donors. </vt:lpstr>
      <vt:lpstr>Evaluation of potential living kidney donors. </vt:lpstr>
      <vt:lpstr>Immunological risk assessment</vt:lpstr>
      <vt:lpstr>Contraindications to kidney donation</vt:lpstr>
      <vt:lpstr>Ethical principles involved in living donor kidney transplantation</vt:lpstr>
      <vt:lpstr>Post transplant care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84</cp:revision>
  <dcterms:created xsi:type="dcterms:W3CDTF">2021-02-20T13:54:02Z</dcterms:created>
  <dcterms:modified xsi:type="dcterms:W3CDTF">2021-02-23T09:51:16Z</dcterms:modified>
</cp:coreProperties>
</file>