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70" r:id="rId5"/>
    <p:sldId id="268" r:id="rId6"/>
    <p:sldId id="26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423A-CC70-4B00-B141-508A48ABC161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0597-031B-44A4-9D2C-87BF25DBF6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TUBULO INTERSTITIAL RENAL DISEASE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DR. P. MBUGUA.</a:t>
            </a:r>
            <a:endParaRPr lang="en-US" b="1" i="1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MECHANISMS OF INJURY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Immunology injury</a:t>
            </a:r>
          </a:p>
          <a:p>
            <a:r>
              <a:rPr lang="en-US" dirty="0" smtClean="0"/>
              <a:t>Examples: drug allergy, Transplant rejection, SLE</a:t>
            </a:r>
          </a:p>
          <a:p>
            <a:r>
              <a:rPr lang="en-US" dirty="0" smtClean="0"/>
              <a:t>Injury secondary to glomerular damage.</a:t>
            </a:r>
          </a:p>
          <a:p>
            <a:r>
              <a:rPr lang="en-US" b="1" dirty="0" smtClean="0"/>
              <a:t>Vascular injury</a:t>
            </a:r>
          </a:p>
          <a:p>
            <a:pPr>
              <a:buNone/>
            </a:pPr>
            <a:r>
              <a:rPr lang="en-US" dirty="0" smtClean="0"/>
              <a:t>Microvasculopathy as may be found with D.M, analgesic nephropathy or S.C.D may produce sufficient anoxia to result in papillary necrosis.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u="sng" dirty="0" smtClean="0"/>
              <a:t>Toxic injury</a:t>
            </a:r>
          </a:p>
          <a:p>
            <a:pPr>
              <a:buNone/>
            </a:pPr>
            <a:r>
              <a:rPr lang="en-US" dirty="0" smtClean="0"/>
              <a:t>Endogenous toxins e.g. oxalate, urate and toxic 1g light chains (myeloma proteins)</a:t>
            </a:r>
          </a:p>
          <a:p>
            <a:pPr>
              <a:buNone/>
            </a:pPr>
            <a:r>
              <a:rPr lang="en-US" dirty="0" smtClean="0"/>
              <a:t>Exogenous toxins e.g. drugs, lead, fungal toxins.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Irradiation injury</a:t>
            </a:r>
          </a:p>
          <a:p>
            <a:r>
              <a:rPr lang="en-US" dirty="0" smtClean="0"/>
              <a:t>Infections</a:t>
            </a:r>
          </a:p>
          <a:p>
            <a:pPr>
              <a:buNone/>
            </a:pPr>
            <a:r>
              <a:rPr lang="en-US" dirty="0" smtClean="0"/>
              <a:t>     UTI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Leptospirosis,legionella</a:t>
            </a:r>
            <a:r>
              <a:rPr lang="en-US" dirty="0" smtClean="0"/>
              <a:t> and </a:t>
            </a:r>
            <a:r>
              <a:rPr lang="en-US" dirty="0" err="1" smtClean="0"/>
              <a:t>M.tuberclosis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Viruses- CMV, HIV, BK virus.</a:t>
            </a:r>
          </a:p>
          <a:p>
            <a:r>
              <a:rPr lang="en-US" dirty="0" smtClean="0"/>
              <a:t>Mechanical injury.</a:t>
            </a:r>
          </a:p>
          <a:p>
            <a:pPr>
              <a:buNone/>
            </a:pPr>
            <a:r>
              <a:rPr lang="en-US" dirty="0" smtClean="0"/>
              <a:t>      Reflux nephropathy</a:t>
            </a:r>
          </a:p>
          <a:p>
            <a:pPr>
              <a:buNone/>
            </a:pPr>
            <a:r>
              <a:rPr lang="en-US" b="1" dirty="0" smtClean="0"/>
              <a:t>Clinical features</a:t>
            </a:r>
          </a:p>
          <a:p>
            <a:r>
              <a:rPr lang="en-US" dirty="0" smtClean="0"/>
              <a:t>Proximal tubular damage</a:t>
            </a:r>
          </a:p>
          <a:p>
            <a:r>
              <a:rPr lang="en-US" dirty="0" smtClean="0"/>
              <a:t>Aminoaciduria, </a:t>
            </a:r>
            <a:r>
              <a:rPr lang="en-US" dirty="0" err="1" smtClean="0"/>
              <a:t>phoshaturia,glycosuria</a:t>
            </a:r>
            <a:r>
              <a:rPr lang="en-US" dirty="0" smtClean="0"/>
              <a:t> and acidosis.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u="sng" dirty="0" smtClean="0"/>
              <a:t>Distal tubular disease.</a:t>
            </a:r>
          </a:p>
          <a:p>
            <a:pPr>
              <a:buNone/>
            </a:pPr>
            <a:r>
              <a:rPr lang="en-US" dirty="0" smtClean="0"/>
              <a:t>Predominally affects concentrating ability, salt conservation and urinary acidification.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dirty="0" smtClean="0"/>
              <a:t>ACUTE INTERSTITIAL NEPHRITIS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frequently associated with penicillin's, NSAIDs,sulphonamides, some </a:t>
            </a:r>
            <a:r>
              <a:rPr lang="en-US" dirty="0" err="1" smtClean="0"/>
              <a:t>antI</a:t>
            </a:r>
            <a:r>
              <a:rPr lang="en-US" dirty="0" smtClean="0"/>
              <a:t> TB drugs especially </a:t>
            </a:r>
            <a:r>
              <a:rPr lang="en-US" dirty="0" err="1" smtClean="0"/>
              <a:t>rifampicin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Clinical features</a:t>
            </a:r>
          </a:p>
          <a:p>
            <a:r>
              <a:rPr lang="en-US" dirty="0" err="1" smtClean="0"/>
              <a:t>Oliguria</a:t>
            </a:r>
            <a:endParaRPr lang="en-US" dirty="0"/>
          </a:p>
          <a:p>
            <a:r>
              <a:rPr lang="en-US" dirty="0" smtClean="0"/>
              <a:t>Backache</a:t>
            </a:r>
          </a:p>
          <a:p>
            <a:r>
              <a:rPr lang="en-US" dirty="0" smtClean="0"/>
              <a:t>Allergic features</a:t>
            </a:r>
          </a:p>
          <a:p>
            <a:r>
              <a:rPr lang="en-US" dirty="0"/>
              <a:t> </a:t>
            </a:r>
            <a:r>
              <a:rPr lang="en-US" dirty="0" smtClean="0"/>
              <a:t>macroscopic </a:t>
            </a:r>
            <a:r>
              <a:rPr lang="en-US" dirty="0" err="1" smtClean="0"/>
              <a:t>heamaturia</a:t>
            </a:r>
            <a:endParaRPr lang="en-US" dirty="0" smtClean="0"/>
          </a:p>
          <a:p>
            <a:r>
              <a:rPr lang="en-US" dirty="0" smtClean="0"/>
              <a:t>Proteinuria.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INVESTIGATIONS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ultrasound</a:t>
            </a:r>
          </a:p>
          <a:p>
            <a:r>
              <a:rPr lang="en-US" dirty="0" smtClean="0"/>
              <a:t>Renal biopsy</a:t>
            </a:r>
          </a:p>
          <a:p>
            <a:pPr>
              <a:buNone/>
            </a:pPr>
            <a:r>
              <a:rPr lang="en-US" b="1" u="sng" dirty="0" smtClean="0"/>
              <a:t>Management</a:t>
            </a:r>
          </a:p>
          <a:p>
            <a:r>
              <a:rPr lang="en-US" dirty="0" smtClean="0"/>
              <a:t>Stop offending drug/s </a:t>
            </a:r>
          </a:p>
          <a:p>
            <a:r>
              <a:rPr lang="en-US" dirty="0" smtClean="0"/>
              <a:t>High dose steroids</a:t>
            </a:r>
          </a:p>
          <a:p>
            <a:r>
              <a:rPr lang="en-US" dirty="0" smtClean="0"/>
              <a:t>? </a:t>
            </a:r>
            <a:r>
              <a:rPr lang="en-US" dirty="0" err="1" smtClean="0"/>
              <a:t>Cyclophosphamide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Interstitial Nephritis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Analgesic nephropathy </a:t>
            </a:r>
          </a:p>
          <a:p>
            <a:pPr>
              <a:buNone/>
            </a:pPr>
            <a:r>
              <a:rPr lang="en-US" dirty="0" smtClean="0"/>
              <a:t>Paracetamol, NSAIDs</a:t>
            </a:r>
          </a:p>
          <a:p>
            <a:r>
              <a:rPr lang="en-US" dirty="0" smtClean="0"/>
              <a:t>Urate nephropathy</a:t>
            </a:r>
          </a:p>
          <a:p>
            <a:r>
              <a:rPr lang="en-US" dirty="0" smtClean="0"/>
              <a:t>Lead nephropathy</a:t>
            </a:r>
          </a:p>
          <a:p>
            <a:r>
              <a:rPr lang="en-US" dirty="0" smtClean="0"/>
              <a:t>Lithium toxicity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causes </a:t>
            </a:r>
            <a:r>
              <a:rPr lang="en-US" smtClean="0"/>
              <a:t>of interstitial </a:t>
            </a:r>
            <a:r>
              <a:rPr lang="en-US" dirty="0" smtClean="0"/>
              <a:t>renal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Hyperoxaluria</a:t>
            </a:r>
            <a:endParaRPr lang="en-US" dirty="0" smtClean="0"/>
          </a:p>
          <a:p>
            <a:r>
              <a:rPr lang="en-US" dirty="0" err="1" smtClean="0"/>
              <a:t>Medullary</a:t>
            </a:r>
            <a:r>
              <a:rPr lang="en-US" dirty="0" smtClean="0"/>
              <a:t> sponge disease</a:t>
            </a:r>
          </a:p>
          <a:p>
            <a:r>
              <a:rPr lang="en-US" dirty="0" smtClean="0"/>
              <a:t>Obstructive </a:t>
            </a:r>
            <a:r>
              <a:rPr lang="en-US" dirty="0" err="1" smtClean="0"/>
              <a:t>uropathy</a:t>
            </a:r>
            <a:endParaRPr lang="en-US" dirty="0" smtClean="0"/>
          </a:p>
          <a:p>
            <a:r>
              <a:rPr lang="en-US" dirty="0" smtClean="0"/>
              <a:t>Reflux nephropathy</a:t>
            </a:r>
          </a:p>
          <a:p>
            <a:r>
              <a:rPr lang="en-US" dirty="0" smtClean="0"/>
              <a:t>U.T.I</a:t>
            </a:r>
          </a:p>
          <a:p>
            <a:r>
              <a:rPr lang="en-US" dirty="0" err="1" smtClean="0"/>
              <a:t>hypokalaemia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179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TUBULO INTERSTITIAL RENAL DISEASE</vt:lpstr>
      <vt:lpstr>MECHANISMS OF INJURY</vt:lpstr>
      <vt:lpstr>Slide 3</vt:lpstr>
      <vt:lpstr>Slide 4</vt:lpstr>
      <vt:lpstr>ACUTE INTERSTITIAL NEPHRITIS</vt:lpstr>
      <vt:lpstr>INVESTIGATIONS </vt:lpstr>
      <vt:lpstr>Chronic Interstitial Nephritis</vt:lpstr>
      <vt:lpstr>Other causes of interstitial renal disease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TUBULO INTERSTITIAL RENAL DISEASE</dc:title>
  <dc:creator>user</dc:creator>
  <cp:lastModifiedBy>user</cp:lastModifiedBy>
  <cp:revision>7</cp:revision>
  <dcterms:created xsi:type="dcterms:W3CDTF">2011-04-21T07:05:54Z</dcterms:created>
  <dcterms:modified xsi:type="dcterms:W3CDTF">2011-04-21T08:13:32Z</dcterms:modified>
</cp:coreProperties>
</file>