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56" r:id="rId5"/>
    <p:sldId id="318" r:id="rId6"/>
    <p:sldId id="319" r:id="rId7"/>
    <p:sldId id="322" r:id="rId8"/>
    <p:sldId id="320" r:id="rId9"/>
    <p:sldId id="354" r:id="rId10"/>
    <p:sldId id="356" r:id="rId11"/>
    <p:sldId id="355" r:id="rId12"/>
    <p:sldId id="357" r:id="rId13"/>
    <p:sldId id="358" r:id="rId14"/>
    <p:sldId id="329" r:id="rId15"/>
    <p:sldId id="359" r:id="rId16"/>
    <p:sldId id="330" r:id="rId17"/>
    <p:sldId id="331" r:id="rId18"/>
    <p:sldId id="332" r:id="rId19"/>
    <p:sldId id="309" r:id="rId20"/>
    <p:sldId id="310" r:id="rId21"/>
    <p:sldId id="311" r:id="rId22"/>
    <p:sldId id="313" r:id="rId23"/>
    <p:sldId id="312" r:id="rId24"/>
    <p:sldId id="314" r:id="rId25"/>
    <p:sldId id="315" r:id="rId26"/>
    <p:sldId id="316" r:id="rId27"/>
    <p:sldId id="321" r:id="rId28"/>
    <p:sldId id="323" r:id="rId29"/>
    <p:sldId id="324" r:id="rId30"/>
    <p:sldId id="360" r:id="rId31"/>
    <p:sldId id="325" r:id="rId32"/>
    <p:sldId id="327" r:id="rId33"/>
    <p:sldId id="328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35" r:id="rId44"/>
    <p:sldId id="336" r:id="rId45"/>
    <p:sldId id="338" r:id="rId46"/>
    <p:sldId id="339" r:id="rId47"/>
    <p:sldId id="340" r:id="rId48"/>
    <p:sldId id="341" r:id="rId49"/>
    <p:sldId id="343" r:id="rId50"/>
    <p:sldId id="34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-3078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D2C8-B592-4066-876A-8BB62FBA1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 sz="2400">
                <a:solidFill>
                  <a:schemeClr val="tx2"/>
                </a:solidFill>
              </a:defRPr>
            </a:lvl1pPr>
            <a:lvl2pPr marL="685800" indent="-228600">
              <a:buClr>
                <a:srgbClr val="00B050"/>
              </a:buClr>
              <a:buFont typeface="Palatino Linotype" panose="02040502050505030304" pitchFamily="18" charset="0"/>
              <a:buChar char="–"/>
              <a:defRPr sz="20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2/8/2021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2/8/2021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2137" y="2027104"/>
            <a:ext cx="6456813" cy="2484681"/>
          </a:xfrm>
        </p:spPr>
        <p:txBody>
          <a:bodyPr anchor="ctr">
            <a:noAutofit/>
          </a:bodyPr>
          <a:lstStyle/>
          <a:p>
            <a:r>
              <a:rPr lang="en-US" sz="3400" b="1" cap="none" dirty="0"/>
              <a:t>Applied Basic Renal Anatomy and Physiology, non-radiologic investigations of k</a:t>
            </a:r>
            <a:r>
              <a:rPr lang="en-US" sz="3400" b="1" cap="none" dirty="0" smtClean="0"/>
              <a:t>idney disease</a:t>
            </a:r>
            <a:endParaRPr lang="en-US" sz="3400" b="1" cap="non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2137" y="4340647"/>
            <a:ext cx="6456813" cy="1277956"/>
          </a:xfrm>
        </p:spPr>
        <p:txBody>
          <a:bodyPr anchor="ctr"/>
          <a:lstStyle/>
          <a:p>
            <a:pPr>
              <a:lnSpc>
                <a:spcPts val="2800"/>
              </a:lnSpc>
            </a:pPr>
            <a:r>
              <a:rPr lang="en-US" b="1" dirty="0" smtClean="0"/>
              <a:t>Prof</a:t>
            </a:r>
            <a:r>
              <a:rPr lang="en-US" b="1" dirty="0"/>
              <a:t>. Joshua K. Kayima</a:t>
            </a:r>
          </a:p>
          <a:p>
            <a:pPr>
              <a:lnSpc>
                <a:spcPts val="2800"/>
              </a:lnSpc>
            </a:pPr>
            <a:r>
              <a:rPr lang="en-US" b="1" dirty="0"/>
              <a:t>Department of Clinical Medicine</a:t>
            </a:r>
          </a:p>
          <a:p>
            <a:pPr>
              <a:lnSpc>
                <a:spcPts val="2800"/>
              </a:lnSpc>
            </a:pPr>
            <a:r>
              <a:rPr lang="en-US" b="1" dirty="0"/>
              <a:t>University of Nairobi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686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layers contains negatively charged glycoproteins that prevent negatively charged molecules, especially – ALBUMIN</a:t>
            </a:r>
          </a:p>
          <a:p>
            <a:pPr marL="0" indent="0">
              <a:buNone/>
            </a:pPr>
            <a:r>
              <a:rPr lang="en-US" dirty="0" smtClean="0"/>
              <a:t>	GFR 	= 120 – 125 ml/min</a:t>
            </a:r>
          </a:p>
          <a:p>
            <a:pPr marL="0" indent="0">
              <a:buNone/>
            </a:pPr>
            <a:r>
              <a:rPr lang="en-US" dirty="0" smtClean="0"/>
              <a:t>		= volume of fluid filtered in a minute depends 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Net filtration pressure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Total available surface area for filtration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Filtration membrane permeability</a:t>
            </a:r>
          </a:p>
          <a:p>
            <a:r>
              <a:rPr lang="en-US" dirty="0" smtClean="0"/>
              <a:t>Major filtration force = glomerular capillaries hydrostatic pressure = 55mmHg</a:t>
            </a:r>
          </a:p>
          <a:p>
            <a:r>
              <a:rPr lang="en-US" dirty="0" smtClean="0"/>
              <a:t>Forces that try to negate</a:t>
            </a:r>
          </a:p>
          <a:p>
            <a:pPr marL="0" indent="0">
              <a:buNone/>
            </a:pPr>
            <a:r>
              <a:rPr lang="en-US" dirty="0" smtClean="0"/>
              <a:t>	Filtration </a:t>
            </a:r>
            <a:r>
              <a:rPr lang="en-US" dirty="0" smtClean="0"/>
              <a:t>= colloid osmotic pressure (Oncotic pressure) in capillaries </a:t>
            </a:r>
            <a:r>
              <a:rPr lang="en-US" dirty="0" smtClean="0"/>
              <a:t>	and </a:t>
            </a:r>
            <a:r>
              <a:rPr lang="en-US" dirty="0" smtClean="0"/>
              <a:t>capsular space hydrostatic pressure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Glomerular Filtration (GFR)</a:t>
            </a:r>
          </a:p>
        </p:txBody>
      </p:sp>
    </p:spTree>
    <p:extLst>
      <p:ext uri="{BB962C8B-B14F-4D97-AF65-F5344CB8AC3E}">
        <p14:creationId xmlns:p14="http://schemas.microsoft.com/office/powerpoint/2010/main" val="33975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Plantagenet Cherokee (Headings)"/>
              </a:rPr>
              <a:t>Tubular </a:t>
            </a:r>
            <a:r>
              <a:rPr lang="en-US" b="1" dirty="0" smtClean="0">
                <a:latin typeface="Plantagenet Cherokee (Headings)"/>
              </a:rPr>
              <a:t>Function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ym typeface="Wingdings 3" panose="05040102010807070707" pitchFamily="18" charset="2"/>
              </a:rPr>
              <a:t>GFR 120 – 140ml/min/1.73m</a:t>
            </a:r>
            <a:r>
              <a:rPr lang="en-US" baseline="30000" dirty="0" smtClean="0">
                <a:sym typeface="Wingdings 3" panose="05040102010807070707" pitchFamily="18" charset="2"/>
              </a:rPr>
              <a:t>2</a:t>
            </a:r>
            <a:endParaRPr lang="en-US" dirty="0" smtClean="0">
              <a:sym typeface="Wingdings 3" panose="05040102010807070707" pitchFamily="18" charset="2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3" panose="05040102010807070707" pitchFamily="18" charset="2"/>
              <a:buNone/>
            </a:pPr>
            <a:r>
              <a:rPr lang="en-US" dirty="0" smtClean="0">
                <a:sym typeface="Wingdings 3" panose="05040102010807070707" pitchFamily="18" charset="2"/>
              </a:rPr>
              <a:t>		170-190L/24hrs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ym typeface="Wingdings 3" panose="05040102010807070707" pitchFamily="18" charset="2"/>
              </a:rPr>
              <a:t>Selective reabsorption of H</a:t>
            </a:r>
            <a:r>
              <a:rPr lang="en-US" baseline="-25000" dirty="0" smtClean="0">
                <a:sym typeface="Wingdings 3" panose="05040102010807070707" pitchFamily="18" charset="2"/>
              </a:rPr>
              <a:t>2</a:t>
            </a:r>
            <a:r>
              <a:rPr lang="en-US" dirty="0" smtClean="0">
                <a:sym typeface="Wingdings 3" panose="05040102010807070707" pitchFamily="18" charset="2"/>
              </a:rPr>
              <a:t>O, essential </a:t>
            </a:r>
            <a:r>
              <a:rPr lang="en-US" dirty="0" err="1" smtClean="0">
                <a:sym typeface="Wingdings 3" panose="05040102010807070707" pitchFamily="18" charset="2"/>
              </a:rPr>
              <a:t>electroytes</a:t>
            </a:r>
            <a:r>
              <a:rPr lang="en-US" dirty="0" smtClean="0">
                <a:sym typeface="Wingdings 3" panose="05040102010807070707" pitchFamily="18" charset="2"/>
              </a:rPr>
              <a:t>, blood constituents e.g. </a:t>
            </a:r>
            <a:r>
              <a:rPr lang="en-US" dirty="0" err="1" smtClean="0">
                <a:sym typeface="Wingdings 3" panose="05040102010807070707" pitchFamily="18" charset="2"/>
              </a:rPr>
              <a:t>a.a</a:t>
            </a:r>
            <a:r>
              <a:rPr lang="en-US" dirty="0" smtClean="0">
                <a:sym typeface="Wingdings 3" panose="05040102010807070707" pitchFamily="18" charset="2"/>
              </a:rPr>
              <a:t>, glucose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ym typeface="Wingdings 3" panose="05040102010807070707" pitchFamily="18" charset="2"/>
              </a:rPr>
              <a:t>Urine volume = 1.5 – 2.5 L/24hrs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ym typeface="Wingdings 3" panose="05040102010807070707" pitchFamily="18" charset="2"/>
              </a:rPr>
              <a:t>Composition of </a:t>
            </a:r>
            <a:r>
              <a:rPr lang="en-US" dirty="0" err="1" smtClean="0">
                <a:sym typeface="Wingdings 3" panose="05040102010807070707" pitchFamily="18" charset="2"/>
              </a:rPr>
              <a:t>ultrafiltrate</a:t>
            </a:r>
            <a:endParaRPr lang="en-US" dirty="0" smtClean="0">
              <a:sym typeface="Wingdings 3" panose="05040102010807070707" pitchFamily="18" charset="2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3" panose="05040102010807070707" pitchFamily="18" charset="2"/>
              <a:buNone/>
            </a:pPr>
            <a:r>
              <a:rPr lang="en-US" dirty="0" smtClean="0">
                <a:sym typeface="Wingdings 3" panose="05040102010807070707" pitchFamily="18" charset="2"/>
              </a:rPr>
              <a:t>		All except Protein, and RBCs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3" panose="05040102010807070707" pitchFamily="18" charset="2"/>
              <a:buNone/>
            </a:pPr>
            <a:endParaRPr lang="en-US" sz="2800" dirty="0"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44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BEC29-41CA-4DC1-9DAF-E2D3FE88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Tubular reabsorption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7C0C7B-8D6E-4948-87B2-9511F8F4C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 Tubular segments each with different absorptive properties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Proximal convoluted tubule (PCT)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nephron loop (loop of Henle)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Distal convoluted tubule (DCT)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Collecting Tubule</a:t>
            </a:r>
          </a:p>
        </p:txBody>
      </p:sp>
    </p:spTree>
    <p:extLst>
      <p:ext uri="{BB962C8B-B14F-4D97-AF65-F5344CB8AC3E}">
        <p14:creationId xmlns:p14="http://schemas.microsoft.com/office/powerpoint/2010/main" val="1639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108710" y="152400"/>
            <a:ext cx="99441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  <a:latin typeface="Plantagenet Cherokee (Headings)"/>
              </a:rPr>
              <a:t>Handling of Substances along the Tubule</a:t>
            </a:r>
            <a:endParaRPr lang="en-US" b="1" dirty="0">
              <a:solidFill>
                <a:schemeClr val="tx2"/>
              </a:solidFill>
              <a:latin typeface="Plantagenet Cherokee (Headings)"/>
            </a:endParaRPr>
          </a:p>
        </p:txBody>
      </p:sp>
      <p:graphicFrame>
        <p:nvGraphicFramePr>
          <p:cNvPr id="34914" name="Group 9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07048934"/>
              </p:ext>
            </p:extLst>
          </p:nvPr>
        </p:nvGraphicFramePr>
        <p:xfrm>
          <a:off x="1108710" y="1642282"/>
          <a:ext cx="9944100" cy="4773382"/>
        </p:xfrm>
        <a:graphic>
          <a:graphicData uri="http://schemas.openxmlformats.org/drawingml/2006/table">
            <a:tbl>
              <a:tblPr/>
              <a:tblGrid>
                <a:gridCol w="2946399"/>
                <a:gridCol w="6997701"/>
              </a:tblGrid>
              <a:tr h="160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Water</a:t>
                      </a:r>
                    </a:p>
                  </a:txBody>
                  <a:tcPr marT="45710" marB="4571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60 - 80% reabsorbed in proximal tubule.  Further reabsorption according to need, fine tuned by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Arginire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vasopressin AVP (formerly ADH)</a:t>
                      </a:r>
                    </a:p>
                  </a:txBody>
                  <a:tcPr marT="45710" marB="4571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Sodium</a:t>
                      </a:r>
                    </a:p>
                  </a:txBody>
                  <a:tcPr marT="45710" marB="4571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60 - 80% reabsorbed in proximal tubule.  Further fine tuning in distal tubule under influence of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Aldosteron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Potassium</a:t>
                      </a:r>
                    </a:p>
                  </a:txBody>
                  <a:tcPr marT="45710" marB="4571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Virtually all reabsorbed in proximal tubule.  Secreted in distal tubule</a:t>
                      </a:r>
                    </a:p>
                  </a:txBody>
                  <a:tcPr marT="45710" marB="4571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860" y="152400"/>
            <a:ext cx="904494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  <a:latin typeface="Plantagenet Cherokee (Headings)"/>
              </a:rPr>
              <a:t>Handling of Substances along </a:t>
            </a:r>
            <a:r>
              <a:rPr lang="en-US" b="1" dirty="0">
                <a:solidFill>
                  <a:schemeClr val="tx2"/>
                </a:solidFill>
                <a:latin typeface="Plantagenet Cherokee (Headings)"/>
              </a:rPr>
              <a:t>t</a:t>
            </a:r>
            <a:r>
              <a:rPr lang="en-US" b="1" dirty="0" smtClean="0">
                <a:solidFill>
                  <a:schemeClr val="tx2"/>
                </a:solidFill>
                <a:latin typeface="Plantagenet Cherokee (Headings)"/>
              </a:rPr>
              <a:t>he Tubule</a:t>
            </a:r>
            <a:endParaRPr lang="en-US" b="1" dirty="0">
              <a:solidFill>
                <a:schemeClr val="tx2"/>
              </a:solidFill>
              <a:latin typeface="Plantagenet Cherokee (Headings)"/>
            </a:endParaRPr>
          </a:p>
        </p:txBody>
      </p:sp>
      <p:graphicFrame>
        <p:nvGraphicFramePr>
          <p:cNvPr id="49204" name="Group 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93447405"/>
              </p:ext>
            </p:extLst>
          </p:nvPr>
        </p:nvGraphicFramePr>
        <p:xfrm>
          <a:off x="1165860" y="1451213"/>
          <a:ext cx="9864090" cy="5237162"/>
        </p:xfrm>
        <a:graphic>
          <a:graphicData uri="http://schemas.openxmlformats.org/drawingml/2006/table">
            <a:tbl>
              <a:tblPr/>
              <a:tblGrid>
                <a:gridCol w="2922693"/>
                <a:gridCol w="6941397"/>
              </a:tblGrid>
              <a:tr h="945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Bicarbonate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Virtually all “reabsorbed in proximal tubule”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Amino </a:t>
                      </a: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acids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Virtually all reabsorbed in proximal tubule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Ca</a:t>
                      </a:r>
                      <a:r>
                        <a:rPr kumimoji="0" lang="en-US" sz="2400" b="0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++</a:t>
                      </a:r>
                      <a:endParaRPr kumimoji="0" lang="en-US" sz="2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Selectively reabsorption in proportion to need.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Phosphates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Selectively reabsorbed in proportion to need.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Glucose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Reabsorbed according to transport max 10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mmol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/L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So are other simple sugars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9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Palatino Linotype" panose="02040502050505030304" pitchFamily="18" charset="0"/>
            </a:endParaRP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smtClean="0"/>
              <a:t>Acid-base balance – also tubular function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smtClean="0"/>
              <a:t>		filtered bicarbonate “reclaimed”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smtClean="0"/>
              <a:t>		H</a:t>
            </a:r>
            <a:r>
              <a:rPr lang="en-US" baseline="30000" dirty="0" smtClean="0"/>
              <a:t>+</a:t>
            </a:r>
            <a:r>
              <a:rPr lang="en-US" dirty="0" smtClean="0"/>
              <a:t> secreted and buffered by ammonia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smtClean="0"/>
              <a:t>		or phosphate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4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C6FD8-DBBE-4EBB-89E7-EAE67CBC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Tubular Secretion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947DC1-53A6-44B3-87D6-5E66D628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Disposes substances usually bound to plasma proteins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drugs (diuretics)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metabolites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Elimination of unwanted substance which had been passively reabsorbed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Urea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Uric Acid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39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C6FD8-DBBE-4EBB-89E7-EAE67CBC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Tubular Secretion	</a:t>
            </a:r>
            <a:r>
              <a:rPr lang="en-US" sz="2400" i="1" dirty="0"/>
              <a:t>(Cont’d.)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947DC1-53A6-44B3-87D6-5E66D628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Elimination of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Excess K+ (aldosterone mediated DCT, collecting duct)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H+ when pH drops below normal (carbonic anhydrase facilitated)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Creatinine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Ammonia + other organic acids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Organic bases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phosphates</a:t>
            </a:r>
          </a:p>
        </p:txBody>
      </p:sp>
    </p:spTree>
    <p:extLst>
      <p:ext uri="{BB962C8B-B14F-4D97-AF65-F5344CB8AC3E}">
        <p14:creationId xmlns:p14="http://schemas.microsoft.com/office/powerpoint/2010/main" val="31098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BCE0-B3EE-4C55-9BF4-A993D0E7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Assessment of Renal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B6089-7435-451A-98A4-2B7A5F5ED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296365"/>
            <a:ext cx="9982200" cy="5301205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The nephron [Glomerulus, proximal and distal tubule and collecting duct] is the functional unit of the kidney</a:t>
            </a:r>
          </a:p>
          <a:p>
            <a:pPr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Utility of renal evaluation tests</a:t>
            </a:r>
          </a:p>
          <a:p>
            <a:pPr marL="971550" lvl="1" indent="-514350">
              <a:lnSpc>
                <a:spcPts val="3200"/>
              </a:lnSpc>
              <a:spcAft>
                <a:spcPts val="1200"/>
              </a:spcAft>
              <a:buFont typeface="+mj-lt"/>
              <a:buAutoNum type="romanLcPeriod"/>
            </a:pPr>
            <a:r>
              <a:rPr lang="en-US" sz="2400" dirty="0"/>
              <a:t>Identifying presence and type of renal disease</a:t>
            </a:r>
          </a:p>
          <a:p>
            <a:pPr marL="971550" lvl="1" indent="-514350">
              <a:lnSpc>
                <a:spcPts val="3200"/>
              </a:lnSpc>
              <a:spcAft>
                <a:spcPts val="1200"/>
              </a:spcAft>
              <a:buFont typeface="+mj-lt"/>
              <a:buAutoNum type="romanLcPeriod"/>
            </a:pPr>
            <a:r>
              <a:rPr lang="en-US" sz="2400" dirty="0"/>
              <a:t>Monitoring response of kidneys to treatment</a:t>
            </a:r>
          </a:p>
          <a:p>
            <a:pPr marL="971550" lvl="1" indent="-514350">
              <a:lnSpc>
                <a:spcPts val="3200"/>
              </a:lnSpc>
              <a:spcAft>
                <a:spcPts val="1200"/>
              </a:spcAft>
              <a:buFont typeface="+mj-lt"/>
              <a:buAutoNum type="romanLcPeriod"/>
            </a:pPr>
            <a:r>
              <a:rPr lang="en-US" sz="2400" dirty="0"/>
              <a:t>Determination of progression of renal disease</a:t>
            </a:r>
          </a:p>
          <a:p>
            <a:pPr marL="971550" lvl="1" indent="-514350">
              <a:lnSpc>
                <a:spcPts val="3200"/>
              </a:lnSpc>
              <a:spcAft>
                <a:spcPts val="1200"/>
              </a:spcAft>
              <a:buFont typeface="+mj-lt"/>
              <a:buAutoNum type="romanLcPeriod"/>
            </a:pPr>
            <a:r>
              <a:rPr lang="en-US" sz="2400" dirty="0"/>
              <a:t>Screening communities for prevalence of kidney disease</a:t>
            </a:r>
          </a:p>
        </p:txBody>
      </p:sp>
    </p:spTree>
    <p:extLst>
      <p:ext uri="{BB962C8B-B14F-4D97-AF65-F5344CB8AC3E}">
        <p14:creationId xmlns:p14="http://schemas.microsoft.com/office/powerpoint/2010/main" val="26593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41031-C4EB-4866-8230-5376946A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Evaluation of Glomerular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86E10F-BDCE-44BA-B044-F8A47F4EE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Glomerular filtration rate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80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smtClean="0"/>
              <a:t>Albuminuria </a:t>
            </a:r>
            <a:r>
              <a:rPr lang="en-US" sz="2800" dirty="0"/>
              <a:t>/ Proteinuria</a:t>
            </a:r>
          </a:p>
        </p:txBody>
      </p:sp>
    </p:spTree>
    <p:extLst>
      <p:ext uri="{BB962C8B-B14F-4D97-AF65-F5344CB8AC3E}">
        <p14:creationId xmlns:p14="http://schemas.microsoft.com/office/powerpoint/2010/main" val="23100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885666" y="113731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FUNCTIONS OF THE KIDNEY</a:t>
            </a:r>
          </a:p>
        </p:txBody>
      </p:sp>
      <p:graphicFrame>
        <p:nvGraphicFramePr>
          <p:cNvPr id="5438" name="Group 31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63951900"/>
              </p:ext>
            </p:extLst>
          </p:nvPr>
        </p:nvGraphicFramePr>
        <p:xfrm>
          <a:off x="1018574" y="1634108"/>
          <a:ext cx="10914925" cy="3565524"/>
        </p:xfrm>
        <a:graphic>
          <a:graphicData uri="http://schemas.openxmlformats.org/drawingml/2006/table">
            <a:tbl>
              <a:tblPr/>
              <a:tblGrid>
                <a:gridCol w="4345758"/>
                <a:gridCol w="707448"/>
                <a:gridCol w="5861719"/>
              </a:tblGrid>
              <a:tr h="609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EXCRETION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05" marB="4570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Metabolic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waste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urea,creatinine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05" marB="4570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05" marB="4570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Non-volatile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acids</a:t>
                      </a:r>
                    </a:p>
                  </a:txBody>
                  <a:tcPr marT="45705" marB="4570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05" marB="4570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Drugs</a:t>
                      </a:r>
                    </a:p>
                  </a:txBody>
                  <a:tcPr marT="45705" marB="4570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REGULATION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Body fluid volume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and composition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05" marB="4570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05" marB="4570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05" marB="4570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05" marB="4570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9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3B0F0-8E4A-4255-B92A-DB16B2DC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Disease Improving Global Outcomes (KDIGO)</a:t>
            </a:r>
            <a:br>
              <a:rPr lang="en-US" dirty="0"/>
            </a:br>
            <a:r>
              <a:rPr lang="en-US" dirty="0"/>
              <a:t>Stages of Chronic Kidney Disease (CKD)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71DF4E-4D8A-4E4C-B307-EF3C1F470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1 GFR </a:t>
            </a:r>
            <a:r>
              <a:rPr lang="en-US" dirty="0">
                <a:sym typeface="Symbol" panose="05050102010706020507" pitchFamily="18" charset="2"/>
              </a:rPr>
              <a:t> 90ml/min/1.73m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</a:p>
          <a:p>
            <a:r>
              <a:rPr lang="en-US" dirty="0">
                <a:sym typeface="Symbol" panose="05050102010706020507" pitchFamily="18" charset="2"/>
              </a:rPr>
              <a:t>Stage 2 GFR 6O – 89ml/min/ 1.73m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Stage 3a GFR 45 – 59ml/min/1.73m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>
                <a:sym typeface="Symbol" panose="05050102010706020507" pitchFamily="18" charset="2"/>
              </a:rPr>
              <a:t>Stage 3b GFR 30 – 44ml/min/1.73m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Stage 4 GFR 15 – 29ml/min/1.73m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Stage 5 GFR  15ml/min/1.73m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	</a:t>
            </a:r>
            <a:r>
              <a:rPr lang="en-US" dirty="0" smtClean="0">
                <a:sym typeface="Symbol" panose="05050102010706020507" pitchFamily="18" charset="2"/>
              </a:rPr>
              <a:t>(End stage </a:t>
            </a:r>
            <a:r>
              <a:rPr lang="en-US" dirty="0">
                <a:sym typeface="Symbol" panose="05050102010706020507" pitchFamily="18" charset="2"/>
              </a:rPr>
              <a:t>kidney disease subset needing dialysis)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D9075-0168-470D-B2E0-59F6BF3E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Proteinuria and Albuminuria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F9FDFB-AF14-4223-BBEB-B86508446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600"/>
              </a:spcAft>
            </a:pPr>
            <a:r>
              <a:rPr lang="en-US" sz="2800" dirty="0"/>
              <a:t>Abnormal presence of albumin in urine (- persistence on </a:t>
            </a:r>
            <a:r>
              <a:rPr lang="en-US" sz="2800" dirty="0">
                <a:sym typeface="Symbol" panose="05050102010706020507" pitchFamily="18" charset="2"/>
              </a:rPr>
              <a:t> 2 occasions, excluding UTI) and </a:t>
            </a:r>
            <a:r>
              <a:rPr lang="en-US" sz="2400" dirty="0">
                <a:sym typeface="Symbol" panose="05050102010706020507" pitchFamily="18" charset="2"/>
              </a:rPr>
              <a:t> 300mg/day) is a marker of</a:t>
            </a:r>
          </a:p>
          <a:p>
            <a:pPr lvl="1">
              <a:lnSpc>
                <a:spcPts val="3500"/>
              </a:lnSpc>
              <a:spcAft>
                <a:spcPts val="600"/>
              </a:spcAft>
            </a:pPr>
            <a:r>
              <a:rPr lang="en-US" dirty="0">
                <a:sym typeface="Symbol" panose="05050102010706020507" pitchFamily="18" charset="2"/>
              </a:rPr>
              <a:t>Cardiovascular disease – (</a:t>
            </a:r>
            <a:r>
              <a:rPr lang="en-US" dirty="0" err="1">
                <a:sym typeface="Symbol" panose="05050102010706020507" pitchFamily="18" charset="2"/>
              </a:rPr>
              <a:t>endotherial</a:t>
            </a:r>
            <a:r>
              <a:rPr lang="en-US" dirty="0">
                <a:sym typeface="Symbol" panose="05050102010706020507" pitchFamily="18" charset="2"/>
              </a:rPr>
              <a:t> dysfunction, and  </a:t>
            </a:r>
            <a:r>
              <a:rPr lang="en-US" dirty="0" smtClean="0">
                <a:sym typeface="Symbol" panose="05050102010706020507" pitchFamily="18" charset="2"/>
              </a:rPr>
              <a:t>permeability)</a:t>
            </a:r>
            <a:endParaRPr lang="en-US" dirty="0">
              <a:sym typeface="Symbol" panose="05050102010706020507" pitchFamily="18" charset="2"/>
            </a:endParaRPr>
          </a:p>
          <a:p>
            <a:pPr lvl="1">
              <a:lnSpc>
                <a:spcPts val="3500"/>
              </a:lnSpc>
              <a:spcAft>
                <a:spcPts val="600"/>
              </a:spcAft>
            </a:pPr>
            <a:r>
              <a:rPr lang="en-US" dirty="0" smtClean="0">
                <a:sym typeface="Symbol" panose="05050102010706020507" pitchFamily="18" charset="2"/>
              </a:rPr>
              <a:t>Incipient (early sub-clinical) </a:t>
            </a:r>
            <a:r>
              <a:rPr lang="en-US" dirty="0">
                <a:sym typeface="Symbol" panose="05050102010706020507" pitchFamily="18" charset="2"/>
              </a:rPr>
              <a:t>diabetic nephropathy</a:t>
            </a:r>
          </a:p>
          <a:p>
            <a:pPr lvl="1">
              <a:lnSpc>
                <a:spcPts val="3500"/>
              </a:lnSpc>
              <a:spcAft>
                <a:spcPts val="600"/>
              </a:spcAft>
            </a:pPr>
            <a:r>
              <a:rPr lang="en-US" dirty="0">
                <a:sym typeface="Symbol" panose="05050102010706020507" pitchFamily="18" charset="2"/>
              </a:rPr>
              <a:t>Chronic renal </a:t>
            </a:r>
            <a:r>
              <a:rPr lang="en-US" dirty="0" smtClean="0">
                <a:sym typeface="Symbol" panose="05050102010706020507" pitchFamily="18" charset="2"/>
              </a:rPr>
              <a:t>disease </a:t>
            </a:r>
            <a:r>
              <a:rPr lang="en-US" dirty="0">
                <a:sym typeface="Symbol" panose="05050102010706020507" pitchFamily="18" charset="2"/>
              </a:rPr>
              <a:t>(persistence </a:t>
            </a:r>
            <a:r>
              <a:rPr lang="en-US" sz="2000" dirty="0">
                <a:sym typeface="Symbol" panose="05050102010706020507" pitchFamily="18" charset="2"/>
              </a:rPr>
              <a:t> 3 months)</a:t>
            </a:r>
          </a:p>
          <a:p>
            <a:pPr>
              <a:lnSpc>
                <a:spcPts val="3500"/>
              </a:lnSpc>
              <a:spcAft>
                <a:spcPts val="600"/>
              </a:spcAft>
            </a:pPr>
            <a:r>
              <a:rPr lang="en-US" dirty="0">
                <a:sym typeface="Symbol" panose="05050102010706020507" pitchFamily="18" charset="2"/>
              </a:rPr>
              <a:t>Normal urine protein 150mg/day [30% albumin, 30% globulins, 40% Tamm </a:t>
            </a:r>
            <a:r>
              <a:rPr lang="en-US" dirty="0" err="1">
                <a:sym typeface="Symbol" panose="05050102010706020507" pitchFamily="18" charset="2"/>
              </a:rPr>
              <a:t>H</a:t>
            </a:r>
            <a:r>
              <a:rPr lang="en-US" dirty="0" err="1" smtClean="0">
                <a:sym typeface="Symbol" panose="05050102010706020507" pitchFamily="18" charset="2"/>
              </a:rPr>
              <a:t>orsfall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protein (</a:t>
            </a:r>
            <a:r>
              <a:rPr lang="en-US" i="1" dirty="0">
                <a:sym typeface="Symbol" panose="05050102010706020507" pitchFamily="18" charset="2"/>
              </a:rPr>
              <a:t>uromodulin from kidney cells of the thick ascending limb and distal tubule</a:t>
            </a:r>
            <a:r>
              <a:rPr lang="en-US" dirty="0">
                <a:sym typeface="Symbol" panose="05050102010706020507" pitchFamily="18" charset="2"/>
              </a:rPr>
              <a:t>)]</a:t>
            </a:r>
          </a:p>
          <a:p>
            <a:pPr>
              <a:lnSpc>
                <a:spcPts val="35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48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17456-3536-4E04-9CA3-BB458872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increased urine protein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6EE01C5A-6256-41DF-A95D-36645305F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732726"/>
              </p:ext>
            </p:extLst>
          </p:nvPr>
        </p:nvGraphicFramePr>
        <p:xfrm>
          <a:off x="1104900" y="1365815"/>
          <a:ext cx="9982200" cy="5023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xmlns="" val="425444760"/>
                    </a:ext>
                  </a:extLst>
                </a:gridCol>
                <a:gridCol w="467246">
                  <a:extLst>
                    <a:ext uri="{9D8B030D-6E8A-4147-A177-3AD203B41FA5}">
                      <a16:colId xmlns:a16="http://schemas.microsoft.com/office/drawing/2014/main" xmlns="" val="1548924526"/>
                    </a:ext>
                  </a:extLst>
                </a:gridCol>
                <a:gridCol w="6187554">
                  <a:extLst>
                    <a:ext uri="{9D8B030D-6E8A-4147-A177-3AD203B41FA5}">
                      <a16:colId xmlns:a16="http://schemas.microsoft.com/office/drawing/2014/main" xmlns="" val="458417514"/>
                    </a:ext>
                  </a:extLst>
                </a:gridCol>
              </a:tblGrid>
              <a:tr h="885482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2"/>
                          </a:solidFill>
                        </a:rPr>
                        <a:t>Glomerular proteinuria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―</a:t>
                      </a:r>
                      <a:endParaRPr lang="en-US" sz="23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Diseases/damage </a:t>
                      </a:r>
                      <a:r>
                        <a:rPr lang="en-US" sz="2300" dirty="0">
                          <a:solidFill>
                            <a:schemeClr val="tx2"/>
                          </a:solidFill>
                        </a:rPr>
                        <a:t>of the glomerular filtration </a:t>
                      </a:r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barrier</a:t>
                      </a:r>
                      <a:r>
                        <a:rPr lang="en-US" sz="2300" dirty="0">
                          <a:solidFill>
                            <a:schemeClr val="tx2"/>
                          </a:solidFill>
                        </a:rPr>
                        <a:t>. </a:t>
                      </a:r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en-US" sz="2300" dirty="0" err="1" smtClean="0">
                          <a:solidFill>
                            <a:schemeClr val="tx2"/>
                          </a:solidFill>
                        </a:rPr>
                        <a:t>Glomerulopathies</a:t>
                      </a:r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23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78900803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―</a:t>
                      </a:r>
                      <a:endParaRPr lang="en-US" sz="23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2"/>
                          </a:solidFill>
                        </a:rPr>
                        <a:t>e.g. glomerulonephritis/nephrotic syndrome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5513212"/>
                  </a:ext>
                </a:extLst>
              </a:tr>
              <a:tr h="885482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2"/>
                          </a:solidFill>
                        </a:rPr>
                        <a:t>Tubular proteinuria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―</a:t>
                      </a:r>
                      <a:endParaRPr lang="en-US" sz="23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2"/>
                          </a:solidFill>
                        </a:rPr>
                        <a:t>2 to incomplete tubular reabsorption of protein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9539999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―</a:t>
                      </a:r>
                      <a:endParaRPr lang="en-US" sz="23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2"/>
                          </a:solidFill>
                        </a:rPr>
                        <a:t>e.g. Interstitial nephritis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47111199"/>
                  </a:ext>
                </a:extLst>
              </a:tr>
              <a:tr h="885482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2"/>
                          </a:solidFill>
                        </a:rPr>
                        <a:t>Overflow proteinuria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―</a:t>
                      </a:r>
                      <a:endParaRPr lang="en-US" sz="23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2"/>
                          </a:solidFill>
                        </a:rPr>
                        <a:t>Caused by increased plasma concentration of proteins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38139114"/>
                  </a:ext>
                </a:extLst>
              </a:tr>
              <a:tr h="885482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solidFill>
                            <a:schemeClr val="tx2"/>
                          </a:solidFill>
                        </a:rPr>
                        <a:t>e.g</a:t>
                      </a:r>
                      <a:r>
                        <a:rPr lang="en-US" sz="2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Multiple </a:t>
                      </a:r>
                      <a:r>
                        <a:rPr lang="en-US" sz="2300" dirty="0">
                          <a:solidFill>
                            <a:schemeClr val="tx2"/>
                          </a:solidFill>
                        </a:rPr>
                        <a:t>Myeloma (Bence Jones </a:t>
                      </a:r>
                      <a:r>
                        <a:rPr lang="en-US" sz="2300" dirty="0" smtClean="0">
                          <a:solidFill>
                            <a:schemeClr val="tx2"/>
                          </a:solidFill>
                        </a:rPr>
                        <a:t>proteinuria),</a:t>
                      </a:r>
                      <a:r>
                        <a:rPr lang="en-US" sz="2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300" dirty="0" err="1" smtClean="0">
                          <a:solidFill>
                            <a:schemeClr val="tx2"/>
                          </a:solidFill>
                        </a:rPr>
                        <a:t>Myoglobunuria</a:t>
                      </a:r>
                      <a:endParaRPr lang="en-US" sz="23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53598615"/>
                  </a:ext>
                </a:extLst>
              </a:tr>
              <a:tr h="493827">
                <a:tc gridSpan="3"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2"/>
                          </a:solidFill>
                        </a:rPr>
                        <a:t>Urinary tract inflammation or </a:t>
                      </a:r>
                      <a:r>
                        <a:rPr lang="en-US" sz="2300" dirty="0" err="1">
                          <a:solidFill>
                            <a:schemeClr val="tx2"/>
                          </a:solidFill>
                        </a:rPr>
                        <a:t>tumour</a:t>
                      </a:r>
                      <a:endParaRPr lang="en-US" sz="23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0191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3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BC990-6CB3-43DB-8E5E-540ACE8C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KDIGO Classification stages of Albuminuria (Albumin/Creatine ratio)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E8494C-42C9-416D-B349-78B309542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</a:t>
            </a:r>
            <a:r>
              <a:rPr lang="en-US" dirty="0" smtClean="0">
                <a:sym typeface="Symbol" panose="05050102010706020507" pitchFamily="18" charset="2"/>
              </a:rPr>
              <a:t> </a:t>
            </a:r>
            <a:r>
              <a:rPr lang="en-US" dirty="0" smtClean="0"/>
              <a:t>30mg/g </a:t>
            </a:r>
            <a:r>
              <a:rPr lang="en-US" dirty="0"/>
              <a:t>creatinine or 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 </a:t>
            </a:r>
            <a:r>
              <a:rPr lang="en-US" dirty="0" smtClean="0"/>
              <a:t>3 </a:t>
            </a:r>
            <a:r>
              <a:rPr lang="en-US" dirty="0"/>
              <a:t>mg/mmol)</a:t>
            </a:r>
          </a:p>
          <a:p>
            <a:r>
              <a:rPr lang="en-US" dirty="0"/>
              <a:t>A2 30 – 300mg/g creatinine (3 – 30mg/mmol)</a:t>
            </a:r>
          </a:p>
          <a:p>
            <a:r>
              <a:rPr lang="en-US" dirty="0"/>
              <a:t>A3  </a:t>
            </a:r>
            <a:r>
              <a:rPr lang="en-US" dirty="0" smtClean="0">
                <a:sym typeface="Symbol" panose="05050102010706020507" pitchFamily="18" charset="2"/>
              </a:rPr>
              <a:t> </a:t>
            </a:r>
            <a:r>
              <a:rPr lang="en-US" dirty="0" smtClean="0"/>
              <a:t>300mg/g </a:t>
            </a:r>
            <a:r>
              <a:rPr lang="en-US" dirty="0"/>
              <a:t>creatinine 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 </a:t>
            </a:r>
            <a:r>
              <a:rPr lang="en-US" dirty="0" smtClean="0"/>
              <a:t>30mg/</a:t>
            </a:r>
            <a:r>
              <a:rPr lang="en-US" dirty="0" err="1" smtClean="0"/>
              <a:t>mmol</a:t>
            </a:r>
            <a:r>
              <a:rPr lang="en-US" dirty="0"/>
              <a:t>)</a:t>
            </a:r>
          </a:p>
          <a:p>
            <a:r>
              <a:rPr lang="en-US" dirty="0"/>
              <a:t>Nephrotic range </a:t>
            </a:r>
            <a:r>
              <a:rPr lang="en-US" dirty="0" smtClean="0">
                <a:sym typeface="Symbol" panose="05050102010706020507" pitchFamily="18" charset="2"/>
              </a:rPr>
              <a:t> </a:t>
            </a:r>
            <a:r>
              <a:rPr lang="en-US" dirty="0" smtClean="0"/>
              <a:t>3.5g/day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Palatino Linotype" panose="02040502050505030304" pitchFamily="18" charset="0"/>
              </a:rPr>
              <a:t>GLOMERULAR FILTRATON RATE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 smtClean="0"/>
              <a:t>Normal (</a:t>
            </a:r>
            <a:r>
              <a:rPr lang="en-US" sz="3600" dirty="0" smtClean="0"/>
              <a:t>adult male) 90-120 ml /min</a:t>
            </a:r>
            <a:endParaRPr lang="en-US" sz="3600" dirty="0"/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Considered the best measure of renal function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Filtration capacity correlated best with the various functions of the nephron</a:t>
            </a:r>
          </a:p>
        </p:txBody>
      </p:sp>
    </p:spTree>
    <p:extLst>
      <p:ext uri="{BB962C8B-B14F-4D97-AF65-F5344CB8AC3E}">
        <p14:creationId xmlns:p14="http://schemas.microsoft.com/office/powerpoint/2010/main" val="35334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dirty="0" smtClean="0">
                <a:latin typeface="Palatino Linotype" panose="02040502050505030304" pitchFamily="18" charset="0"/>
              </a:rPr>
              <a:t>EXCRETORY </a:t>
            </a:r>
            <a:r>
              <a:rPr lang="en-US" sz="3800" b="1" dirty="0">
                <a:latin typeface="Palatino Linotype" panose="02040502050505030304" pitchFamily="18" charset="0"/>
              </a:rPr>
              <a:t>FUNCTION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en-US" sz="2800" dirty="0"/>
              <a:t>GLOMERULAR FILTRATION RATE (GFR)</a:t>
            </a:r>
          </a:p>
          <a:p>
            <a:pPr marL="609600" indent="-609600">
              <a:defRPr/>
            </a:pPr>
            <a:r>
              <a:rPr lang="en-US" sz="2800" dirty="0"/>
              <a:t>MEASUREMENTS</a:t>
            </a:r>
          </a:p>
          <a:p>
            <a:pPr marL="0" indent="0">
              <a:buNone/>
              <a:defRPr/>
            </a:pPr>
            <a:r>
              <a:rPr lang="en-US" sz="2800" dirty="0" smtClean="0"/>
              <a:t>	Inulin </a:t>
            </a:r>
            <a:r>
              <a:rPr lang="en-US" sz="2800" dirty="0"/>
              <a:t>clearance [physiologist Gold Standard</a:t>
            </a:r>
          </a:p>
          <a:p>
            <a:pPr marL="0" indent="0">
              <a:buNone/>
              <a:defRPr/>
            </a:pPr>
            <a:r>
              <a:rPr lang="en-US" sz="2800" dirty="0" smtClean="0"/>
              <a:t>	Radio </a:t>
            </a:r>
            <a:r>
              <a:rPr lang="en-US" sz="2800" dirty="0"/>
              <a:t>Isotope</a:t>
            </a:r>
          </a:p>
          <a:p>
            <a:pPr marL="1371600" lvl="2" indent="-457200">
              <a:buNone/>
              <a:defRPr/>
            </a:pPr>
            <a:r>
              <a:rPr lang="en-US" sz="2000" dirty="0" err="1"/>
              <a:t>i</a:t>
            </a:r>
            <a:r>
              <a:rPr lang="en-US" sz="2000" dirty="0"/>
              <a:t>)	</a:t>
            </a:r>
            <a:r>
              <a:rPr lang="en-US" sz="2000" baseline="30000" dirty="0"/>
              <a:t>125</a:t>
            </a:r>
            <a:r>
              <a:rPr lang="en-US" sz="2000" dirty="0"/>
              <a:t>I-Iothalamate</a:t>
            </a:r>
          </a:p>
          <a:p>
            <a:pPr marL="1371600" lvl="2" indent="-457200">
              <a:buNone/>
              <a:defRPr/>
            </a:pPr>
            <a:r>
              <a:rPr lang="en-US" sz="2000" dirty="0"/>
              <a:t>ii)	</a:t>
            </a:r>
            <a:r>
              <a:rPr lang="en-US" sz="2000" baseline="30000" dirty="0"/>
              <a:t>51</a:t>
            </a:r>
            <a:r>
              <a:rPr lang="en-US" sz="2000" dirty="0"/>
              <a:t>Cr-EDTA</a:t>
            </a:r>
          </a:p>
          <a:p>
            <a:pPr marL="1428750" lvl="2" indent="-514350">
              <a:buFont typeface="Wingdings" panose="05000000000000000000" pitchFamily="2" charset="2"/>
              <a:buAutoNum type="romanLcParenR" startAt="3"/>
              <a:defRPr/>
            </a:pPr>
            <a:r>
              <a:rPr lang="en-US" sz="2000" dirty="0"/>
              <a:t>99mTc – DTPA</a:t>
            </a:r>
          </a:p>
          <a:p>
            <a:pPr marL="1428750" lvl="2" indent="-514350">
              <a:buFont typeface="Wingdings" panose="05000000000000000000" pitchFamily="2" charset="2"/>
              <a:buAutoNum type="romanLcParenR" startAt="3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05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Plantagenet Cherokee (Headings)"/>
              </a:rPr>
              <a:t>GFR Measured Estimation</a:t>
            </a:r>
            <a:endParaRPr lang="en-US" sz="3200" b="1" dirty="0">
              <a:latin typeface="Plantagenet Cherokee (Headings)"/>
            </a:endParaRPr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211580" y="1668780"/>
            <a:ext cx="10305230" cy="4824617"/>
          </a:xfrm>
        </p:spPr>
        <p:txBody>
          <a:bodyPr>
            <a:normAutofit lnSpcReduction="10000"/>
          </a:bodyPr>
          <a:lstStyle/>
          <a:p>
            <a:pPr marL="660400" indent="-660400">
              <a:buNone/>
            </a:pPr>
            <a:endParaRPr lang="en-US" dirty="0"/>
          </a:p>
          <a:p>
            <a:pPr marL="660400" indent="-660400">
              <a:buFontTx/>
              <a:buAutoNum type="romanLcParenR"/>
            </a:pPr>
            <a:r>
              <a:rPr lang="en-US" sz="2800" dirty="0"/>
              <a:t>Creatinine </a:t>
            </a:r>
            <a:r>
              <a:rPr lang="en-US" sz="2800" dirty="0" smtClean="0"/>
              <a:t>clearance   C = (</a:t>
            </a:r>
            <a:r>
              <a:rPr lang="en-US" sz="2800" dirty="0" err="1" smtClean="0"/>
              <a:t>UxV</a:t>
            </a:r>
            <a:r>
              <a:rPr lang="en-US" sz="2800" dirty="0" smtClean="0"/>
              <a:t>) /P</a:t>
            </a:r>
            <a:r>
              <a:rPr lang="en-US" sz="2800" dirty="0"/>
              <a:t> </a:t>
            </a:r>
            <a:r>
              <a:rPr lang="en-US" sz="2800" dirty="0" smtClean="0"/>
              <a:t>    	</a:t>
            </a:r>
            <a:r>
              <a:rPr lang="en-US" sz="2800" dirty="0" smtClean="0"/>
              <a:t>Overestimates</a:t>
            </a:r>
            <a:r>
              <a:rPr lang="en-US" dirty="0" smtClean="0"/>
              <a:t> </a:t>
            </a:r>
            <a:r>
              <a:rPr lang="en-US" sz="2800" dirty="0" smtClean="0"/>
              <a:t>GFR as creatinine is secreted by tubule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Cumbersome 24 </a:t>
            </a:r>
            <a:r>
              <a:rPr lang="en-US" sz="2800" dirty="0" err="1" smtClean="0"/>
              <a:t>hr</a:t>
            </a:r>
            <a:r>
              <a:rPr lang="en-US" sz="2800" dirty="0" smtClean="0"/>
              <a:t> urine collection.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Creatinine is a by-product of muscle </a:t>
            </a:r>
            <a:r>
              <a:rPr lang="en-US" sz="2800" dirty="0" err="1" smtClean="0"/>
              <a:t>creatine</a:t>
            </a:r>
            <a:r>
              <a:rPr lang="en-US" sz="2800" dirty="0" smtClean="0"/>
              <a:t> phosphate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Affected by muscle bulk. Differences between 	male/female, children, and those with reduced bulk.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Pregnancy has increased GFR and low serum urea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Creatinine is a late indicator of renal dysfunction (&gt;50%)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55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Cystatin 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Low </a:t>
            </a:r>
            <a:r>
              <a:rPr lang="en-GB" dirty="0" err="1" smtClean="0"/>
              <a:t>mol.wt</a:t>
            </a:r>
            <a:r>
              <a:rPr lang="en-GB" dirty="0" smtClean="0"/>
              <a:t>. protein produced by nucleated cells. Formed at a constant rate and freely excreted by kidneys.</a:t>
            </a:r>
          </a:p>
          <a:p>
            <a:r>
              <a:rPr lang="en-GB" dirty="0" smtClean="0"/>
              <a:t>Filtered cystatin c is reabsorbed and metabolised by proximal tubular cells. None appears in urine under normal circumstances.</a:t>
            </a:r>
          </a:p>
          <a:p>
            <a:r>
              <a:rPr lang="en-GB" dirty="0" smtClean="0"/>
              <a:t>It is not affected by age, muscle bulk, diet and rises much earlier in renal failure than creatinine.</a:t>
            </a:r>
          </a:p>
          <a:p>
            <a:r>
              <a:rPr lang="en-GB" dirty="0" smtClean="0"/>
              <a:t>More reliable marker of GFR than creatinine in early failure.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Plantagenet Cherokee (Headings)"/>
              </a:rPr>
              <a:t>GFR  Calculated Estimate</a:t>
            </a:r>
            <a:endParaRPr lang="en-US" sz="3600" b="1" dirty="0">
              <a:latin typeface="Plantagenet Cherokee (Headings)"/>
            </a:endParaRP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04900" y="1261641"/>
            <a:ext cx="10168842" cy="5382227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</a:pPr>
            <a:endParaRPr lang="en-US" sz="2000" dirty="0"/>
          </a:p>
          <a:p>
            <a:pPr marL="609600" indent="-609600">
              <a:buNone/>
            </a:pPr>
            <a:r>
              <a:rPr lang="en-US" sz="2800" b="1" u="sng" dirty="0"/>
              <a:t>Prediction equations </a:t>
            </a:r>
            <a:r>
              <a:rPr lang="en-US" sz="2800" b="1" u="sng" dirty="0" smtClean="0"/>
              <a:t>/computed </a:t>
            </a:r>
            <a:r>
              <a:rPr lang="en-US" sz="2800" b="1" u="sng" dirty="0"/>
              <a:t>GFR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Cockcroft-Gault </a:t>
            </a:r>
            <a:r>
              <a:rPr lang="en-US" sz="2800" dirty="0" smtClean="0"/>
              <a:t> = </a:t>
            </a:r>
            <a:r>
              <a:rPr lang="en-US" sz="2800" u="sng" dirty="0" smtClean="0"/>
              <a:t>(</a:t>
            </a:r>
            <a:r>
              <a:rPr lang="en-US" sz="2800" u="sng" dirty="0"/>
              <a:t>140-Age) x Body </a:t>
            </a:r>
            <a:r>
              <a:rPr lang="en-US" sz="2800" u="sng" dirty="0" err="1" smtClean="0"/>
              <a:t>wt</a:t>
            </a:r>
            <a:r>
              <a:rPr lang="en-US" sz="2800" u="sng" dirty="0" smtClean="0"/>
              <a:t>(Kg)</a:t>
            </a:r>
            <a:endParaRPr lang="en-US" sz="2800" u="sng" dirty="0"/>
          </a:p>
          <a:p>
            <a:pPr marL="609600" indent="-609600">
              <a:buNone/>
            </a:pPr>
            <a:r>
              <a:rPr lang="en-US" sz="2800" dirty="0"/>
              <a:t>						</a:t>
            </a:r>
            <a:r>
              <a:rPr lang="en-US" sz="2800" dirty="0" err="1"/>
              <a:t>Scr</a:t>
            </a:r>
            <a:r>
              <a:rPr lang="en-US" sz="2800" dirty="0"/>
              <a:t> x 72</a:t>
            </a:r>
          </a:p>
          <a:p>
            <a:pPr marL="609600" indent="-609600">
              <a:buClr>
                <a:schemeClr val="tx1"/>
              </a:buClr>
              <a:buFontTx/>
              <a:buAutoNum type="arabicPeriod" startAt="2"/>
            </a:pPr>
            <a:endParaRPr lang="en-US" sz="2800" dirty="0"/>
          </a:p>
          <a:p>
            <a:pPr marL="609600" indent="-609600">
              <a:buFont typeface="+mj-lt"/>
              <a:buAutoNum type="arabicPeriod" startAt="2"/>
            </a:pPr>
            <a:r>
              <a:rPr lang="en-US" sz="2800" dirty="0" err="1" smtClean="0"/>
              <a:t>eGFR</a:t>
            </a:r>
            <a:r>
              <a:rPr lang="en-US" sz="2800" dirty="0" smtClean="0"/>
              <a:t> </a:t>
            </a:r>
            <a:r>
              <a:rPr lang="en-US" sz="2800" dirty="0"/>
              <a:t>equations </a:t>
            </a:r>
            <a:r>
              <a:rPr lang="en-US" sz="2800" dirty="0" err="1" smtClean="0"/>
              <a:t>eg</a:t>
            </a:r>
            <a:r>
              <a:rPr lang="en-US" sz="2800" dirty="0" smtClean="0"/>
              <a:t> MDRD </a:t>
            </a:r>
            <a:r>
              <a:rPr lang="en-US" sz="2800" dirty="0" err="1"/>
              <a:t>eGFR</a:t>
            </a:r>
            <a:r>
              <a:rPr lang="en-US" sz="2800" dirty="0"/>
              <a:t> </a:t>
            </a:r>
            <a:r>
              <a:rPr lang="en-US" sz="2800" dirty="0" smtClean="0"/>
              <a:t>and CKD-EPI </a:t>
            </a:r>
            <a:r>
              <a:rPr lang="en-US" sz="2800" dirty="0" err="1" smtClean="0"/>
              <a:t>eGFR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Utilise</a:t>
            </a:r>
            <a:r>
              <a:rPr lang="en-US" sz="2800" dirty="0" smtClean="0"/>
              <a:t> serum Creatinine for estimating GFR. They are 	superior to serum creatinine since they include </a:t>
            </a:r>
            <a:r>
              <a:rPr lang="en-US" sz="2800" dirty="0" err="1" smtClean="0"/>
              <a:t>race,age</a:t>
            </a:r>
            <a:r>
              <a:rPr lang="en-US" sz="2800" dirty="0" smtClean="0"/>
              <a:t> and 	gender variables in the calculation.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Cystatin C has also been incorporated into </a:t>
            </a:r>
            <a:r>
              <a:rPr lang="en-US" sz="2800" dirty="0" err="1" smtClean="0"/>
              <a:t>eGFR</a:t>
            </a:r>
            <a:r>
              <a:rPr lang="en-US" sz="2800" dirty="0" smtClean="0"/>
              <a:t> equations.</a:t>
            </a:r>
            <a:endParaRPr lang="en-US" sz="2800" dirty="0"/>
          </a:p>
          <a:p>
            <a:pPr marL="609600" indent="-609600">
              <a:buNone/>
            </a:pPr>
            <a:r>
              <a:rPr lang="en-US" sz="2800" dirty="0"/>
              <a:t>		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284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Plantagenet Cherokee (Headings)"/>
              </a:rPr>
              <a:t>Urea /BUN (Blood urea nitrogen)</a:t>
            </a:r>
            <a:endParaRPr lang="en-US" b="1" dirty="0" smtClean="0">
              <a:latin typeface="Plantagenet Cherokee (Headings)"/>
            </a:endParaRP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04900" y="1261641"/>
            <a:ext cx="9980682" cy="5185457"/>
          </a:xfrm>
        </p:spPr>
        <p:txBody>
          <a:bodyPr>
            <a:noAutofit/>
          </a:bodyPr>
          <a:lstStyle/>
          <a:p>
            <a:pPr>
              <a:buSzPct val="90000"/>
            </a:pPr>
            <a:r>
              <a:rPr lang="en-US" sz="2800" dirty="0" smtClean="0"/>
              <a:t>Earliest </a:t>
            </a:r>
            <a:r>
              <a:rPr lang="en-US" sz="2800" dirty="0"/>
              <a:t>clinical </a:t>
            </a:r>
            <a:r>
              <a:rPr lang="en-US" sz="2800" dirty="0" smtClean="0"/>
              <a:t>test (BUN </a:t>
            </a:r>
            <a:r>
              <a:rPr lang="en-US" sz="2800" i="1" dirty="0" smtClean="0"/>
              <a:t>is a nitrogen compound produced in the liver as an end-product of protein metabolism and the urea cycle) </a:t>
            </a:r>
            <a:r>
              <a:rPr lang="en-US" sz="2800" dirty="0" smtClean="0"/>
              <a:t>85% Urea is excreted by kidneys, 15% by GI tract</a:t>
            </a:r>
            <a:endParaRPr lang="en-US" sz="2800" dirty="0"/>
          </a:p>
          <a:p>
            <a:pPr>
              <a:buSzPct val="90000"/>
            </a:pPr>
            <a:r>
              <a:rPr lang="en-US" sz="2800" dirty="0"/>
              <a:t>Not ideal but still used</a:t>
            </a:r>
          </a:p>
          <a:p>
            <a:pPr>
              <a:buSzPct val="90000"/>
            </a:pPr>
            <a:r>
              <a:rPr lang="en-US" sz="2800" dirty="0" smtClean="0"/>
              <a:t> Urea is reabsorbed </a:t>
            </a:r>
            <a:r>
              <a:rPr lang="en-US" sz="2800" dirty="0"/>
              <a:t>in tubules</a:t>
            </a:r>
          </a:p>
          <a:p>
            <a:pPr>
              <a:buSzPct val="90000"/>
            </a:pPr>
            <a:r>
              <a:rPr lang="en-US" sz="2800" dirty="0"/>
              <a:t>Rate of production increased in</a:t>
            </a:r>
          </a:p>
          <a:p>
            <a:pPr marL="0" indent="0">
              <a:buSzPct val="90000"/>
              <a:buNone/>
            </a:pPr>
            <a:r>
              <a:rPr lang="en-US" sz="2800" dirty="0" smtClean="0"/>
              <a:t>	Tissue </a:t>
            </a:r>
            <a:r>
              <a:rPr lang="en-US" sz="2800" dirty="0" smtClean="0"/>
              <a:t>catabolism </a:t>
            </a:r>
            <a:r>
              <a:rPr lang="en-US" sz="2800" dirty="0" err="1" smtClean="0"/>
              <a:t>eg</a:t>
            </a:r>
            <a:r>
              <a:rPr lang="en-US" sz="2800" dirty="0" smtClean="0"/>
              <a:t> sepsis</a:t>
            </a:r>
            <a:endParaRPr lang="en-US" sz="2800" dirty="0"/>
          </a:p>
          <a:p>
            <a:pPr marL="0" indent="0">
              <a:buSzPct val="90000"/>
              <a:buNone/>
            </a:pPr>
            <a:r>
              <a:rPr lang="en-US" sz="2800" dirty="0" smtClean="0"/>
              <a:t>	Corticosteroid </a:t>
            </a:r>
            <a:r>
              <a:rPr lang="en-US" sz="2800" dirty="0" smtClean="0"/>
              <a:t>therapy, Gastrointestinal tract bleed</a:t>
            </a:r>
            <a:endParaRPr lang="en-US" sz="2800" dirty="0"/>
          </a:p>
          <a:p>
            <a:pPr marL="0" indent="0">
              <a:buSzPct val="90000"/>
              <a:buNone/>
            </a:pPr>
            <a:r>
              <a:rPr lang="en-US" sz="2800" dirty="0" smtClean="0"/>
              <a:t>	Parenteral (iv) nutrition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08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6609" y="1546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FUNCTIONS OF THE KIDNEY</a:t>
            </a:r>
          </a:p>
        </p:txBody>
      </p:sp>
      <p:graphicFrame>
        <p:nvGraphicFramePr>
          <p:cNvPr id="47182" name="Group 7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18171921"/>
              </p:ext>
            </p:extLst>
          </p:nvPr>
        </p:nvGraphicFramePr>
        <p:xfrm>
          <a:off x="1981200" y="1705970"/>
          <a:ext cx="9628209" cy="4266912"/>
        </p:xfrm>
        <a:graphic>
          <a:graphicData uri="http://schemas.openxmlformats.org/drawingml/2006/table">
            <a:tbl>
              <a:tblPr/>
              <a:tblGrid>
                <a:gridCol w="3432695"/>
                <a:gridCol w="242918"/>
                <a:gridCol w="5952596"/>
              </a:tblGrid>
              <a:tr h="449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ENDOCRINE</a:t>
                      </a:r>
                    </a:p>
                  </a:txBody>
                  <a:tcPr marL="91436" marR="91436" marT="45714" marB="4571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Erythropoietin</a:t>
                      </a: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Renin – angiotensin system</a:t>
                      </a: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Kinins – Kallikrein system</a:t>
                      </a: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Prostaglandins E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Atrial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natriuretic peptides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METABOLISM</a:t>
                      </a:r>
                    </a:p>
                  </a:txBody>
                  <a:tcPr marL="91436" marR="91436"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Vitamin D, small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mol.wt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proteins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(Insulin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 and Polypeptides</a:t>
                      </a:r>
                    </a:p>
                  </a:txBody>
                  <a:tcPr marL="91436" marR="91436"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2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Plantagenet Cherokee (Headings)"/>
              </a:rPr>
              <a:t>Increased Concentration of Retained Substances</a:t>
            </a:r>
            <a:br>
              <a:rPr lang="en-US" sz="3200" b="1" dirty="0" smtClean="0">
                <a:latin typeface="Plantagenet Cherokee (Headings)"/>
              </a:rPr>
            </a:br>
            <a:r>
              <a:rPr lang="en-US" sz="3200" b="1" dirty="0" smtClean="0">
                <a:latin typeface="Plantagenet Cherokee (Headings)"/>
              </a:rPr>
              <a:t> = [</a:t>
            </a:r>
            <a:r>
              <a:rPr lang="en-US" sz="3200" b="1" dirty="0" smtClean="0">
                <a:latin typeface="Plantagenet Cherokee (Headings)"/>
                <a:sym typeface="Wingdings 3" panose="05040102010807070707" pitchFamily="18" charset="2"/>
              </a:rPr>
              <a:t></a:t>
            </a:r>
            <a:r>
              <a:rPr lang="en-US" sz="3200" b="1" dirty="0" smtClean="0">
                <a:latin typeface="Plantagenet Cherokee (Headings)"/>
              </a:rPr>
              <a:t> Excretion]</a:t>
            </a:r>
            <a:endParaRPr lang="en-US" sz="3200" b="1" dirty="0">
              <a:latin typeface="Plantagenet Cherokee (Headings)"/>
            </a:endParaRP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4000" dirty="0"/>
              <a:t>Serum, creatinine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</a:pPr>
            <a:r>
              <a:rPr lang="en-US" sz="3200" dirty="0"/>
              <a:t>Urea (BUN, SUN)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</a:pPr>
            <a:r>
              <a:rPr lang="en-US" sz="3200" dirty="0"/>
              <a:t>Potassium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</a:pPr>
            <a:r>
              <a:rPr lang="en-US" sz="3200" dirty="0"/>
              <a:t>Phosphates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</a:pPr>
            <a:r>
              <a:rPr lang="en-US" sz="3200" dirty="0"/>
              <a:t>Uric acid</a:t>
            </a:r>
          </a:p>
        </p:txBody>
      </p:sp>
    </p:spTree>
    <p:extLst>
      <p:ext uri="{BB962C8B-B14F-4D97-AF65-F5344CB8AC3E}">
        <p14:creationId xmlns:p14="http://schemas.microsoft.com/office/powerpoint/2010/main" val="12528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for Tubular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Tubular Functions</a:t>
            </a:r>
          </a:p>
          <a:p>
            <a:r>
              <a:rPr lang="en-US" dirty="0" smtClean="0"/>
              <a:t>Reabsorption of electrolytes and water </a:t>
            </a:r>
            <a:r>
              <a:rPr lang="en-US" dirty="0" err="1" smtClean="0"/>
              <a:t>a.a</a:t>
            </a:r>
            <a:r>
              <a:rPr lang="en-US" dirty="0" smtClean="0"/>
              <a:t>, bicarbonate, maintaining acid-base balance and osmolality</a:t>
            </a:r>
          </a:p>
          <a:p>
            <a:r>
              <a:rPr lang="en-US" dirty="0" smtClean="0"/>
              <a:t>Evaluation of capacity to efficiently and appropriately do this is of diagnostic 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Urinary osmolality </a:t>
            </a:r>
            <a:r>
              <a:rPr lang="en-US" dirty="0" smtClean="0">
                <a:sym typeface="Symbol" panose="05050102010706020507" pitchFamily="18" charset="2"/>
              </a:rPr>
              <a:t> 750 </a:t>
            </a:r>
            <a:r>
              <a:rPr lang="en-US" dirty="0" err="1" smtClean="0">
                <a:sym typeface="Symbol" panose="05050102010706020507" pitchFamily="18" charset="2"/>
              </a:rPr>
              <a:t>mOsmol</a:t>
            </a:r>
            <a:r>
              <a:rPr lang="en-US" dirty="0" smtClean="0">
                <a:sym typeface="Symbol" panose="05050102010706020507" pitchFamily="18" charset="2"/>
              </a:rPr>
              <a:t>/kgH</a:t>
            </a:r>
            <a:r>
              <a:rPr lang="en-US" baseline="30000" dirty="0" smtClean="0">
                <a:sym typeface="Symbol" panose="05050102010706020507" pitchFamily="18" charset="2"/>
              </a:rPr>
              <a:t>2</a:t>
            </a:r>
            <a:r>
              <a:rPr lang="en-US" dirty="0" smtClean="0">
                <a:sym typeface="Symbol" panose="05050102010706020507" pitchFamily="18" charset="2"/>
              </a:rPr>
              <a:t> = normal</a:t>
            </a:r>
          </a:p>
          <a:p>
            <a:r>
              <a:rPr lang="en-US" dirty="0" smtClean="0">
                <a:sym typeface="Symbol" panose="05050102010706020507" pitchFamily="18" charset="2"/>
              </a:rPr>
              <a:t>Diabetes </a:t>
            </a:r>
            <a:r>
              <a:rPr lang="en-US" dirty="0" err="1" smtClean="0">
                <a:sym typeface="Symbol" panose="05050102010706020507" pitchFamily="18" charset="2"/>
              </a:rPr>
              <a:t>insipidus</a:t>
            </a:r>
            <a:r>
              <a:rPr lang="en-US" dirty="0" smtClean="0">
                <a:sym typeface="Symbol" panose="05050102010706020507" pitchFamily="18" charset="2"/>
              </a:rPr>
              <a:t>, urine is dilute despite water deprivation</a:t>
            </a:r>
          </a:p>
          <a:p>
            <a:r>
              <a:rPr lang="en-US" dirty="0" smtClean="0">
                <a:sym typeface="Symbol" panose="05050102010706020507" pitchFamily="18" charset="2"/>
              </a:rPr>
              <a:t>Osmolality  500mOsm/kg associated with pre-renal</a:t>
            </a:r>
          </a:p>
          <a:p>
            <a:r>
              <a:rPr lang="en-US" dirty="0" err="1" smtClean="0">
                <a:sym typeface="Symbol" panose="05050102010706020507" pitchFamily="18" charset="2"/>
              </a:rPr>
              <a:t>Osmality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kern="0" dirty="0" smtClean="0">
                <a:sym typeface="Symbol" panose="05050102010706020507" pitchFamily="18" charset="2"/>
              </a:rPr>
              <a:t></a:t>
            </a:r>
            <a:r>
              <a:rPr lang="en-US" dirty="0" smtClean="0">
                <a:sym typeface="Symbol" panose="05050102010706020507" pitchFamily="18" charset="2"/>
              </a:rPr>
              <a:t> serum (approx. 300mOsm/kg) reflect intrinsic causes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11175" y="3566933"/>
            <a:ext cx="162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3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Tubular function</a:t>
            </a:r>
            <a:r>
              <a:rPr lang="en-US" dirty="0" smtClean="0"/>
              <a:t>	</a:t>
            </a:r>
            <a:r>
              <a:rPr lang="en-US" sz="2400" i="1" dirty="0" smtClean="0"/>
              <a:t>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Acidification of urine</a:t>
            </a:r>
          </a:p>
          <a:p>
            <a:r>
              <a:rPr lang="en-US" dirty="0" smtClean="0"/>
              <a:t>Morning urine pH Acidic (</a:t>
            </a:r>
            <a:r>
              <a:rPr lang="en-US" dirty="0" smtClean="0">
                <a:sym typeface="Symbol" panose="05050102010706020507" pitchFamily="18" charset="2"/>
              </a:rPr>
              <a:t> 6.5)</a:t>
            </a:r>
          </a:p>
          <a:p>
            <a:r>
              <a:rPr lang="en-US" dirty="0" smtClean="0">
                <a:sym typeface="Symbol" panose="05050102010706020507" pitchFamily="18" charset="2"/>
              </a:rPr>
              <a:t>Renal tubular acidosis, urine Alkaline + failure to acidify urine to  5.3 after ingestion of ammonium chloride</a:t>
            </a:r>
          </a:p>
          <a:p>
            <a:r>
              <a:rPr lang="en-US" dirty="0" smtClean="0">
                <a:sym typeface="Symbol" panose="05050102010706020507" pitchFamily="18" charset="2"/>
              </a:rPr>
              <a:t>Proximal tubular dysfunction e.g. </a:t>
            </a:r>
            <a:r>
              <a:rPr lang="en-US" dirty="0" err="1" smtClean="0">
                <a:sym typeface="Symbol" panose="05050102010706020507" pitchFamily="18" charset="2"/>
              </a:rPr>
              <a:t>Fanconi’s</a:t>
            </a:r>
            <a:r>
              <a:rPr lang="en-US" dirty="0" smtClean="0">
                <a:sym typeface="Symbol" panose="05050102010706020507" pitchFamily="18" charset="2"/>
              </a:rPr>
              <a:t> syndrome</a:t>
            </a:r>
          </a:p>
          <a:p>
            <a:pPr marL="1152000" lvl="1"/>
            <a:r>
              <a:rPr lang="en-US" dirty="0" smtClean="0">
                <a:sym typeface="Symbol" panose="05050102010706020507" pitchFamily="18" charset="2"/>
              </a:rPr>
              <a:t>Amino </a:t>
            </a:r>
            <a:r>
              <a:rPr lang="en-US" dirty="0" err="1" smtClean="0">
                <a:sym typeface="Symbol" panose="05050102010706020507" pitchFamily="18" charset="2"/>
              </a:rPr>
              <a:t>aciduria</a:t>
            </a:r>
            <a:endParaRPr lang="en-US" dirty="0" smtClean="0">
              <a:sym typeface="Symbol" panose="05050102010706020507" pitchFamily="18" charset="2"/>
            </a:endParaRPr>
          </a:p>
          <a:p>
            <a:pPr marL="1152000" lvl="1"/>
            <a:r>
              <a:rPr lang="en-US" dirty="0" smtClean="0">
                <a:sym typeface="Symbol" panose="05050102010706020507" pitchFamily="18" charset="2"/>
              </a:rPr>
              <a:t>Glycosuria</a:t>
            </a:r>
          </a:p>
          <a:p>
            <a:pPr marL="1152000" lvl="1"/>
            <a:r>
              <a:rPr lang="en-US" dirty="0" err="1" smtClean="0">
                <a:sym typeface="Symbol" panose="05050102010706020507" pitchFamily="18" charset="2"/>
              </a:rPr>
              <a:t>Phosphaturia</a:t>
            </a:r>
            <a:endParaRPr lang="en-US" dirty="0" smtClean="0">
              <a:sym typeface="Symbol" panose="05050102010706020507" pitchFamily="18" charset="2"/>
            </a:endParaRPr>
          </a:p>
          <a:p>
            <a:pPr marL="1152000" lvl="1"/>
            <a:r>
              <a:rPr lang="en-US" dirty="0" smtClean="0">
                <a:sym typeface="Symbol" panose="05050102010706020507" pitchFamily="18" charset="2"/>
              </a:rPr>
              <a:t>Bicarbonate wasting (Proximal, Renal Tubular Acidosis)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Assessing urine characteristics to help in making a diagnosis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Chemical analysis</a:t>
            </a:r>
          </a:p>
          <a:p>
            <a:pPr lvl="1"/>
            <a:r>
              <a:rPr lang="en-US" dirty="0" smtClean="0"/>
              <a:t>Microscopic</a:t>
            </a:r>
          </a:p>
          <a:p>
            <a:pPr lvl="1"/>
            <a:r>
              <a:rPr lang="en-US" dirty="0" smtClean="0"/>
              <a:t>Microbiologic – (culture/sensitivity)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884278"/>
              </p:ext>
            </p:extLst>
          </p:nvPr>
        </p:nvGraphicFramePr>
        <p:xfrm>
          <a:off x="1104900" y="1600200"/>
          <a:ext cx="10073640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459"/>
                <a:gridCol w="399671"/>
                <a:gridCol w="75095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Normal is straw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2"/>
                          </a:solidFill>
                        </a:rPr>
                        <a:t>Coloured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Darker urine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Dehydration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Red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Hematuria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●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 Porphyria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●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Diet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 – beetroot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● 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Medication - rifampicin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Cloudy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Pus (urinary infection)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chemeClr val="tx2"/>
                          </a:solidFill>
                        </a:rPr>
                        <a:t>Odour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Specific gravity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Indicator of renal concentrating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 ability normal 1.003 – 1.030 SG increased in concentrated urine and decreased in dilute urine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Dipstick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Dry chemistry method (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</a:rPr>
                        <a:t>colourimetric</a:t>
                      </a:r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) for detection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 of protein, glucose, blood, ketones, bilirubin, </a:t>
                      </a:r>
                      <a:r>
                        <a:rPr lang="en-US" sz="2200" baseline="0" dirty="0" err="1" smtClean="0">
                          <a:solidFill>
                            <a:schemeClr val="tx2"/>
                          </a:solidFill>
                        </a:rPr>
                        <a:t>urobilinogen</a:t>
                      </a:r>
                      <a:r>
                        <a:rPr lang="en-US" sz="2200" baseline="0" dirty="0" smtClean="0">
                          <a:solidFill>
                            <a:schemeClr val="tx2"/>
                          </a:solidFill>
                        </a:rPr>
                        <a:t>, nitrates, leucocyte esterase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2"/>
                          </a:solidFill>
                        </a:rPr>
                        <a:t>Normal urine should be negative for above </a:t>
                      </a:r>
                      <a:r>
                        <a:rPr lang="en-US" sz="2200" dirty="0" err="1" smtClean="0">
                          <a:solidFill>
                            <a:schemeClr val="tx2"/>
                          </a:solidFill>
                        </a:rPr>
                        <a:t>analytes</a:t>
                      </a:r>
                      <a:endParaRPr lang="en-US" sz="2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Freshly voided, midstream sample</a:t>
            </a:r>
          </a:p>
          <a:p>
            <a:pPr marL="0" indent="0">
              <a:buNone/>
            </a:pPr>
            <a:r>
              <a:rPr lang="en-US" u="sng" dirty="0" smtClean="0"/>
              <a:t>Wet </a:t>
            </a:r>
            <a:r>
              <a:rPr lang="en-US" u="sng" dirty="0"/>
              <a:t>– </a:t>
            </a:r>
            <a:r>
              <a:rPr lang="en-US" u="sng" dirty="0" smtClean="0"/>
              <a:t>prep </a:t>
            </a:r>
            <a:r>
              <a:rPr lang="en-US" dirty="0" smtClean="0"/>
              <a:t>analysis [cells, casts, crystals, micro-organisms]</a:t>
            </a:r>
          </a:p>
          <a:p>
            <a:r>
              <a:rPr lang="en-US" dirty="0" smtClean="0"/>
              <a:t>RBCs – inflammation, stone, </a:t>
            </a:r>
            <a:r>
              <a:rPr lang="en-US" dirty="0" err="1" smtClean="0"/>
              <a:t>tumour</a:t>
            </a:r>
            <a:r>
              <a:rPr lang="en-US" dirty="0" smtClean="0"/>
              <a:t>, trauma</a:t>
            </a:r>
          </a:p>
          <a:p>
            <a:r>
              <a:rPr lang="en-US" dirty="0" smtClean="0"/>
              <a:t>WBC – inflammation – infection, </a:t>
            </a:r>
            <a:r>
              <a:rPr lang="en-US" dirty="0" err="1" smtClean="0"/>
              <a:t>tumour</a:t>
            </a:r>
            <a:endParaRPr lang="en-US" dirty="0" smtClean="0"/>
          </a:p>
          <a:p>
            <a:r>
              <a:rPr lang="en-US" dirty="0" smtClean="0"/>
              <a:t>RBC casts – glomerulonephritis, tubular damage</a:t>
            </a:r>
          </a:p>
          <a:p>
            <a:r>
              <a:rPr lang="en-US" dirty="0" smtClean="0"/>
              <a:t>WBC casts – </a:t>
            </a:r>
            <a:r>
              <a:rPr lang="en-US" dirty="0" err="1" smtClean="0"/>
              <a:t>pylenonephritis</a:t>
            </a:r>
            <a:endParaRPr lang="en-US" dirty="0" smtClean="0"/>
          </a:p>
          <a:p>
            <a:r>
              <a:rPr lang="en-US" dirty="0" smtClean="0"/>
              <a:t>Hyaline casts – consist of protein, may indicate glomerular disease</a:t>
            </a:r>
          </a:p>
          <a:p>
            <a:r>
              <a:rPr lang="en-US" dirty="0" smtClean="0"/>
              <a:t>Fatty casts – </a:t>
            </a: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Wet-prep 	</a:t>
            </a:r>
            <a:r>
              <a:rPr lang="en-US" i="1" dirty="0" smtClean="0"/>
              <a:t>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Crystals</a:t>
            </a:r>
          </a:p>
          <a:p>
            <a:r>
              <a:rPr lang="en-US" dirty="0" smtClean="0"/>
              <a:t>Triple phosphate “</a:t>
            </a:r>
            <a:r>
              <a:rPr lang="en-US" dirty="0" err="1" smtClean="0"/>
              <a:t>coffin’lid</a:t>
            </a:r>
            <a:r>
              <a:rPr lang="en-US" dirty="0" smtClean="0"/>
              <a:t>” – UTI, alkaline urine</a:t>
            </a:r>
          </a:p>
          <a:p>
            <a:r>
              <a:rPr lang="en-US" dirty="0" smtClean="0"/>
              <a:t>Uric acid – needle shaped – gout</a:t>
            </a:r>
          </a:p>
          <a:p>
            <a:r>
              <a:rPr lang="en-US" dirty="0" err="1" smtClean="0"/>
              <a:t>Oxalote</a:t>
            </a:r>
            <a:r>
              <a:rPr lang="en-US" dirty="0" smtClean="0"/>
              <a:t> – “envelope shape” – ethylene glycol poisoning, 1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 and 2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 </a:t>
            </a:r>
            <a:r>
              <a:rPr lang="en-US" dirty="0" err="1" smtClean="0"/>
              <a:t>hyperoxaluria</a:t>
            </a:r>
            <a:endParaRPr lang="en-US" dirty="0" smtClean="0"/>
          </a:p>
          <a:p>
            <a:r>
              <a:rPr lang="en-US" dirty="0" err="1" smtClean="0"/>
              <a:t>Cystine</a:t>
            </a:r>
            <a:r>
              <a:rPr lang="en-US" dirty="0" smtClean="0"/>
              <a:t> – hexagonal - </a:t>
            </a:r>
            <a:r>
              <a:rPr lang="en-US" dirty="0" err="1" smtClean="0"/>
              <a:t>cystinuria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Centrifuged sample</a:t>
            </a:r>
            <a:r>
              <a:rPr lang="en-US" b="1" dirty="0" smtClean="0"/>
              <a:t> / deposit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Stained – </a:t>
            </a:r>
            <a:r>
              <a:rPr lang="en-US" dirty="0" smtClean="0"/>
              <a:t>gram stain</a:t>
            </a:r>
            <a:r>
              <a:rPr lang="en-US" dirty="0" smtClean="0"/>
              <a:t>, ZN-stain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Culture and sensitivity</a:t>
            </a:r>
            <a:r>
              <a:rPr lang="en-US" b="1" dirty="0" smtClean="0"/>
              <a:t> </a:t>
            </a:r>
            <a:r>
              <a:rPr lang="en-US" b="1" dirty="0" smtClean="0">
                <a:sym typeface="Symbol" panose="05050102010706020507" pitchFamily="18" charset="2"/>
              </a:rPr>
              <a:t></a:t>
            </a:r>
            <a:r>
              <a:rPr lang="en-US" b="1" dirty="0" smtClean="0"/>
              <a:t>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6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Urine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Urine volume </a:t>
            </a:r>
            <a:r>
              <a:rPr lang="en-US" dirty="0" smtClean="0">
                <a:sym typeface="Symbol" panose="05050102010706020507" pitchFamily="18" charset="2"/>
              </a:rPr>
              <a:t> 400/day = oliguria</a:t>
            </a:r>
          </a:p>
          <a:p>
            <a:r>
              <a:rPr lang="en-US" dirty="0" smtClean="0">
                <a:sym typeface="Symbol" panose="05050102010706020507" pitchFamily="18" charset="2"/>
              </a:rPr>
              <a:t>Fractional excretion of sodium (Fe Na) in Acute Kidney Injury it differentiates between Pre-renal and ATN</a:t>
            </a: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	</a:t>
            </a:r>
            <a:r>
              <a:rPr lang="en-US" dirty="0" err="1" smtClean="0">
                <a:sym typeface="Symbol" panose="05050102010706020507" pitchFamily="18" charset="2"/>
              </a:rPr>
              <a:t>FeNa</a:t>
            </a:r>
            <a:r>
              <a:rPr lang="en-US" dirty="0" smtClean="0">
                <a:sym typeface="Symbol" panose="05050102010706020507" pitchFamily="18" charset="2"/>
              </a:rPr>
              <a:t> – 100 x (Na-urine x Cr-serum)</a:t>
            </a: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			 (</a:t>
            </a:r>
            <a:r>
              <a:rPr lang="en-US" dirty="0">
                <a:sym typeface="Symbol" panose="05050102010706020507" pitchFamily="18" charset="2"/>
              </a:rPr>
              <a:t>N</a:t>
            </a:r>
            <a:r>
              <a:rPr lang="en-US" dirty="0" smtClean="0">
                <a:sym typeface="Symbol" panose="05050102010706020507" pitchFamily="18" charset="2"/>
              </a:rPr>
              <a:t>a-serum x Cr-urine)</a:t>
            </a: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	 1 = Pre-renal (in individuals not on diuretics)</a:t>
            </a: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	Fe Urea (can also be used)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		 35% suggest (Pre-renal)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011930" y="3531870"/>
            <a:ext cx="28575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3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Palatino Linotype" panose="02040502050505030304" pitchFamily="18" charset="0"/>
              </a:rPr>
              <a:t>CLINICAL EXPRESSION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Excretory and Regulatory functions affected both acutely and long term.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Endocrine and metabolic disorders tend to be more manifest in chronic renal disorders</a:t>
            </a:r>
          </a:p>
        </p:txBody>
      </p:sp>
    </p:spTree>
    <p:extLst>
      <p:ext uri="{BB962C8B-B14F-4D97-AF65-F5344CB8AC3E}">
        <p14:creationId xmlns:p14="http://schemas.microsoft.com/office/powerpoint/2010/main" val="24667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48590"/>
            <a:ext cx="9559290" cy="100552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u="sng" dirty="0">
                <a:latin typeface="Plantagenet Cherokee (Headings)"/>
              </a:rPr>
              <a:t>Proteinuria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11170" y="1365813"/>
            <a:ext cx="9850055" cy="5301205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Moderate increased (microalbuminuria)            30 </a:t>
            </a:r>
            <a:r>
              <a:rPr lang="en-US" sz="2800" dirty="0"/>
              <a:t>– 300mg/d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Severely increased (macro-proteinuria) &gt; 300mg/d</a:t>
            </a:r>
            <a:endParaRPr lang="en-US" sz="2800" dirty="0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/>
              <a:t>		&gt;1g/d glomerular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dirty="0"/>
              <a:t>		&gt;2.5g/d </a:t>
            </a:r>
            <a:r>
              <a:rPr lang="en-US" sz="2800" dirty="0" err="1"/>
              <a:t>nephrotic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i="1" dirty="0" smtClean="0"/>
              <a:t>Methods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Dipstick (dry)</a:t>
            </a:r>
            <a:endParaRPr lang="en-US" sz="2800" dirty="0"/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Colorimetric</a:t>
            </a:r>
            <a:endParaRPr lang="en-US" sz="2800" dirty="0"/>
          </a:p>
          <a:p>
            <a:pPr lvl="2" eaLnBrk="1" hangingPunct="1">
              <a:lnSpc>
                <a:spcPct val="90000"/>
              </a:lnSpc>
            </a:pPr>
            <a:r>
              <a:rPr lang="en-US" sz="2800" dirty="0"/>
              <a:t>Quantitative (timed </a:t>
            </a:r>
            <a:r>
              <a:rPr lang="en-US" sz="2800" dirty="0" smtClean="0"/>
              <a:t>– urine </a:t>
            </a:r>
            <a:r>
              <a:rPr lang="en-US" sz="2800" dirty="0"/>
              <a:t>collection)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Urine Albumin/Creatinine ratio (UACR)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42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140" y="0"/>
            <a:ext cx="993267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>
                <a:solidFill>
                  <a:schemeClr val="tx2"/>
                </a:solidFill>
                <a:latin typeface="Plantagenet Cherokee (Headings)"/>
              </a:rPr>
              <a:t>Haematuria</a:t>
            </a:r>
            <a:endParaRPr lang="en-US" b="1" dirty="0">
              <a:solidFill>
                <a:schemeClr val="tx2"/>
              </a:solidFill>
              <a:latin typeface="Plantagenet Cherokee (Headings)"/>
            </a:endParaRPr>
          </a:p>
        </p:txBody>
      </p:sp>
      <p:graphicFrame>
        <p:nvGraphicFramePr>
          <p:cNvPr id="42075" name="Group 9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91630641"/>
              </p:ext>
            </p:extLst>
          </p:nvPr>
        </p:nvGraphicFramePr>
        <p:xfrm>
          <a:off x="1953904" y="1447800"/>
          <a:ext cx="8229600" cy="4605973"/>
        </p:xfrm>
        <a:graphic>
          <a:graphicData uri="http://schemas.openxmlformats.org/drawingml/2006/table">
            <a:tbl>
              <a:tblPr/>
              <a:tblGrid>
                <a:gridCol w="533400"/>
                <a:gridCol w="2743200"/>
                <a:gridCol w="381000"/>
                <a:gridCol w="45720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Glomerular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30 – 70% dysmorphic RBCs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Cellular casts (RBC, granular)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Proteinuria &gt; 1000mg/day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Dipstix &gt; 2+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Non glomerular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83849" y="1331089"/>
            <a:ext cx="10880202" cy="5526911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en-US" sz="3800" b="1" dirty="0" smtClean="0">
                <a:latin typeface="Palatino Linotype" panose="02040502050505030304" pitchFamily="18" charset="0"/>
              </a:rPr>
              <a:t>Aims at getting renal tissue for histologic evaluation.</a:t>
            </a:r>
          </a:p>
          <a:p>
            <a:pPr eaLnBrk="1" hangingPunct="1">
              <a:lnSpc>
                <a:spcPct val="200000"/>
              </a:lnSpc>
            </a:pPr>
            <a:r>
              <a:rPr lang="en-US" sz="3800" b="1" dirty="0" smtClean="0">
                <a:latin typeface="Palatino Linotype" panose="02040502050505030304" pitchFamily="18" charset="0"/>
              </a:rPr>
              <a:t>TRANSCUTANEOUS – Ultrasound guided</a:t>
            </a:r>
            <a:endParaRPr lang="en-US" sz="3800" b="1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3800" b="1" dirty="0">
                <a:latin typeface="Palatino Linotype" panose="02040502050505030304" pitchFamily="18" charset="0"/>
              </a:rPr>
              <a:t>TRANSJUGULAR</a:t>
            </a:r>
          </a:p>
          <a:p>
            <a:pPr eaLnBrk="1" hangingPunct="1">
              <a:lnSpc>
                <a:spcPct val="200000"/>
              </a:lnSpc>
            </a:pPr>
            <a:r>
              <a:rPr lang="en-US" sz="3800" b="1" dirty="0">
                <a:latin typeface="Palatino Linotype" panose="02040502050505030304" pitchFamily="18" charset="0"/>
              </a:rPr>
              <a:t>OPEN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3000" b="1" dirty="0">
              <a:latin typeface="Palatino Linotype" panose="020405020505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Plantagenet Cherokee (Headings)"/>
              </a:rPr>
              <a:t>Renal Biopsy</a:t>
            </a:r>
            <a:r>
              <a:rPr lang="en-US" dirty="0">
                <a:latin typeface="Plantagenet Cherokee (Headings)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800" u="sng" dirty="0"/>
              <a:t>INDICATIONS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Nephrotic</a:t>
            </a:r>
            <a:r>
              <a:rPr lang="en-US" dirty="0"/>
              <a:t> syndrome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Unexplained renal failure with normal sized kidneys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Failure to recover from acute renal failure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Diagnosis of systemic disease with renal involvement (amyloidosis)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Asymptomatic proteinuria or </a:t>
            </a:r>
            <a:r>
              <a:rPr lang="en-US" dirty="0" err="1"/>
              <a:t>haematuria</a:t>
            </a:r>
            <a:r>
              <a:rPr lang="en-US" dirty="0"/>
              <a:t> if knowledge of prognosis is essential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lantagenet Cherokee (Headings)"/>
              </a:rPr>
              <a:t>Renal Biopsy	</a:t>
            </a:r>
            <a:r>
              <a:rPr lang="en-US" sz="2400" i="1" dirty="0">
                <a:latin typeface="Plantagenet Cherokee (Headings)"/>
              </a:rPr>
              <a:t>(Cont’d.)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u="sng" dirty="0" smtClean="0"/>
              <a:t>CONTRAINDICATIONS</a:t>
            </a:r>
            <a:r>
              <a:rPr lang="en-US" sz="4000" dirty="0"/>
              <a:t> </a:t>
            </a:r>
            <a:r>
              <a:rPr lang="en-US" dirty="0" smtClean="0"/>
              <a:t>(Percutaneous</a:t>
            </a:r>
            <a:r>
              <a:rPr lang="en-US" sz="3600" dirty="0"/>
              <a:t>)</a:t>
            </a:r>
            <a:endParaRPr lang="en-US" sz="4400" dirty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3000" dirty="0"/>
              <a:t>Uncooperative patient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Single kidney except transplant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Small kidneys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err="1"/>
              <a:t>Haemorrhagic</a:t>
            </a:r>
            <a:r>
              <a:rPr lang="en-US" sz="3000" dirty="0"/>
              <a:t> disorder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Uncontrolled hypertension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Obesity, </a:t>
            </a:r>
            <a:r>
              <a:rPr lang="en-US" sz="3000" dirty="0" err="1"/>
              <a:t>oedema</a:t>
            </a:r>
            <a:r>
              <a:rPr lang="en-US" sz="3000" dirty="0"/>
              <a:t>, ascites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lantagenet Cherokee (Headings)"/>
              </a:rPr>
              <a:t>Renal Biopsy	</a:t>
            </a:r>
            <a:r>
              <a:rPr lang="en-US" sz="2400" i="1" dirty="0">
                <a:latin typeface="Plantagenet Cherokee (Headings)"/>
              </a:rPr>
              <a:t>(Cont’d.)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Plantagenet Cherokee (Headings)"/>
              </a:rPr>
              <a:t>Renal Biopsy	</a:t>
            </a:r>
            <a:r>
              <a:rPr lang="en-US" sz="2400" i="1" dirty="0" smtClean="0">
                <a:latin typeface="Plantagenet Cherokee (Headings)"/>
              </a:rPr>
              <a:t>(Cont’d.)</a:t>
            </a:r>
            <a:endParaRPr lang="en-US" dirty="0" smtClean="0">
              <a:latin typeface="Plantagenet Cherokee (Headings)"/>
            </a:endParaRP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u="sng" dirty="0" smtClean="0"/>
              <a:t>COMPLICATIONS</a:t>
            </a:r>
            <a:r>
              <a:rPr lang="en-US" sz="2800" u="sng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z="2800" dirty="0"/>
              <a:t>Macroscopic </a:t>
            </a:r>
            <a:r>
              <a:rPr lang="en-US" sz="2800" dirty="0" err="1"/>
              <a:t>haematuria</a:t>
            </a:r>
            <a:r>
              <a:rPr lang="en-US" sz="2800" dirty="0"/>
              <a:t> (20%)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/>
              <a:t>Peri</a:t>
            </a:r>
            <a:r>
              <a:rPr lang="en-US" sz="2800" dirty="0"/>
              <a:t>-renal </a:t>
            </a:r>
            <a:r>
              <a:rPr lang="en-US" sz="2800" dirty="0" err="1"/>
              <a:t>haematoma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 – V aneurysm (20%)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Profuse hematuria (0.25%)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Introduction of Infection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Mortality (0.1%)</a:t>
            </a:r>
          </a:p>
        </p:txBody>
      </p:sp>
    </p:spTree>
    <p:extLst>
      <p:ext uri="{BB962C8B-B14F-4D97-AF65-F5344CB8AC3E}">
        <p14:creationId xmlns:p14="http://schemas.microsoft.com/office/powerpoint/2010/main" val="14650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55C089E3-40F2-48EE-94AD-97A50E3AC6F8}"/>
              </a:ext>
            </a:extLst>
          </p:cNvPr>
          <p:cNvSpPr/>
          <p:nvPr/>
        </p:nvSpPr>
        <p:spPr>
          <a:xfrm>
            <a:off x="6096000" y="0"/>
            <a:ext cx="566057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03955BB-E41C-4E77-BB48-325360470229}"/>
              </a:ext>
            </a:extLst>
          </p:cNvPr>
          <p:cNvSpPr/>
          <p:nvPr/>
        </p:nvSpPr>
        <p:spPr>
          <a:xfrm>
            <a:off x="275044" y="-5786"/>
            <a:ext cx="568141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xmlns="" id="{B1C4F1B1-18D1-4F24-A7B4-A913BFFF45E6}"/>
              </a:ext>
            </a:extLst>
          </p:cNvPr>
          <p:cNvGrpSpPr/>
          <p:nvPr/>
        </p:nvGrpSpPr>
        <p:grpSpPr>
          <a:xfrm>
            <a:off x="6096000" y="-16927"/>
            <a:ext cx="5574535" cy="6607638"/>
            <a:chOff x="6096000" y="119550"/>
            <a:chExt cx="5574535" cy="6607638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4D3EC6F6-41B8-42EA-9450-9660D30297B3}"/>
              </a:ext>
            </a:extLst>
          </p:cNvPr>
          <p:cNvGrpSpPr/>
          <p:nvPr/>
        </p:nvGrpSpPr>
        <p:grpSpPr>
          <a:xfrm flipH="1">
            <a:off x="351445" y="89189"/>
            <a:ext cx="5574535" cy="6607638"/>
            <a:chOff x="6096000" y="119550"/>
            <a:chExt cx="5574535" cy="6607638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F1A4B53-3DA8-4B08-87F6-99E2B5780CCB}"/>
              </a:ext>
            </a:extLst>
          </p:cNvPr>
          <p:cNvGrpSpPr/>
          <p:nvPr/>
        </p:nvGrpSpPr>
        <p:grpSpPr>
          <a:xfrm>
            <a:off x="5604611" y="119550"/>
            <a:ext cx="781676" cy="6607323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xmlns="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xmlns="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xmlns="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xmlns="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xmlns="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xmlns="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xmlns="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xmlns="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xmlns="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xmlns="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xmlns="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xmlns="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xmlns="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xmlns="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xmlns="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xmlns="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xmlns="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xmlns="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xmlns="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xmlns="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xmlns="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8" name="Title 5">
            <a:extLst>
              <a:ext uri="{FF2B5EF4-FFF2-40B4-BE49-F238E27FC236}">
                <a16:creationId xmlns:a16="http://schemas.microsoft.com/office/drawing/2014/main" xmlns="" id="{7CED8EBF-9026-46A9-9782-4FC6B760CD4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41254" y="1606198"/>
            <a:ext cx="3962400" cy="2632497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2400"/>
              </a:spcAft>
            </a:pPr>
            <a:r>
              <a:rPr lang="en-US" sz="6600" b="1" i="1" cap="none" dirty="0" smtClean="0"/>
              <a:t>Thank </a:t>
            </a:r>
            <a:r>
              <a:rPr lang="en-US" sz="6600" b="1" i="1" cap="none" dirty="0"/>
              <a:t>You</a:t>
            </a:r>
            <a:br>
              <a:rPr lang="en-US" sz="6600" b="1" i="1" cap="none" dirty="0"/>
            </a:br>
            <a:endParaRPr lang="en-US" sz="6600" b="1" i="1" cap="none" dirty="0"/>
          </a:p>
        </p:txBody>
      </p:sp>
      <p:sp>
        <p:nvSpPr>
          <p:cNvPr id="149" name="Title 5">
            <a:extLst>
              <a:ext uri="{FF2B5EF4-FFF2-40B4-BE49-F238E27FC236}">
                <a16:creationId xmlns:a16="http://schemas.microsoft.com/office/drawing/2014/main" xmlns="" id="{7CED8EBF-9026-46A9-9782-4FC6B760CD43}"/>
              </a:ext>
            </a:extLst>
          </p:cNvPr>
          <p:cNvSpPr txBox="1">
            <a:spLocks/>
          </p:cNvSpPr>
          <p:nvPr/>
        </p:nvSpPr>
        <p:spPr>
          <a:xfrm>
            <a:off x="1249859" y="2026950"/>
            <a:ext cx="3961807" cy="248468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cap="none" dirty="0" smtClean="0"/>
              <a:t>The End</a:t>
            </a:r>
            <a:br>
              <a:rPr lang="en-US" sz="6600" b="1" i="1" cap="none" dirty="0" smtClean="0"/>
            </a:br>
            <a:r>
              <a:rPr lang="en-US" sz="6600" b="1" i="1" cap="none" dirty="0" smtClean="0"/>
              <a:t/>
            </a:r>
            <a:br>
              <a:rPr lang="en-US" sz="6600" b="1" i="1" cap="none" dirty="0" smtClean="0"/>
            </a:br>
            <a:endParaRPr lang="en-US" sz="6600" b="1" i="1" cap="none" dirty="0"/>
          </a:p>
        </p:txBody>
      </p:sp>
    </p:spTree>
    <p:extLst>
      <p:ext uri="{BB962C8B-B14F-4D97-AF65-F5344CB8AC3E}">
        <p14:creationId xmlns:p14="http://schemas.microsoft.com/office/powerpoint/2010/main" val="176727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F222A8-AF2A-4292-8A95-0C3AD37A109D}"/>
              </a:ext>
            </a:extLst>
          </p:cNvPr>
          <p:cNvSpPr/>
          <p:nvPr/>
        </p:nvSpPr>
        <p:spPr>
          <a:xfrm>
            <a:off x="20664" y="0"/>
            <a:ext cx="573492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2455CA8-3E7B-475F-BE73-7D424E5A8C0C}"/>
              </a:ext>
            </a:extLst>
          </p:cNvPr>
          <p:cNvGrpSpPr/>
          <p:nvPr/>
        </p:nvGrpSpPr>
        <p:grpSpPr>
          <a:xfrm flipH="1">
            <a:off x="5433759" y="119550"/>
            <a:ext cx="580573" cy="6607323"/>
            <a:chOff x="5805714" y="119550"/>
            <a:chExt cx="580573" cy="66073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xmlns="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xmlns="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xmlns="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xmlns="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xmlns="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xmlns="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:a16="http://schemas.microsoft.com/office/drawing/2014/main" xmlns="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:a16="http://schemas.microsoft.com/office/drawing/2014/main" xmlns="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xmlns="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:a16="http://schemas.microsoft.com/office/drawing/2014/main" xmlns="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xmlns="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xmlns="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xmlns="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xmlns="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:a16="http://schemas.microsoft.com/office/drawing/2014/main" xmlns="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xmlns="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:a16="http://schemas.microsoft.com/office/drawing/2014/main" xmlns="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xmlns="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xmlns="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:a16="http://schemas.microsoft.com/office/drawing/2014/main" xmlns="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xmlns="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2484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3994" y="100084"/>
            <a:ext cx="10363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SYMPTOMS </a:t>
            </a:r>
            <a:r>
              <a:rPr lang="en-US" sz="4000" b="1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OF FUNCTIONAL </a:t>
            </a:r>
            <a:r>
              <a:rPr lang="en-US" sz="4000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DISORDERS – related to:</a:t>
            </a:r>
          </a:p>
        </p:txBody>
      </p:sp>
      <p:graphicFrame>
        <p:nvGraphicFramePr>
          <p:cNvPr id="8340" name="Group 1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35695168"/>
              </p:ext>
            </p:extLst>
          </p:nvPr>
        </p:nvGraphicFramePr>
        <p:xfrm>
          <a:off x="2307610" y="2048302"/>
          <a:ext cx="7693025" cy="4359273"/>
        </p:xfrm>
        <a:graphic>
          <a:graphicData uri="http://schemas.openxmlformats.org/drawingml/2006/table">
            <a:tbl>
              <a:tblPr/>
              <a:tblGrid>
                <a:gridCol w="498475"/>
                <a:gridCol w="427038"/>
                <a:gridCol w="6767512"/>
              </a:tblGrid>
              <a:tr h="51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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Retention of toxic waste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Acids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Drugs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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Oedema, disordered fluid composition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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Disordered endocrine function anaemia, hypertension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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Hormonopathies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due to disordered hormonal metabolism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Bone disease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8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0A929E-C37E-4AA4-8D87-46591C1D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Renal blood flow</a:t>
            </a: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54FA0-7334-4B77-BB52-AAB557415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Renal Blood Flow</a:t>
            </a:r>
            <a:r>
              <a:rPr lang="en-US" dirty="0"/>
              <a:t> </a:t>
            </a:r>
            <a:r>
              <a:rPr lang="en-US" u="sng" dirty="0">
                <a:sym typeface="Symbol" panose="05050102010706020507" pitchFamily="18" charset="2"/>
              </a:rPr>
              <a:t></a:t>
            </a:r>
            <a:r>
              <a:rPr lang="en-US" dirty="0">
                <a:sym typeface="Symbol" panose="05050102010706020507" pitchFamily="18" charset="2"/>
              </a:rPr>
              <a:t> 20% of total C.O (IL/min) </a:t>
            </a:r>
          </a:p>
          <a:p>
            <a:r>
              <a:rPr lang="en-US" dirty="0">
                <a:sym typeface="Symbol" panose="05050102010706020507" pitchFamily="18" charset="2"/>
              </a:rPr>
              <a:t>The vasculature in the kidney is parallel so total resistance is decreased (accounting for the higher blood flow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Increases risk of injury - with reduced effective perfusion volume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		     - From blood-borne toxins – (drugs)</a:t>
            </a:r>
            <a:endParaRPr 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16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46885-5D47-4BB4-9F17-91B26A1B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blood flow	</a:t>
            </a:r>
            <a:r>
              <a:rPr lang="en-US" sz="2000" i="1" dirty="0"/>
              <a:t>(Cont’d.)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85759A-7DB4-490A-87DF-513AAFA91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Parameters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Renal blood flow (RBF) </a:t>
            </a:r>
            <a:r>
              <a:rPr lang="en-US" u="sng" kern="600" dirty="0">
                <a:sym typeface="Symbol" panose="05050102010706020507" pitchFamily="18" charset="2"/>
              </a:rPr>
              <a:t></a:t>
            </a:r>
            <a:r>
              <a:rPr lang="en-US" dirty="0">
                <a:sym typeface="Symbol" panose="05050102010706020507" pitchFamily="18" charset="2"/>
              </a:rPr>
              <a:t> 20 – 25% of C.O. = 1000 ml/min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Hematocrit (</a:t>
            </a:r>
            <a:r>
              <a:rPr lang="en-US" dirty="0" err="1">
                <a:sym typeface="Symbol" panose="05050102010706020507" pitchFamily="18" charset="2"/>
              </a:rPr>
              <a:t>Hct</a:t>
            </a:r>
            <a:r>
              <a:rPr lang="en-US" dirty="0">
                <a:sym typeface="Symbol" panose="05050102010706020507" pitchFamily="18" charset="2"/>
              </a:rPr>
              <a:t>) = 40%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Renal Plasma flow 60% </a:t>
            </a:r>
            <a:r>
              <a:rPr lang="en-US" dirty="0" smtClean="0">
                <a:sym typeface="Symbol" panose="05050102010706020507" pitchFamily="18" charset="2"/>
              </a:rPr>
              <a:t>RPF </a:t>
            </a:r>
            <a:r>
              <a:rPr lang="en-US" dirty="0">
                <a:sym typeface="Symbol" panose="05050102010706020507" pitchFamily="18" charset="2"/>
              </a:rPr>
              <a:t>= 600ml/min</a:t>
            </a: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Glomerular </a:t>
            </a:r>
            <a:r>
              <a:rPr lang="en-US" dirty="0">
                <a:sym typeface="Symbol" panose="05050102010706020507" pitchFamily="18" charset="2"/>
              </a:rPr>
              <a:t>filtration rate GFR = </a:t>
            </a:r>
            <a:r>
              <a:rPr lang="en-US" dirty="0" smtClean="0">
                <a:sym typeface="Symbol" panose="05050102010706020507" pitchFamily="18" charset="2"/>
              </a:rPr>
              <a:t>120/min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Filtration fraction (FF) </a:t>
            </a:r>
            <a:r>
              <a:rPr lang="en-US" dirty="0" smtClean="0">
                <a:sym typeface="Symbol" panose="05050102010706020507" pitchFamily="18" charset="2"/>
              </a:rPr>
              <a:t>GFR/RPF </a:t>
            </a:r>
            <a:r>
              <a:rPr lang="en-US" dirty="0">
                <a:sym typeface="Symbol" panose="05050102010706020507" pitchFamily="18" charset="2"/>
              </a:rPr>
              <a:t>= 20%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Urine flow rate = 1ml/min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46885-5D47-4BB4-9F17-91B26A1B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blood flow	</a:t>
            </a:r>
            <a:r>
              <a:rPr lang="en-US" sz="2000" i="1" dirty="0"/>
              <a:t>(Cont’d.)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85759A-7DB4-490A-87DF-513AAFA91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Measurement</a:t>
            </a:r>
          </a:p>
          <a:p>
            <a:pPr marL="0" indent="0">
              <a:buNone/>
            </a:pPr>
            <a:r>
              <a:rPr lang="en-US" dirty="0"/>
              <a:t>RPF = </a:t>
            </a:r>
            <a:r>
              <a:rPr lang="en-US" dirty="0" smtClean="0"/>
              <a:t>Para–</a:t>
            </a:r>
            <a:r>
              <a:rPr lang="en-US" dirty="0" err="1" smtClean="0"/>
              <a:t>aminohippuric</a:t>
            </a:r>
            <a:r>
              <a:rPr lang="en-US" dirty="0" smtClean="0"/>
              <a:t> </a:t>
            </a:r>
            <a:r>
              <a:rPr lang="en-US" dirty="0"/>
              <a:t>Acid [PAH] clearance [U] [V]/[P]</a:t>
            </a:r>
          </a:p>
          <a:p>
            <a:pPr marL="0" indent="0">
              <a:buNone/>
            </a:pPr>
            <a:r>
              <a:rPr lang="en-US" dirty="0"/>
              <a:t>	u = urine PAH concentration (mg/ml)</a:t>
            </a:r>
          </a:p>
          <a:p>
            <a:pPr marL="0" indent="0">
              <a:buNone/>
            </a:pPr>
            <a:r>
              <a:rPr lang="en-US" dirty="0"/>
              <a:t>	v = volume of urine (ml/min)</a:t>
            </a:r>
          </a:p>
          <a:p>
            <a:pPr marL="0" indent="0">
              <a:buNone/>
            </a:pPr>
            <a:r>
              <a:rPr lang="en-US" dirty="0"/>
              <a:t>	p = plasma PAH concentration (mg/ml)</a:t>
            </a:r>
          </a:p>
        </p:txBody>
      </p:sp>
    </p:spTree>
    <p:extLst>
      <p:ext uri="{BB962C8B-B14F-4D97-AF65-F5344CB8AC3E}">
        <p14:creationId xmlns:p14="http://schemas.microsoft.com/office/powerpoint/2010/main" val="25380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Glomerular Filtration (GFR)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80"/>
              </a:lnSpc>
            </a:pPr>
            <a:r>
              <a:rPr lang="en-US" dirty="0"/>
              <a:t>Initial process in urine production</a:t>
            </a:r>
          </a:p>
          <a:p>
            <a:pPr>
              <a:lnSpc>
                <a:spcPts val="2880"/>
              </a:lnSpc>
            </a:pPr>
            <a:r>
              <a:rPr lang="en-US" dirty="0"/>
              <a:t>Hydrostatic pressure pushes fluid and solute through a filtration membrane. Membrane has 3 layers</a:t>
            </a:r>
          </a:p>
          <a:p>
            <a:pPr marL="971550" lvl="1" indent="-514350">
              <a:lnSpc>
                <a:spcPts val="2880"/>
              </a:lnSpc>
              <a:buAutoNum type="romanLcParenR"/>
            </a:pPr>
            <a:r>
              <a:rPr lang="en-US" dirty="0"/>
              <a:t>Fenestrated capillary endothelium – allows all blood components except </a:t>
            </a:r>
            <a:r>
              <a:rPr lang="en-US" dirty="0" smtClean="0"/>
              <a:t>cells and molecules </a:t>
            </a:r>
            <a:r>
              <a:rPr lang="en-US" dirty="0" smtClean="0">
                <a:latin typeface="Palatino Linotype" panose="02040502050505030304" pitchFamily="18" charset="0"/>
              </a:rPr>
              <a:t>≥</a:t>
            </a:r>
            <a:r>
              <a:rPr lang="en-US" dirty="0" smtClean="0"/>
              <a:t>100 nm</a:t>
            </a:r>
            <a:endParaRPr lang="en-US" dirty="0"/>
          </a:p>
          <a:p>
            <a:pPr marL="971550" lvl="1" indent="-514350">
              <a:lnSpc>
                <a:spcPts val="2880"/>
              </a:lnSpc>
              <a:buAutoNum type="romanLcParenR"/>
            </a:pPr>
            <a:r>
              <a:rPr lang="en-US" dirty="0"/>
              <a:t>Basement membrane </a:t>
            </a:r>
            <a:r>
              <a:rPr lang="en-US" dirty="0" smtClean="0"/>
              <a:t>composed of type IV collagen and </a:t>
            </a:r>
            <a:r>
              <a:rPr lang="en-US" dirty="0" err="1" smtClean="0"/>
              <a:t>heparan</a:t>
            </a:r>
            <a:r>
              <a:rPr lang="en-US" dirty="0" smtClean="0"/>
              <a:t> </a:t>
            </a:r>
            <a:r>
              <a:rPr lang="en-US" dirty="0" smtClean="0"/>
              <a:t>sulfate negatively </a:t>
            </a:r>
            <a:r>
              <a:rPr lang="en-US" dirty="0"/>
              <a:t>charged barrier that prevents protein passage</a:t>
            </a:r>
          </a:p>
          <a:p>
            <a:pPr marL="971550" lvl="1" indent="-514350">
              <a:lnSpc>
                <a:spcPts val="2880"/>
              </a:lnSpc>
              <a:buAutoNum type="romanLcParenR"/>
            </a:pPr>
            <a:r>
              <a:rPr lang="en-US" dirty="0" smtClean="0"/>
              <a:t>Epithelial layer consists of foot </a:t>
            </a:r>
            <a:r>
              <a:rPr lang="en-US" dirty="0"/>
              <a:t>processes of </a:t>
            </a:r>
            <a:r>
              <a:rPr lang="en-US" dirty="0" err="1"/>
              <a:t>podocytes</a:t>
            </a:r>
            <a:r>
              <a:rPr lang="en-US" dirty="0"/>
              <a:t> </a:t>
            </a:r>
            <a:r>
              <a:rPr lang="en-US" dirty="0" smtClean="0"/>
              <a:t>interposed with basement membrane – </a:t>
            </a:r>
            <a:r>
              <a:rPr lang="en-US" dirty="0"/>
              <a:t>creates more selective </a:t>
            </a:r>
            <a:r>
              <a:rPr lang="en-US" dirty="0" smtClean="0"/>
              <a:t>filtration stops molecules </a:t>
            </a:r>
            <a:r>
              <a:rPr lang="en-US" dirty="0" smtClean="0">
                <a:sym typeface="Symbol" panose="05050102010706020507" pitchFamily="18" charset="2"/>
              </a:rPr>
              <a:t></a:t>
            </a:r>
            <a:r>
              <a:rPr lang="en-US" dirty="0" smtClean="0"/>
              <a:t>50 – 60nm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1903</TotalTime>
  <Words>1675</Words>
  <Application>Microsoft Office PowerPoint</Application>
  <PresentationFormat>Widescreen</PresentationFormat>
  <Paragraphs>367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Euphemia</vt:lpstr>
      <vt:lpstr>Palatino Linotype</vt:lpstr>
      <vt:lpstr>Plantagenet Cherokee</vt:lpstr>
      <vt:lpstr>Plantagenet Cherokee (Headings)</vt:lpstr>
      <vt:lpstr>Symbol</vt:lpstr>
      <vt:lpstr>Wingdings</vt:lpstr>
      <vt:lpstr>Wingdings 3</vt:lpstr>
      <vt:lpstr>Academic Literature 16x9</vt:lpstr>
      <vt:lpstr>Applied Basic Renal Anatomy and Physiology, non-radiologic investigations of kidney disease</vt:lpstr>
      <vt:lpstr>FUNCTIONS OF THE KIDNEY</vt:lpstr>
      <vt:lpstr>FUNCTIONS OF THE KIDNEY</vt:lpstr>
      <vt:lpstr>CLINICAL EXPRESSION</vt:lpstr>
      <vt:lpstr>SYMPTOMS OF FUNCTIONAL DISORDERS – related to:</vt:lpstr>
      <vt:lpstr>Renal blood flow  </vt:lpstr>
      <vt:lpstr>Renal blood flow (Cont’d.)</vt:lpstr>
      <vt:lpstr>Renal blood flow (Cont’d.)</vt:lpstr>
      <vt:lpstr>Glomerular Filtration (GFR)</vt:lpstr>
      <vt:lpstr>Glomerular Filtration (GFR)</vt:lpstr>
      <vt:lpstr>Tubular Function</vt:lpstr>
      <vt:lpstr>Tubular reabsorption</vt:lpstr>
      <vt:lpstr>Handling of Substances along the Tubule</vt:lpstr>
      <vt:lpstr>Handling of Substances along the Tubule</vt:lpstr>
      <vt:lpstr>PowerPoint Presentation</vt:lpstr>
      <vt:lpstr>Tubular Secretion</vt:lpstr>
      <vt:lpstr>Tubular Secretion (Cont’d.)</vt:lpstr>
      <vt:lpstr>Assessment of Renal Function</vt:lpstr>
      <vt:lpstr>Evaluation of Glomerular Function</vt:lpstr>
      <vt:lpstr>Kidney Disease Improving Global Outcomes (KDIGO) Stages of Chronic Kidney Disease (CKD)</vt:lpstr>
      <vt:lpstr>Proteinuria and Albuminuria</vt:lpstr>
      <vt:lpstr>Causes of increased urine protein</vt:lpstr>
      <vt:lpstr>KDIGO Classification stages of Albuminuria (Albumin/Creatine ratio)</vt:lpstr>
      <vt:lpstr>GLOMERULAR FILTRATON RATE</vt:lpstr>
      <vt:lpstr>EXCRETORY FUNCTION</vt:lpstr>
      <vt:lpstr>GFR Measured Estimation</vt:lpstr>
      <vt:lpstr>Cystatin C</vt:lpstr>
      <vt:lpstr>GFR  Calculated Estimate</vt:lpstr>
      <vt:lpstr>Urea /BUN (Blood urea nitrogen)</vt:lpstr>
      <vt:lpstr>Increased Concentration of Retained Substances  = [ Excretion]</vt:lpstr>
      <vt:lpstr>Tests for Tubular Function</vt:lpstr>
      <vt:lpstr>Concentration capacity</vt:lpstr>
      <vt:lpstr>Tubular function (Cont’d.)</vt:lpstr>
      <vt:lpstr>Urine Analysis</vt:lpstr>
      <vt:lpstr>Observation </vt:lpstr>
      <vt:lpstr>Microscopic Examination</vt:lpstr>
      <vt:lpstr>Wet-prep  (Cont’d.)</vt:lpstr>
      <vt:lpstr>PowerPoint Presentation</vt:lpstr>
      <vt:lpstr>Other Urine Parameters</vt:lpstr>
      <vt:lpstr>Proteinuria</vt:lpstr>
      <vt:lpstr>Haematuria</vt:lpstr>
      <vt:lpstr>Renal Biopsy </vt:lpstr>
      <vt:lpstr>Renal Biopsy (Cont’d.)</vt:lpstr>
      <vt:lpstr>Renal Biopsy (Cont’d.)</vt:lpstr>
      <vt:lpstr>Renal Biopsy (Cont’d.)</vt:lpstr>
      <vt:lpstr>Thank You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User</dc:creator>
  <cp:lastModifiedBy>Joshua Kayima</cp:lastModifiedBy>
  <cp:revision>170</cp:revision>
  <dcterms:created xsi:type="dcterms:W3CDTF">2021-01-07T09:47:15Z</dcterms:created>
  <dcterms:modified xsi:type="dcterms:W3CDTF">2021-02-08T23:26:04Z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