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8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0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09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7424"/>
            <a:ext cx="12192000" cy="58705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0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2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9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2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3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7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1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F2772-DF87-43FD-8511-57D8802923B1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F66FC-AC4A-4187-B101-7CD2D4A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5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RADIOLOGIC EVALUATION OF THE KIDNEY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CHACHA</a:t>
            </a:r>
          </a:p>
          <a:p>
            <a:r>
              <a:rPr lang="en-US" dirty="0" smtClean="0"/>
              <a:t>MAGABE</a:t>
            </a:r>
            <a:endParaRPr lang="en-US" dirty="0"/>
          </a:p>
          <a:p>
            <a:r>
              <a:rPr lang="en-US" dirty="0" smtClean="0"/>
              <a:t>DATE: 6/10/2016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89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NEPHROSTOGRAM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Interventional radiologic evaluation of the </a:t>
            </a:r>
            <a:r>
              <a:rPr lang="en-US" dirty="0" err="1" smtClean="0"/>
              <a:t>pelvi-calyceal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Normally when in situ nephrostomy tube but can be done by direct needle puncture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42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7200" dirty="0" smtClean="0"/>
              <a:t>TYPED BY EFFIE NAILA</a:t>
            </a:r>
          </a:p>
          <a:p>
            <a:pPr marL="0" indent="0" algn="ctr">
              <a:buNone/>
            </a:pPr>
            <a:endParaRPr lang="en-US" sz="7200" dirty="0"/>
          </a:p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000" dirty="0" smtClean="0"/>
              <a:t>DISCIPLINE is choosing between what you want NOW and what you want MOST!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959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IMAGING MODALITIES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 urography/pyelography</a:t>
            </a:r>
          </a:p>
          <a:p>
            <a:r>
              <a:rPr lang="en-US" dirty="0" smtClean="0"/>
              <a:t>CT</a:t>
            </a:r>
          </a:p>
          <a:p>
            <a:r>
              <a:rPr lang="en-US" dirty="0" smtClean="0"/>
              <a:t>U/S</a:t>
            </a:r>
            <a:endParaRPr lang="en-US" dirty="0" smtClean="0"/>
          </a:p>
          <a:p>
            <a:r>
              <a:rPr lang="en-US" dirty="0" smtClean="0"/>
              <a:t>Nuclear medicine</a:t>
            </a:r>
          </a:p>
          <a:p>
            <a:r>
              <a:rPr lang="en-US" dirty="0" smtClean="0"/>
              <a:t>MRI</a:t>
            </a:r>
          </a:p>
          <a:p>
            <a:r>
              <a:rPr lang="en-US" dirty="0" smtClean="0"/>
              <a:t>Plain radiography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4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Gold standard some years ago</a:t>
            </a:r>
          </a:p>
          <a:p>
            <a:r>
              <a:rPr lang="en-US" dirty="0" smtClean="0"/>
              <a:t>Becoming obsolete technique</a:t>
            </a:r>
          </a:p>
          <a:p>
            <a:r>
              <a:rPr lang="en-US" dirty="0" smtClean="0"/>
              <a:t>Limited views of the kidneys</a:t>
            </a:r>
            <a:endParaRPr lang="en-US" dirty="0"/>
          </a:p>
          <a:p>
            <a:r>
              <a:rPr lang="en-US" dirty="0" smtClean="0"/>
              <a:t>Largely replaced by CT</a:t>
            </a:r>
          </a:p>
          <a:p>
            <a:r>
              <a:rPr lang="en-US" dirty="0" smtClean="0"/>
              <a:t>Still helpful in resource limited settings</a:t>
            </a:r>
          </a:p>
          <a:p>
            <a:r>
              <a:rPr lang="en-US" dirty="0" smtClean="0"/>
              <a:t>Water soluble contrast media used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b="1" dirty="0" smtClean="0">
                <a:sym typeface="Wingdings" panose="05000000000000000000" pitchFamily="2" charset="2"/>
              </a:rPr>
              <a:t>LOCM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b="1" dirty="0" smtClean="0">
                <a:sym typeface="Wingdings" panose="05000000000000000000" pitchFamily="2" charset="2"/>
              </a:rPr>
              <a:t>Low </a:t>
            </a:r>
            <a:r>
              <a:rPr lang="en-US" b="1" dirty="0" err="1" smtClean="0">
                <a:sym typeface="Wingdings" panose="05000000000000000000" pitchFamily="2" charset="2"/>
              </a:rPr>
              <a:t>Osmolar</a:t>
            </a:r>
            <a:r>
              <a:rPr lang="en-US" b="1" dirty="0" smtClean="0">
                <a:sym typeface="Wingdings" panose="05000000000000000000" pitchFamily="2" charset="2"/>
              </a:rPr>
              <a:t> Contrast Medium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(</a:t>
            </a:r>
            <a:r>
              <a:rPr lang="en-US" b="1" dirty="0" smtClean="0">
                <a:sym typeface="Wingdings" panose="05000000000000000000" pitchFamily="2" charset="2"/>
              </a:rPr>
              <a:t>Omni-</a:t>
            </a:r>
            <a:r>
              <a:rPr lang="en-US" b="1" dirty="0" err="1" smtClean="0">
                <a:sym typeface="Wingdings" panose="05000000000000000000" pitchFamily="2" charset="2"/>
              </a:rPr>
              <a:t>paque</a:t>
            </a:r>
            <a:r>
              <a:rPr lang="en-US" b="1" dirty="0" smtClean="0">
                <a:sym typeface="Wingdings" panose="05000000000000000000" pitchFamily="2" charset="2"/>
              </a:rPr>
              <a:t>, </a:t>
            </a:r>
            <a:r>
              <a:rPr lang="en-US" b="1" dirty="0" err="1" smtClean="0">
                <a:sym typeface="Wingdings" panose="05000000000000000000" pitchFamily="2" charset="2"/>
              </a:rPr>
              <a:t>visi-paque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etc.)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Typical dose 40-80 </a:t>
            </a:r>
            <a:r>
              <a:rPr lang="en-US" b="1" dirty="0" smtClean="0">
                <a:sym typeface="Wingdings" panose="05000000000000000000" pitchFamily="2" charset="2"/>
              </a:rPr>
              <a:t>mL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(MCQs!)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Has various </a:t>
            </a:r>
            <a:r>
              <a:rPr lang="en-US" dirty="0" smtClean="0">
                <a:sym typeface="Wingdings" panose="05000000000000000000" pitchFamily="2" charset="2"/>
              </a:rPr>
              <a:t>phases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Nephrogrpahic</a:t>
            </a:r>
            <a:r>
              <a:rPr lang="en-US" dirty="0" smtClean="0">
                <a:sym typeface="Wingdings" panose="05000000000000000000" pitchFamily="2" charset="2"/>
              </a:rPr>
              <a:t> phase </a:t>
            </a:r>
            <a:r>
              <a:rPr lang="en-US" dirty="0" smtClean="0">
                <a:sym typeface="Wingdings" panose="05000000000000000000" pitchFamily="2" charset="2"/>
              </a:rPr>
              <a:t> 1</a:t>
            </a:r>
            <a:r>
              <a:rPr lang="en-US" baseline="30000" dirty="0" smtClean="0">
                <a:sym typeface="Wingdings" panose="05000000000000000000" pitchFamily="2" charset="2"/>
              </a:rPr>
              <a:t>st</a:t>
            </a:r>
            <a:r>
              <a:rPr lang="en-US" dirty="0" smtClean="0">
                <a:sym typeface="Wingdings" panose="05000000000000000000" pitchFamily="2" charset="2"/>
              </a:rPr>
              <a:t> as you inject contrast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Pyelogrpahic</a:t>
            </a:r>
            <a:r>
              <a:rPr lang="en-US" dirty="0" smtClean="0">
                <a:sym typeface="Wingdings" panose="05000000000000000000" pitchFamily="2" charset="2"/>
              </a:rPr>
              <a:t> phase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pelvo-calyceal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Excretory phase  ureter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Various types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High dose IVU  very fat patients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Single shot IVU  patients who cannot tolerate contrast e.g. children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Prolonged/delayed </a:t>
            </a:r>
            <a:r>
              <a:rPr lang="en-US" dirty="0" smtClean="0">
                <a:sym typeface="Wingdings" panose="05000000000000000000" pitchFamily="2" charset="2"/>
              </a:rPr>
              <a:t>IVU</a:t>
            </a:r>
          </a:p>
          <a:p>
            <a:r>
              <a:rPr lang="en-US" dirty="0"/>
              <a:t>Contrast is given through a peripheral vein preferably of the upper arm</a:t>
            </a:r>
          </a:p>
          <a:p>
            <a:r>
              <a:rPr lang="en-US" dirty="0"/>
              <a:t>Radiographs are taken once the contrast reaches the </a:t>
            </a:r>
            <a:r>
              <a:rPr lang="en-US" dirty="0" smtClean="0"/>
              <a:t>kidneys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63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COMPUTED TOMOGRAPHY (CT)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Imaging modality of choice for most abnormalities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Widely available</a:t>
            </a:r>
          </a:p>
          <a:p>
            <a:pPr lvl="1"/>
            <a:r>
              <a:rPr lang="en-US" dirty="0" smtClean="0"/>
              <a:t>High resolution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IV contrast</a:t>
            </a:r>
          </a:p>
          <a:p>
            <a:pPr lvl="1"/>
            <a:r>
              <a:rPr lang="en-US" dirty="0" smtClean="0"/>
              <a:t>Less specific than MRI</a:t>
            </a:r>
          </a:p>
          <a:p>
            <a:r>
              <a:rPr lang="en-US" dirty="0" smtClean="0"/>
              <a:t>Depicts renal parenchyma and collecting system, up to urinary bladder (3D reformatting)</a:t>
            </a:r>
          </a:p>
          <a:p>
            <a:r>
              <a:rPr lang="en-US" dirty="0" smtClean="0"/>
              <a:t>Phases:</a:t>
            </a:r>
          </a:p>
          <a:p>
            <a:pPr lvl="1"/>
            <a:r>
              <a:rPr lang="en-US" dirty="0" smtClean="0"/>
              <a:t>Cortical uptake phase </a:t>
            </a:r>
            <a:r>
              <a:rPr lang="en-US" dirty="0" smtClean="0">
                <a:sym typeface="Wingdings" panose="05000000000000000000" pitchFamily="2" charset="2"/>
              </a:rPr>
              <a:t> contrast is being taken up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1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line modality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Highest resolution</a:t>
            </a:r>
          </a:p>
          <a:p>
            <a:pPr lvl="1"/>
            <a:r>
              <a:rPr lang="en-US" dirty="0" smtClean="0"/>
              <a:t>Non-invasive</a:t>
            </a:r>
          </a:p>
          <a:p>
            <a:pPr lvl="1"/>
            <a:r>
              <a:rPr lang="en-US" dirty="0" smtClean="0"/>
              <a:t>Widely available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Real-time assessment of blood flow (color flow imaging)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Highly operator dependent</a:t>
            </a:r>
          </a:p>
          <a:p>
            <a:r>
              <a:rPr lang="en-US" dirty="0" smtClean="0"/>
              <a:t>Bladder can also be imaged [KUB US]</a:t>
            </a:r>
          </a:p>
        </p:txBody>
      </p:sp>
    </p:spTree>
    <p:extLst>
      <p:ext uri="{BB962C8B-B14F-4D97-AF65-F5344CB8AC3E}">
        <p14:creationId xmlns:p14="http://schemas.microsoft.com/office/powerpoint/2010/main" val="158874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Increasing role in abdominal/pelvic imaging</a:t>
            </a:r>
          </a:p>
          <a:p>
            <a:r>
              <a:rPr lang="en-US" dirty="0" smtClean="0"/>
              <a:t>Superior soft tissue contrast resolution</a:t>
            </a:r>
          </a:p>
          <a:p>
            <a:r>
              <a:rPr lang="en-US" dirty="0" smtClean="0"/>
              <a:t>Specific imaging sequence like </a:t>
            </a:r>
            <a:r>
              <a:rPr lang="en-US" dirty="0" err="1" smtClean="0"/>
              <a:t>ophossed</a:t>
            </a:r>
            <a:r>
              <a:rPr lang="en-US" dirty="0" smtClean="0"/>
              <a:t> phase imaging are diagnostic in renal, adrenal fat containing tumors</a:t>
            </a:r>
          </a:p>
          <a:p>
            <a:r>
              <a:rPr lang="en-US" dirty="0" smtClean="0"/>
              <a:t>Advantaged:</a:t>
            </a:r>
          </a:p>
          <a:p>
            <a:pPr lvl="1"/>
            <a:r>
              <a:rPr lang="en-US" dirty="0" smtClean="0"/>
              <a:t>Many imaging sequences allow highly tailored studies</a:t>
            </a:r>
          </a:p>
          <a:p>
            <a:pPr lvl="1"/>
            <a:r>
              <a:rPr lang="en-US" dirty="0" smtClean="0"/>
              <a:t>No radiation</a:t>
            </a:r>
          </a:p>
          <a:p>
            <a:pPr lvl="1"/>
            <a:r>
              <a:rPr lang="en-US" dirty="0" smtClean="0"/>
              <a:t>More specific than CT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Longer imaging times than CT</a:t>
            </a:r>
          </a:p>
          <a:p>
            <a:pPr lvl="1"/>
            <a:r>
              <a:rPr lang="en-US" dirty="0" smtClean="0"/>
              <a:t>Unable to image calcium (renal/ureteral calculi, calcifications) </a:t>
            </a:r>
            <a:r>
              <a:rPr lang="en-US" dirty="0" smtClean="0">
                <a:sym typeface="Wingdings" panose="05000000000000000000" pitchFamily="2" charset="2"/>
              </a:rPr>
              <a:t> do CT for calcium-containing tissues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T2W  parameter that helps one depict tissues according to how much water they have; the more the water  the brighter they appear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1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PLAIN FILMS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as first test in several applications:</a:t>
            </a:r>
          </a:p>
          <a:p>
            <a:pPr lvl="1"/>
            <a:r>
              <a:rPr lang="en-US" dirty="0" smtClean="0"/>
              <a:t>Renal calculi, emphysematous pyelonephritis, renal size</a:t>
            </a:r>
          </a:p>
          <a:p>
            <a:r>
              <a:rPr lang="en-US" dirty="0" smtClean="0"/>
              <a:t>Advantages: 	</a:t>
            </a:r>
          </a:p>
          <a:p>
            <a:pPr lvl="1"/>
            <a:r>
              <a:rPr lang="en-US" dirty="0" smtClean="0"/>
              <a:t>Cheap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Widely available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Rarely diagnostic further tests required</a:t>
            </a:r>
          </a:p>
          <a:p>
            <a:r>
              <a:rPr lang="en-US" dirty="0" smtClean="0"/>
              <a:t>Radio-graphic views: kidney, KUB, bladder views</a:t>
            </a:r>
          </a:p>
          <a:p>
            <a:r>
              <a:rPr lang="en-US" dirty="0" smtClean="0"/>
              <a:t>Conventional tomography </a:t>
            </a:r>
            <a:r>
              <a:rPr lang="en-US" dirty="0" smtClean="0">
                <a:sym typeface="Wingdings" panose="05000000000000000000" pitchFamily="2" charset="2"/>
              </a:rPr>
              <a:t> no longer utilized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Panorama  view of kidneys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5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Differential function (DTPA/MAG3) </a:t>
            </a:r>
            <a:r>
              <a:rPr lang="en-US" dirty="0" smtClean="0">
                <a:sym typeface="Wingdings" panose="05000000000000000000" pitchFamily="2" charset="2"/>
              </a:rPr>
              <a:t> gives split function of each kidney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Infection e.g. pyelonephritis  </a:t>
            </a:r>
            <a:r>
              <a:rPr lang="en-US" b="1" dirty="0" smtClean="0">
                <a:sym typeface="Wingdings" panose="05000000000000000000" pitchFamily="2" charset="2"/>
              </a:rPr>
              <a:t>DMSA</a:t>
            </a:r>
            <a:r>
              <a:rPr lang="en-US" dirty="0" smtClean="0">
                <a:sym typeface="Wingdings" panose="05000000000000000000" pitchFamily="2" charset="2"/>
              </a:rPr>
              <a:t> (renal DMSA scan is the most-sensitive in picking up infection esp. in kidneys)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Pyelonephritis in DMSA  areas of no tracer uptake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Reflux - </a:t>
            </a:r>
            <a:r>
              <a:rPr lang="en-US" dirty="0" err="1" smtClean="0">
                <a:sym typeface="Wingdings" panose="05000000000000000000" pitchFamily="2" charset="2"/>
              </a:rPr>
              <a:t>micturating</a:t>
            </a:r>
            <a:r>
              <a:rPr lang="en-US" dirty="0" smtClean="0">
                <a:sym typeface="Wingdings" panose="05000000000000000000" pitchFamily="2" charset="2"/>
              </a:rPr>
              <a:t> radionuclide MCU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Renal DTPA  gives normal functioning of the kidney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Gaining usage in pre-transplant imaging, or pre-nephrectomy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Requires injection of a radionuclide</a:t>
            </a:r>
          </a:p>
        </p:txBody>
      </p:sp>
    </p:spTree>
    <p:extLst>
      <p:ext uri="{BB962C8B-B14F-4D97-AF65-F5344CB8AC3E}">
        <p14:creationId xmlns:p14="http://schemas.microsoft.com/office/powerpoint/2010/main" val="334010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MICTURATING CYSTOURETHROGRAPH (MCU)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of urinary bladder and urethra</a:t>
            </a:r>
          </a:p>
          <a:p>
            <a:r>
              <a:rPr lang="en-US" dirty="0" smtClean="0"/>
              <a:t>Urinary bladder is catheterized </a:t>
            </a:r>
            <a:r>
              <a:rPr lang="en-US" dirty="0" smtClean="0">
                <a:sym typeface="Wingdings" panose="05000000000000000000" pitchFamily="2" charset="2"/>
              </a:rPr>
              <a:t> contrast is infused  patients is asked to </a:t>
            </a:r>
            <a:r>
              <a:rPr lang="en-US" dirty="0" err="1" smtClean="0">
                <a:sym typeface="Wingdings" panose="05000000000000000000" pitchFamily="2" charset="2"/>
              </a:rPr>
              <a:t>micturate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Commonest cause of pediatric urethral obstruction 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POSTERIOR URETHRAL VALVES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0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484</Words>
  <Application>Microsoft Office PowerPoint</Application>
  <PresentationFormat>Widescreen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RADIOLOGIC EVALUATION OF THE KIDNEY</vt:lpstr>
      <vt:lpstr>IMAGING MODALITIES</vt:lpstr>
      <vt:lpstr>IVU</vt:lpstr>
      <vt:lpstr>COMPUTED TOMOGRAPHY (CT)</vt:lpstr>
      <vt:lpstr>ULTRASOUND</vt:lpstr>
      <vt:lpstr>MRI</vt:lpstr>
      <vt:lpstr>PLAIN FILMS</vt:lpstr>
      <vt:lpstr>NUCLEAR MEDICINE</vt:lpstr>
      <vt:lpstr>MICTURATING CYSTOURETHROGRAPH (MCU)</vt:lpstr>
      <vt:lpstr>NEPHROSTOGRAM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RADIOLOGIC EVALUATION OF THE KIDNEY</dc:title>
  <dc:creator>Effie Nailah</dc:creator>
  <cp:lastModifiedBy>Effie Nailah</cp:lastModifiedBy>
  <cp:revision>5</cp:revision>
  <dcterms:created xsi:type="dcterms:W3CDTF">2016-10-06T09:31:28Z</dcterms:created>
  <dcterms:modified xsi:type="dcterms:W3CDTF">2016-10-09T21:23:08Z</dcterms:modified>
</cp:coreProperties>
</file>