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4" r:id="rId8"/>
    <p:sldMasterId id="2147483756" r:id="rId9"/>
  </p:sldMasterIdLst>
  <p:notesMasterIdLst>
    <p:notesMasterId r:id="rId99"/>
  </p:notesMasterIdLst>
  <p:sldIdLst>
    <p:sldId id="256" r:id="rId10"/>
    <p:sldId id="258" r:id="rId11"/>
    <p:sldId id="259" r:id="rId12"/>
    <p:sldId id="260" r:id="rId13"/>
    <p:sldId id="261" r:id="rId14"/>
    <p:sldId id="262" r:id="rId15"/>
    <p:sldId id="267" r:id="rId16"/>
    <p:sldId id="266" r:id="rId17"/>
    <p:sldId id="263" r:id="rId18"/>
    <p:sldId id="268" r:id="rId19"/>
    <p:sldId id="274" r:id="rId20"/>
    <p:sldId id="275" r:id="rId21"/>
    <p:sldId id="278" r:id="rId22"/>
    <p:sldId id="281" r:id="rId23"/>
    <p:sldId id="282" r:id="rId24"/>
    <p:sldId id="283" r:id="rId25"/>
    <p:sldId id="284" r:id="rId26"/>
    <p:sldId id="285" r:id="rId27"/>
    <p:sldId id="286" r:id="rId28"/>
    <p:sldId id="289" r:id="rId29"/>
    <p:sldId id="301" r:id="rId30"/>
    <p:sldId id="510" r:id="rId31"/>
    <p:sldId id="462" r:id="rId32"/>
    <p:sldId id="465" r:id="rId33"/>
    <p:sldId id="466" r:id="rId34"/>
    <p:sldId id="468" r:id="rId35"/>
    <p:sldId id="471" r:id="rId36"/>
    <p:sldId id="472" r:id="rId37"/>
    <p:sldId id="473" r:id="rId38"/>
    <p:sldId id="475" r:id="rId39"/>
    <p:sldId id="476" r:id="rId40"/>
    <p:sldId id="477" r:id="rId41"/>
    <p:sldId id="479" r:id="rId42"/>
    <p:sldId id="482" r:id="rId43"/>
    <p:sldId id="489" r:id="rId44"/>
    <p:sldId id="490" r:id="rId45"/>
    <p:sldId id="493" r:id="rId46"/>
    <p:sldId id="495" r:id="rId47"/>
    <p:sldId id="306" r:id="rId48"/>
    <p:sldId id="310" r:id="rId49"/>
    <p:sldId id="312" r:id="rId50"/>
    <p:sldId id="315" r:id="rId51"/>
    <p:sldId id="317" r:id="rId52"/>
    <p:sldId id="318" r:id="rId53"/>
    <p:sldId id="319" r:id="rId54"/>
    <p:sldId id="321" r:id="rId55"/>
    <p:sldId id="322" r:id="rId56"/>
    <p:sldId id="323" r:id="rId57"/>
    <p:sldId id="326" r:id="rId58"/>
    <p:sldId id="327" r:id="rId59"/>
    <p:sldId id="329" r:id="rId60"/>
    <p:sldId id="331" r:id="rId61"/>
    <p:sldId id="334" r:id="rId62"/>
    <p:sldId id="335" r:id="rId63"/>
    <p:sldId id="337" r:id="rId64"/>
    <p:sldId id="340" r:id="rId65"/>
    <p:sldId id="392" r:id="rId66"/>
    <p:sldId id="394" r:id="rId67"/>
    <p:sldId id="396" r:id="rId68"/>
    <p:sldId id="398" r:id="rId69"/>
    <p:sldId id="400" r:id="rId70"/>
    <p:sldId id="401" r:id="rId71"/>
    <p:sldId id="402" r:id="rId72"/>
    <p:sldId id="409" r:id="rId73"/>
    <p:sldId id="410" r:id="rId74"/>
    <p:sldId id="411" r:id="rId75"/>
    <p:sldId id="412" r:id="rId76"/>
    <p:sldId id="413" r:id="rId77"/>
    <p:sldId id="414" r:id="rId78"/>
    <p:sldId id="415" r:id="rId79"/>
    <p:sldId id="416" r:id="rId80"/>
    <p:sldId id="511" r:id="rId81"/>
    <p:sldId id="421" r:id="rId82"/>
    <p:sldId id="422" r:id="rId83"/>
    <p:sldId id="424" r:id="rId84"/>
    <p:sldId id="425" r:id="rId85"/>
    <p:sldId id="426" r:id="rId86"/>
    <p:sldId id="429" r:id="rId87"/>
    <p:sldId id="430" r:id="rId88"/>
    <p:sldId id="434" r:id="rId89"/>
    <p:sldId id="436" r:id="rId90"/>
    <p:sldId id="438" r:id="rId91"/>
    <p:sldId id="439" r:id="rId92"/>
    <p:sldId id="440" r:id="rId93"/>
    <p:sldId id="442" r:id="rId94"/>
    <p:sldId id="443" r:id="rId95"/>
    <p:sldId id="448" r:id="rId96"/>
    <p:sldId id="449" r:id="rId97"/>
    <p:sldId id="461"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045" autoAdjust="0"/>
  </p:normalViewPr>
  <p:slideViewPr>
    <p:cSldViewPr>
      <p:cViewPr varScale="1">
        <p:scale>
          <a:sx n="60" d="100"/>
          <a:sy n="60" d="100"/>
        </p:scale>
        <p:origin x="-1051"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FBE842-6ACA-4A1F-BEF3-778C7DA0F5F1}" type="datetimeFigureOut">
              <a:rPr lang="en-US" smtClean="0"/>
              <a:pPr/>
              <a:t>2/11/21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F268A-1B54-472D-9595-3B3CF575DA8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4C886-846C-4C13-A2AD-6E24AB17F4B3}" type="slidenum">
              <a:rPr lang="en-US"/>
              <a:pPr/>
              <a:t>5</a:t>
            </a:fld>
            <a:endParaRPr lang="en-US"/>
          </a:p>
        </p:txBody>
      </p:sp>
      <p:sp>
        <p:nvSpPr>
          <p:cNvPr id="59394" name="Rectangle 2"/>
          <p:cNvSpPr>
            <a:spLocks noGrp="1" noRot="1" noChangeAspect="1" noChangeArrowheads="1" noTextEdit="1"/>
          </p:cNvSpPr>
          <p:nvPr>
            <p:ph type="sldImg"/>
          </p:nvPr>
        </p:nvSpPr>
        <p:spPr>
          <a:xfrm>
            <a:off x="1143000" y="685800"/>
            <a:ext cx="4572000" cy="3429000"/>
          </a:xfrm>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7315B-7D57-4567-AE53-31D8C5BEA872}" type="slidenum">
              <a:rPr lang="en-GB"/>
              <a:pPr/>
              <a:t>65</a:t>
            </a:fld>
            <a:endParaRPr lang="en-GB"/>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F1D4B-E1C2-419F-96E5-06FF7C3466A0}" type="slidenum">
              <a:rPr lang="en-GB"/>
              <a:pPr/>
              <a:t>66</a:t>
            </a:fld>
            <a:endParaRPr lang="en-GB"/>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CA1CB-C594-45ED-A86A-8E3DC5E78E3F}" type="slidenum">
              <a:rPr lang="en-GB"/>
              <a:pPr/>
              <a:t>67</a:t>
            </a:fld>
            <a:endParaRPr lang="en-GB"/>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A46C6-18CB-4F3B-AA9D-53E03670ECF1}" type="slidenum">
              <a:rPr lang="en-GB"/>
              <a:pPr/>
              <a:t>68</a:t>
            </a:fld>
            <a:endParaRPr lang="en-GB"/>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55423-87EB-4E44-ABD3-5A5D54A2AA99}" type="slidenum">
              <a:rPr lang="en-GB"/>
              <a:pPr/>
              <a:t>69</a:t>
            </a:fld>
            <a:endParaRPr lang="en-GB"/>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963700-A31B-4F03-A358-EBFC270A0806}" type="slidenum">
              <a:rPr lang="en-GB"/>
              <a:pPr/>
              <a:t>70</a:t>
            </a:fld>
            <a:endParaRPr lang="en-GB"/>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391BB-60E4-43E0-A6F1-04A23F49421E}" type="slidenum">
              <a:rPr lang="en-GB"/>
              <a:pPr/>
              <a:t>71</a:t>
            </a:fld>
            <a:endParaRPr lang="en-GB"/>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0CDB4-8906-4708-A0B3-624522162F6C}" type="slidenum">
              <a:rPr lang="en-US"/>
              <a:pPr/>
              <a:t>48</a:t>
            </a:fld>
            <a:endParaRPr lang="en-US"/>
          </a:p>
        </p:txBody>
      </p:sp>
      <p:sp>
        <p:nvSpPr>
          <p:cNvPr id="71682" name="Rectangle 2"/>
          <p:cNvSpPr>
            <a:spLocks noGrp="1" noRot="1" noChangeAspect="1" noChangeArrowheads="1" noTextEdit="1"/>
          </p:cNvSpPr>
          <p:nvPr>
            <p:ph type="sldImg"/>
          </p:nvPr>
        </p:nvSpPr>
        <p:spPr>
          <a:xfrm>
            <a:off x="1143000" y="685800"/>
            <a:ext cx="4572000" cy="3429000"/>
          </a:xfrm>
          <a:ln/>
        </p:spPr>
      </p:sp>
      <p:sp>
        <p:nvSpPr>
          <p:cNvPr id="71683" name="Rectangle 3"/>
          <p:cNvSpPr>
            <a:spLocks noGrp="1" noChangeArrowheads="1"/>
          </p:cNvSpPr>
          <p:nvPr>
            <p:ph type="body" idx="1"/>
          </p:nvPr>
        </p:nvSpPr>
        <p:spPr/>
        <p:txBody>
          <a:bodyPr/>
          <a:lstStyle/>
          <a:p>
            <a:r>
              <a:rPr lang="en-GB"/>
              <a:t>Secondary filling from upper tracts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0F1D0-1EBA-4B28-9F70-8E5434A5FCBE}" type="slidenum">
              <a:rPr lang="en-US"/>
              <a:pPr/>
              <a:t>49</a:t>
            </a:fld>
            <a:endParaRPr lang="en-US"/>
          </a:p>
        </p:txBody>
      </p:sp>
      <p:sp>
        <p:nvSpPr>
          <p:cNvPr id="243714" name="Rectangle 2"/>
          <p:cNvSpPr>
            <a:spLocks noGrp="1" noRot="1" noChangeAspect="1" noChangeArrowheads="1" noTextEdit="1"/>
          </p:cNvSpPr>
          <p:nvPr>
            <p:ph type="sldImg"/>
          </p:nvPr>
        </p:nvSpPr>
        <p:spPr>
          <a:xfrm>
            <a:off x="1143000" y="685800"/>
            <a:ext cx="4572000" cy="3429000"/>
          </a:xfrm>
          <a:ln/>
        </p:spPr>
      </p:sp>
      <p:sp>
        <p:nvSpPr>
          <p:cNvPr id="243715" name="Rectangle 3"/>
          <p:cNvSpPr>
            <a:spLocks noGrp="1" noChangeArrowheads="1"/>
          </p:cNvSpPr>
          <p:nvPr>
            <p:ph type="body" idx="1"/>
          </p:nvPr>
        </p:nvSpPr>
        <p:spPr>
          <a:xfrm>
            <a:off x="914400" y="4343400"/>
            <a:ext cx="5029200" cy="4114800"/>
          </a:xfrm>
        </p:spPr>
        <p:txBody>
          <a:bodyPr/>
          <a:lstStyle/>
          <a:p>
            <a:r>
              <a:rPr lang="en-US" altLang="en-US"/>
              <a:t>An ultrasound image is composed of a variety of bright dots on a film that vary in intensity according to the strength of the returning echoes from internal tissues and/or structures in the body.</a:t>
            </a:r>
          </a:p>
          <a:p>
            <a:r>
              <a:rPr lang="en-US" altLang="en-US"/>
              <a:t>The location of each dot corresponds to the anatomic location of each echo-generating organ or structure.</a:t>
            </a:r>
          </a:p>
          <a:p>
            <a:r>
              <a:rPr lang="en-US" altLang="en-US"/>
              <a:t>Each image provides a dot-for-dot correct anatomic representation of organs and structures in the body.</a:t>
            </a:r>
          </a:p>
          <a:p>
            <a:r>
              <a:rPr lang="en-US" altLang="en-US"/>
              <a:t>On the image there is also non-anatomic information, which is the result of things happening to the ultrasound beam before, during or after it strikes a reflecting surface. These phenomena, which are the result of the imaging technique itself, are called artifacts and are discussed elsewhere.  </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7AC04-7F62-4A60-8B50-71EF17C40A71}" type="slidenum">
              <a:rPr lang="en-US"/>
              <a:pPr/>
              <a:t>50</a:t>
            </a:fld>
            <a:endParaRPr lang="en-US"/>
          </a:p>
        </p:txBody>
      </p:sp>
      <p:sp>
        <p:nvSpPr>
          <p:cNvPr id="203778" name="Rectangle 2"/>
          <p:cNvSpPr>
            <a:spLocks noGrp="1" noRot="1" noChangeAspect="1" noChangeArrowheads="1" noTextEdit="1"/>
          </p:cNvSpPr>
          <p:nvPr>
            <p:ph type="sldImg"/>
          </p:nvPr>
        </p:nvSpPr>
        <p:spPr>
          <a:xfrm>
            <a:off x="1143000" y="685800"/>
            <a:ext cx="4572000" cy="3429000"/>
          </a:xfrm>
          <a:ln/>
        </p:spPr>
      </p:sp>
      <p:sp>
        <p:nvSpPr>
          <p:cNvPr id="203779" name="Rectangle 3"/>
          <p:cNvSpPr>
            <a:spLocks noGrp="1" noChangeArrowheads="1"/>
          </p:cNvSpPr>
          <p:nvPr>
            <p:ph type="body" idx="1"/>
          </p:nvPr>
        </p:nvSpPr>
        <p:spPr>
          <a:xfrm>
            <a:off x="914400" y="4343400"/>
            <a:ext cx="5029200" cy="4114800"/>
          </a:xfrm>
        </p:spPr>
        <p:txBody>
          <a:bodyPr/>
          <a:lstStyle/>
          <a:p>
            <a:pPr algn="ctr"/>
            <a:r>
              <a:rPr lang="en-US" altLang="en-US" dirty="0"/>
              <a:t>PERIRENAL SPACES</a:t>
            </a:r>
          </a:p>
          <a:p>
            <a:pPr algn="ctr"/>
            <a:endParaRPr lang="en-US" altLang="en-US" dirty="0"/>
          </a:p>
          <a:p>
            <a:r>
              <a:rPr lang="en-US" altLang="en-US" dirty="0"/>
              <a:t>The  kidney is covered by a fibrous capsule, which is closely applied to the surface of the kidney.</a:t>
            </a:r>
          </a:p>
          <a:p>
            <a:r>
              <a:rPr lang="en-US" altLang="en-US" dirty="0"/>
              <a:t>The kidney is embedded  in perinephric fat, which is enveloped by renal fascia, also known as </a:t>
            </a:r>
            <a:r>
              <a:rPr lang="en-US" altLang="en-US" dirty="0" err="1"/>
              <a:t>Gerota’s</a:t>
            </a:r>
            <a:r>
              <a:rPr lang="en-US" altLang="en-US" dirty="0"/>
              <a:t> fascia.  The kidney has considerable mobility within this envelope, which is disrupted medially by the renal vessels in the </a:t>
            </a:r>
            <a:r>
              <a:rPr lang="en-US" altLang="en-US" dirty="0" err="1"/>
              <a:t>hilum</a:t>
            </a:r>
            <a:r>
              <a:rPr lang="en-US" altLang="en-US" dirty="0"/>
              <a:t> and inferiorly, as shown above.  This means that fluid, such as blood, pus, or urine can track out of the perinephric space through these openings and extend into other anatomic spaces.</a:t>
            </a:r>
          </a:p>
          <a:p>
            <a:endParaRPr lang="en-US" altLang="en-US" dirty="0"/>
          </a:p>
          <a:p>
            <a:endParaRPr lang="en-US" altLang="en-US" dirty="0"/>
          </a:p>
          <a:p>
            <a:endParaRPr lang="en-US" altLang="en-US" dirty="0"/>
          </a:p>
          <a:p>
            <a:r>
              <a:rPr lang="en-US" altLang="en-US" dirty="0"/>
              <a:t>QUESTION:</a:t>
            </a:r>
          </a:p>
          <a:p>
            <a:r>
              <a:rPr lang="en-US" altLang="en-US" dirty="0"/>
              <a:t>Explain how urine can escape out of the perinephric space.</a:t>
            </a:r>
          </a:p>
          <a:p>
            <a:r>
              <a:rPr lang="en-US" altLang="en-US" dirty="0"/>
              <a:t>ANSWER:</a:t>
            </a:r>
          </a:p>
          <a:p>
            <a:r>
              <a:rPr lang="en-US" altLang="en-US" dirty="0"/>
              <a:t>The renal fascia is disrupted medially, where the renal vessels are attached, and inferiorly.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57A96-BD20-43E4-98D2-12B4CD654FD3}" type="slidenum">
              <a:rPr lang="en-US"/>
              <a:pPr/>
              <a:t>51</a:t>
            </a:fld>
            <a:endParaRPr lang="en-US"/>
          </a:p>
        </p:txBody>
      </p:sp>
      <p:sp>
        <p:nvSpPr>
          <p:cNvPr id="191490" name="Rectangle 2"/>
          <p:cNvSpPr>
            <a:spLocks noGrp="1" noRot="1" noChangeAspect="1" noChangeArrowheads="1" noTextEdit="1"/>
          </p:cNvSpPr>
          <p:nvPr>
            <p:ph type="sldImg"/>
          </p:nvPr>
        </p:nvSpPr>
        <p:spPr>
          <a:xfrm>
            <a:off x="1143000" y="685800"/>
            <a:ext cx="4572000" cy="3429000"/>
          </a:xfrm>
          <a:ln/>
        </p:spPr>
      </p:sp>
      <p:sp>
        <p:nvSpPr>
          <p:cNvPr id="1914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35E24-2BAC-4594-8662-CC87456025FB}" type="slidenum">
              <a:rPr lang="en-US"/>
              <a:pPr/>
              <a:t>52</a:t>
            </a:fld>
            <a:endParaRPr lang="en-US"/>
          </a:p>
        </p:txBody>
      </p:sp>
      <p:sp>
        <p:nvSpPr>
          <p:cNvPr id="220162"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a:xfrm>
            <a:off x="914400" y="4343400"/>
            <a:ext cx="5029200" cy="4114800"/>
          </a:xfrm>
        </p:spPr>
        <p:txBody>
          <a:bodyPr/>
          <a:lstStyle/>
          <a:p>
            <a:pPr algn="ctr"/>
            <a:r>
              <a:rPr lang="en-US" altLang="en-US"/>
              <a:t>RENAL SIZES</a:t>
            </a:r>
          </a:p>
          <a:p>
            <a:pPr algn="ctr"/>
            <a:endParaRPr lang="en-US" altLang="en-US"/>
          </a:p>
          <a:p>
            <a:r>
              <a:rPr lang="en-US" altLang="en-US"/>
              <a:t>The right and left kidney should be within 2 cm of their respective lengths.   </a:t>
            </a:r>
          </a:p>
          <a:p>
            <a:r>
              <a:rPr lang="en-US" altLang="en-US"/>
              <a:t>The left kidney in this patient is 2.7 centimeters shorter than the right kidney.  It also has a thin cortex and increased echogenicity, all signs of a diseased kidney. </a:t>
            </a:r>
          </a:p>
          <a:p>
            <a:endParaRPr 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8F8270-3AD2-4915-BF08-875EBC278382}" type="slidenum">
              <a:rPr lang="en-US"/>
              <a:pPr/>
              <a:t>53</a:t>
            </a:fld>
            <a:endParaRPr lang="en-US"/>
          </a:p>
        </p:txBody>
      </p:sp>
      <p:sp>
        <p:nvSpPr>
          <p:cNvPr id="228354" name="Rectangle 2"/>
          <p:cNvSpPr>
            <a:spLocks noGrp="1" noRot="1" noChangeAspect="1" noChangeArrowheads="1" noTextEdit="1"/>
          </p:cNvSpPr>
          <p:nvPr>
            <p:ph type="sldImg"/>
          </p:nvPr>
        </p:nvSpPr>
        <p:spPr>
          <a:xfrm>
            <a:off x="1143000" y="685800"/>
            <a:ext cx="4572000" cy="3429000"/>
          </a:xfrm>
          <a:ln/>
        </p:spPr>
      </p:sp>
      <p:sp>
        <p:nvSpPr>
          <p:cNvPr id="228355" name="Rectangle 3"/>
          <p:cNvSpPr>
            <a:spLocks noGrp="1" noChangeArrowheads="1"/>
          </p:cNvSpPr>
          <p:nvPr>
            <p:ph type="body" idx="1"/>
          </p:nvPr>
        </p:nvSpPr>
        <p:spPr>
          <a:xfrm>
            <a:off x="914400" y="4343400"/>
            <a:ext cx="5029200" cy="4114800"/>
          </a:xfrm>
        </p:spPr>
        <p:txBody>
          <a:bodyPr/>
          <a:lstStyle/>
          <a:p>
            <a:pPr algn="ctr"/>
            <a:r>
              <a:rPr lang="en-US" altLang="en-US"/>
              <a:t>DIFFUSE PARENCHYMAL DISEASE</a:t>
            </a:r>
          </a:p>
          <a:p>
            <a:pPr algn="ctr"/>
            <a:endParaRPr lang="en-US" altLang="en-US"/>
          </a:p>
          <a:p>
            <a:r>
              <a:rPr lang="en-US" altLang="en-US"/>
              <a:t>The parenchyma of the kidney is diffusely echogenic in this patient with interstitial nephritis due to chronic analgesic abuse.</a:t>
            </a:r>
          </a:p>
          <a:p>
            <a:pPr algn="ct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6EFFD-789D-4545-8187-A487A2DE0397}" type="slidenum">
              <a:rPr lang="en-US" altLang="en-US"/>
              <a:pPr/>
              <a:t>54</a:t>
            </a:fld>
            <a:endParaRPr lang="en-US" altLang="en-US"/>
          </a:p>
        </p:txBody>
      </p:sp>
      <p:sp>
        <p:nvSpPr>
          <p:cNvPr id="754690" name="Rectangle 2"/>
          <p:cNvSpPr>
            <a:spLocks noGrp="1" noRot="1" noChangeAspect="1" noChangeArrowheads="1" noTextEdit="1"/>
          </p:cNvSpPr>
          <p:nvPr>
            <p:ph type="sldImg"/>
          </p:nvPr>
        </p:nvSpPr>
        <p:spPr>
          <a:xfrm>
            <a:off x="1143000" y="685800"/>
            <a:ext cx="4572000" cy="3429000"/>
          </a:xfrm>
          <a:ln/>
        </p:spPr>
      </p:sp>
      <p:sp>
        <p:nvSpPr>
          <p:cNvPr id="754691" name="Rectangle 3"/>
          <p:cNvSpPr>
            <a:spLocks noGrp="1" noChangeArrowheads="1"/>
          </p:cNvSpPr>
          <p:nvPr>
            <p:ph type="body" idx="1"/>
          </p:nvPr>
        </p:nvSpPr>
        <p:spPr/>
        <p:txBody>
          <a:bodyPr/>
          <a:lstStyle/>
          <a:p>
            <a:pPr algn="ctr"/>
            <a:r>
              <a:rPr lang="en-US" altLang="en-US">
                <a:solidFill>
                  <a:srgbClr val="000000"/>
                </a:solidFill>
                <a:latin typeface="Arial" charset="0"/>
              </a:rPr>
              <a:t>SIMPLE RENAL CYST</a:t>
            </a:r>
          </a:p>
          <a:p>
            <a:pPr algn="ctr"/>
            <a:endParaRPr lang="en-US" altLang="en-US">
              <a:solidFill>
                <a:srgbClr val="000000"/>
              </a:solidFill>
              <a:latin typeface="Arial" charset="0"/>
            </a:endParaRPr>
          </a:p>
          <a:p>
            <a:r>
              <a:rPr lang="en-US" altLang="en-US">
                <a:solidFill>
                  <a:srgbClr val="000000"/>
                </a:solidFill>
                <a:latin typeface="Arial" charset="0"/>
              </a:rPr>
              <a:t>Renal cysts are common incidental findings in the kidney.  They tend to increase in size and number with age.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7A40A-E52B-470B-AC8A-30F8527A3108}" type="slidenum">
              <a:rPr lang="en-US" altLang="en-US"/>
              <a:pPr/>
              <a:t>55</a:t>
            </a:fld>
            <a:endParaRPr lang="en-US" altLang="en-US"/>
          </a:p>
        </p:txBody>
      </p:sp>
      <p:sp>
        <p:nvSpPr>
          <p:cNvPr id="775170" name="Rectangle 2"/>
          <p:cNvSpPr>
            <a:spLocks noGrp="1" noRot="1" noChangeAspect="1" noChangeArrowheads="1" noTextEdit="1"/>
          </p:cNvSpPr>
          <p:nvPr>
            <p:ph type="sldImg"/>
          </p:nvPr>
        </p:nvSpPr>
        <p:spPr>
          <a:xfrm>
            <a:off x="1143000" y="685800"/>
            <a:ext cx="4572000" cy="3429000"/>
          </a:xfrm>
          <a:ln/>
        </p:spPr>
      </p:sp>
      <p:sp>
        <p:nvSpPr>
          <p:cNvPr id="775171" name="Rectangle 3"/>
          <p:cNvSpPr>
            <a:spLocks noGrp="1" noChangeArrowheads="1"/>
          </p:cNvSpPr>
          <p:nvPr>
            <p:ph type="body" idx="1"/>
          </p:nvPr>
        </p:nvSpPr>
        <p:spPr/>
        <p:txBody>
          <a:bodyPr/>
          <a:lstStyle/>
          <a:p>
            <a:pPr algn="ctr"/>
            <a:r>
              <a:rPr lang="en-US" altLang="en-US">
                <a:latin typeface="Arial" charset="0"/>
              </a:rPr>
              <a:t>HEMORRHAGIC RENAL CYST</a:t>
            </a:r>
          </a:p>
          <a:p>
            <a:pPr algn="ctr"/>
            <a:endParaRPr lang="en-US" altLang="en-US">
              <a:latin typeface="Arial" charset="0"/>
            </a:endParaRPr>
          </a:p>
          <a:p>
            <a:r>
              <a:rPr lang="en-US" altLang="en-US">
                <a:latin typeface="Arial" charset="0"/>
              </a:rPr>
              <a:t>Hemorrhage within a renal cyst may create bizarre appearances, as we know  from the multitude of appearances of hemorrhagic ovarian cysts.  Unlike the ovarian cyst,  any unusual echoes in a renal cyst are considered suspicious of malignancy and must be investigated further, as in this case.  Even though the mass in this slide was a hemorrhagic renal cyst proven by surgery, it has too many unusual echoes and should be considered malignant until proven otherwise.</a:t>
            </a: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8B24BB-0A4A-490A-BEFC-822246B50072}"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FD64B-198C-4525-A361-187D8E4D2E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B24BB-0A4A-490A-BEFC-822246B50072}"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FD64B-198C-4525-A361-187D8E4D2ED0}"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D01FEB11-960B-4BF8-928F-FE3DEC71FC43}" type="slidenum">
              <a:rPr lang="en-GB"/>
              <a:pPr/>
              <a:t>‹#›</a:t>
            </a:fld>
            <a:endParaRPr lang="en-GB"/>
          </a:p>
        </p:txBody>
      </p:sp>
      <p:sp>
        <p:nvSpPr>
          <p:cNvPr id="6" name="Date Placeholder 5"/>
          <p:cNvSpPr>
            <a:spLocks noGrp="1"/>
          </p:cNvSpPr>
          <p:nvPr>
            <p:ph type="dt" sz="half" idx="11"/>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3638"/>
            <a:ext cx="2133600" cy="457200"/>
          </a:xfrm>
        </p:spPr>
        <p:txBody>
          <a:bodyPr/>
          <a:lstStyle>
            <a:lvl1pPr>
              <a:defRPr/>
            </a:lvl1pPr>
          </a:lstStyle>
          <a:p>
            <a:fld id="{5BD6B960-AB1F-46AF-99AA-220DE50D000C}" type="slidenum">
              <a:rPr lang="en-GB"/>
              <a:pPr/>
              <a:t>‹#›</a:t>
            </a:fld>
            <a:endParaRPr lang="en-GB"/>
          </a:p>
        </p:txBody>
      </p:sp>
      <p:sp>
        <p:nvSpPr>
          <p:cNvPr id="7" name="Date Placeholder 6"/>
          <p:cNvSpPr>
            <a:spLocks noGrp="1"/>
          </p:cNvSpPr>
          <p:nvPr>
            <p:ph type="dt" sz="half" idx="11"/>
          </p:nvPr>
        </p:nvSpPr>
        <p:spPr>
          <a:xfrm>
            <a:off x="457200" y="6245225"/>
            <a:ext cx="2133600" cy="476250"/>
          </a:xfrm>
        </p:spPr>
        <p:txBody>
          <a:bodyPr/>
          <a:lstStyle>
            <a:lvl1pPr>
              <a:defRPr/>
            </a:lvl1pPr>
          </a:lstStyle>
          <a:p>
            <a:endParaRPr lang="en-GB"/>
          </a:p>
        </p:txBody>
      </p:sp>
      <p:sp>
        <p:nvSpPr>
          <p:cNvPr id="8" name="Footer Placeholder 7"/>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449C1295-22A5-48F0-9E0A-47B61193E5A2}" type="slidenum">
              <a:rPr lang="en-GB"/>
              <a:pPr/>
              <a:t>‹#›</a:t>
            </a:fld>
            <a:endParaRPr lang="en-GB"/>
          </a:p>
        </p:txBody>
      </p:sp>
      <p:sp>
        <p:nvSpPr>
          <p:cNvPr id="4" name="Date Placeholder 3"/>
          <p:cNvSpPr>
            <a:spLocks noGrp="1"/>
          </p:cNvSpPr>
          <p:nvPr>
            <p:ph type="dt" sz="half" idx="11"/>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06013789-F36E-4AB3-86C0-5C45FC76AAE6}" type="slidenum">
              <a:rPr lang="en-GB"/>
              <a:pPr/>
              <a:t>‹#›</a:t>
            </a:fld>
            <a:endParaRPr lang="en-GB"/>
          </a:p>
        </p:txBody>
      </p:sp>
      <p:sp>
        <p:nvSpPr>
          <p:cNvPr id="6" name="Date Placeholder 5"/>
          <p:cNvSpPr>
            <a:spLocks noGrp="1"/>
          </p:cNvSpPr>
          <p:nvPr>
            <p:ph type="dt" sz="half" idx="11"/>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60C5D828-9DC6-4C59-9907-E8086B73EC5B}" type="slidenum">
              <a:rPr lang="en-GB"/>
              <a:pPr/>
              <a:t>‹#›</a:t>
            </a:fld>
            <a:endParaRPr lang="en-GB"/>
          </a:p>
        </p:txBody>
      </p:sp>
      <p:sp>
        <p:nvSpPr>
          <p:cNvPr id="6" name="Date Placeholder 5"/>
          <p:cNvSpPr>
            <a:spLocks noGrp="1"/>
          </p:cNvSpPr>
          <p:nvPr>
            <p:ph type="dt" sz="half" idx="11"/>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3638"/>
            <a:ext cx="2133600" cy="457200"/>
          </a:xfrm>
        </p:spPr>
        <p:txBody>
          <a:bodyPr/>
          <a:lstStyle>
            <a:lvl1pPr>
              <a:defRPr/>
            </a:lvl1pPr>
          </a:lstStyle>
          <a:p>
            <a:fld id="{8846D2AA-6CE5-4307-9CDA-A88EAAD65FAF}" type="slidenum">
              <a:rPr lang="en-GB"/>
              <a:pPr/>
              <a:t>‹#›</a:t>
            </a:fld>
            <a:endParaRPr lang="en-GB"/>
          </a:p>
        </p:txBody>
      </p:sp>
      <p:sp>
        <p:nvSpPr>
          <p:cNvPr id="7" name="Date Placeholder 6"/>
          <p:cNvSpPr>
            <a:spLocks noGrp="1"/>
          </p:cNvSpPr>
          <p:nvPr>
            <p:ph type="dt" sz="half" idx="11"/>
          </p:nvPr>
        </p:nvSpPr>
        <p:spPr>
          <a:xfrm>
            <a:off x="457200" y="6245225"/>
            <a:ext cx="2133600" cy="476250"/>
          </a:xfrm>
        </p:spPr>
        <p:txBody>
          <a:bodyPr/>
          <a:lstStyle>
            <a:lvl1pPr>
              <a:defRPr/>
            </a:lvl1pPr>
          </a:lstStyle>
          <a:p>
            <a:endParaRPr lang="en-GB"/>
          </a:p>
        </p:txBody>
      </p:sp>
      <p:sp>
        <p:nvSpPr>
          <p:cNvPr id="8" name="Footer Placeholder 7"/>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3638"/>
            <a:ext cx="2133600" cy="457200"/>
          </a:xfrm>
        </p:spPr>
        <p:txBody>
          <a:bodyPr/>
          <a:lstStyle>
            <a:lvl1pPr>
              <a:defRPr/>
            </a:lvl1pPr>
          </a:lstStyle>
          <a:p>
            <a:fld id="{687667FD-4E4F-428A-BDEC-982865BF032A}" type="slidenum">
              <a:rPr lang="en-GB"/>
              <a:pPr/>
              <a:t>‹#›</a:t>
            </a:fld>
            <a:endParaRPr lang="en-GB"/>
          </a:p>
        </p:txBody>
      </p:sp>
      <p:sp>
        <p:nvSpPr>
          <p:cNvPr id="7" name="Date Placeholder 6"/>
          <p:cNvSpPr>
            <a:spLocks noGrp="1"/>
          </p:cNvSpPr>
          <p:nvPr>
            <p:ph type="dt" sz="half" idx="11"/>
          </p:nvPr>
        </p:nvSpPr>
        <p:spPr>
          <a:xfrm>
            <a:off x="457200" y="6245225"/>
            <a:ext cx="2133600" cy="476250"/>
          </a:xfrm>
        </p:spPr>
        <p:txBody>
          <a:bodyPr/>
          <a:lstStyle>
            <a:lvl1pPr>
              <a:defRPr/>
            </a:lvl1pPr>
          </a:lstStyle>
          <a:p>
            <a:endParaRPr lang="en-GB"/>
          </a:p>
        </p:txBody>
      </p:sp>
      <p:sp>
        <p:nvSpPr>
          <p:cNvPr id="8" name="Footer Placeholder 7"/>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3638"/>
            <a:ext cx="2133600" cy="457200"/>
          </a:xfrm>
        </p:spPr>
        <p:txBody>
          <a:bodyPr/>
          <a:lstStyle>
            <a:lvl1pPr>
              <a:defRPr/>
            </a:lvl1pPr>
          </a:lstStyle>
          <a:p>
            <a:fld id="{9ACDBBE2-4DDC-4DEC-9974-2A5EE9597437}" type="slidenum">
              <a:rPr lang="en-GB"/>
              <a:pPr/>
              <a:t>‹#›</a:t>
            </a:fld>
            <a:endParaRPr lang="en-GB"/>
          </a:p>
        </p:txBody>
      </p:sp>
      <p:sp>
        <p:nvSpPr>
          <p:cNvPr id="7" name="Date Placeholder 6"/>
          <p:cNvSpPr>
            <a:spLocks noGrp="1"/>
          </p:cNvSpPr>
          <p:nvPr>
            <p:ph type="dt" sz="half" idx="11"/>
          </p:nvPr>
        </p:nvSpPr>
        <p:spPr>
          <a:xfrm>
            <a:off x="457200" y="6245225"/>
            <a:ext cx="2133600" cy="476250"/>
          </a:xfrm>
        </p:spPr>
        <p:txBody>
          <a:bodyPr/>
          <a:lstStyle>
            <a:lvl1pPr>
              <a:defRPr/>
            </a:lvl1pPr>
          </a:lstStyle>
          <a:p>
            <a:endParaRPr lang="en-GB"/>
          </a:p>
        </p:txBody>
      </p:sp>
      <p:sp>
        <p:nvSpPr>
          <p:cNvPr id="8" name="Footer Placeholder 7"/>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553200" y="6243638"/>
            <a:ext cx="2133600" cy="457200"/>
          </a:xfrm>
        </p:spPr>
        <p:txBody>
          <a:bodyPr/>
          <a:lstStyle>
            <a:lvl1pPr>
              <a:defRPr/>
            </a:lvl1pPr>
          </a:lstStyle>
          <a:p>
            <a:fld id="{EE25A11F-A36F-477F-AA63-FB6C4808906E}" type="slidenum">
              <a:rPr lang="en-GB"/>
              <a:pPr/>
              <a:t>‹#›</a:t>
            </a:fld>
            <a:endParaRPr lang="en-GB"/>
          </a:p>
        </p:txBody>
      </p:sp>
      <p:sp>
        <p:nvSpPr>
          <p:cNvPr id="8" name="Date Placeholder 7"/>
          <p:cNvSpPr>
            <a:spLocks noGrp="1"/>
          </p:cNvSpPr>
          <p:nvPr>
            <p:ph type="dt" sz="half" idx="11"/>
          </p:nvPr>
        </p:nvSpPr>
        <p:spPr>
          <a:xfrm>
            <a:off x="457200" y="6245225"/>
            <a:ext cx="2133600" cy="476250"/>
          </a:xfrm>
        </p:spPr>
        <p:txBody>
          <a:bodyPr/>
          <a:lstStyle>
            <a:lvl1pPr>
              <a:defRPr/>
            </a:lvl1pPr>
          </a:lstStyle>
          <a:p>
            <a:endParaRPr lang="en-GB"/>
          </a:p>
        </p:txBody>
      </p:sp>
      <p:sp>
        <p:nvSpPr>
          <p:cNvPr id="9" name="Footer Placeholder 8"/>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2B7AF555-C070-4FC0-A246-368171582D96}" type="slidenum">
              <a:rPr lang="en-GB"/>
              <a:pPr/>
              <a:t>‹#›</a:t>
            </a:fld>
            <a:endParaRPr lang="en-GB"/>
          </a:p>
        </p:txBody>
      </p:sp>
      <p:sp>
        <p:nvSpPr>
          <p:cNvPr id="6" name="Date Placeholder 5"/>
          <p:cNvSpPr>
            <a:spLocks noGrp="1"/>
          </p:cNvSpPr>
          <p:nvPr>
            <p:ph type="dt" sz="half" idx="11"/>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B24BB-0A4A-490A-BEFC-822246B50072}"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FD64B-198C-4525-A361-187D8E4D2ED0}"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B10D0498-71E8-4529-A011-5F024387F02D}" type="slidenum">
              <a:rPr lang="en-GB"/>
              <a:pPr/>
              <a:t>‹#›</a:t>
            </a:fld>
            <a:endParaRPr lang="en-GB"/>
          </a:p>
        </p:txBody>
      </p:sp>
      <p:sp>
        <p:nvSpPr>
          <p:cNvPr id="6" name="Date Placeholder 5"/>
          <p:cNvSpPr>
            <a:spLocks noGrp="1"/>
          </p:cNvSpPr>
          <p:nvPr>
            <p:ph type="dt" sz="half" idx="11"/>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9D99C5-6885-43FC-8F7C-87E5A86EBA7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C2E955-FA7B-4158-B8B3-6F528C1692C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B28098-E19F-42E1-9697-EE293507D22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0D9213-41E7-45FA-933B-5B320CF0989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C8D1C32-364A-4465-983C-0958CCD6261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FA68D5-64A8-4532-B5FA-422FBC16D70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FC39640-1841-4FD9-913B-2C81B02DC42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9EF0D5-0108-4036-B6DD-F80C1EF322B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B24BB-0A4A-490A-BEFC-822246B50072}"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FD64B-198C-4525-A361-187D8E4D2ED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EE5C06-6061-4D9C-B1B8-6FDB4AD015C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CDE7DD-D6D2-4666-BF4A-8C9C4500F52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C9E744-1488-4331-A8F3-5D168B7884A9}"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752602"/>
            <a:ext cx="8824912" cy="5129213"/>
            <a:chOff x="201" y="1104"/>
            <a:chExt cx="5559" cy="3231"/>
          </a:xfrm>
        </p:grpSpPr>
        <p:sp>
          <p:nvSpPr>
            <p:cNvPr id="62467"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62468"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62469"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62470"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62471"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62472"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62473" name="Rectangle 9"/>
          <p:cNvSpPr>
            <a:spLocks noChangeArrowheads="1"/>
          </p:cNvSpPr>
          <p:nvPr userDrawn="1"/>
        </p:nvSpPr>
        <p:spPr bwMode="auto">
          <a:xfrm>
            <a:off x="0" y="0"/>
            <a:ext cx="9144000" cy="6858000"/>
          </a:xfrm>
          <a:prstGeom prst="rect">
            <a:avLst/>
          </a:prstGeom>
          <a:gradFill rotWithShape="1">
            <a:gsLst>
              <a:gs pos="0">
                <a:srgbClr val="CC9900">
                  <a:gamma/>
                  <a:shade val="56078"/>
                  <a:invGamma/>
                  <a:alpha val="80000"/>
                </a:srgbClr>
              </a:gs>
              <a:gs pos="100000">
                <a:srgbClr val="CC9900">
                  <a:alpha val="50000"/>
                </a:srgbClr>
              </a:gs>
            </a:gsLst>
            <a:lin ang="5400000" scaled="1"/>
          </a:gradFill>
          <a:ln w="9525">
            <a:solidFill>
              <a:schemeClr val="tx1"/>
            </a:solidFill>
            <a:miter lim="800000"/>
            <a:headEnd/>
            <a:tailEnd/>
          </a:ln>
          <a:effectLst/>
        </p:spPr>
        <p:txBody>
          <a:bodyPr wrap="none" anchor="ctr"/>
          <a:lstStyle/>
          <a:p>
            <a:endParaRPr lang="en-US"/>
          </a:p>
        </p:txBody>
      </p:sp>
      <p:sp>
        <p:nvSpPr>
          <p:cNvPr id="62474" name="Rectangle 10"/>
          <p:cNvSpPr>
            <a:spLocks noGrp="1" noChangeArrowheads="1"/>
          </p:cNvSpPr>
          <p:nvPr>
            <p:ph type="ctrTitle" sz="quarter"/>
          </p:nvPr>
        </p:nvSpPr>
        <p:spPr>
          <a:xfrm>
            <a:off x="990600" y="1905002"/>
            <a:ext cx="7772400" cy="1736725"/>
          </a:xfrm>
        </p:spPr>
        <p:txBody>
          <a:bodyPr anchor="t"/>
          <a:lstStyle>
            <a:lvl1pPr>
              <a:defRPr sz="5400"/>
            </a:lvl1pPr>
          </a:lstStyle>
          <a:p>
            <a:r>
              <a:rPr lang="en-GB"/>
              <a:t>Click to edit Master title style</a:t>
            </a:r>
          </a:p>
        </p:txBody>
      </p:sp>
      <p:sp>
        <p:nvSpPr>
          <p:cNvPr id="62475" name="Rectangle 11"/>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GB"/>
              <a:t>Click to edit Master subtitle style</a:t>
            </a:r>
          </a:p>
        </p:txBody>
      </p:sp>
      <p:sp>
        <p:nvSpPr>
          <p:cNvPr id="62476" name="Rectangle 12"/>
          <p:cNvSpPr>
            <a:spLocks noGrp="1" noChangeArrowheads="1"/>
          </p:cNvSpPr>
          <p:nvPr>
            <p:ph type="dt" sz="quarter" idx="2"/>
          </p:nvPr>
        </p:nvSpPr>
        <p:spPr>
          <a:xfrm>
            <a:off x="990601" y="6245225"/>
            <a:ext cx="1901825" cy="476250"/>
          </a:xfrm>
        </p:spPr>
        <p:txBody>
          <a:bodyPr/>
          <a:lstStyle>
            <a:lvl1pPr>
              <a:defRPr/>
            </a:lvl1pPr>
          </a:lstStyle>
          <a:p>
            <a:endParaRPr lang="en-GB"/>
          </a:p>
        </p:txBody>
      </p:sp>
      <p:sp>
        <p:nvSpPr>
          <p:cNvPr id="62477" name="Rectangle 13"/>
          <p:cNvSpPr>
            <a:spLocks noGrp="1" noChangeArrowheads="1"/>
          </p:cNvSpPr>
          <p:nvPr>
            <p:ph type="ftr" sz="quarter" idx="3"/>
          </p:nvPr>
        </p:nvSpPr>
        <p:spPr>
          <a:xfrm>
            <a:off x="3468688" y="6245225"/>
            <a:ext cx="2895600" cy="476250"/>
          </a:xfrm>
        </p:spPr>
        <p:txBody>
          <a:bodyPr/>
          <a:lstStyle>
            <a:lvl1pPr>
              <a:defRPr/>
            </a:lvl1pPr>
          </a:lstStyle>
          <a:p>
            <a:endParaRPr lang="en-GB"/>
          </a:p>
        </p:txBody>
      </p:sp>
      <p:sp>
        <p:nvSpPr>
          <p:cNvPr id="62478" name="Rectangle 14"/>
          <p:cNvSpPr>
            <a:spLocks noGrp="1" noChangeArrowheads="1"/>
          </p:cNvSpPr>
          <p:nvPr>
            <p:ph type="sldNum" sz="quarter" idx="4"/>
          </p:nvPr>
        </p:nvSpPr>
        <p:spPr/>
        <p:txBody>
          <a:bodyPr/>
          <a:lstStyle>
            <a:lvl1pPr>
              <a:defRPr/>
            </a:lvl1pPr>
          </a:lstStyle>
          <a:p>
            <a:fld id="{C213D7EA-5FFD-457C-8EB0-3F3969C1B8B0}"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118455-138B-419B-A198-B6D3C9B9A304}" type="slidenum">
              <a:rPr lang="en-GB"/>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439BCB0-7F91-4F3F-97CC-92981255C1F0}" type="slidenum">
              <a:rPr lang="en-GB"/>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6"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AAF9916-26C5-4F67-ADDF-6BA2660B3D9B}" type="slidenum">
              <a:rPr lang="en-GB"/>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90C23E6-C954-41BE-A581-EE9E908F677C}" type="slidenum">
              <a:rPr lang="en-GB"/>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DC71437-D441-4BA4-8905-C25DD5677DF0}" type="slidenum">
              <a:rPr lang="en-GB"/>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A24DFCE3-BFDB-469C-B908-4EDA43FD3F56}"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8B24BB-0A4A-490A-BEFC-822246B50072}"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FD64B-198C-4525-A361-187D8E4D2ED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6340540-DDC8-41C2-8B23-35C83B527FCA}" type="slidenum">
              <a:rPr lang="en-GB"/>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08A1427-3A92-4710-A63A-6CC9318441FB}" type="slidenum">
              <a:rPr lang="en-GB"/>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57448FA-2BBB-4C79-B848-01659FD80EE7}" type="slidenum">
              <a:rPr lang="en-GB"/>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4" y="244477"/>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44477"/>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1FFE938-89DE-4D0F-9AA4-79E53963CA7D}" type="slidenum">
              <a:rPr lang="en-GB"/>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059F01-B568-4DC3-9DF2-220F6D358B05}"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59F01-B568-4DC3-9DF2-220F6D358B05}"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059F01-B568-4DC3-9DF2-220F6D358B05}"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059F01-B568-4DC3-9DF2-220F6D358B05}" type="datetimeFigureOut">
              <a:rPr lang="en-US" smtClean="0"/>
              <a:pPr/>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059F01-B568-4DC3-9DF2-220F6D358B05}" type="datetimeFigureOut">
              <a:rPr lang="en-US" smtClean="0"/>
              <a:pPr/>
              <a:t>2/11/21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059F01-B568-4DC3-9DF2-220F6D358B05}" type="datetimeFigureOut">
              <a:rPr lang="en-US" smtClean="0"/>
              <a:pPr/>
              <a:t>2/11/21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8B24BB-0A4A-490A-BEFC-822246B50072}" type="datetimeFigureOut">
              <a:rPr lang="en-US" smtClean="0"/>
              <a:pPr/>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FD64B-198C-4525-A361-187D8E4D2ED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59F01-B568-4DC3-9DF2-220F6D358B05}" type="datetimeFigureOut">
              <a:rPr lang="en-US" smtClean="0"/>
              <a:pPr/>
              <a:t>2/11/21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059F01-B568-4DC3-9DF2-220F6D358B05}" type="datetimeFigureOut">
              <a:rPr lang="en-US" smtClean="0"/>
              <a:pPr/>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059F01-B568-4DC3-9DF2-220F6D358B05}" type="datetimeFigureOut">
              <a:rPr lang="en-US" smtClean="0"/>
              <a:pPr/>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59F01-B568-4DC3-9DF2-220F6D358B05}"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59F01-B568-4DC3-9DF2-220F6D358B05}"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74A30AF-B687-47FF-AEAB-814424F99E57}" type="slidenum">
              <a:rPr lang="en-US" altLang="en-US"/>
              <a:pPr/>
              <a:t>‹#›</a:t>
            </a:fld>
            <a:endParaRPr lang="en-US" altLang="en-US"/>
          </a:p>
        </p:txBody>
      </p:sp>
    </p:spTree>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5EB2802-64F9-4B19-88D1-6E8FA77116E0}" type="slidenum">
              <a:rPr lang="en-US" altLang="en-US"/>
              <a:pPr/>
              <a:t>‹#›</a:t>
            </a:fld>
            <a:endParaRPr lang="en-US" altLang="en-US"/>
          </a:p>
        </p:txBody>
      </p:sp>
    </p:spTree>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0211F1-8330-455B-AF09-5FB839C0505B}" type="slidenum">
              <a:rPr lang="en-US" altLang="en-US"/>
              <a:pPr/>
              <a:t>‹#›</a:t>
            </a:fld>
            <a:endParaRPr lang="en-US" altLang="en-US"/>
          </a:p>
        </p:txBody>
      </p:sp>
    </p:spTree>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C09CDF-9122-4446-9F2C-A69CD2ED17CE}" type="slidenum">
              <a:rPr lang="en-US" altLang="en-US"/>
              <a:pPr/>
              <a:t>‹#›</a:t>
            </a:fld>
            <a:endParaRPr lang="en-US" altLang="en-US"/>
          </a:p>
        </p:txBody>
      </p:sp>
    </p:spTree>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C31B9FA-36C1-4DBF-9F8A-7DB44D877BEE}" type="slidenum">
              <a:rPr lang="en-US" altLang="en-US"/>
              <a:pPr/>
              <a:t>‹#›</a:t>
            </a:fld>
            <a:endParaRPr lang="en-US" alt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8B24BB-0A4A-490A-BEFC-822246B50072}" type="datetimeFigureOut">
              <a:rPr lang="en-US" smtClean="0"/>
              <a:pPr/>
              <a:t>2/11/21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BFD64B-198C-4525-A361-187D8E4D2ED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39EA43F-DD36-49B2-B27E-55E886D9A687}" type="slidenum">
              <a:rPr lang="en-US" altLang="en-US"/>
              <a:pPr/>
              <a:t>‹#›</a:t>
            </a:fld>
            <a:endParaRPr lang="en-US" altLang="en-US"/>
          </a:p>
        </p:txBody>
      </p:sp>
    </p:spTree>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B29207F-BC6D-4639-B61C-BBE9461C73B9}" type="slidenum">
              <a:rPr lang="en-US" altLang="en-US"/>
              <a:pPr/>
              <a:t>‹#›</a:t>
            </a:fld>
            <a:endParaRPr lang="en-US" altLang="en-US"/>
          </a:p>
        </p:txBody>
      </p:sp>
    </p:spTree>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F4F060E-01C3-4478-8E1A-41767BA4D9BE}" type="slidenum">
              <a:rPr lang="en-US" altLang="en-US"/>
              <a:pPr/>
              <a:t>‹#›</a:t>
            </a:fld>
            <a:endParaRPr lang="en-US" altLang="en-US"/>
          </a:p>
        </p:txBody>
      </p:sp>
    </p:spTree>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5A94D59-5319-49D2-A440-46BF80FB0975}" type="slidenum">
              <a:rPr lang="en-US" altLang="en-US"/>
              <a:pPr/>
              <a:t>‹#›</a:t>
            </a:fld>
            <a:endParaRPr lang="en-US" altLang="en-US"/>
          </a:p>
        </p:txBody>
      </p:sp>
    </p:spTree>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571577-F106-4460-9FEA-7B1E99716B23}" type="slidenum">
              <a:rPr lang="en-US" altLang="en-US"/>
              <a:pPr/>
              <a:t>‹#›</a:t>
            </a:fld>
            <a:endParaRPr lang="en-US" altLang="en-US"/>
          </a:p>
        </p:txBody>
      </p:sp>
    </p:spTree>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F81419A-C310-4279-A189-0BD256DA2C27}" type="slidenum">
              <a:rPr lang="en-US" altLang="en-US"/>
              <a:pPr/>
              <a:t>‹#›</a:t>
            </a:fld>
            <a:endParaRPr lang="en-US" altLang="en-US"/>
          </a:p>
        </p:txBody>
      </p:sp>
    </p:spTree>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8B24BB-0A4A-490A-BEFC-822246B50072}" type="datetimeFigureOut">
              <a:rPr lang="en-US" smtClean="0"/>
              <a:pPr/>
              <a:t>2/11/21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BFD64B-198C-4525-A361-187D8E4D2ED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190500"/>
            <a:ext cx="1962150"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573405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9BEB900-0207-45E8-99A5-378882BB0C0B}" type="slidenum">
              <a:rPr lang="en-GB"/>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10C358-701D-46A5-A0DB-FB1FCF0A25A3}" type="slidenum">
              <a:rPr lang="en-GB"/>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888F473-B6EE-426D-BE5C-9F74EFF2E333}"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B24BB-0A4A-490A-BEFC-822246B50072}" type="datetimeFigureOut">
              <a:rPr lang="en-US" smtClean="0"/>
              <a:pPr/>
              <a:t>2/11/21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BFD64B-198C-4525-A361-187D8E4D2ED0}"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79638"/>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79638"/>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4B0C4E5-D0FB-421F-A643-20321E60349C}" type="slidenum">
              <a:rPr lang="en-GB"/>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0913C54C-5D93-4844-9B22-1873CCE5F6FA}" type="slidenum">
              <a:rPr lang="en-GB"/>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062A1D2-41E4-4895-B528-B8959DC71049}" type="slidenum">
              <a:rPr lang="en-GB"/>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B18BFD6-71BF-4978-9431-D8B150D672EF}" type="slidenum">
              <a:rPr lang="en-GB"/>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EC58524-6A6A-4530-9216-259E84F65A94}" type="slidenum">
              <a:rPr lang="en-GB"/>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FFE6F6B-B26F-4134-ABC4-1D2324791C23}" type="slidenum">
              <a:rPr lang="en-GB"/>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EAAF7A2-3840-45C9-88BF-13C0F76F3400}" type="slidenum">
              <a:rPr lang="en-GB"/>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2076450" cy="5913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076950" cy="5913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DF329C-2A53-4609-87D5-B8AC9EF4AACE}" type="slidenum">
              <a:rPr lang="en-GB"/>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086D47-1C3D-44C3-918C-60DE7976621B}"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8DBA05-CFDA-4704-B984-E608E95159D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B24BB-0A4A-490A-BEFC-822246B50072}" type="datetimeFigureOut">
              <a:rPr lang="en-US" smtClean="0"/>
              <a:pPr/>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FD64B-198C-4525-A361-187D8E4D2ED0}"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D55558-ECF4-4881-B09F-E9B7A6ACBAA5}"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CC0E6D-39BE-4E00-8924-A4EF8F3B69B4}"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B21232-855B-4A47-AF86-DBA9447B02C3}"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FF7C08-3D2F-447C-AFDB-0F6F35B02EC8}"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3CD2057-5BA2-4BE2-BE86-BF1EE81C82A7}"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C30B64-D653-457E-A52F-82F3560213B9}"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32B150-AE86-424F-A34C-978100FCDBA8}"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447B05-D03D-435E-AE4F-FB65284276BA}"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0DE593-CD72-4EC2-BE86-C738299473FE}"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4406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34406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34406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34407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4407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34407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34407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34407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34407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34407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34407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34407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34407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4408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34408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34408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34408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34408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34408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34408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34408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34408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34408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34409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34409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34409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34409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34409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34409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34409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34409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34409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34409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34410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34410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34410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3" name="Group 39"/>
            <p:cNvGrpSpPr>
              <a:grpSpLocks/>
            </p:cNvGrpSpPr>
            <p:nvPr userDrawn="1"/>
          </p:nvGrpSpPr>
          <p:grpSpPr bwMode="auto">
            <a:xfrm>
              <a:off x="0" y="1632"/>
              <a:ext cx="5758" cy="1858"/>
              <a:chOff x="0" y="1632"/>
              <a:chExt cx="5758" cy="1858"/>
            </a:xfrm>
          </p:grpSpPr>
          <p:sp>
            <p:nvSpPr>
              <p:cNvPr id="34410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34410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344106" name="Rectangle 42"/>
          <p:cNvSpPr>
            <a:spLocks noGrp="1" noChangeArrowheads="1"/>
          </p:cNvSpPr>
          <p:nvPr>
            <p:ph type="ctrTitle" sz="quarter"/>
          </p:nvPr>
        </p:nvSpPr>
        <p:spPr>
          <a:xfrm>
            <a:off x="457200" y="1600200"/>
            <a:ext cx="8229600" cy="1828800"/>
          </a:xfrm>
        </p:spPr>
        <p:txBody>
          <a:bodyPr/>
          <a:lstStyle>
            <a:lvl1pPr>
              <a:defRPr sz="4800"/>
            </a:lvl1pPr>
          </a:lstStyle>
          <a:p>
            <a:r>
              <a:rPr lang="en-GB"/>
              <a:t>Click to edit Master title style</a:t>
            </a:r>
          </a:p>
        </p:txBody>
      </p:sp>
      <p:sp>
        <p:nvSpPr>
          <p:cNvPr id="34410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GB"/>
              <a:t>Click to edit Master subtitle style</a:t>
            </a:r>
          </a:p>
        </p:txBody>
      </p:sp>
      <p:sp>
        <p:nvSpPr>
          <p:cNvPr id="344109" name="Rectangle 45"/>
          <p:cNvSpPr>
            <a:spLocks noGrp="1" noChangeArrowheads="1"/>
          </p:cNvSpPr>
          <p:nvPr>
            <p:ph type="ftr" sz="quarter" idx="3"/>
          </p:nvPr>
        </p:nvSpPr>
        <p:spPr>
          <a:xfrm>
            <a:off x="3124200" y="6248400"/>
            <a:ext cx="2895600" cy="457200"/>
          </a:xfrm>
        </p:spPr>
        <p:txBody>
          <a:bodyPr anchor="b"/>
          <a:lstStyle>
            <a:lvl1pPr>
              <a:defRPr sz="1200">
                <a:effectLst>
                  <a:outerShdw blurRad="38100" dist="38100" dir="2700000" algn="tl">
                    <a:srgbClr val="000000"/>
                  </a:outerShdw>
                </a:effectLst>
              </a:defRPr>
            </a:lvl1pPr>
          </a:lstStyle>
          <a:p>
            <a:endParaRPr lang="en-GB"/>
          </a:p>
        </p:txBody>
      </p:sp>
      <p:sp>
        <p:nvSpPr>
          <p:cNvPr id="344110" name="Rectangle 46"/>
          <p:cNvSpPr>
            <a:spLocks noGrp="1" noChangeArrowheads="1"/>
          </p:cNvSpPr>
          <p:nvPr>
            <p:ph type="sldNum" sz="quarter" idx="4"/>
          </p:nvPr>
        </p:nvSpPr>
        <p:spPr>
          <a:xfrm>
            <a:off x="228600" y="6172200"/>
            <a:ext cx="2133600" cy="457200"/>
          </a:xfrm>
        </p:spPr>
        <p:txBody>
          <a:bodyPr/>
          <a:lstStyle>
            <a:lvl1pPr algn="l">
              <a:defRPr/>
            </a:lvl1pPr>
          </a:lstStyle>
          <a:p>
            <a:fld id="{8E18EF4C-4C0F-48C5-B8C6-80E908ED8CFD}" type="slidenum">
              <a:rPr lang="en-GB"/>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B24BB-0A4A-490A-BEFC-822246B50072}" type="datetimeFigureOut">
              <a:rPr lang="en-US" smtClean="0"/>
              <a:pPr/>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FD64B-198C-4525-A361-187D8E4D2ED0}"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58B5CF7-1CA3-4C75-B545-A3B7D9698468}" type="slidenum">
              <a:rPr lang="en-GB"/>
              <a:pPr/>
              <a:t>‹#›</a:t>
            </a:fld>
            <a:endParaRPr lang="en-GB"/>
          </a:p>
        </p:txBody>
      </p:sp>
      <p:sp>
        <p:nvSpPr>
          <p:cNvPr id="5" name="Date Placeholder 4"/>
          <p:cNvSpPr>
            <a:spLocks noGrp="1"/>
          </p:cNvSpPr>
          <p:nvPr>
            <p:ph type="dt" sz="half" idx="11"/>
          </p:nvPr>
        </p:nvSpPr>
        <p:spPr/>
        <p:txBody>
          <a:bodyPr/>
          <a:lstStyle>
            <a:lvl1pPr>
              <a:defRPr/>
            </a:lvl1pPr>
          </a:lstStyle>
          <a:p>
            <a:endParaRPr lang="en-GB"/>
          </a:p>
        </p:txBody>
      </p:sp>
      <p:sp>
        <p:nvSpPr>
          <p:cNvPr id="6" name="Footer Placeholder 5"/>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582FEED-203E-422E-A2BA-CB1EBB5D081E}" type="slidenum">
              <a:rPr lang="en-GB"/>
              <a:pPr/>
              <a:t>‹#›</a:t>
            </a:fld>
            <a:endParaRPr lang="en-GB"/>
          </a:p>
        </p:txBody>
      </p:sp>
      <p:sp>
        <p:nvSpPr>
          <p:cNvPr id="5" name="Date Placeholder 4"/>
          <p:cNvSpPr>
            <a:spLocks noGrp="1"/>
          </p:cNvSpPr>
          <p:nvPr>
            <p:ph type="dt" sz="half" idx="11"/>
          </p:nvPr>
        </p:nvSpPr>
        <p:spPr/>
        <p:txBody>
          <a:bodyPr/>
          <a:lstStyle>
            <a:lvl1pPr>
              <a:defRPr/>
            </a:lvl1pPr>
          </a:lstStyle>
          <a:p>
            <a:endParaRPr lang="en-GB"/>
          </a:p>
        </p:txBody>
      </p:sp>
      <p:sp>
        <p:nvSpPr>
          <p:cNvPr id="6" name="Footer Placeholder 5"/>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05A9F7F-0040-4490-B118-F12B1740FE54}" type="slidenum">
              <a:rPr lang="en-GB"/>
              <a:pPr/>
              <a:t>‹#›</a:t>
            </a:fld>
            <a:endParaRPr lang="en-GB"/>
          </a:p>
        </p:txBody>
      </p:sp>
      <p:sp>
        <p:nvSpPr>
          <p:cNvPr id="6" name="Date Placeholder 5"/>
          <p:cNvSpPr>
            <a:spLocks noGrp="1"/>
          </p:cNvSpPr>
          <p:nvPr>
            <p:ph type="dt" sz="half" idx="11"/>
          </p:nvPr>
        </p:nvSpPr>
        <p:spPr/>
        <p:txBody>
          <a:bodyPr/>
          <a:lstStyle>
            <a:lvl1pPr>
              <a:defRPr/>
            </a:lvl1pPr>
          </a:lstStyle>
          <a:p>
            <a:endParaRPr lang="en-GB"/>
          </a:p>
        </p:txBody>
      </p:sp>
      <p:sp>
        <p:nvSpPr>
          <p:cNvPr id="7" name="Footer Placeholder 6"/>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6111DA4-FDC8-46A7-96E2-F52A9AE404EA}" type="slidenum">
              <a:rPr lang="en-GB"/>
              <a:pPr/>
              <a:t>‹#›</a:t>
            </a:fld>
            <a:endParaRPr lang="en-GB"/>
          </a:p>
        </p:txBody>
      </p:sp>
      <p:sp>
        <p:nvSpPr>
          <p:cNvPr id="8" name="Date Placeholder 7"/>
          <p:cNvSpPr>
            <a:spLocks noGrp="1"/>
          </p:cNvSpPr>
          <p:nvPr>
            <p:ph type="dt" sz="half" idx="11"/>
          </p:nvPr>
        </p:nvSpPr>
        <p:spPr/>
        <p:txBody>
          <a:bodyPr/>
          <a:lstStyle>
            <a:lvl1pPr>
              <a:defRPr/>
            </a:lvl1pPr>
          </a:lstStyle>
          <a:p>
            <a:endParaRPr lang="en-GB"/>
          </a:p>
        </p:txBody>
      </p:sp>
      <p:sp>
        <p:nvSpPr>
          <p:cNvPr id="9" name="Footer Placeholder 8"/>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FF48C8-6128-4042-8485-7146C90BF6EB}" type="slidenum">
              <a:rPr lang="en-GB"/>
              <a:pPr/>
              <a:t>‹#›</a:t>
            </a:fld>
            <a:endParaRPr lang="en-GB"/>
          </a:p>
        </p:txBody>
      </p:sp>
      <p:sp>
        <p:nvSpPr>
          <p:cNvPr id="4" name="Date Placeholder 3"/>
          <p:cNvSpPr>
            <a:spLocks noGrp="1"/>
          </p:cNvSpPr>
          <p:nvPr>
            <p:ph type="dt" sz="half" idx="11"/>
          </p:nvPr>
        </p:nvSpPr>
        <p:spPr/>
        <p:txBody>
          <a:bodyPr/>
          <a:lstStyle>
            <a:lvl1pPr>
              <a:defRPr/>
            </a:lvl1pPr>
          </a:lstStyle>
          <a:p>
            <a:endParaRPr lang="en-GB"/>
          </a:p>
        </p:txBody>
      </p:sp>
      <p:sp>
        <p:nvSpPr>
          <p:cNvPr id="5" name="Footer Placeholder 4"/>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583B481-7795-4182-8358-4E15388BF20E}" type="slidenum">
              <a:rPr lang="en-GB"/>
              <a:pPr/>
              <a:t>‹#›</a:t>
            </a:fld>
            <a:endParaRPr lang="en-GB"/>
          </a:p>
        </p:txBody>
      </p:sp>
      <p:sp>
        <p:nvSpPr>
          <p:cNvPr id="3" name="Date Placeholder 2"/>
          <p:cNvSpPr>
            <a:spLocks noGrp="1"/>
          </p:cNvSpPr>
          <p:nvPr>
            <p:ph type="dt" sz="half" idx="11"/>
          </p:nvPr>
        </p:nvSpPr>
        <p:spPr/>
        <p:txBody>
          <a:bodyPr/>
          <a:lstStyle>
            <a:lvl1pPr>
              <a:defRPr/>
            </a:lvl1pPr>
          </a:lstStyle>
          <a:p>
            <a:endParaRPr lang="en-GB"/>
          </a:p>
        </p:txBody>
      </p:sp>
      <p:sp>
        <p:nvSpPr>
          <p:cNvPr id="4" name="Footer Placeholder 3"/>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FEFDF87-2BAB-454F-9959-CEBAD00E430B}" type="slidenum">
              <a:rPr lang="en-GB"/>
              <a:pPr/>
              <a:t>‹#›</a:t>
            </a:fld>
            <a:endParaRPr lang="en-GB"/>
          </a:p>
        </p:txBody>
      </p:sp>
      <p:sp>
        <p:nvSpPr>
          <p:cNvPr id="6" name="Date Placeholder 5"/>
          <p:cNvSpPr>
            <a:spLocks noGrp="1"/>
          </p:cNvSpPr>
          <p:nvPr>
            <p:ph type="dt" sz="half" idx="11"/>
          </p:nvPr>
        </p:nvSpPr>
        <p:spPr/>
        <p:txBody>
          <a:bodyPr/>
          <a:lstStyle>
            <a:lvl1pPr>
              <a:defRPr/>
            </a:lvl1pPr>
          </a:lstStyle>
          <a:p>
            <a:endParaRPr lang="en-GB"/>
          </a:p>
        </p:txBody>
      </p:sp>
      <p:sp>
        <p:nvSpPr>
          <p:cNvPr id="7" name="Footer Placeholder 6"/>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FF237B6-6626-4F9C-89E9-799FD9B34DEB}" type="slidenum">
              <a:rPr lang="en-GB"/>
              <a:pPr/>
              <a:t>‹#›</a:t>
            </a:fld>
            <a:endParaRPr lang="en-GB"/>
          </a:p>
        </p:txBody>
      </p:sp>
      <p:sp>
        <p:nvSpPr>
          <p:cNvPr id="6" name="Date Placeholder 5"/>
          <p:cNvSpPr>
            <a:spLocks noGrp="1"/>
          </p:cNvSpPr>
          <p:nvPr>
            <p:ph type="dt" sz="half" idx="11"/>
          </p:nvPr>
        </p:nvSpPr>
        <p:spPr/>
        <p:txBody>
          <a:bodyPr/>
          <a:lstStyle>
            <a:lvl1pPr>
              <a:defRPr/>
            </a:lvl1pPr>
          </a:lstStyle>
          <a:p>
            <a:endParaRPr lang="en-GB"/>
          </a:p>
        </p:txBody>
      </p:sp>
      <p:sp>
        <p:nvSpPr>
          <p:cNvPr id="7" name="Footer Placeholder 6"/>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D309AEC-B76A-427B-AA86-3D8499386677}" type="slidenum">
              <a:rPr lang="en-GB"/>
              <a:pPr/>
              <a:t>‹#›</a:t>
            </a:fld>
            <a:endParaRPr lang="en-GB"/>
          </a:p>
        </p:txBody>
      </p:sp>
      <p:sp>
        <p:nvSpPr>
          <p:cNvPr id="5" name="Date Placeholder 4"/>
          <p:cNvSpPr>
            <a:spLocks noGrp="1"/>
          </p:cNvSpPr>
          <p:nvPr>
            <p:ph type="dt" sz="half" idx="11"/>
          </p:nvPr>
        </p:nvSpPr>
        <p:spPr/>
        <p:txBody>
          <a:bodyPr/>
          <a:lstStyle>
            <a:lvl1pPr>
              <a:defRPr/>
            </a:lvl1pPr>
          </a:lstStyle>
          <a:p>
            <a:endParaRPr lang="en-GB"/>
          </a:p>
        </p:txBody>
      </p:sp>
      <p:sp>
        <p:nvSpPr>
          <p:cNvPr id="6" name="Footer Placeholder 5"/>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F36A705-F5D1-4E27-B5C3-073783F02231}" type="slidenum">
              <a:rPr lang="en-GB"/>
              <a:pPr/>
              <a:t>‹#›</a:t>
            </a:fld>
            <a:endParaRPr lang="en-GB"/>
          </a:p>
        </p:txBody>
      </p:sp>
      <p:sp>
        <p:nvSpPr>
          <p:cNvPr id="5" name="Date Placeholder 4"/>
          <p:cNvSpPr>
            <a:spLocks noGrp="1"/>
          </p:cNvSpPr>
          <p:nvPr>
            <p:ph type="dt" sz="half" idx="11"/>
          </p:nvPr>
        </p:nvSpPr>
        <p:spPr/>
        <p:txBody>
          <a:bodyPr/>
          <a:lstStyle>
            <a:lvl1pPr>
              <a:defRPr/>
            </a:lvl1pPr>
          </a:lstStyle>
          <a:p>
            <a:endParaRPr lang="en-GB"/>
          </a:p>
        </p:txBody>
      </p:sp>
      <p:sp>
        <p:nvSpPr>
          <p:cNvPr id="6" name="Footer Placeholder 5"/>
          <p:cNvSpPr>
            <a:spLocks noGrp="1"/>
          </p:cNvSpPr>
          <p:nvPr>
            <p:ph type="ftr" sz="quarter" idx="12"/>
          </p:nvPr>
        </p:nvSpPr>
        <p:spPr/>
        <p:txBody>
          <a:bodyPr/>
          <a:lstStyle>
            <a:lvl1pPr>
              <a:defRPr/>
            </a:lvl1p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image" Target="../media/image4.png"/><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image" Target="../media/image3.png"/><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image" Target="../media/image2.png"/><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theme" Target="../theme/theme9.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B24BB-0A4A-490A-BEFC-822246B50072}" type="datetimeFigureOut">
              <a:rPr lang="en-US" smtClean="0"/>
              <a:pPr/>
              <a:t>2/11/21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FD64B-198C-4525-A361-187D8E4D2E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66494DE-3753-4737-AA08-D4DB1375855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61443"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61444"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61445"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61446"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61447"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61448"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61449"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61450"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61451" name="Rectangle 11"/>
          <p:cNvSpPr>
            <a:spLocks noGrp="1" noChangeArrowheads="1"/>
          </p:cNvSpPr>
          <p:nvPr>
            <p:ph type="dt" sz="half" idx="2"/>
          </p:nvPr>
        </p:nvSpPr>
        <p:spPr bwMode="auto">
          <a:xfrm>
            <a:off x="838201"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GB"/>
          </a:p>
        </p:txBody>
      </p:sp>
      <p:sp>
        <p:nvSpPr>
          <p:cNvPr id="61452"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GB"/>
          </a:p>
        </p:txBody>
      </p:sp>
      <p:sp>
        <p:nvSpPr>
          <p:cNvPr id="61453" name="Rectangle 13"/>
          <p:cNvSpPr>
            <a:spLocks noGrp="1" noChangeArrowheads="1"/>
          </p:cNvSpPr>
          <p:nvPr>
            <p:ph type="sldNum" sz="quarter" idx="4"/>
          </p:nvPr>
        </p:nvSpPr>
        <p:spPr bwMode="auto">
          <a:xfrm>
            <a:off x="6937376"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72948EC8-A2AA-40B8-8882-BF3B74026FD8}" type="slidenum">
              <a:rPr lang="en-GB"/>
              <a:pPr/>
              <a:t>‹#›</a:t>
            </a:fld>
            <a:endParaRPr lang="en-GB"/>
          </a:p>
        </p:txBody>
      </p:sp>
      <p:sp>
        <p:nvSpPr>
          <p:cNvPr id="61454" name="Rectangle 14"/>
          <p:cNvSpPr>
            <a:spLocks noChangeArrowheads="1"/>
          </p:cNvSpPr>
          <p:nvPr userDrawn="1"/>
        </p:nvSpPr>
        <p:spPr bwMode="auto">
          <a:xfrm>
            <a:off x="0" y="0"/>
            <a:ext cx="9144000" cy="6858000"/>
          </a:xfrm>
          <a:prstGeom prst="rect">
            <a:avLst/>
          </a:prstGeom>
          <a:gradFill rotWithShape="1">
            <a:gsLst>
              <a:gs pos="0">
                <a:srgbClr val="0066CC">
                  <a:alpha val="80000"/>
                </a:srgbClr>
              </a:gs>
              <a:gs pos="100000">
                <a:srgbClr val="1F9925">
                  <a:alpha val="50000"/>
                </a:srgbClr>
              </a:gs>
            </a:gsLst>
            <a:lin ang="5400000" scaled="1"/>
          </a:gradFill>
          <a:ln w="9525">
            <a:solidFill>
              <a:schemeClr val="tx1"/>
            </a:solidFill>
            <a:miter lim="800000"/>
            <a:headEnd/>
            <a:tailEnd/>
          </a:ln>
          <a:effectLst/>
        </p:spPr>
        <p:txBody>
          <a:bodyPr wrap="none" anchor="ctr"/>
          <a:lstStyle/>
          <a:p>
            <a:endParaRPr lang="en-US"/>
          </a:p>
        </p:txBody>
      </p:sp>
      <p:sp>
        <p:nvSpPr>
          <p:cNvPr id="61455" name="Rectangle 15"/>
          <p:cNvSpPr>
            <a:spLocks noGrp="1" noRot="1" noChangeArrowheads="1"/>
          </p:cNvSpPr>
          <p:nvPr>
            <p:ph type="title"/>
          </p:nvPr>
        </p:nvSpPr>
        <p:spPr bwMode="auto">
          <a:xfrm>
            <a:off x="457201" y="244477"/>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56" name="Rectangle 16"/>
          <p:cNvSpPr>
            <a:spLocks noGrp="1" noRot="1" noChangeArrowheads="1"/>
          </p:cNvSpPr>
          <p:nvPr>
            <p:ph type="body" idx="1"/>
          </p:nvPr>
        </p:nvSpPr>
        <p:spPr bwMode="auto">
          <a:xfrm>
            <a:off x="838201"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457" name="Freeform 17"/>
          <p:cNvSpPr>
            <a:spLocks/>
          </p:cNvSpPr>
          <p:nvPr userDrawn="1"/>
        </p:nvSpPr>
        <p:spPr bwMode="auto">
          <a:xfrm>
            <a:off x="381000" y="1219200"/>
            <a:ext cx="8458200" cy="304800"/>
          </a:xfrm>
          <a:custGeom>
            <a:avLst/>
            <a:gdLst/>
            <a:ahLst/>
            <a:cxnLst>
              <a:cxn ang="0">
                <a:pos x="0" y="728"/>
              </a:cxn>
              <a:cxn ang="0">
                <a:pos x="2928" y="104"/>
              </a:cxn>
              <a:cxn ang="0">
                <a:pos x="5328" y="104"/>
              </a:cxn>
            </a:cxnLst>
            <a:rect l="0" t="0" r="r" b="b"/>
            <a:pathLst>
              <a:path w="5328" h="728">
                <a:moveTo>
                  <a:pt x="0" y="728"/>
                </a:moveTo>
                <a:cubicBezTo>
                  <a:pt x="1020" y="468"/>
                  <a:pt x="2040" y="208"/>
                  <a:pt x="2928" y="104"/>
                </a:cubicBezTo>
                <a:cubicBezTo>
                  <a:pt x="3816" y="0"/>
                  <a:pt x="4928" y="104"/>
                  <a:pt x="5328" y="104"/>
                </a:cubicBezTo>
              </a:path>
            </a:pathLst>
          </a:custGeom>
          <a:noFill/>
          <a:ln w="76200" cmpd="sng">
            <a:solidFill>
              <a:schemeClr val="hlink"/>
            </a:solidFill>
            <a:round/>
            <a:headEnd/>
            <a:tailEnd/>
          </a:ln>
          <a:effec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1457"/>
                                        </p:tgtEl>
                                        <p:attrNameLst>
                                          <p:attrName>style.visibility</p:attrName>
                                        </p:attrNameLst>
                                      </p:cBhvr>
                                      <p:to>
                                        <p:strVal val="visible"/>
                                      </p:to>
                                    </p:set>
                                    <p:animEffect transition="in" filter="wipe(down)">
                                      <p:cBhvr>
                                        <p:cTn id="7" dur="500"/>
                                        <p:tgtEl>
                                          <p:spTgt spid="61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7" grpId="0" animBg="1"/>
    </p:bldLst>
  </p:timing>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59F01-B568-4DC3-9DF2-220F6D358B05}" type="datetimeFigureOut">
              <a:rPr lang="en-US" smtClean="0"/>
              <a:pPr/>
              <a:t>2/11/21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E5D58-9C07-488C-9E35-90BEEAA56A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50000">
              <a:srgbClr val="000066"/>
            </a:gs>
            <a:gs pos="100000">
              <a:schemeClr val="tx1"/>
            </a:gs>
          </a:gsLst>
          <a:lin ang="18900000" scaled="1"/>
        </a:gra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96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96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endParaRPr lang="en-US" altLang="en-US"/>
          </a:p>
        </p:txBody>
      </p:sp>
      <p:sp>
        <p:nvSpPr>
          <p:cNvPr id="2396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endParaRPr lang="en-US" altLang="en-US"/>
          </a:p>
        </p:txBody>
      </p:sp>
      <p:sp>
        <p:nvSpPr>
          <p:cNvPr id="2396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fld id="{950CCA47-5049-42D5-9BFB-97D06A2D60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zoom/>
  </p:transition>
  <p:txStyles>
    <p:titleStyle>
      <a:lvl1pPr algn="ctr" rtl="0" fontAlgn="base">
        <a:spcBef>
          <a:spcPct val="0"/>
        </a:spcBef>
        <a:spcAft>
          <a:spcPct val="0"/>
        </a:spcAft>
        <a:defRPr sz="4400">
          <a:solidFill>
            <a:srgbClr val="FF7C80"/>
          </a:solidFill>
          <a:latin typeface="+mj-lt"/>
          <a:ea typeface="+mj-ea"/>
          <a:cs typeface="+mj-cs"/>
        </a:defRPr>
      </a:lvl1pPr>
      <a:lvl2pPr algn="ctr" rtl="0" fontAlgn="base">
        <a:spcBef>
          <a:spcPct val="0"/>
        </a:spcBef>
        <a:spcAft>
          <a:spcPct val="0"/>
        </a:spcAft>
        <a:defRPr sz="4400">
          <a:solidFill>
            <a:srgbClr val="FF7C80"/>
          </a:solidFill>
          <a:latin typeface="Arial" charset="0"/>
        </a:defRPr>
      </a:lvl2pPr>
      <a:lvl3pPr algn="ctr" rtl="0" fontAlgn="base">
        <a:spcBef>
          <a:spcPct val="0"/>
        </a:spcBef>
        <a:spcAft>
          <a:spcPct val="0"/>
        </a:spcAft>
        <a:defRPr sz="4400">
          <a:solidFill>
            <a:srgbClr val="FF7C80"/>
          </a:solidFill>
          <a:latin typeface="Arial" charset="0"/>
        </a:defRPr>
      </a:lvl3pPr>
      <a:lvl4pPr algn="ctr" rtl="0" fontAlgn="base">
        <a:spcBef>
          <a:spcPct val="0"/>
        </a:spcBef>
        <a:spcAft>
          <a:spcPct val="0"/>
        </a:spcAft>
        <a:defRPr sz="4400">
          <a:solidFill>
            <a:srgbClr val="FF7C80"/>
          </a:solidFill>
          <a:latin typeface="Arial" charset="0"/>
        </a:defRPr>
      </a:lvl4pPr>
      <a:lvl5pPr algn="ctr" rtl="0" fontAlgn="base">
        <a:spcBef>
          <a:spcPct val="0"/>
        </a:spcBef>
        <a:spcAft>
          <a:spcPct val="0"/>
        </a:spcAft>
        <a:defRPr sz="4400">
          <a:solidFill>
            <a:srgbClr val="FF7C80"/>
          </a:solidFill>
          <a:latin typeface="Arial" charset="0"/>
        </a:defRPr>
      </a:lvl5pPr>
      <a:lvl6pPr marL="457200" algn="ctr" rtl="0" fontAlgn="base">
        <a:spcBef>
          <a:spcPct val="0"/>
        </a:spcBef>
        <a:spcAft>
          <a:spcPct val="0"/>
        </a:spcAft>
        <a:defRPr sz="4400">
          <a:solidFill>
            <a:srgbClr val="FF7C80"/>
          </a:solidFill>
          <a:latin typeface="Arial" charset="0"/>
        </a:defRPr>
      </a:lvl6pPr>
      <a:lvl7pPr marL="914400" algn="ctr" rtl="0" fontAlgn="base">
        <a:spcBef>
          <a:spcPct val="0"/>
        </a:spcBef>
        <a:spcAft>
          <a:spcPct val="0"/>
        </a:spcAft>
        <a:defRPr sz="4400">
          <a:solidFill>
            <a:srgbClr val="FF7C80"/>
          </a:solidFill>
          <a:latin typeface="Arial" charset="0"/>
        </a:defRPr>
      </a:lvl7pPr>
      <a:lvl8pPr marL="1371600" algn="ctr" rtl="0" fontAlgn="base">
        <a:spcBef>
          <a:spcPct val="0"/>
        </a:spcBef>
        <a:spcAft>
          <a:spcPct val="0"/>
        </a:spcAft>
        <a:defRPr sz="4400">
          <a:solidFill>
            <a:srgbClr val="FF7C80"/>
          </a:solidFill>
          <a:latin typeface="Arial" charset="0"/>
        </a:defRPr>
      </a:lvl8pPr>
      <a:lvl9pPr marL="1828800" algn="ctr" rtl="0" fontAlgn="base">
        <a:spcBef>
          <a:spcPct val="0"/>
        </a:spcBef>
        <a:spcAft>
          <a:spcPct val="0"/>
        </a:spcAft>
        <a:defRPr sz="4400">
          <a:solidFill>
            <a:srgbClr val="FF7C80"/>
          </a:solidFill>
          <a:latin typeface="Arial" charset="0"/>
        </a:defRPr>
      </a:lvl9pPr>
    </p:titleStyle>
    <p:bodyStyle>
      <a:lvl1pPr marL="342900" indent="-342900" algn="l" rtl="0" fontAlgn="base">
        <a:spcBef>
          <a:spcPct val="20000"/>
        </a:spcBef>
        <a:spcAft>
          <a:spcPct val="0"/>
        </a:spcAft>
        <a:buChar char="•"/>
        <a:defRPr sz="3200">
          <a:solidFill>
            <a:srgbClr val="FFFFCC"/>
          </a:solidFill>
          <a:latin typeface="+mn-lt"/>
          <a:ea typeface="+mn-ea"/>
          <a:cs typeface="+mn-cs"/>
        </a:defRPr>
      </a:lvl1pPr>
      <a:lvl2pPr marL="742950" indent="-285750" algn="l" rtl="0" fontAlgn="base">
        <a:spcBef>
          <a:spcPct val="20000"/>
        </a:spcBef>
        <a:spcAft>
          <a:spcPct val="0"/>
        </a:spcAft>
        <a:buChar char="–"/>
        <a:defRPr sz="2800">
          <a:solidFill>
            <a:srgbClr val="FFFFCC"/>
          </a:solidFill>
          <a:latin typeface="+mn-lt"/>
        </a:defRPr>
      </a:lvl2pPr>
      <a:lvl3pPr marL="1143000" indent="-228600" algn="l" rtl="0" fontAlgn="base">
        <a:spcBef>
          <a:spcPct val="20000"/>
        </a:spcBef>
        <a:spcAft>
          <a:spcPct val="0"/>
        </a:spcAft>
        <a:buChar char="•"/>
        <a:defRPr sz="2400">
          <a:solidFill>
            <a:srgbClr val="FFFFCC"/>
          </a:solidFill>
          <a:latin typeface="+mn-lt"/>
        </a:defRPr>
      </a:lvl3pPr>
      <a:lvl4pPr marL="1600200" indent="-228600" algn="l" rtl="0" fontAlgn="base">
        <a:spcBef>
          <a:spcPct val="20000"/>
        </a:spcBef>
        <a:spcAft>
          <a:spcPct val="0"/>
        </a:spcAft>
        <a:buChar char="–"/>
        <a:defRPr sz="2000">
          <a:solidFill>
            <a:srgbClr val="FFFFCC"/>
          </a:solidFill>
          <a:latin typeface="+mn-lt"/>
        </a:defRPr>
      </a:lvl4pPr>
      <a:lvl5pPr marL="2057400" indent="-228600" algn="l" rtl="0" fontAlgn="base">
        <a:spcBef>
          <a:spcPct val="20000"/>
        </a:spcBef>
        <a:spcAft>
          <a:spcPct val="0"/>
        </a:spcAft>
        <a:buChar char="»"/>
        <a:defRPr sz="2000">
          <a:solidFill>
            <a:srgbClr val="FFFFCC"/>
          </a:solidFill>
          <a:latin typeface="+mn-lt"/>
        </a:defRPr>
      </a:lvl5pPr>
      <a:lvl6pPr marL="2514600" indent="-228600" algn="l" rtl="0" fontAlgn="base">
        <a:spcBef>
          <a:spcPct val="20000"/>
        </a:spcBef>
        <a:spcAft>
          <a:spcPct val="0"/>
        </a:spcAft>
        <a:buChar char="»"/>
        <a:defRPr sz="2000">
          <a:solidFill>
            <a:srgbClr val="FFFFCC"/>
          </a:solidFill>
          <a:latin typeface="+mn-lt"/>
        </a:defRPr>
      </a:lvl6pPr>
      <a:lvl7pPr marL="2971800" indent="-228600" algn="l" rtl="0" fontAlgn="base">
        <a:spcBef>
          <a:spcPct val="20000"/>
        </a:spcBef>
        <a:spcAft>
          <a:spcPct val="0"/>
        </a:spcAft>
        <a:buChar char="»"/>
        <a:defRPr sz="2000">
          <a:solidFill>
            <a:srgbClr val="FFFFCC"/>
          </a:solidFill>
          <a:latin typeface="+mn-lt"/>
        </a:defRPr>
      </a:lvl7pPr>
      <a:lvl8pPr marL="3429000" indent="-228600" algn="l" rtl="0" fontAlgn="base">
        <a:spcBef>
          <a:spcPct val="20000"/>
        </a:spcBef>
        <a:spcAft>
          <a:spcPct val="0"/>
        </a:spcAft>
        <a:buChar char="»"/>
        <a:defRPr sz="2000">
          <a:solidFill>
            <a:srgbClr val="FFFFCC"/>
          </a:solidFill>
          <a:latin typeface="+mn-lt"/>
        </a:defRPr>
      </a:lvl8pPr>
      <a:lvl9pPr marL="3886200" indent="-228600" algn="l" rtl="0" fontAlgn="base">
        <a:spcBef>
          <a:spcPct val="20000"/>
        </a:spcBef>
        <a:spcAft>
          <a:spcPct val="0"/>
        </a:spcAft>
        <a:buChar char="»"/>
        <a:defRPr sz="20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50000">
              <a:srgbClr val="000066"/>
            </a:gs>
            <a:gs pos="100000">
              <a:schemeClr val="tx1"/>
            </a:gs>
          </a:gsLst>
          <a:lin ang="18900000" scaled="1"/>
        </a:gra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bwMode="auto">
          <a:xfrm>
            <a:off x="609600" y="1905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32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zoom/>
  </p:transition>
  <p:txStyles>
    <p:titleStyle>
      <a:lvl1pPr algn="ctr" rtl="0" fontAlgn="base">
        <a:spcBef>
          <a:spcPct val="0"/>
        </a:spcBef>
        <a:spcAft>
          <a:spcPct val="0"/>
        </a:spcAft>
        <a:defRPr sz="4400">
          <a:solidFill>
            <a:srgbClr val="FF7C80"/>
          </a:solidFill>
          <a:latin typeface="+mj-lt"/>
          <a:ea typeface="+mj-ea"/>
          <a:cs typeface="+mj-cs"/>
        </a:defRPr>
      </a:lvl1pPr>
      <a:lvl2pPr algn="ctr" rtl="0" fontAlgn="base">
        <a:spcBef>
          <a:spcPct val="0"/>
        </a:spcBef>
        <a:spcAft>
          <a:spcPct val="0"/>
        </a:spcAft>
        <a:defRPr sz="4400">
          <a:solidFill>
            <a:srgbClr val="FF7C80"/>
          </a:solidFill>
          <a:latin typeface="Arial" charset="0"/>
        </a:defRPr>
      </a:lvl2pPr>
      <a:lvl3pPr algn="ctr" rtl="0" fontAlgn="base">
        <a:spcBef>
          <a:spcPct val="0"/>
        </a:spcBef>
        <a:spcAft>
          <a:spcPct val="0"/>
        </a:spcAft>
        <a:defRPr sz="4400">
          <a:solidFill>
            <a:srgbClr val="FF7C80"/>
          </a:solidFill>
          <a:latin typeface="Arial" charset="0"/>
        </a:defRPr>
      </a:lvl3pPr>
      <a:lvl4pPr algn="ctr" rtl="0" fontAlgn="base">
        <a:spcBef>
          <a:spcPct val="0"/>
        </a:spcBef>
        <a:spcAft>
          <a:spcPct val="0"/>
        </a:spcAft>
        <a:defRPr sz="4400">
          <a:solidFill>
            <a:srgbClr val="FF7C80"/>
          </a:solidFill>
          <a:latin typeface="Arial" charset="0"/>
        </a:defRPr>
      </a:lvl4pPr>
      <a:lvl5pPr algn="ctr" rtl="0" fontAlgn="base">
        <a:spcBef>
          <a:spcPct val="0"/>
        </a:spcBef>
        <a:spcAft>
          <a:spcPct val="0"/>
        </a:spcAft>
        <a:defRPr sz="4400">
          <a:solidFill>
            <a:srgbClr val="FF7C80"/>
          </a:solidFill>
          <a:latin typeface="Arial" charset="0"/>
        </a:defRPr>
      </a:lvl5pPr>
      <a:lvl6pPr marL="457200" algn="ctr" rtl="0" fontAlgn="base">
        <a:spcBef>
          <a:spcPct val="0"/>
        </a:spcBef>
        <a:spcAft>
          <a:spcPct val="0"/>
        </a:spcAft>
        <a:defRPr sz="4400">
          <a:solidFill>
            <a:srgbClr val="FF7C80"/>
          </a:solidFill>
          <a:latin typeface="Arial" charset="0"/>
        </a:defRPr>
      </a:lvl6pPr>
      <a:lvl7pPr marL="914400" algn="ctr" rtl="0" fontAlgn="base">
        <a:spcBef>
          <a:spcPct val="0"/>
        </a:spcBef>
        <a:spcAft>
          <a:spcPct val="0"/>
        </a:spcAft>
        <a:defRPr sz="4400">
          <a:solidFill>
            <a:srgbClr val="FF7C80"/>
          </a:solidFill>
          <a:latin typeface="Arial" charset="0"/>
        </a:defRPr>
      </a:lvl7pPr>
      <a:lvl8pPr marL="1371600" algn="ctr" rtl="0" fontAlgn="base">
        <a:spcBef>
          <a:spcPct val="0"/>
        </a:spcBef>
        <a:spcAft>
          <a:spcPct val="0"/>
        </a:spcAft>
        <a:defRPr sz="4400">
          <a:solidFill>
            <a:srgbClr val="FF7C80"/>
          </a:solidFill>
          <a:latin typeface="Arial" charset="0"/>
        </a:defRPr>
      </a:lvl8pPr>
      <a:lvl9pPr marL="1828800" algn="ctr" rtl="0" fontAlgn="base">
        <a:spcBef>
          <a:spcPct val="0"/>
        </a:spcBef>
        <a:spcAft>
          <a:spcPct val="0"/>
        </a:spcAft>
        <a:defRPr sz="4400">
          <a:solidFill>
            <a:srgbClr val="FF7C80"/>
          </a:solidFill>
          <a:latin typeface="Arial" charset="0"/>
        </a:defRPr>
      </a:lvl9pPr>
    </p:titleStyle>
    <p:bodyStyle>
      <a:lvl1pPr marL="342900" indent="-342900" algn="l" rtl="0" fontAlgn="base">
        <a:spcBef>
          <a:spcPct val="20000"/>
        </a:spcBef>
        <a:spcAft>
          <a:spcPct val="0"/>
        </a:spcAft>
        <a:buChar char="•"/>
        <a:defRPr sz="3600">
          <a:solidFill>
            <a:srgbClr val="FFFFCC"/>
          </a:solidFill>
          <a:latin typeface="+mn-lt"/>
          <a:ea typeface="+mn-ea"/>
          <a:cs typeface="+mn-cs"/>
        </a:defRPr>
      </a:lvl1pPr>
      <a:lvl2pPr marL="742950" indent="-285750" algn="l" rtl="0" fontAlgn="base">
        <a:spcBef>
          <a:spcPct val="20000"/>
        </a:spcBef>
        <a:spcAft>
          <a:spcPct val="0"/>
        </a:spcAft>
        <a:buChar char="–"/>
        <a:defRPr sz="3600">
          <a:solidFill>
            <a:srgbClr val="FFFFCC"/>
          </a:solidFill>
          <a:latin typeface="+mn-lt"/>
        </a:defRPr>
      </a:lvl2pPr>
      <a:lvl3pPr marL="1143000" indent="-228600" algn="l" rtl="0" fontAlgn="base">
        <a:spcBef>
          <a:spcPct val="20000"/>
        </a:spcBef>
        <a:spcAft>
          <a:spcPct val="0"/>
        </a:spcAft>
        <a:buChar char="•"/>
        <a:defRPr sz="3600">
          <a:solidFill>
            <a:srgbClr val="FFFFCC"/>
          </a:solidFill>
          <a:latin typeface="+mn-lt"/>
        </a:defRPr>
      </a:lvl3pPr>
      <a:lvl4pPr marL="1600200" indent="-228600" algn="l" rtl="0" fontAlgn="base">
        <a:spcBef>
          <a:spcPct val="20000"/>
        </a:spcBef>
        <a:spcAft>
          <a:spcPct val="0"/>
        </a:spcAft>
        <a:buChar char="–"/>
        <a:defRPr sz="3600">
          <a:solidFill>
            <a:srgbClr val="FFFFCC"/>
          </a:solidFill>
          <a:latin typeface="+mn-lt"/>
        </a:defRPr>
      </a:lvl4pPr>
      <a:lvl5pPr marL="2057400" indent="-228600" algn="l" rtl="0" fontAlgn="base">
        <a:spcBef>
          <a:spcPct val="20000"/>
        </a:spcBef>
        <a:spcAft>
          <a:spcPct val="0"/>
        </a:spcAft>
        <a:buChar char="»"/>
        <a:defRPr sz="3600">
          <a:solidFill>
            <a:srgbClr val="FFFFCC"/>
          </a:solidFill>
          <a:latin typeface="+mn-lt"/>
        </a:defRPr>
      </a:lvl5pPr>
      <a:lvl6pPr marL="2514600" indent="-228600" algn="l" rtl="0" fontAlgn="base">
        <a:spcBef>
          <a:spcPct val="20000"/>
        </a:spcBef>
        <a:spcAft>
          <a:spcPct val="0"/>
        </a:spcAft>
        <a:buChar char="»"/>
        <a:defRPr sz="3600">
          <a:solidFill>
            <a:srgbClr val="FFFFCC"/>
          </a:solidFill>
          <a:latin typeface="+mn-lt"/>
        </a:defRPr>
      </a:lvl6pPr>
      <a:lvl7pPr marL="2971800" indent="-228600" algn="l" rtl="0" fontAlgn="base">
        <a:spcBef>
          <a:spcPct val="20000"/>
        </a:spcBef>
        <a:spcAft>
          <a:spcPct val="0"/>
        </a:spcAft>
        <a:buChar char="»"/>
        <a:defRPr sz="3600">
          <a:solidFill>
            <a:srgbClr val="FFFFCC"/>
          </a:solidFill>
          <a:latin typeface="+mn-lt"/>
        </a:defRPr>
      </a:lvl7pPr>
      <a:lvl8pPr marL="3429000" indent="-228600" algn="l" rtl="0" fontAlgn="base">
        <a:spcBef>
          <a:spcPct val="20000"/>
        </a:spcBef>
        <a:spcAft>
          <a:spcPct val="0"/>
        </a:spcAft>
        <a:buChar char="»"/>
        <a:defRPr sz="3600">
          <a:solidFill>
            <a:srgbClr val="FFFFCC"/>
          </a:solidFill>
          <a:latin typeface="+mn-lt"/>
        </a:defRPr>
      </a:lvl8pPr>
      <a:lvl9pPr marL="3886200" indent="-228600" algn="l" rtl="0" fontAlgn="base">
        <a:spcBef>
          <a:spcPct val="20000"/>
        </a:spcBef>
        <a:spcAft>
          <a:spcPct val="0"/>
        </a:spcAft>
        <a:buChar char="»"/>
        <a:defRPr sz="36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lowchart: Document 6"/>
          <p:cNvSpPr/>
          <p:nvPr/>
        </p:nvSpPr>
        <p:spPr>
          <a:xfrm rot="10800000">
            <a:off x="0" y="773113"/>
            <a:ext cx="9144000" cy="5932487"/>
          </a:xfrm>
          <a:prstGeom prst="flowChartDocument">
            <a:avLst/>
          </a:pr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latin typeface="Corbel" pitchFamily="34" charset="0"/>
              <a:cs typeface="Arial" charset="0"/>
            </a:endParaRPr>
          </a:p>
        </p:txBody>
      </p:sp>
      <p:sp>
        <p:nvSpPr>
          <p:cNvPr id="8" name="Flowchart: Document 7"/>
          <p:cNvSpPr/>
          <p:nvPr/>
        </p:nvSpPr>
        <p:spPr>
          <a:xfrm rot="10800000">
            <a:off x="0" y="990600"/>
            <a:ext cx="9144000" cy="4830763"/>
          </a:xfrm>
          <a:prstGeom prst="flowChartDocument">
            <a:avLst/>
          </a:pr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latin typeface="Corbel" pitchFamily="34" charset="0"/>
              <a:cs typeface="Arial" charset="0"/>
            </a:endParaRPr>
          </a:p>
        </p:txBody>
      </p:sp>
      <p:sp>
        <p:nvSpPr>
          <p:cNvPr id="9" name="Title Placeholder 8"/>
          <p:cNvSpPr>
            <a:spLocks noGrp="1"/>
          </p:cNvSpPr>
          <p:nvPr>
            <p:ph type="title"/>
          </p:nvPr>
        </p:nvSpPr>
        <p:spPr>
          <a:xfrm>
            <a:off x="381000" y="381000"/>
            <a:ext cx="8229600" cy="1143000"/>
          </a:xfrm>
          <a:prstGeom prst="rect">
            <a:avLst/>
          </a:prstGeom>
        </p:spPr>
        <p:txBody>
          <a:bodyPr vert="horz" wrap="square" lIns="0" tIns="9144" rIns="0" bIns="9144" numCol="1" anchor="b" anchorCtr="0" compatLnSpc="1">
            <a:prstTxWarp prst="textNoShape">
              <a:avLst/>
            </a:prstTxWarp>
            <a:normAutofit/>
          </a:bodyPr>
          <a:lstStyle/>
          <a:p>
            <a:pPr lvl="0"/>
            <a:r>
              <a:rPr lang="en-US" smtClean="0"/>
              <a:t>Click to edit Master title style</a:t>
            </a:r>
          </a:p>
        </p:txBody>
      </p:sp>
      <p:sp>
        <p:nvSpPr>
          <p:cNvPr id="30" name="Text Placeholder 29"/>
          <p:cNvSpPr>
            <a:spLocks noGrp="1"/>
          </p:cNvSpPr>
          <p:nvPr>
            <p:ph type="body" idx="1"/>
          </p:nvPr>
        </p:nvSpPr>
        <p:spPr>
          <a:xfrm>
            <a:off x="457200" y="2179638"/>
            <a:ext cx="82296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r>
              <a:rPr lang="en-US" smtClean="0"/>
              <a:t>Sixth level</a:t>
            </a:r>
          </a:p>
          <a:p>
            <a:pPr lvl="4"/>
            <a:r>
              <a:rPr lang="en-US" smtClean="0"/>
              <a:t>Seventh level</a:t>
            </a:r>
          </a:p>
          <a:p>
            <a:pPr lvl="4"/>
            <a:r>
              <a:rPr lang="en-US" smtClean="0"/>
              <a:t>Eighth level</a:t>
            </a:r>
          </a:p>
          <a:p>
            <a:pPr lvl="4"/>
            <a:r>
              <a:rPr lang="en-US" smtClean="0"/>
              <a:t>Ninth level</a:t>
            </a:r>
          </a:p>
        </p:txBody>
      </p:sp>
      <p:sp>
        <p:nvSpPr>
          <p:cNvPr id="10" name="Flowchart: Document 9"/>
          <p:cNvSpPr/>
          <p:nvPr/>
        </p:nvSpPr>
        <p:spPr>
          <a:xfrm rot="10800000">
            <a:off x="0" y="1206500"/>
            <a:ext cx="9144000" cy="3749675"/>
          </a:xfrm>
          <a:prstGeom prst="flowChartDocument">
            <a:avLst/>
          </a:pr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latin typeface="Corbel" pitchFamily="34" charset="0"/>
              <a:cs typeface="Arial" charset="0"/>
            </a:endParaRPr>
          </a:p>
        </p:txBody>
      </p:sp>
      <p:sp>
        <p:nvSpPr>
          <p:cNvPr id="13319" name="Rectangle 10"/>
          <p:cNvSpPr>
            <a:spLocks noGrp="1"/>
          </p:cNvSpPr>
          <p:nvPr>
            <p:ph type="dt" sz="half" idx="2"/>
          </p:nvPr>
        </p:nvSpPr>
        <p:spPr bwMode="auto">
          <a:xfrm>
            <a:off x="457200" y="6356350"/>
            <a:ext cx="1981200"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solidFill>
                  <a:srgbClr val="BCB7A8"/>
                </a:solidFill>
                <a:latin typeface="+mn-lt"/>
              </a:defRPr>
            </a:lvl1pPr>
          </a:lstStyle>
          <a:p>
            <a:endParaRPr lang="en-GB"/>
          </a:p>
        </p:txBody>
      </p:sp>
      <p:sp>
        <p:nvSpPr>
          <p:cNvPr id="13320" name="Rectangle 11"/>
          <p:cNvSpPr>
            <a:spLocks noGrp="1"/>
          </p:cNvSpPr>
          <p:nvPr>
            <p:ph type="ftr" sz="quarter" idx="3"/>
          </p:nvPr>
        </p:nvSpPr>
        <p:spPr bwMode="auto">
          <a:xfrm>
            <a:off x="2438400" y="6356350"/>
            <a:ext cx="2895600" cy="365125"/>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lvl1pPr eaLnBrk="1" hangingPunct="1">
              <a:defRPr sz="1200">
                <a:solidFill>
                  <a:srgbClr val="BCB7A8"/>
                </a:solidFill>
                <a:latin typeface="+mn-lt"/>
              </a:defRPr>
            </a:lvl1pPr>
          </a:lstStyle>
          <a:p>
            <a:endParaRPr lang="en-GB"/>
          </a:p>
        </p:txBody>
      </p:sp>
      <p:sp>
        <p:nvSpPr>
          <p:cNvPr id="13" name="Slide Number Placeholder 12"/>
          <p:cNvSpPr>
            <a:spLocks noGrp="1"/>
          </p:cNvSpPr>
          <p:nvPr>
            <p:ph type="sldNum" sz="quarter" idx="4"/>
          </p:nvPr>
        </p:nvSpPr>
        <p:spPr>
          <a:xfrm>
            <a:off x="8153400" y="6356350"/>
            <a:ext cx="533400" cy="365125"/>
          </a:xfrm>
          <a:prstGeom prst="rect">
            <a:avLst/>
          </a:prstGeom>
        </p:spPr>
        <p:txBody>
          <a:bodyPr vert="horz" wrap="square" lIns="91440" tIns="45720" rIns="0" bIns="45720" numCol="1" anchor="b" anchorCtr="0" compatLnSpc="1">
            <a:prstTxWarp prst="textNoShape">
              <a:avLst/>
            </a:prstTxWarp>
          </a:bodyPr>
          <a:lstStyle>
            <a:lvl1pPr algn="r" eaLnBrk="1" hangingPunct="1">
              <a:defRPr sz="1400">
                <a:solidFill>
                  <a:srgbClr val="BCB7A8"/>
                </a:solidFill>
                <a:latin typeface="+mn-lt"/>
              </a:defRPr>
            </a:lvl1pPr>
          </a:lstStyle>
          <a:p>
            <a:fld id="{75BFD35F-C4A8-4486-BCC9-E02AE940AB94}"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dt="0"/>
  <p:txStyles>
    <p:titleStyle>
      <a:lvl1pPr marL="342900" indent="-342900" algn="l" defTabSz="-13873163" rtl="0" eaLnBrk="0" fontAlgn="base" hangingPunct="0">
        <a:spcBef>
          <a:spcPct val="0"/>
        </a:spcBef>
        <a:spcAft>
          <a:spcPct val="0"/>
        </a:spcAft>
        <a:defRPr sz="4000">
          <a:solidFill>
            <a:srgbClr val="FFFFD2"/>
          </a:solidFill>
          <a:effectLst>
            <a:outerShdw blurRad="38100" dist="38100" dir="2700000" algn="tl">
              <a:srgbClr val="FFFFFF"/>
            </a:outerShdw>
          </a:effectLst>
          <a:latin typeface="+mj-lt"/>
          <a:ea typeface="+mj-ea"/>
          <a:cs typeface="+mj-cs"/>
        </a:defRPr>
      </a:lvl1pPr>
      <a:lvl2pPr marL="342900" indent="-342900" algn="l" defTabSz="-13873163" rtl="0" eaLnBrk="0" fontAlgn="base" hangingPunct="0">
        <a:spcBef>
          <a:spcPct val="0"/>
        </a:spcBef>
        <a:spcAft>
          <a:spcPct val="0"/>
        </a:spcAft>
        <a:defRPr sz="4000">
          <a:solidFill>
            <a:srgbClr val="FFFFD2"/>
          </a:solidFill>
          <a:effectLst>
            <a:outerShdw blurRad="38100" dist="38100" dir="2700000" algn="tl">
              <a:srgbClr val="FFFFFF"/>
            </a:outerShdw>
          </a:effectLst>
          <a:latin typeface="Corbel" pitchFamily="34" charset="0"/>
        </a:defRPr>
      </a:lvl2pPr>
      <a:lvl3pPr marL="342900" indent="-342900" algn="l" defTabSz="-13873163" rtl="0" eaLnBrk="0" fontAlgn="base" hangingPunct="0">
        <a:spcBef>
          <a:spcPct val="0"/>
        </a:spcBef>
        <a:spcAft>
          <a:spcPct val="0"/>
        </a:spcAft>
        <a:defRPr sz="4000">
          <a:solidFill>
            <a:srgbClr val="FFFFD2"/>
          </a:solidFill>
          <a:effectLst>
            <a:outerShdw blurRad="38100" dist="38100" dir="2700000" algn="tl">
              <a:srgbClr val="FFFFFF"/>
            </a:outerShdw>
          </a:effectLst>
          <a:latin typeface="Corbel" pitchFamily="34" charset="0"/>
        </a:defRPr>
      </a:lvl3pPr>
      <a:lvl4pPr marL="342900" indent="-342900" algn="l" defTabSz="-13873163" rtl="0" eaLnBrk="0" fontAlgn="base" hangingPunct="0">
        <a:spcBef>
          <a:spcPct val="0"/>
        </a:spcBef>
        <a:spcAft>
          <a:spcPct val="0"/>
        </a:spcAft>
        <a:defRPr sz="4000">
          <a:solidFill>
            <a:srgbClr val="FFFFD2"/>
          </a:solidFill>
          <a:effectLst>
            <a:outerShdw blurRad="38100" dist="38100" dir="2700000" algn="tl">
              <a:srgbClr val="FFFFFF"/>
            </a:outerShdw>
          </a:effectLst>
          <a:latin typeface="Corbel" pitchFamily="34" charset="0"/>
        </a:defRPr>
      </a:lvl4pPr>
      <a:lvl5pPr marL="342900" indent="-342900" algn="l" defTabSz="-13873163" rtl="0" eaLnBrk="0" fontAlgn="base" hangingPunct="0">
        <a:spcBef>
          <a:spcPct val="0"/>
        </a:spcBef>
        <a:spcAft>
          <a:spcPct val="0"/>
        </a:spcAft>
        <a:defRPr sz="4000">
          <a:solidFill>
            <a:srgbClr val="FFFFD2"/>
          </a:solidFill>
          <a:effectLst>
            <a:outerShdw blurRad="38100" dist="38100" dir="2700000" algn="tl">
              <a:srgbClr val="FFFFFF"/>
            </a:outerShdw>
          </a:effectLst>
          <a:latin typeface="Corbel" pitchFamily="34" charset="0"/>
        </a:defRPr>
      </a:lvl5pPr>
      <a:lvl6pPr marL="800100" indent="-342900" algn="l" defTabSz="-13873163" rtl="0" eaLnBrk="0" fontAlgn="base" hangingPunct="0">
        <a:spcBef>
          <a:spcPct val="0"/>
        </a:spcBef>
        <a:spcAft>
          <a:spcPct val="0"/>
        </a:spcAft>
        <a:defRPr sz="4000">
          <a:solidFill>
            <a:srgbClr val="FFFFD2"/>
          </a:solidFill>
          <a:effectLst>
            <a:outerShdw blurRad="38100" dist="38100" dir="2700000" algn="tl">
              <a:srgbClr val="FFFFFF"/>
            </a:outerShdw>
          </a:effectLst>
          <a:latin typeface="Corbel" pitchFamily="34" charset="0"/>
        </a:defRPr>
      </a:lvl6pPr>
      <a:lvl7pPr marL="1257300" indent="-342900" algn="l" defTabSz="-13873163" rtl="0" eaLnBrk="0" fontAlgn="base" hangingPunct="0">
        <a:spcBef>
          <a:spcPct val="0"/>
        </a:spcBef>
        <a:spcAft>
          <a:spcPct val="0"/>
        </a:spcAft>
        <a:defRPr sz="4000">
          <a:solidFill>
            <a:srgbClr val="FFFFD2"/>
          </a:solidFill>
          <a:effectLst>
            <a:outerShdw blurRad="38100" dist="38100" dir="2700000" algn="tl">
              <a:srgbClr val="FFFFFF"/>
            </a:outerShdw>
          </a:effectLst>
          <a:latin typeface="Corbel" pitchFamily="34" charset="0"/>
        </a:defRPr>
      </a:lvl7pPr>
      <a:lvl8pPr marL="1714500" indent="-342900" algn="l" defTabSz="-13873163" rtl="0" eaLnBrk="0" fontAlgn="base" hangingPunct="0">
        <a:spcBef>
          <a:spcPct val="0"/>
        </a:spcBef>
        <a:spcAft>
          <a:spcPct val="0"/>
        </a:spcAft>
        <a:defRPr sz="4000">
          <a:solidFill>
            <a:srgbClr val="FFFFD2"/>
          </a:solidFill>
          <a:effectLst>
            <a:outerShdw blurRad="38100" dist="38100" dir="2700000" algn="tl">
              <a:srgbClr val="FFFFFF"/>
            </a:outerShdw>
          </a:effectLst>
          <a:latin typeface="Corbel" pitchFamily="34" charset="0"/>
        </a:defRPr>
      </a:lvl8pPr>
      <a:lvl9pPr marL="2171700" indent="-342900" algn="l" defTabSz="-13873163" rtl="0" eaLnBrk="0" fontAlgn="base" hangingPunct="0">
        <a:spcBef>
          <a:spcPct val="0"/>
        </a:spcBef>
        <a:spcAft>
          <a:spcPct val="0"/>
        </a:spcAft>
        <a:defRPr sz="4000">
          <a:solidFill>
            <a:srgbClr val="FFFFD2"/>
          </a:solidFill>
          <a:effectLst>
            <a:outerShdw blurRad="38100" dist="38100" dir="2700000" algn="tl">
              <a:srgbClr val="FFFFFF"/>
            </a:outerShdw>
          </a:effectLst>
          <a:latin typeface="Corbel" pitchFamily="34" charset="0"/>
        </a:defRPr>
      </a:lvl9pPr>
    </p:titleStyle>
    <p:bodyStyle>
      <a:lvl1pPr marL="342900" indent="-342900" algn="l" defTabSz="-13873163" rtl="0" eaLnBrk="0" fontAlgn="base" hangingPunct="0">
        <a:spcBef>
          <a:spcPct val="20000"/>
        </a:spcBef>
        <a:spcAft>
          <a:spcPct val="0"/>
        </a:spcAft>
        <a:buClr>
          <a:schemeClr val="bg1"/>
        </a:buClr>
        <a:buSzPct val="120000"/>
        <a:buChar char="•"/>
        <a:defRPr sz="2800">
          <a:solidFill>
            <a:schemeClr val="tx1"/>
          </a:solidFill>
          <a:latin typeface="+mn-lt"/>
          <a:ea typeface="+mn-ea"/>
          <a:cs typeface="+mn-cs"/>
        </a:defRPr>
      </a:lvl1pPr>
      <a:lvl2pPr marL="742950" indent="-285750" algn="l" defTabSz="-13873163" rtl="0" eaLnBrk="0" fontAlgn="base" hangingPunct="0">
        <a:spcBef>
          <a:spcPct val="20000"/>
        </a:spcBef>
        <a:spcAft>
          <a:spcPct val="0"/>
        </a:spcAft>
        <a:buClr>
          <a:schemeClr val="bg1"/>
        </a:buClr>
        <a:buSzPct val="120000"/>
        <a:buChar char="•"/>
        <a:defRPr sz="2800">
          <a:solidFill>
            <a:schemeClr val="tx1"/>
          </a:solidFill>
          <a:latin typeface="+mn-lt"/>
        </a:defRPr>
      </a:lvl2pPr>
      <a:lvl3pPr marL="1143000" indent="-228600" algn="l" defTabSz="-13873163" rtl="0" eaLnBrk="0" fontAlgn="base" hangingPunct="0">
        <a:spcBef>
          <a:spcPct val="20000"/>
        </a:spcBef>
        <a:spcAft>
          <a:spcPct val="0"/>
        </a:spcAft>
        <a:buClr>
          <a:schemeClr val="bg1"/>
        </a:buClr>
        <a:buSzPct val="120000"/>
        <a:buChar char="•"/>
        <a:defRPr sz="2800">
          <a:solidFill>
            <a:schemeClr val="tx1"/>
          </a:solidFill>
          <a:latin typeface="+mn-lt"/>
        </a:defRPr>
      </a:lvl3pPr>
      <a:lvl4pPr marL="1600200" indent="-228600" algn="l" defTabSz="-13873163" rtl="0" eaLnBrk="0" fontAlgn="base" hangingPunct="0">
        <a:spcBef>
          <a:spcPct val="20000"/>
        </a:spcBef>
        <a:spcAft>
          <a:spcPct val="0"/>
        </a:spcAft>
        <a:buClr>
          <a:schemeClr val="bg1"/>
        </a:buClr>
        <a:buSzPct val="120000"/>
        <a:buChar char="•"/>
        <a:defRPr sz="2800">
          <a:solidFill>
            <a:schemeClr val="tx1"/>
          </a:solidFill>
          <a:latin typeface="+mn-lt"/>
        </a:defRPr>
      </a:lvl4pPr>
      <a:lvl5pPr marL="2057400" indent="-228600" algn="l" defTabSz="-13873163" rtl="0" eaLnBrk="0" fontAlgn="base" hangingPunct="0">
        <a:spcBef>
          <a:spcPct val="20000"/>
        </a:spcBef>
        <a:spcAft>
          <a:spcPct val="0"/>
        </a:spcAft>
        <a:buClr>
          <a:schemeClr val="bg1"/>
        </a:buClr>
        <a:buSzPct val="120000"/>
        <a:buChar char="•"/>
        <a:defRPr sz="2800">
          <a:solidFill>
            <a:schemeClr val="tx1"/>
          </a:solidFill>
          <a:latin typeface="+mn-lt"/>
        </a:defRPr>
      </a:lvl5pPr>
      <a:lvl6pPr marL="2514600" indent="-228600" algn="l" defTabSz="-13873163" rtl="0" eaLnBrk="0" fontAlgn="base" hangingPunct="0">
        <a:spcBef>
          <a:spcPct val="20000"/>
        </a:spcBef>
        <a:spcAft>
          <a:spcPct val="0"/>
        </a:spcAft>
        <a:buClr>
          <a:schemeClr val="bg1"/>
        </a:buClr>
        <a:buSzPct val="120000"/>
        <a:buChar char="•"/>
        <a:defRPr sz="2800">
          <a:solidFill>
            <a:schemeClr val="tx1"/>
          </a:solidFill>
          <a:latin typeface="+mn-lt"/>
        </a:defRPr>
      </a:lvl6pPr>
      <a:lvl7pPr marL="2971800" indent="-228600" algn="l" defTabSz="-13873163" rtl="0" eaLnBrk="0" fontAlgn="base" hangingPunct="0">
        <a:spcBef>
          <a:spcPct val="20000"/>
        </a:spcBef>
        <a:spcAft>
          <a:spcPct val="0"/>
        </a:spcAft>
        <a:buClr>
          <a:schemeClr val="bg1"/>
        </a:buClr>
        <a:buSzPct val="120000"/>
        <a:buChar char="•"/>
        <a:defRPr sz="2800">
          <a:solidFill>
            <a:schemeClr val="tx1"/>
          </a:solidFill>
          <a:latin typeface="+mn-lt"/>
        </a:defRPr>
      </a:lvl7pPr>
      <a:lvl8pPr marL="3429000" indent="-228600" algn="l" defTabSz="-13873163" rtl="0" eaLnBrk="0" fontAlgn="base" hangingPunct="0">
        <a:spcBef>
          <a:spcPct val="20000"/>
        </a:spcBef>
        <a:spcAft>
          <a:spcPct val="0"/>
        </a:spcAft>
        <a:buClr>
          <a:schemeClr val="bg1"/>
        </a:buClr>
        <a:buSzPct val="120000"/>
        <a:buChar char="•"/>
        <a:defRPr sz="2800">
          <a:solidFill>
            <a:schemeClr val="tx1"/>
          </a:solidFill>
          <a:latin typeface="+mn-lt"/>
        </a:defRPr>
      </a:lvl8pPr>
      <a:lvl9pPr marL="3886200" indent="-228600" algn="l" defTabSz="-13873163" rtl="0" eaLnBrk="0" fontAlgn="base" hangingPunct="0">
        <a:spcBef>
          <a:spcPct val="20000"/>
        </a:spcBef>
        <a:spcAft>
          <a:spcPct val="0"/>
        </a:spcAft>
        <a:buClr>
          <a:schemeClr val="bg1"/>
        </a:buClr>
        <a:buSzPct val="12000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C3DE0C3-9EC5-4BF8-BB58-3D4C44B9B40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4304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34304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34304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34304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4304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34304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34304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34305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34305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34305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34305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34305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34305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4305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34305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34305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34305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34306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34306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34306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34306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34306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34306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34306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34306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34306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34306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34307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34307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34307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34307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34307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34307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34307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34307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34307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3" name="Group 39"/>
            <p:cNvGrpSpPr>
              <a:grpSpLocks/>
            </p:cNvGrpSpPr>
            <p:nvPr userDrawn="1"/>
          </p:nvGrpSpPr>
          <p:grpSpPr bwMode="auto">
            <a:xfrm>
              <a:off x="0" y="1632"/>
              <a:ext cx="5758" cy="1858"/>
              <a:chOff x="0" y="1632"/>
              <a:chExt cx="5758" cy="1858"/>
            </a:xfrm>
          </p:grpSpPr>
          <p:sp>
            <p:nvSpPr>
              <p:cNvPr id="34308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34308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34308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30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4308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accent2"/>
                </a:solidFill>
                <a:effectLst>
                  <a:outerShdw blurRad="38100" dist="38100" dir="2700000" algn="tl">
                    <a:srgbClr val="000000"/>
                  </a:outerShdw>
                </a:effectLst>
              </a:defRPr>
            </a:lvl1pPr>
          </a:lstStyle>
          <a:p>
            <a:fld id="{938CFDAF-8EE6-45F6-BC41-4F0A90491DB1}" type="slidenum">
              <a:rPr lang="en-GB"/>
              <a:pPr/>
              <a:t>‹#›</a:t>
            </a:fld>
            <a:endParaRPr lang="en-GB"/>
          </a:p>
        </p:txBody>
      </p:sp>
      <p:sp>
        <p:nvSpPr>
          <p:cNvPr id="343087" name="Rectangle 4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343088" name="Rectangle 4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Lst>
  <p:timing>
    <p:tnLst>
      <p:par>
        <p:cTn id="1" dur="indefinite" restart="never" nodeType="tmRoot"/>
      </p:par>
    </p:tnLst>
  </p:timing>
  <p:txStyles>
    <p:titleStyle>
      <a:lvl1pPr algn="ctr" rtl="0" fontAlgn="base">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2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2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2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2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2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2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2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radiographics.rsnajnls.org/cgi/content/full/21/4/799/F9A" TargetMode="Externa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radiographics.rsnajnls.org/cgi/content/full/21/4/799/F10B" TargetMode="Externa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radiographics.rsnajnls.org/cgi/content/full/21/4/799/F18" TargetMode="Externa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radiographics.rsnajnls.org/cgi/content/full/21/4/799/F19" TargetMode="Externa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radiographics.rsnajnls.org/cgi/content/full/21/4/799/F17" TargetMode="Externa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radiographics.rsnajnls.org/cgi/content/full/21/4/799/F21" TargetMode="External"/><Relationship Id="rId1" Type="http://schemas.openxmlformats.org/officeDocument/2006/relationships/slideLayout" Target="../slideLayouts/slideLayout40.xml"/><Relationship Id="rId5" Type="http://schemas.openxmlformats.org/officeDocument/2006/relationships/image" Target="../media/image18.jpeg"/><Relationship Id="rId4" Type="http://schemas.openxmlformats.org/officeDocument/2006/relationships/hyperlink" Target="http://images.google.co.ke/imgres?imgurl=http://www.virtualhorses.com/HorseProducts/HorseShoeFrameBinS.jpg&amp;imgrefurl=http://www.virtualhorses.com/HorseProducts/EquestrianDecor.htm&amp;usg=__qIs04BOu6MCgozwGYYXTErKDxo4=&amp;h=300&amp;w=300&amp;sz=16&amp;hl=en&amp;start=7&amp;um=1&amp;tbnid=D_u5R5KkE_s24M:&amp;tbnh=116&amp;tbnw=116&amp;prev=/images?q=horse+shoe&amp;hl=en&amp;um=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radiographics.rsnajnls.org/cgi/content/full/21/4/799/F25" TargetMode="Externa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radiographics.rsnajnls.org/cgi/content/full/21/4/799/F27" TargetMode="External"/><Relationship Id="rId1" Type="http://schemas.openxmlformats.org/officeDocument/2006/relationships/slideLayout" Target="../slideLayouts/slideLayout40.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radiographics.rsnajnls.org/cgi/content/full/21/4/799/F9A" TargetMode="External"/><Relationship Id="rId2" Type="http://schemas.openxmlformats.org/officeDocument/2006/relationships/image" Target="../media/image22.jpeg"/><Relationship Id="rId1" Type="http://schemas.openxmlformats.org/officeDocument/2006/relationships/slideLayout" Target="../slideLayouts/slideLayout40.xml"/><Relationship Id="rId4" Type="http://schemas.openxmlformats.org/officeDocument/2006/relationships/image" Target="../media/image12.gif"/></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radiology.rsnajnls.org/cgi/content/full/250/2/309/F1" TargetMode="External"/><Relationship Id="rId1" Type="http://schemas.openxmlformats.org/officeDocument/2006/relationships/slideLayout" Target="../slideLayouts/slideLayout40.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8" Type="http://schemas.openxmlformats.org/officeDocument/2006/relationships/hyperlink" Target="http://radiographics.rsnajnls.org/cgi/content/full/24/2/e20/F1D" TargetMode="External"/><Relationship Id="rId3" Type="http://schemas.openxmlformats.org/officeDocument/2006/relationships/image" Target="../media/image26.gif"/><Relationship Id="rId7" Type="http://schemas.openxmlformats.org/officeDocument/2006/relationships/image" Target="../media/image28.gif"/><Relationship Id="rId2" Type="http://schemas.openxmlformats.org/officeDocument/2006/relationships/hyperlink" Target="http://radiographics.rsnajnls.org/cgi/content/full/24/2/e20/F1A" TargetMode="External"/><Relationship Id="rId1" Type="http://schemas.openxmlformats.org/officeDocument/2006/relationships/slideLayout" Target="../slideLayouts/slideLayout40.xml"/><Relationship Id="rId6" Type="http://schemas.openxmlformats.org/officeDocument/2006/relationships/hyperlink" Target="http://radiographics.rsnajnls.org/cgi/content/full/24/2/e20/F1C" TargetMode="External"/><Relationship Id="rId5" Type="http://schemas.openxmlformats.org/officeDocument/2006/relationships/image" Target="../media/image27.gif"/><Relationship Id="rId4" Type="http://schemas.openxmlformats.org/officeDocument/2006/relationships/hyperlink" Target="http://radiographics.rsnajnls.org/cgi/content/full/24/2/e20/F1B" TargetMode="External"/><Relationship Id="rId9" Type="http://schemas.openxmlformats.org/officeDocument/2006/relationships/image" Target="../media/image29.gif"/></Relationships>
</file>

<file path=ppt/slides/_rels/slide2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radiographics.rsnajnls.org/cgi/content/full/24/2/e20/F2A" TargetMode="External"/><Relationship Id="rId1" Type="http://schemas.openxmlformats.org/officeDocument/2006/relationships/slideLayout" Target="../slideLayouts/slideLayout35.xml"/><Relationship Id="rId5" Type="http://schemas.openxmlformats.org/officeDocument/2006/relationships/image" Target="../media/image31.gif"/><Relationship Id="rId4" Type="http://schemas.openxmlformats.org/officeDocument/2006/relationships/hyperlink" Target="http://radiographics.rsnajnls.org/cgi/content/full/24/2/e20/F2B"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radiographics.rsnajnls.org/cgi/content/full/24/2/e20/F18" TargetMode="External"/><Relationship Id="rId1" Type="http://schemas.openxmlformats.org/officeDocument/2006/relationships/slideLayout" Target="../slideLayouts/slideLayout40.xml"/><Relationship Id="rId5" Type="http://schemas.openxmlformats.org/officeDocument/2006/relationships/image" Target="../media/image33.gif"/><Relationship Id="rId4" Type="http://schemas.openxmlformats.org/officeDocument/2006/relationships/hyperlink" Target="http://radiographics.rsnajnls.org/cgi/content/full/24/2/e20/F1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gif"/><Relationship Id="rId7" Type="http://schemas.openxmlformats.org/officeDocument/2006/relationships/image" Target="../media/image36.gif"/><Relationship Id="rId2" Type="http://schemas.openxmlformats.org/officeDocument/2006/relationships/hyperlink" Target="http://radiographics.rsnajnls.org/cgi/content/full/24/2/e20/F12A" TargetMode="External"/><Relationship Id="rId1" Type="http://schemas.openxmlformats.org/officeDocument/2006/relationships/slideLayout" Target="../slideLayouts/slideLayout40.xml"/><Relationship Id="rId6" Type="http://schemas.openxmlformats.org/officeDocument/2006/relationships/hyperlink" Target="http://radiographics.rsnajnls.org/cgi/content/full/24/2/e20/F12C" TargetMode="External"/><Relationship Id="rId5" Type="http://schemas.openxmlformats.org/officeDocument/2006/relationships/image" Target="../media/image35.gif"/><Relationship Id="rId4" Type="http://schemas.openxmlformats.org/officeDocument/2006/relationships/hyperlink" Target="http://radiographics.rsnajnls.org/cgi/content/full/24/2/e20/F12B"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radiographics.rsnajnls.org/cgi/content/full/24/2/e20/F13A" TargetMode="External"/><Relationship Id="rId1" Type="http://schemas.openxmlformats.org/officeDocument/2006/relationships/slideLayout" Target="../slideLayouts/slideLayout40.xml"/><Relationship Id="rId5" Type="http://schemas.openxmlformats.org/officeDocument/2006/relationships/image" Target="../media/image38.gif"/><Relationship Id="rId4" Type="http://schemas.openxmlformats.org/officeDocument/2006/relationships/hyperlink" Target="http://radiographics.rsnajnls.org/cgi/content/full/24/2/e20/F13B"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radiographics.rsnajnls.org/cgi/content/full/24/2/e20/F16A" TargetMode="External"/><Relationship Id="rId1" Type="http://schemas.openxmlformats.org/officeDocument/2006/relationships/slideLayout" Target="../slideLayouts/slideLayout40.xml"/><Relationship Id="rId5" Type="http://schemas.openxmlformats.org/officeDocument/2006/relationships/image" Target="../media/image40.gif"/><Relationship Id="rId4" Type="http://schemas.openxmlformats.org/officeDocument/2006/relationships/hyperlink" Target="http://radiographics.rsnajnls.org/cgi/content/full/24/2/e20/F16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hyperlink" Target="http://radiographics.rsnajnls.org/cgi/content/full/24/2/e20/F17A" TargetMode="External"/><Relationship Id="rId1" Type="http://schemas.openxmlformats.org/officeDocument/2006/relationships/slideLayout" Target="../slideLayouts/slideLayout40.xml"/><Relationship Id="rId5" Type="http://schemas.openxmlformats.org/officeDocument/2006/relationships/image" Target="../media/image42.gif"/><Relationship Id="rId4" Type="http://schemas.openxmlformats.org/officeDocument/2006/relationships/hyperlink" Target="http://radiographics.rsnajnls.org/cgi/content/full/24/2/e20/F17B"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image" Target="../media/image45.gif"/><Relationship Id="rId2" Type="http://schemas.openxmlformats.org/officeDocument/2006/relationships/hyperlink" Target="http://radiographics.rsnajnls.org/cgi/content/full/24/suppl_1/S35/F9A" TargetMode="External"/><Relationship Id="rId1" Type="http://schemas.openxmlformats.org/officeDocument/2006/relationships/slideLayout" Target="../slideLayouts/slideLayout40.xml"/><Relationship Id="rId6" Type="http://schemas.openxmlformats.org/officeDocument/2006/relationships/hyperlink" Target="http://radiographics.rsnajnls.org/cgi/content/full/24/suppl_1/S35/F9C" TargetMode="External"/><Relationship Id="rId5" Type="http://schemas.openxmlformats.org/officeDocument/2006/relationships/image" Target="../media/image44.gif"/><Relationship Id="rId4" Type="http://schemas.openxmlformats.org/officeDocument/2006/relationships/hyperlink" Target="http://radiographics.rsnajnls.org/cgi/content/full/24/suppl_1/S35/F9B"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hyperlink" Target="http://radiographics.rsnajnls.org/cgi/content/full/28/1/23/F2A" TargetMode="External"/><Relationship Id="rId1" Type="http://schemas.openxmlformats.org/officeDocument/2006/relationships/slideLayout" Target="../slideLayouts/slideLayout40.xml"/><Relationship Id="rId5" Type="http://schemas.openxmlformats.org/officeDocument/2006/relationships/image" Target="../media/image47.gif"/><Relationship Id="rId4" Type="http://schemas.openxmlformats.org/officeDocument/2006/relationships/hyperlink" Target="http://radiographics.rsnajnls.org/cgi/content/full/28/1/23/F2B"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hyperlink" Target="http://radiographics.rsnajnls.org/cgi/content/full/28/1/23/F20" TargetMode="Externa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hyperlink" Target="http://radiology.rsnajnls.org/cgi/content/full/236/2/441/F4" TargetMode="Externa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hyperlink" Target="http://radiology.rsnajnls.org/cgi/content/full/236/2/441/F6" TargetMode="Externa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hyperlink" Target="http://radiographics.rsnajnls.org/cgi/content/full/24/suppl_1/S195/F5A" TargetMode="Externa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hyperlink" Target="http://radiographics.rsnajnls.org/cgi/content/full/24/suppl_1/S195/F6A" TargetMode="Externa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hyperlink" Target="http://radiographics.rsnajnls.org/cgi/content/full/24/suppl_1/S195/F18" TargetMode="Externa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hyperlink" Target="http://radiographics.rsnajnls.org/cgi/content/full/24/suppl_1/S195/F21" TargetMode="Externa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hyperlink" Target="http://radiographics.rsnajnls.org/cgi/content/full/24/suppl_1/S195/F24B" TargetMode="Externa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hyperlink" Target="http://radiographics.rsnajnls.org/cgi/content/full/24/suppl_1/S195/F25" TargetMode="Externa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xml"/><Relationship Id="rId1" Type="http://schemas.openxmlformats.org/officeDocument/2006/relationships/slideLayout" Target="../slideLayouts/slideLayout62.xml"/><Relationship Id="rId4" Type="http://schemas.openxmlformats.org/officeDocument/2006/relationships/image" Target="../media/image61.jpeg"/></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0.xml"/><Relationship Id="rId4" Type="http://schemas.openxmlformats.org/officeDocument/2006/relationships/image" Target="../media/image71.jpeg"/></Relationships>
</file>

<file path=ppt/slides/_rels/slide59.xml.rels><?xml version="1.0" encoding="UTF-8" standalone="yes"?>
<Relationships xmlns="http://schemas.openxmlformats.org/package/2006/relationships"><Relationship Id="rId3" Type="http://schemas.openxmlformats.org/officeDocument/2006/relationships/hyperlink" Target="http://radiographics.rsnajnls.org/cgi/content/full/27/1/63/F1A" TargetMode="External"/><Relationship Id="rId2" Type="http://schemas.openxmlformats.org/officeDocument/2006/relationships/image" Target="../media/image72.jpeg"/><Relationship Id="rId1" Type="http://schemas.openxmlformats.org/officeDocument/2006/relationships/slideLayout" Target="../slideLayouts/slideLayout40.xml"/><Relationship Id="rId6" Type="http://schemas.openxmlformats.org/officeDocument/2006/relationships/image" Target="../media/image74.gif"/><Relationship Id="rId5" Type="http://schemas.openxmlformats.org/officeDocument/2006/relationships/hyperlink" Target="http://radiographics.rsnajnls.org/cgi/content/full/27/1/63/F1B" TargetMode="External"/><Relationship Id="rId4" Type="http://schemas.openxmlformats.org/officeDocument/2006/relationships/image" Target="../media/image73.gi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84.xml"/></Relationships>
</file>

<file path=ppt/slides/_rels/slide6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6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3.xml"/><Relationship Id="rId1" Type="http://schemas.openxmlformats.org/officeDocument/2006/relationships/slideLayout" Target="../slideLayouts/slideLayout100.xml"/></Relationships>
</file>

<file path=ppt/slides/_rels/slide6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4.xml"/><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5.xml"/><Relationship Id="rId1" Type="http://schemas.openxmlformats.org/officeDocument/2006/relationships/slideLayout" Target="../slideLayouts/slideLayout105.xml"/><Relationship Id="rId6" Type="http://schemas.openxmlformats.org/officeDocument/2006/relationships/image" Target="../media/image2.png"/><Relationship Id="rId5" Type="http://schemas.openxmlformats.org/officeDocument/2006/relationships/image" Target="../media/image86.jpeg"/><Relationship Id="rId4" Type="http://schemas.openxmlformats.org/officeDocument/2006/relationships/image" Target="../media/image85.jpeg"/></Relationships>
</file>

<file path=ppt/slides/_rels/slide7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6.xml"/><Relationship Id="rId1" Type="http://schemas.openxmlformats.org/officeDocument/2006/relationships/slideLayout" Target="../slideLayouts/slideLayout106.xml"/><Relationship Id="rId4" Type="http://schemas.openxmlformats.org/officeDocument/2006/relationships/image" Target="../media/image8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7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95.xml"/></Relationships>
</file>

<file path=ppt/slides/_rels/slide7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90.xml"/></Relationships>
</file>

<file path=ppt/slides/_rels/slide75.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hyperlink" Target="http://radiographics.rsnajnls.org/content/vol24/suppl_1/images/large/g04oc24c01a.jpeg" TargetMode="External"/><Relationship Id="rId1" Type="http://schemas.openxmlformats.org/officeDocument/2006/relationships/slideLayout" Target="../slideLayouts/slideLayout90.xml"/></Relationships>
</file>

<file path=ppt/slides/_rels/slide76.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hyperlink" Target="http://radiographics.rsnajnls.org/content/vol24/suppl_1/images/large/g04oc24c01a.jpeg" TargetMode="External"/><Relationship Id="rId1" Type="http://schemas.openxmlformats.org/officeDocument/2006/relationships/slideLayout" Target="../slideLayouts/slideLayout95.xml"/><Relationship Id="rId5" Type="http://schemas.openxmlformats.org/officeDocument/2006/relationships/image" Target="../media/image92.gif"/><Relationship Id="rId4" Type="http://schemas.openxmlformats.org/officeDocument/2006/relationships/hyperlink" Target="http://radiographics.rsnajnls.org/content/vol24/suppl_1/images/large/g04oc24g01b.jpeg" TargetMode="External"/></Relationships>
</file>

<file path=ppt/slides/_rels/slide77.xml.rels><?xml version="1.0" encoding="UTF-8" standalone="yes"?>
<Relationships xmlns="http://schemas.openxmlformats.org/package/2006/relationships"><Relationship Id="rId8" Type="http://schemas.openxmlformats.org/officeDocument/2006/relationships/image" Target="../media/image95.gif"/><Relationship Id="rId3" Type="http://schemas.openxmlformats.org/officeDocument/2006/relationships/hyperlink" Target="http://radiographics.rsnajnls.org/cgi/content/full/24/suppl_1/S247/F3A" TargetMode="External"/><Relationship Id="rId7" Type="http://schemas.openxmlformats.org/officeDocument/2006/relationships/hyperlink" Target="http://radiographics.rsnajnls.org/cgi/content/full/24/suppl_1/S247/F3C" TargetMode="External"/><Relationship Id="rId2" Type="http://schemas.openxmlformats.org/officeDocument/2006/relationships/hyperlink" Target="http://radiographics.rsnajnls.org/cgi/content/full/24/suppl_1/S247" TargetMode="External"/><Relationship Id="rId1" Type="http://schemas.openxmlformats.org/officeDocument/2006/relationships/slideLayout" Target="../slideLayouts/slideLayout95.xml"/><Relationship Id="rId6" Type="http://schemas.openxmlformats.org/officeDocument/2006/relationships/image" Target="../media/image94.gif"/><Relationship Id="rId5" Type="http://schemas.openxmlformats.org/officeDocument/2006/relationships/hyperlink" Target="http://radiographics.rsnajnls.org/cgi/content/full/24/suppl_1/S247/F3B" TargetMode="External"/><Relationship Id="rId4" Type="http://schemas.openxmlformats.org/officeDocument/2006/relationships/image" Target="../media/image93.gif"/></Relationships>
</file>

<file path=ppt/slides/_rels/slide78.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hyperlink" Target="http://radiographics.rsnajnls.org/cgi/content/full/24/suppl_1/S247/F6A" TargetMode="External"/><Relationship Id="rId1" Type="http://schemas.openxmlformats.org/officeDocument/2006/relationships/slideLayout" Target="../slideLayouts/slideLayout95.xml"/><Relationship Id="rId5" Type="http://schemas.openxmlformats.org/officeDocument/2006/relationships/image" Target="../media/image97.gif"/><Relationship Id="rId4" Type="http://schemas.openxmlformats.org/officeDocument/2006/relationships/hyperlink" Target="http://radiographics.rsnajnls.org/cgi/content/full/24/suppl_1/S247/F6B"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98.gif"/><Relationship Id="rId2" Type="http://schemas.openxmlformats.org/officeDocument/2006/relationships/hyperlink" Target="http://radiographics.rsnajnls.org/content/vol24/suppl_1/images/large/g04oc24g06c.jpeg" TargetMode="External"/><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radiographics.rsnajnls.org/cgi/content/full/21/4/799/F4" TargetMode="External"/><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hyperlink" Target="http://radiographics.rsnajnls.org/content/vol24/suppl_1/images/large/g04oc24c08a.jpeg" TargetMode="External"/><Relationship Id="rId1" Type="http://schemas.openxmlformats.org/officeDocument/2006/relationships/slideLayout" Target="../slideLayouts/slideLayout95.xml"/><Relationship Id="rId5" Type="http://schemas.openxmlformats.org/officeDocument/2006/relationships/image" Target="../media/image100.gif"/><Relationship Id="rId4" Type="http://schemas.openxmlformats.org/officeDocument/2006/relationships/hyperlink" Target="http://radiographics.rsnajnls.org/cgi/content/full/24/suppl_1/S247/F8B"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01.gif"/><Relationship Id="rId2" Type="http://schemas.openxmlformats.org/officeDocument/2006/relationships/hyperlink" Target="http://radiographics.rsnajnls.org/cgi/content/full/24/suppl_1/S247/F9A" TargetMode="External"/><Relationship Id="rId1" Type="http://schemas.openxmlformats.org/officeDocument/2006/relationships/slideLayout" Target="../slideLayouts/slideLayout95.xml"/><Relationship Id="rId5" Type="http://schemas.openxmlformats.org/officeDocument/2006/relationships/image" Target="../media/image102.gif"/><Relationship Id="rId4" Type="http://schemas.openxmlformats.org/officeDocument/2006/relationships/hyperlink" Target="http://radiographics.rsnajnls.org/cgi/content/full/24/suppl_1/S247/F9B"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03.gif"/><Relationship Id="rId7" Type="http://schemas.openxmlformats.org/officeDocument/2006/relationships/image" Target="../media/image105.gif"/><Relationship Id="rId2" Type="http://schemas.openxmlformats.org/officeDocument/2006/relationships/hyperlink" Target="http://radiographics.rsnajnls.org/cgi/content/full/24/suppl_1/S247/F13A" TargetMode="External"/><Relationship Id="rId1" Type="http://schemas.openxmlformats.org/officeDocument/2006/relationships/slideLayout" Target="../slideLayouts/slideLayout95.xml"/><Relationship Id="rId6" Type="http://schemas.openxmlformats.org/officeDocument/2006/relationships/hyperlink" Target="http://radiographics.rsnajnls.org/cgi/content/full/24/suppl_1/S247/F13C" TargetMode="External"/><Relationship Id="rId5" Type="http://schemas.openxmlformats.org/officeDocument/2006/relationships/image" Target="../media/image104.gif"/><Relationship Id="rId4" Type="http://schemas.openxmlformats.org/officeDocument/2006/relationships/hyperlink" Target="http://radiographics.rsnajnls.org/cgi/content/full/24/suppl_1/S247/F13B"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06.gif"/><Relationship Id="rId2" Type="http://schemas.openxmlformats.org/officeDocument/2006/relationships/hyperlink" Target="http://radiographics.rsnajnls.org/cgi/content/full/24/suppl_1/S247/F15A" TargetMode="External"/><Relationship Id="rId1" Type="http://schemas.openxmlformats.org/officeDocument/2006/relationships/slideLayout" Target="../slideLayouts/slideLayout90.xml"/></Relationships>
</file>

<file path=ppt/slides/_rels/slide84.xml.rels><?xml version="1.0" encoding="UTF-8" standalone="yes"?>
<Relationships xmlns="http://schemas.openxmlformats.org/package/2006/relationships"><Relationship Id="rId3" Type="http://schemas.openxmlformats.org/officeDocument/2006/relationships/image" Target="../media/image106.gif"/><Relationship Id="rId7" Type="http://schemas.openxmlformats.org/officeDocument/2006/relationships/image" Target="../media/image108.gif"/><Relationship Id="rId2" Type="http://schemas.openxmlformats.org/officeDocument/2006/relationships/hyperlink" Target="http://radiographics.rsnajnls.org/cgi/content/full/24/suppl_1/S247/F15A" TargetMode="External"/><Relationship Id="rId1" Type="http://schemas.openxmlformats.org/officeDocument/2006/relationships/slideLayout" Target="../slideLayouts/slideLayout95.xml"/><Relationship Id="rId6" Type="http://schemas.openxmlformats.org/officeDocument/2006/relationships/hyperlink" Target="http://radiographics.rsnajnls.org/cgi/content/full/24/suppl_1/S247/F15C" TargetMode="External"/><Relationship Id="rId5" Type="http://schemas.openxmlformats.org/officeDocument/2006/relationships/image" Target="../media/image107.gif"/><Relationship Id="rId4" Type="http://schemas.openxmlformats.org/officeDocument/2006/relationships/hyperlink" Target="http://radiographics.rsnajnls.org/cgi/content/full/24/suppl_1/S247/F15B"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09.gif"/><Relationship Id="rId7" Type="http://schemas.openxmlformats.org/officeDocument/2006/relationships/image" Target="../media/image111.gif"/><Relationship Id="rId2" Type="http://schemas.openxmlformats.org/officeDocument/2006/relationships/hyperlink" Target="http://radiographics.rsnajnls.org/content/vol24/suppl_1/images/large/g04oc24c16a.jpeg" TargetMode="External"/><Relationship Id="rId1" Type="http://schemas.openxmlformats.org/officeDocument/2006/relationships/slideLayout" Target="../slideLayouts/slideLayout95.xml"/><Relationship Id="rId6" Type="http://schemas.openxmlformats.org/officeDocument/2006/relationships/hyperlink" Target="http://radiographics.rsnajnls.org/cgi/content/full/24/suppl_1/S247/F16C" TargetMode="External"/><Relationship Id="rId5" Type="http://schemas.openxmlformats.org/officeDocument/2006/relationships/image" Target="../media/image110.gif"/><Relationship Id="rId4" Type="http://schemas.openxmlformats.org/officeDocument/2006/relationships/hyperlink" Target="http://radiographics.rsnajnls.org/cgi/content/full/24/suppl_1/S247/F16B"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12.gif"/><Relationship Id="rId2" Type="http://schemas.openxmlformats.org/officeDocument/2006/relationships/hyperlink" Target="http://radiographics.rsnajnls.org/cgi/content/full/24/suppl_1/S247/F20A" TargetMode="External"/><Relationship Id="rId1" Type="http://schemas.openxmlformats.org/officeDocument/2006/relationships/slideLayout" Target="../slideLayouts/slideLayout90.xml"/><Relationship Id="rId5" Type="http://schemas.openxmlformats.org/officeDocument/2006/relationships/image" Target="../media/image113.gif"/><Relationship Id="rId4" Type="http://schemas.openxmlformats.org/officeDocument/2006/relationships/hyperlink" Target="http://radiographics.rsnajnls.org/cgi/content/full/24/suppl_1/S247/F20B"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114.gif"/><Relationship Id="rId2" Type="http://schemas.openxmlformats.org/officeDocument/2006/relationships/hyperlink" Target="http://radiographics.rsnajnls.org/cgi/content/full/24/suppl_1/S247/F23A" TargetMode="External"/><Relationship Id="rId1" Type="http://schemas.openxmlformats.org/officeDocument/2006/relationships/slideLayout" Target="../slideLayouts/slideLayout90.xml"/><Relationship Id="rId5" Type="http://schemas.openxmlformats.org/officeDocument/2006/relationships/image" Target="../media/image115.gif"/><Relationship Id="rId4" Type="http://schemas.openxmlformats.org/officeDocument/2006/relationships/hyperlink" Target="http://radiographics.rsnajnls.org/cgi/content/full/24/suppl_1/S247/F23B" TargetMode="External"/></Relationships>
</file>

<file path=ppt/slides/_rels/slide88.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95.xml"/></Relationships>
</file>

<file path=ppt/slides/_rels/slide8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radiographics.rsnajnls.org/cgi/content/full/21/4/799/F2B" TargetMode="External"/><Relationship Id="rId1" Type="http://schemas.openxmlformats.org/officeDocument/2006/relationships/slideLayout" Target="../slideLayouts/slideLayout40.xml"/><Relationship Id="rId5" Type="http://schemas.openxmlformats.org/officeDocument/2006/relationships/image" Target="../media/image10.gif"/><Relationship Id="rId4" Type="http://schemas.openxmlformats.org/officeDocument/2006/relationships/hyperlink" Target="http://radiographics.rsnajnls.org/cgi/content/full/21/4/799/F2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a:solidFill>
            <a:schemeClr val="accent2">
              <a:lumMod val="20000"/>
              <a:lumOff val="80000"/>
            </a:schemeClr>
          </a:solidFill>
        </p:spPr>
        <p:txBody>
          <a:bodyPr>
            <a:normAutofit/>
          </a:bodyPr>
          <a:lstStyle/>
          <a:p>
            <a:r>
              <a:rPr lang="en-US" sz="6600" dirty="0" smtClean="0">
                <a:solidFill>
                  <a:schemeClr val="accent2">
                    <a:lumMod val="50000"/>
                  </a:schemeClr>
                </a:solidFill>
                <a:latin typeface="Bauhaus 93" pitchFamily="82" charset="0"/>
              </a:rPr>
              <a:t>Urinary tract Imaging.</a:t>
            </a:r>
            <a:endParaRPr lang="en-US" sz="6600" dirty="0">
              <a:solidFill>
                <a:schemeClr val="accent2">
                  <a:lumMod val="50000"/>
                </a:schemeClr>
              </a:solidFill>
              <a:latin typeface="Bauhaus 93" pitchFamily="82" charset="0"/>
            </a:endParaRPr>
          </a:p>
        </p:txBody>
      </p:sp>
      <p:sp>
        <p:nvSpPr>
          <p:cNvPr id="3" name="Subtitle 2"/>
          <p:cNvSpPr>
            <a:spLocks noGrp="1"/>
          </p:cNvSpPr>
          <p:nvPr>
            <p:ph type="subTitle" idx="1"/>
          </p:nvPr>
        </p:nvSpPr>
        <p:spPr>
          <a:xfrm>
            <a:off x="1371600" y="5943600"/>
            <a:ext cx="6400800" cy="914400"/>
          </a:xfrm>
        </p:spPr>
        <p:txBody>
          <a:bodyPr>
            <a:normAutofit fontScale="55000" lnSpcReduction="20000"/>
          </a:bodyPr>
          <a:lstStyle/>
          <a:p>
            <a:r>
              <a:rPr lang="en-US" dirty="0" smtClean="0">
                <a:solidFill>
                  <a:schemeClr val="tx1"/>
                </a:solidFill>
                <a:latin typeface="Berlin Sans FB" pitchFamily="34" charset="0"/>
              </a:rPr>
              <a:t>Dr Alfred Odhiambo.</a:t>
            </a:r>
          </a:p>
          <a:p>
            <a:r>
              <a:rPr lang="en-US" dirty="0" smtClean="0">
                <a:solidFill>
                  <a:schemeClr val="tx1"/>
                </a:solidFill>
                <a:latin typeface="Berlin Sans FB" pitchFamily="34" charset="0"/>
              </a:rPr>
              <a:t>Lecturer </a:t>
            </a:r>
            <a:r>
              <a:rPr lang="en-US" dirty="0" err="1" smtClean="0">
                <a:solidFill>
                  <a:schemeClr val="tx1"/>
                </a:solidFill>
                <a:latin typeface="Berlin Sans FB" pitchFamily="34" charset="0"/>
              </a:rPr>
              <a:t>UoN</a:t>
            </a:r>
            <a:r>
              <a:rPr lang="en-US" dirty="0" smtClean="0">
                <a:solidFill>
                  <a:schemeClr val="tx1"/>
                </a:solidFill>
                <a:latin typeface="Berlin Sans FB" pitchFamily="34" charset="0"/>
              </a:rPr>
              <a:t>.</a:t>
            </a:r>
          </a:p>
          <a:p>
            <a:r>
              <a:rPr lang="en-US" dirty="0" smtClean="0">
                <a:solidFill>
                  <a:schemeClr val="tx1"/>
                </a:solidFill>
                <a:latin typeface="Berlin Sans FB" pitchFamily="34" charset="0"/>
              </a:rPr>
              <a:t>11</a:t>
            </a:r>
            <a:r>
              <a:rPr lang="en-US" baseline="30000" dirty="0" smtClean="0">
                <a:solidFill>
                  <a:schemeClr val="tx1"/>
                </a:solidFill>
                <a:latin typeface="Berlin Sans FB" pitchFamily="34" charset="0"/>
              </a:rPr>
              <a:t>th</a:t>
            </a:r>
            <a:r>
              <a:rPr lang="en-US" dirty="0" smtClean="0">
                <a:solidFill>
                  <a:schemeClr val="tx1"/>
                </a:solidFill>
                <a:latin typeface="Berlin Sans FB" pitchFamily="34" charset="0"/>
              </a:rPr>
              <a:t> Feb 2021.</a:t>
            </a:r>
            <a:endParaRPr lang="en-US" dirty="0">
              <a:solidFill>
                <a:schemeClr val="tx1"/>
              </a:solidFill>
              <a:latin typeface="Berlin Sans FB" pitchFamily="34" charset="0"/>
            </a:endParaRPr>
          </a:p>
        </p:txBody>
      </p:sp>
      <p:pic>
        <p:nvPicPr>
          <p:cNvPr id="4" name="Picture 4" descr="Abbott Ur Tract 21"/>
          <p:cNvPicPr>
            <a:picLocks noChangeAspect="1" noChangeArrowheads="1"/>
          </p:cNvPicPr>
          <p:nvPr/>
        </p:nvPicPr>
        <p:blipFill>
          <a:blip r:embed="rId2"/>
          <a:srcRect l="25876" r="28317" b="10001"/>
          <a:stretch>
            <a:fillRect/>
          </a:stretch>
        </p:blipFill>
        <p:spPr bwMode="auto">
          <a:xfrm>
            <a:off x="2555877" y="1406695"/>
            <a:ext cx="3768723" cy="4479585"/>
          </a:xfrm>
          <a:prstGeom prst="rect">
            <a:avLst/>
          </a:prstGeom>
          <a:noFill/>
          <a:ln w="19050">
            <a:solidFill>
              <a:srgbClr val="DF1803"/>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2762"/>
          </a:xfrm>
          <a:solidFill>
            <a:schemeClr val="accent6">
              <a:lumMod val="20000"/>
              <a:lumOff val="80000"/>
            </a:schemeClr>
          </a:solidFill>
        </p:spPr>
        <p:txBody>
          <a:bodyPr>
            <a:noAutofit/>
          </a:bodyPr>
          <a:lstStyle/>
          <a:p>
            <a:r>
              <a:rPr lang="en-US" sz="7200" dirty="0" smtClean="0">
                <a:solidFill>
                  <a:schemeClr val="accent6">
                    <a:lumMod val="50000"/>
                  </a:schemeClr>
                </a:solidFill>
                <a:latin typeface="Bauhaus 93" pitchFamily="82" charset="0"/>
              </a:rPr>
              <a:t>IVU</a:t>
            </a:r>
            <a:endParaRPr lang="en-US" sz="7200" dirty="0">
              <a:solidFill>
                <a:schemeClr val="accent6">
                  <a:lumMod val="50000"/>
                </a:schemeClr>
              </a:solidFill>
              <a:latin typeface="Bauhaus 93" pitchFamily="82" charset="0"/>
            </a:endParaRPr>
          </a:p>
        </p:txBody>
      </p:sp>
      <p:sp>
        <p:nvSpPr>
          <p:cNvPr id="3" name="Content Placeholder 2"/>
          <p:cNvSpPr>
            <a:spLocks noGrp="1"/>
          </p:cNvSpPr>
          <p:nvPr>
            <p:ph idx="1"/>
          </p:nvPr>
        </p:nvSpPr>
        <p:spPr>
          <a:xfrm>
            <a:off x="0" y="3276600"/>
            <a:ext cx="5257800" cy="1905000"/>
          </a:xfrm>
        </p:spPr>
        <p:txBody>
          <a:bodyPr>
            <a:normAutofit fontScale="77500" lnSpcReduction="20000"/>
          </a:bodyPr>
          <a:lstStyle/>
          <a:p>
            <a:r>
              <a:rPr lang="en-US" sz="2800" dirty="0" smtClean="0">
                <a:latin typeface="Berlin Sans FB" pitchFamily="34" charset="0"/>
              </a:rPr>
              <a:t>The excretory urogram is a valuable examination of the urinary tract.</a:t>
            </a:r>
          </a:p>
          <a:p>
            <a:r>
              <a:rPr lang="en-US" sz="2800" dirty="0" smtClean="0">
                <a:latin typeface="Berlin Sans FB" pitchFamily="34" charset="0"/>
              </a:rPr>
              <a:t>It gives </a:t>
            </a:r>
            <a:r>
              <a:rPr lang="en-US" sz="2800" b="1" dirty="0" smtClean="0">
                <a:latin typeface="Berlin Sans FB" pitchFamily="34" charset="0"/>
              </a:rPr>
              <a:t>excellent anatomical images of the kidneys </a:t>
            </a:r>
            <a:r>
              <a:rPr lang="en-US" sz="2800" dirty="0" smtClean="0">
                <a:latin typeface="Berlin Sans FB" pitchFamily="34" charset="0"/>
              </a:rPr>
              <a:t>and to some extent an indication of their </a:t>
            </a:r>
            <a:r>
              <a:rPr lang="en-US" sz="3600" dirty="0" smtClean="0">
                <a:latin typeface="Berlin Sans FB" pitchFamily="34" charset="0"/>
              </a:rPr>
              <a:t>function. </a:t>
            </a:r>
            <a:endParaRPr lang="en-US" sz="3600" dirty="0">
              <a:latin typeface="Berlin Sans FB" pitchFamily="34" charset="0"/>
            </a:endParaRPr>
          </a:p>
        </p:txBody>
      </p:sp>
      <p:pic>
        <p:nvPicPr>
          <p:cNvPr id="190466" name="Picture 2" descr="http://library.med.utah.edu/WebPath/COW/COW141.jpg"/>
          <p:cNvPicPr>
            <a:picLocks noChangeAspect="1" noChangeArrowheads="1"/>
          </p:cNvPicPr>
          <p:nvPr/>
        </p:nvPicPr>
        <p:blipFill>
          <a:blip r:embed="rId2"/>
          <a:srcRect/>
          <a:stretch>
            <a:fillRect/>
          </a:stretch>
        </p:blipFill>
        <p:spPr bwMode="auto">
          <a:xfrm>
            <a:off x="5257800" y="1752599"/>
            <a:ext cx="3886200" cy="51088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20000"/>
              <a:lumOff val="80000"/>
            </a:schemeClr>
          </a:solidFill>
        </p:spPr>
        <p:txBody>
          <a:bodyPr>
            <a:normAutofit/>
          </a:bodyPr>
          <a:lstStyle/>
          <a:p>
            <a:r>
              <a:rPr lang="en-US" sz="5400" dirty="0" smtClean="0">
                <a:solidFill>
                  <a:schemeClr val="accent2">
                    <a:lumMod val="75000"/>
                  </a:schemeClr>
                </a:solidFill>
                <a:latin typeface="Bauhaus 93" pitchFamily="82" charset="0"/>
              </a:rPr>
              <a:t>Urographic Interpretation</a:t>
            </a:r>
            <a:endParaRPr lang="en-US" sz="5400" dirty="0">
              <a:solidFill>
                <a:schemeClr val="accent2">
                  <a:lumMod val="75000"/>
                </a:schemeClr>
              </a:solidFill>
              <a:latin typeface="Bauhaus 93" pitchFamily="82" charset="0"/>
            </a:endParaRPr>
          </a:p>
        </p:txBody>
      </p:sp>
      <p:sp>
        <p:nvSpPr>
          <p:cNvPr id="3" name="Content Placeholder 2"/>
          <p:cNvSpPr>
            <a:spLocks noGrp="1"/>
          </p:cNvSpPr>
          <p:nvPr>
            <p:ph idx="1"/>
          </p:nvPr>
        </p:nvSpPr>
        <p:spPr>
          <a:xfrm>
            <a:off x="0" y="1676400"/>
            <a:ext cx="9144000" cy="5181600"/>
          </a:xfrm>
        </p:spPr>
        <p:txBody>
          <a:bodyPr>
            <a:normAutofit fontScale="62500" lnSpcReduction="20000"/>
          </a:bodyPr>
          <a:lstStyle/>
          <a:p>
            <a:r>
              <a:rPr lang="en-US" dirty="0" smtClean="0">
                <a:latin typeface="Berlin Sans FB" pitchFamily="34" charset="0"/>
              </a:rPr>
              <a:t>The renal parenchyma is optimally assessed during the nephrographic</a:t>
            </a:r>
            <a:r>
              <a:rPr lang="en-US" baseline="30000" dirty="0" smtClean="0">
                <a:latin typeface="Berlin Sans FB" pitchFamily="34" charset="0"/>
              </a:rPr>
              <a:t> </a:t>
            </a:r>
            <a:r>
              <a:rPr lang="en-US" dirty="0" smtClean="0">
                <a:latin typeface="Berlin Sans FB" pitchFamily="34" charset="0"/>
              </a:rPr>
              <a:t>phase of urography. </a:t>
            </a:r>
          </a:p>
          <a:p>
            <a:r>
              <a:rPr lang="en-US" dirty="0" smtClean="0">
                <a:latin typeface="Berlin Sans FB" pitchFamily="34" charset="0"/>
              </a:rPr>
              <a:t>The entire renal contour should be assessed,</a:t>
            </a:r>
            <a:r>
              <a:rPr lang="en-US" baseline="30000" dirty="0" smtClean="0">
                <a:latin typeface="Berlin Sans FB" pitchFamily="34" charset="0"/>
              </a:rPr>
              <a:t> </a:t>
            </a:r>
            <a:r>
              <a:rPr lang="en-US" dirty="0" smtClean="0">
                <a:latin typeface="Berlin Sans FB" pitchFamily="34" charset="0"/>
              </a:rPr>
              <a:t>and nephrotomography almost always affords better visualization</a:t>
            </a:r>
            <a:r>
              <a:rPr lang="en-US" baseline="30000" dirty="0" smtClean="0">
                <a:latin typeface="Berlin Sans FB" pitchFamily="34" charset="0"/>
              </a:rPr>
              <a:t> </a:t>
            </a:r>
            <a:r>
              <a:rPr lang="en-US" dirty="0" smtClean="0">
                <a:latin typeface="Berlin Sans FB" pitchFamily="34" charset="0"/>
              </a:rPr>
              <a:t>than standard imaging. </a:t>
            </a:r>
          </a:p>
          <a:p>
            <a:r>
              <a:rPr lang="en-US" dirty="0" smtClean="0">
                <a:latin typeface="Berlin Sans FB" pitchFamily="34" charset="0"/>
              </a:rPr>
              <a:t>The renal contour should be smooth, and</a:t>
            </a:r>
            <a:r>
              <a:rPr lang="en-US" baseline="30000" dirty="0" smtClean="0">
                <a:latin typeface="Berlin Sans FB" pitchFamily="34" charset="0"/>
              </a:rPr>
              <a:t> </a:t>
            </a:r>
            <a:r>
              <a:rPr lang="en-US" dirty="0" smtClean="0">
                <a:latin typeface="Berlin Sans FB" pitchFamily="34" charset="0"/>
              </a:rPr>
              <a:t>the inability to visualize a given portion of the contour requires</a:t>
            </a:r>
            <a:r>
              <a:rPr lang="en-US" baseline="30000" dirty="0" smtClean="0">
                <a:latin typeface="Berlin Sans FB" pitchFamily="34" charset="0"/>
              </a:rPr>
              <a:t> </a:t>
            </a:r>
            <a:r>
              <a:rPr lang="en-US" dirty="0" smtClean="0">
                <a:latin typeface="Berlin Sans FB" pitchFamily="34" charset="0"/>
              </a:rPr>
              <a:t>explanation. </a:t>
            </a:r>
          </a:p>
          <a:p>
            <a:r>
              <a:rPr lang="en-US" dirty="0" smtClean="0">
                <a:latin typeface="Berlin Sans FB" pitchFamily="34" charset="0"/>
              </a:rPr>
              <a:t>There should be temporal symmetry of the nephrographic</a:t>
            </a:r>
            <a:r>
              <a:rPr lang="en-US" baseline="30000" dirty="0" smtClean="0">
                <a:latin typeface="Berlin Sans FB" pitchFamily="34" charset="0"/>
              </a:rPr>
              <a:t> </a:t>
            </a:r>
            <a:r>
              <a:rPr lang="en-US" dirty="0" smtClean="0">
                <a:latin typeface="Berlin Sans FB" pitchFamily="34" charset="0"/>
              </a:rPr>
              <a:t>development. </a:t>
            </a:r>
          </a:p>
          <a:p>
            <a:r>
              <a:rPr lang="en-US" dirty="0" smtClean="0">
                <a:latin typeface="Berlin Sans FB" pitchFamily="34" charset="0"/>
              </a:rPr>
              <a:t>Nephrographic evolution requires adequate renal</a:t>
            </a:r>
            <a:r>
              <a:rPr lang="en-US" baseline="30000" dirty="0" smtClean="0">
                <a:latin typeface="Berlin Sans FB" pitchFamily="34" charset="0"/>
              </a:rPr>
              <a:t> </a:t>
            </a:r>
            <a:r>
              <a:rPr lang="en-US" dirty="0" smtClean="0">
                <a:latin typeface="Berlin Sans FB" pitchFamily="34" charset="0"/>
              </a:rPr>
              <a:t>blood flow, normal parenchymal excretory function without obstruction,</a:t>
            </a:r>
            <a:r>
              <a:rPr lang="en-US" baseline="30000" dirty="0" smtClean="0">
                <a:latin typeface="Berlin Sans FB" pitchFamily="34" charset="0"/>
              </a:rPr>
              <a:t> </a:t>
            </a:r>
            <a:r>
              <a:rPr lang="en-US" dirty="0" smtClean="0">
                <a:latin typeface="Berlin Sans FB" pitchFamily="34" charset="0"/>
              </a:rPr>
              <a:t>and normal venous outflow. </a:t>
            </a:r>
          </a:p>
          <a:p>
            <a:r>
              <a:rPr lang="en-US" dirty="0" smtClean="0">
                <a:latin typeface="Berlin Sans FB" pitchFamily="34" charset="0"/>
              </a:rPr>
              <a:t>The size of the</a:t>
            </a:r>
            <a:r>
              <a:rPr lang="en-US" baseline="30000" dirty="0" smtClean="0">
                <a:latin typeface="Berlin Sans FB" pitchFamily="34" charset="0"/>
              </a:rPr>
              <a:t> </a:t>
            </a:r>
            <a:r>
              <a:rPr lang="en-US" dirty="0" smtClean="0">
                <a:latin typeface="Berlin Sans FB" pitchFamily="34" charset="0"/>
              </a:rPr>
              <a:t>kidneys should be assessed on every urogram, and this is best</a:t>
            </a:r>
            <a:r>
              <a:rPr lang="en-US" baseline="30000" dirty="0" smtClean="0">
                <a:latin typeface="Berlin Sans FB" pitchFamily="34" charset="0"/>
              </a:rPr>
              <a:t> </a:t>
            </a:r>
            <a:r>
              <a:rPr lang="en-US" dirty="0" smtClean="0">
                <a:latin typeface="Berlin Sans FB" pitchFamily="34" charset="0"/>
              </a:rPr>
              <a:t>performed during the nephrographic phase. </a:t>
            </a:r>
          </a:p>
          <a:p>
            <a:r>
              <a:rPr lang="en-US" dirty="0" smtClean="0">
                <a:latin typeface="Berlin Sans FB" pitchFamily="34" charset="0"/>
              </a:rPr>
              <a:t>There is inherent</a:t>
            </a:r>
            <a:r>
              <a:rPr lang="en-US" baseline="30000" dirty="0" smtClean="0">
                <a:latin typeface="Berlin Sans FB" pitchFamily="34" charset="0"/>
              </a:rPr>
              <a:t> </a:t>
            </a:r>
            <a:r>
              <a:rPr lang="en-US" dirty="0" smtClean="0">
                <a:latin typeface="Berlin Sans FB" pitchFamily="34" charset="0"/>
              </a:rPr>
              <a:t>magnification in conventional radiography compared with other</a:t>
            </a:r>
            <a:r>
              <a:rPr lang="en-US" baseline="30000" dirty="0" smtClean="0">
                <a:latin typeface="Berlin Sans FB" pitchFamily="34" charset="0"/>
              </a:rPr>
              <a:t> </a:t>
            </a:r>
            <a:r>
              <a:rPr lang="en-US" dirty="0" smtClean="0">
                <a:latin typeface="Berlin Sans FB" pitchFamily="34" charset="0"/>
              </a:rPr>
              <a:t>imaging modalities. </a:t>
            </a:r>
          </a:p>
          <a:p>
            <a:r>
              <a:rPr lang="en-US" dirty="0" smtClean="0">
                <a:latin typeface="Berlin Sans FB" pitchFamily="34" charset="0"/>
              </a:rPr>
              <a:t>The normal kidney may range from 9 to 13</a:t>
            </a:r>
            <a:r>
              <a:rPr lang="en-US" baseline="30000" dirty="0" smtClean="0">
                <a:latin typeface="Berlin Sans FB" pitchFamily="34" charset="0"/>
              </a:rPr>
              <a:t> </a:t>
            </a:r>
            <a:r>
              <a:rPr lang="en-US" dirty="0" smtClean="0">
                <a:latin typeface="Berlin Sans FB" pitchFamily="34" charset="0"/>
              </a:rPr>
              <a:t>cm in cephalocaudal length, with the left kidney inherently</a:t>
            </a:r>
            <a:r>
              <a:rPr lang="en-US" baseline="30000" dirty="0" smtClean="0">
                <a:latin typeface="Berlin Sans FB" pitchFamily="34" charset="0"/>
              </a:rPr>
              <a:t> </a:t>
            </a:r>
            <a:r>
              <a:rPr lang="en-US" dirty="0" smtClean="0">
                <a:latin typeface="Berlin Sans FB" pitchFamily="34" charset="0"/>
              </a:rPr>
              <a:t>larger than the right by 0.5 cm and the kidneys slightly larger</a:t>
            </a:r>
            <a:r>
              <a:rPr lang="en-US" baseline="30000" dirty="0" smtClean="0">
                <a:latin typeface="Berlin Sans FB" pitchFamily="34" charset="0"/>
              </a:rPr>
              <a:t> </a:t>
            </a:r>
            <a:r>
              <a:rPr lang="en-US" dirty="0" smtClean="0">
                <a:latin typeface="Berlin Sans FB" pitchFamily="34" charset="0"/>
              </a:rPr>
              <a:t>in men than in women. </a:t>
            </a:r>
          </a:p>
          <a:p>
            <a:r>
              <a:rPr lang="en-US" dirty="0" smtClean="0">
                <a:latin typeface="Berlin Sans FB" pitchFamily="34" charset="0"/>
              </a:rPr>
              <a:t>Significant discrepancies (right kidney 1.5</a:t>
            </a:r>
            <a:r>
              <a:rPr lang="en-US" baseline="30000" dirty="0" smtClean="0">
                <a:latin typeface="Berlin Sans FB" pitchFamily="34" charset="0"/>
              </a:rPr>
              <a:t> </a:t>
            </a:r>
            <a:r>
              <a:rPr lang="en-US" dirty="0" smtClean="0">
                <a:latin typeface="Berlin Sans FB" pitchFamily="34" charset="0"/>
              </a:rPr>
              <a:t>cm larger than the left kidney, left kidney 2 cm larger than</a:t>
            </a:r>
            <a:r>
              <a:rPr lang="en-US" baseline="30000" dirty="0" smtClean="0">
                <a:latin typeface="Berlin Sans FB" pitchFamily="34" charset="0"/>
              </a:rPr>
              <a:t> </a:t>
            </a:r>
            <a:r>
              <a:rPr lang="en-US" dirty="0" smtClean="0">
                <a:latin typeface="Berlin Sans FB" pitchFamily="34" charset="0"/>
              </a:rPr>
              <a:t>the right kidney) require explanation.</a:t>
            </a:r>
            <a:r>
              <a:rPr lang="en-US" baseline="30000" dirty="0" smtClean="0">
                <a:latin typeface="Berlin Sans FB" pitchFamily="34" charset="0"/>
              </a:rPr>
              <a:t> </a:t>
            </a:r>
            <a:endParaRPr lang="en-US" dirty="0">
              <a:latin typeface="Berlin Sans FB"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5340" dirty="0" smtClean="0">
                <a:solidFill>
                  <a:schemeClr val="accent6">
                    <a:lumMod val="50000"/>
                  </a:schemeClr>
                </a:solidFill>
                <a:latin typeface="Bauhaus 93" pitchFamily="82" charset="0"/>
              </a:rPr>
              <a:t>Normal nephrogram</a:t>
            </a:r>
            <a:endParaRPr lang="en-US" sz="5340" dirty="0">
              <a:solidFill>
                <a:schemeClr val="accent6">
                  <a:lumMod val="50000"/>
                </a:schemeClr>
              </a:solidFill>
              <a:latin typeface="Bauhaus 93" pitchFamily="82" charset="0"/>
            </a:endParaRPr>
          </a:p>
        </p:txBody>
      </p:sp>
      <p:sp>
        <p:nvSpPr>
          <p:cNvPr id="3" name="Content Placeholder 2"/>
          <p:cNvSpPr>
            <a:spLocks noGrp="1"/>
          </p:cNvSpPr>
          <p:nvPr>
            <p:ph idx="1"/>
          </p:nvPr>
        </p:nvSpPr>
        <p:spPr>
          <a:xfrm>
            <a:off x="0" y="5837239"/>
            <a:ext cx="9144000" cy="1020763"/>
          </a:xfrm>
        </p:spPr>
        <p:txBody>
          <a:bodyPr>
            <a:normAutofit fontScale="92500" lnSpcReduction="20000"/>
          </a:bodyPr>
          <a:lstStyle/>
          <a:p>
            <a:r>
              <a:rPr lang="en-US" sz="2400" dirty="0" smtClean="0">
                <a:latin typeface="Berlin Sans FB" pitchFamily="34" charset="0"/>
              </a:rPr>
              <a:t>Final image of a tomographic sequence demonstrates symmetric nephrograms and pyelograms. </a:t>
            </a:r>
          </a:p>
          <a:p>
            <a:r>
              <a:rPr lang="en-US" sz="2400" dirty="0" smtClean="0">
                <a:latin typeface="Berlin Sans FB" pitchFamily="34" charset="0"/>
              </a:rPr>
              <a:t>Renal size is normal.</a:t>
            </a:r>
            <a:endParaRPr lang="en-US" sz="2400" dirty="0">
              <a:latin typeface="Berlin Sans FB" pitchFamily="34" charset="0"/>
            </a:endParaRPr>
          </a:p>
        </p:txBody>
      </p:sp>
      <p:pic>
        <p:nvPicPr>
          <p:cNvPr id="28674" name="Picture 2" descr=" ">
            <a:hlinkClick r:id="rId2"/>
          </p:cNvPr>
          <p:cNvPicPr>
            <a:picLocks noChangeAspect="1" noChangeArrowheads="1"/>
          </p:cNvPicPr>
          <p:nvPr/>
        </p:nvPicPr>
        <p:blipFill>
          <a:blip r:embed="rId3"/>
          <a:srcRect/>
          <a:stretch>
            <a:fillRect/>
          </a:stretch>
        </p:blipFill>
        <p:spPr bwMode="auto">
          <a:xfrm>
            <a:off x="1524000" y="1295400"/>
            <a:ext cx="5943600" cy="436854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486400"/>
            <a:ext cx="9144000" cy="1371600"/>
          </a:xfrm>
        </p:spPr>
        <p:txBody>
          <a:bodyPr>
            <a:normAutofit/>
          </a:bodyPr>
          <a:lstStyle/>
          <a:p>
            <a:r>
              <a:rPr lang="en-US" sz="2400" dirty="0" smtClean="0">
                <a:solidFill>
                  <a:schemeClr val="accent2">
                    <a:lumMod val="50000"/>
                  </a:schemeClr>
                </a:solidFill>
                <a:latin typeface="Berlin Sans FB" pitchFamily="34" charset="0"/>
              </a:rPr>
              <a:t>Image obtained at 80 minutes shows a persistent, very dense right nephrogram, a typical finding in acute high-grade obstruction. </a:t>
            </a:r>
          </a:p>
          <a:p>
            <a:r>
              <a:rPr lang="en-US" sz="2400" dirty="0" smtClean="0">
                <a:latin typeface="Berlin Sans FB" pitchFamily="34" charset="0"/>
              </a:rPr>
              <a:t>A 2-mm stone was discovered at the right </a:t>
            </a:r>
            <a:r>
              <a:rPr lang="en-US" sz="2400" dirty="0" err="1" smtClean="0">
                <a:latin typeface="Berlin Sans FB" pitchFamily="34" charset="0"/>
              </a:rPr>
              <a:t>ureterovesical</a:t>
            </a:r>
            <a:r>
              <a:rPr lang="en-US" sz="2400" dirty="0" smtClean="0">
                <a:latin typeface="Berlin Sans FB" pitchFamily="34" charset="0"/>
              </a:rPr>
              <a:t> junction.</a:t>
            </a:r>
            <a:endParaRPr lang="en-US" sz="2400" dirty="0">
              <a:latin typeface="Berlin Sans FB" pitchFamily="34" charset="0"/>
            </a:endParaRPr>
          </a:p>
        </p:txBody>
      </p:sp>
      <p:pic>
        <p:nvPicPr>
          <p:cNvPr id="25602" name="Picture 2" descr=" ">
            <a:hlinkClick r:id="rId2"/>
          </p:cNvPr>
          <p:cNvPicPr>
            <a:picLocks noChangeAspect="1" noChangeArrowheads="1"/>
          </p:cNvPicPr>
          <p:nvPr/>
        </p:nvPicPr>
        <p:blipFill>
          <a:blip r:embed="rId3"/>
          <a:srcRect/>
          <a:stretch>
            <a:fillRect/>
          </a:stretch>
        </p:blipFill>
        <p:spPr bwMode="auto">
          <a:xfrm>
            <a:off x="990600" y="0"/>
            <a:ext cx="7162800" cy="519303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smtClean="0">
                <a:solidFill>
                  <a:schemeClr val="accent3">
                    <a:lumMod val="50000"/>
                  </a:schemeClr>
                </a:solidFill>
                <a:latin typeface="Bauhaus 93" pitchFamily="82" charset="0"/>
              </a:rPr>
              <a:t>Simple cyst.</a:t>
            </a:r>
            <a:endParaRPr lang="en-US" sz="6000" dirty="0">
              <a:solidFill>
                <a:schemeClr val="accent3">
                  <a:lumMod val="50000"/>
                </a:schemeClr>
              </a:solidFill>
              <a:latin typeface="Bauhaus 93" pitchFamily="82" charset="0"/>
            </a:endParaRPr>
          </a:p>
        </p:txBody>
      </p:sp>
      <p:sp>
        <p:nvSpPr>
          <p:cNvPr id="3" name="Content Placeholder 2"/>
          <p:cNvSpPr>
            <a:spLocks noGrp="1"/>
          </p:cNvSpPr>
          <p:nvPr>
            <p:ph idx="1"/>
          </p:nvPr>
        </p:nvSpPr>
        <p:spPr>
          <a:xfrm>
            <a:off x="0" y="5562603"/>
            <a:ext cx="9144000" cy="1295399"/>
          </a:xfrm>
        </p:spPr>
        <p:txBody>
          <a:bodyPr>
            <a:normAutofit/>
          </a:bodyPr>
          <a:lstStyle/>
          <a:p>
            <a:r>
              <a:rPr lang="en-US" sz="2000" dirty="0" smtClean="0">
                <a:latin typeface="Berlin Sans FB" pitchFamily="34" charset="0"/>
              </a:rPr>
              <a:t>Nephrotomogram shows a nephrographic defect in the midportion of the left kidney (arrow) with increased parenchymal thickness and distortion of the underlying collecting system. US helped confirm a simple cyst.</a:t>
            </a:r>
            <a:endParaRPr lang="en-US" sz="2000" dirty="0">
              <a:latin typeface="Berlin Sans FB" pitchFamily="34" charset="0"/>
            </a:endParaRPr>
          </a:p>
        </p:txBody>
      </p:sp>
      <p:pic>
        <p:nvPicPr>
          <p:cNvPr id="22530" name="Picture 2" descr=" ">
            <a:hlinkClick r:id="rId2"/>
          </p:cNvPr>
          <p:cNvPicPr>
            <a:picLocks noChangeAspect="1" noChangeArrowheads="1"/>
          </p:cNvPicPr>
          <p:nvPr/>
        </p:nvPicPr>
        <p:blipFill>
          <a:blip r:embed="rId3"/>
          <a:srcRect/>
          <a:stretch>
            <a:fillRect/>
          </a:stretch>
        </p:blipFill>
        <p:spPr bwMode="auto">
          <a:xfrm>
            <a:off x="1828800" y="1345692"/>
            <a:ext cx="5181600" cy="40416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715000" cy="1143000"/>
          </a:xfrm>
        </p:spPr>
        <p:txBody>
          <a:bodyPr>
            <a:normAutofit fontScale="90000"/>
          </a:bodyPr>
          <a:lstStyle/>
          <a:p>
            <a:r>
              <a:rPr lang="en-US" sz="5400" dirty="0" smtClean="0">
                <a:solidFill>
                  <a:schemeClr val="accent3">
                    <a:lumMod val="50000"/>
                  </a:schemeClr>
                </a:solidFill>
                <a:latin typeface="Bauhaus 93" pitchFamily="82" charset="0"/>
              </a:rPr>
              <a:t>Larger simple cyst.</a:t>
            </a:r>
            <a:endParaRPr lang="en-US" sz="5400" dirty="0">
              <a:solidFill>
                <a:schemeClr val="accent3">
                  <a:lumMod val="50000"/>
                </a:schemeClr>
              </a:solidFill>
              <a:latin typeface="Bauhaus 93" pitchFamily="82" charset="0"/>
            </a:endParaRPr>
          </a:p>
        </p:txBody>
      </p:sp>
      <p:sp>
        <p:nvSpPr>
          <p:cNvPr id="3" name="Content Placeholder 2"/>
          <p:cNvSpPr>
            <a:spLocks noGrp="1"/>
          </p:cNvSpPr>
          <p:nvPr>
            <p:ph idx="1"/>
          </p:nvPr>
        </p:nvSpPr>
        <p:spPr>
          <a:xfrm>
            <a:off x="0" y="5562600"/>
            <a:ext cx="9144000" cy="1295400"/>
          </a:xfrm>
        </p:spPr>
        <p:txBody>
          <a:bodyPr>
            <a:noAutofit/>
          </a:bodyPr>
          <a:lstStyle/>
          <a:p>
            <a:r>
              <a:rPr lang="en-US" sz="1900" dirty="0" smtClean="0">
                <a:latin typeface="Berlin Sans FB" pitchFamily="34" charset="0"/>
              </a:rPr>
              <a:t>Nephrotomogram shows build-up of normal parenchymal tissue (cortical "beaking") at the margins of an unenhanced mass in the lower pole of the left kidney (arrows). </a:t>
            </a:r>
          </a:p>
          <a:p>
            <a:r>
              <a:rPr lang="en-US" sz="1900" dirty="0" smtClean="0">
                <a:latin typeface="Berlin Sans FB" pitchFamily="34" charset="0"/>
              </a:rPr>
              <a:t>The lesion was confirmed to be a simple cyst at US.</a:t>
            </a:r>
            <a:endParaRPr lang="en-US" sz="1900" dirty="0">
              <a:latin typeface="Berlin Sans FB" pitchFamily="34" charset="0"/>
            </a:endParaRPr>
          </a:p>
        </p:txBody>
      </p:sp>
      <p:pic>
        <p:nvPicPr>
          <p:cNvPr id="21506" name="Picture 2" descr=" ">
            <a:hlinkClick r:id="rId2"/>
          </p:cNvPr>
          <p:cNvPicPr>
            <a:picLocks noChangeAspect="1" noChangeArrowheads="1"/>
          </p:cNvPicPr>
          <p:nvPr/>
        </p:nvPicPr>
        <p:blipFill>
          <a:blip r:embed="rId3"/>
          <a:srcRect/>
          <a:stretch>
            <a:fillRect/>
          </a:stretch>
        </p:blipFill>
        <p:spPr bwMode="auto">
          <a:xfrm>
            <a:off x="2286000" y="1143000"/>
            <a:ext cx="4038600" cy="407939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dirty="0" smtClean="0">
                <a:solidFill>
                  <a:schemeClr val="accent3">
                    <a:lumMod val="50000"/>
                  </a:schemeClr>
                </a:solidFill>
                <a:latin typeface="Bauhaus 93" pitchFamily="82" charset="0"/>
              </a:rPr>
              <a:t>Renal cell carcinoma.</a:t>
            </a:r>
            <a:endParaRPr lang="en-US" sz="5400" dirty="0">
              <a:solidFill>
                <a:schemeClr val="accent3">
                  <a:lumMod val="50000"/>
                </a:schemeClr>
              </a:solidFill>
              <a:latin typeface="Bauhaus 93" pitchFamily="82" charset="0"/>
            </a:endParaRPr>
          </a:p>
        </p:txBody>
      </p:sp>
      <p:sp>
        <p:nvSpPr>
          <p:cNvPr id="3" name="Content Placeholder 2"/>
          <p:cNvSpPr>
            <a:spLocks noGrp="1"/>
          </p:cNvSpPr>
          <p:nvPr>
            <p:ph idx="1"/>
          </p:nvPr>
        </p:nvSpPr>
        <p:spPr>
          <a:xfrm>
            <a:off x="0" y="6019800"/>
            <a:ext cx="9144000" cy="838200"/>
          </a:xfrm>
        </p:spPr>
        <p:txBody>
          <a:bodyPr>
            <a:normAutofit fontScale="85000" lnSpcReduction="10000"/>
          </a:bodyPr>
          <a:lstStyle/>
          <a:p>
            <a:r>
              <a:rPr lang="en-US" sz="2400" dirty="0" smtClean="0">
                <a:latin typeface="Berlin Sans FB" pitchFamily="34" charset="0"/>
              </a:rPr>
              <a:t>Nephrotomogram shows a mass in the midportion of the left kidney (arrows) producing increased parenchymal thickness and distorting the collecting system.</a:t>
            </a:r>
            <a:endParaRPr lang="en-US" sz="2400" dirty="0">
              <a:latin typeface="Berlin Sans FB" pitchFamily="34" charset="0"/>
            </a:endParaRPr>
          </a:p>
        </p:txBody>
      </p:sp>
      <p:pic>
        <p:nvPicPr>
          <p:cNvPr id="20482" name="Picture 2" descr=" ">
            <a:hlinkClick r:id="rId2"/>
          </p:cNvPr>
          <p:cNvPicPr>
            <a:picLocks noChangeAspect="1" noChangeArrowheads="1"/>
          </p:cNvPicPr>
          <p:nvPr/>
        </p:nvPicPr>
        <p:blipFill>
          <a:blip r:embed="rId3"/>
          <a:srcRect/>
          <a:stretch>
            <a:fillRect/>
          </a:stretch>
        </p:blipFill>
        <p:spPr bwMode="auto">
          <a:xfrm>
            <a:off x="1828800" y="1295400"/>
            <a:ext cx="5791200" cy="437235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791200"/>
            <a:ext cx="8686800" cy="1066800"/>
          </a:xfrm>
        </p:spPr>
        <p:txBody>
          <a:bodyPr>
            <a:normAutofit fontScale="70000" lnSpcReduction="20000"/>
          </a:bodyPr>
          <a:lstStyle/>
          <a:p>
            <a:r>
              <a:rPr lang="en-US" dirty="0" smtClean="0">
                <a:latin typeface="Berlin Sans FB" pitchFamily="34" charset="0"/>
              </a:rPr>
              <a:t>Axis and position alteration. </a:t>
            </a:r>
          </a:p>
          <a:p>
            <a:r>
              <a:rPr lang="en-US" dirty="0" smtClean="0">
                <a:latin typeface="Berlin Sans FB" pitchFamily="34" charset="0"/>
              </a:rPr>
              <a:t>Nephrotomogram demonstrates characteristic axis alteration associated with a horseshoe kidney. </a:t>
            </a:r>
            <a:endParaRPr lang="en-US" dirty="0">
              <a:latin typeface="Berlin Sans FB" pitchFamily="34" charset="0"/>
            </a:endParaRPr>
          </a:p>
        </p:txBody>
      </p:sp>
      <p:pic>
        <p:nvPicPr>
          <p:cNvPr id="19458" name="Picture 2" descr=" ">
            <a:hlinkClick r:id="rId2"/>
          </p:cNvPr>
          <p:cNvPicPr>
            <a:picLocks noChangeAspect="1" noChangeArrowheads="1"/>
          </p:cNvPicPr>
          <p:nvPr/>
        </p:nvPicPr>
        <p:blipFill>
          <a:blip r:embed="rId3"/>
          <a:srcRect/>
          <a:stretch>
            <a:fillRect/>
          </a:stretch>
        </p:blipFill>
        <p:spPr bwMode="auto">
          <a:xfrm>
            <a:off x="1295400" y="0"/>
            <a:ext cx="6477000" cy="5084448"/>
          </a:xfrm>
          <a:prstGeom prst="rect">
            <a:avLst/>
          </a:prstGeom>
          <a:noFill/>
        </p:spPr>
      </p:pic>
      <p:pic>
        <p:nvPicPr>
          <p:cNvPr id="174082" name="Picture 2" descr="http://t1.gstatic.com/images?q=tbn:D_u5R5KkE_s24M:http://www.virtualhorses.com/HorseProducts/HorseShoeFrameBinS.jpg">
            <a:hlinkClick r:id="rId4"/>
          </p:cNvPr>
          <p:cNvPicPr>
            <a:picLocks noChangeAspect="1" noChangeArrowheads="1"/>
          </p:cNvPicPr>
          <p:nvPr/>
        </p:nvPicPr>
        <p:blipFill>
          <a:blip r:embed="rId5"/>
          <a:srcRect/>
          <a:stretch>
            <a:fillRect/>
          </a:stretch>
        </p:blipFill>
        <p:spPr bwMode="auto">
          <a:xfrm>
            <a:off x="7772400" y="0"/>
            <a:ext cx="1371600" cy="13716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4495800" cy="1143000"/>
          </a:xfrm>
        </p:spPr>
        <p:txBody>
          <a:bodyPr>
            <a:normAutofit fontScale="90000"/>
          </a:bodyPr>
          <a:lstStyle/>
          <a:p>
            <a:r>
              <a:rPr lang="en-US" dirty="0" smtClean="0">
                <a:solidFill>
                  <a:schemeClr val="accent6">
                    <a:lumMod val="50000"/>
                  </a:schemeClr>
                </a:solidFill>
                <a:latin typeface="Bauhaus 93" pitchFamily="82" charset="0"/>
              </a:rPr>
              <a:t>Medullary sponge kidney.</a:t>
            </a:r>
            <a:endParaRPr lang="en-US" dirty="0">
              <a:solidFill>
                <a:schemeClr val="accent6">
                  <a:lumMod val="50000"/>
                </a:schemeClr>
              </a:solidFill>
              <a:latin typeface="Bauhaus 93" pitchFamily="82" charset="0"/>
            </a:endParaRPr>
          </a:p>
        </p:txBody>
      </p:sp>
      <p:sp>
        <p:nvSpPr>
          <p:cNvPr id="3" name="Content Placeholder 2"/>
          <p:cNvSpPr>
            <a:spLocks noGrp="1"/>
          </p:cNvSpPr>
          <p:nvPr>
            <p:ph idx="1"/>
          </p:nvPr>
        </p:nvSpPr>
        <p:spPr>
          <a:xfrm>
            <a:off x="0" y="3048000"/>
            <a:ext cx="4267200" cy="3124200"/>
          </a:xfrm>
        </p:spPr>
        <p:txBody>
          <a:bodyPr>
            <a:normAutofit fontScale="92500" lnSpcReduction="10000"/>
          </a:bodyPr>
          <a:lstStyle/>
          <a:p>
            <a:r>
              <a:rPr lang="en-US" sz="2000" dirty="0" smtClean="0">
                <a:latin typeface="Berlin Sans FB" pitchFamily="34" charset="0"/>
              </a:rPr>
              <a:t>Urographic image shows resolvable collections of contrast material in the papillary tips. </a:t>
            </a:r>
          </a:p>
          <a:p>
            <a:r>
              <a:rPr lang="en-US" sz="2000" dirty="0" smtClean="0">
                <a:latin typeface="Berlin Sans FB" pitchFamily="34" charset="0"/>
              </a:rPr>
              <a:t>Stones that were evident within the papillae at preliminary radiography </a:t>
            </a:r>
            <a:r>
              <a:rPr lang="en-US" sz="2000" b="1" dirty="0" smtClean="0">
                <a:latin typeface="Berlin Sans FB" pitchFamily="34" charset="0"/>
              </a:rPr>
              <a:t>appeared to "enlarge" </a:t>
            </a:r>
            <a:r>
              <a:rPr lang="en-US" sz="2000" dirty="0" smtClean="0">
                <a:latin typeface="Berlin Sans FB" pitchFamily="34" charset="0"/>
              </a:rPr>
              <a:t>as the cavities filled with contrast material during urography </a:t>
            </a:r>
            <a:r>
              <a:rPr lang="en-US" sz="2000" b="1" dirty="0" smtClean="0">
                <a:latin typeface="Berlin Sans FB" pitchFamily="34" charset="0"/>
              </a:rPr>
              <a:t>("growing calculus sign")</a:t>
            </a:r>
            <a:r>
              <a:rPr lang="en-US" sz="2000" dirty="0" smtClean="0">
                <a:latin typeface="Berlin Sans FB" pitchFamily="34" charset="0"/>
              </a:rPr>
              <a:t>, a finding that is indicative of Medullary sponge kidney.</a:t>
            </a:r>
            <a:endParaRPr lang="en-US" sz="2000" dirty="0">
              <a:latin typeface="Berlin Sans FB" pitchFamily="34" charset="0"/>
            </a:endParaRPr>
          </a:p>
        </p:txBody>
      </p:sp>
      <p:pic>
        <p:nvPicPr>
          <p:cNvPr id="15362" name="Picture 2" descr=" ">
            <a:hlinkClick r:id="rId2"/>
          </p:cNvPr>
          <p:cNvPicPr>
            <a:picLocks noChangeAspect="1" noChangeArrowheads="1"/>
          </p:cNvPicPr>
          <p:nvPr/>
        </p:nvPicPr>
        <p:blipFill>
          <a:blip r:embed="rId3"/>
          <a:srcRect/>
          <a:stretch>
            <a:fillRect/>
          </a:stretch>
        </p:blipFill>
        <p:spPr bwMode="auto">
          <a:xfrm>
            <a:off x="4237102" y="533400"/>
            <a:ext cx="4906899" cy="6172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562600"/>
            <a:ext cx="9144000" cy="1295400"/>
          </a:xfrm>
        </p:spPr>
        <p:txBody>
          <a:bodyPr>
            <a:normAutofit/>
          </a:bodyPr>
          <a:lstStyle/>
          <a:p>
            <a:r>
              <a:rPr lang="en-US" sz="2400" dirty="0" smtClean="0">
                <a:latin typeface="Berlin Sans FB" pitchFamily="34" charset="0"/>
              </a:rPr>
              <a:t>Papillary necrosis caused by analgesic abuse. </a:t>
            </a:r>
            <a:r>
              <a:rPr lang="en-US" sz="2400" dirty="0" smtClean="0">
                <a:latin typeface="Berlin Sans FB" pitchFamily="34" charset="0"/>
              </a:rPr>
              <a:t>Egg in cup sign.</a:t>
            </a:r>
            <a:endParaRPr lang="en-US" sz="2400" dirty="0" smtClean="0">
              <a:latin typeface="Berlin Sans FB" pitchFamily="34" charset="0"/>
            </a:endParaRPr>
          </a:p>
          <a:p>
            <a:r>
              <a:rPr lang="en-US" sz="2400" dirty="0" smtClean="0">
                <a:latin typeface="Berlin Sans FB" pitchFamily="34" charset="0"/>
              </a:rPr>
              <a:t>Pyelographic image shows central cavities within multiple papillae (arrows). </a:t>
            </a:r>
            <a:endParaRPr lang="en-US" sz="2400" dirty="0">
              <a:latin typeface="Berlin Sans FB" pitchFamily="34" charset="0"/>
            </a:endParaRPr>
          </a:p>
        </p:txBody>
      </p:sp>
      <p:pic>
        <p:nvPicPr>
          <p:cNvPr id="14338" name="Picture 2" descr=" ">
            <a:hlinkClick r:id="rId2"/>
          </p:cNvPr>
          <p:cNvPicPr>
            <a:picLocks noChangeAspect="1" noChangeArrowheads="1"/>
          </p:cNvPicPr>
          <p:nvPr/>
        </p:nvPicPr>
        <p:blipFill>
          <a:blip r:embed="rId3"/>
          <a:srcRect/>
          <a:stretch>
            <a:fillRect/>
          </a:stretch>
        </p:blipFill>
        <p:spPr bwMode="auto">
          <a:xfrm>
            <a:off x="1981200" y="0"/>
            <a:ext cx="5181600" cy="5454316"/>
          </a:xfrm>
          <a:prstGeom prst="rect">
            <a:avLst/>
          </a:prstGeom>
          <a:noFill/>
        </p:spPr>
      </p:pic>
      <p:pic>
        <p:nvPicPr>
          <p:cNvPr id="172034" name="Picture 2" descr="http://www.factsfacts.com/EggCups/EggCupEaten.jpg"/>
          <p:cNvPicPr>
            <a:picLocks noChangeAspect="1" noChangeArrowheads="1"/>
          </p:cNvPicPr>
          <p:nvPr/>
        </p:nvPicPr>
        <p:blipFill>
          <a:blip r:embed="rId4"/>
          <a:srcRect/>
          <a:stretch>
            <a:fillRect/>
          </a:stretch>
        </p:blipFill>
        <p:spPr bwMode="auto">
          <a:xfrm>
            <a:off x="7086600" y="0"/>
            <a:ext cx="2057400" cy="19910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990600"/>
            <a:ext cx="4679950" cy="1143000"/>
          </a:xfrm>
        </p:spPr>
        <p:txBody>
          <a:bodyPr/>
          <a:lstStyle/>
          <a:p>
            <a:r>
              <a:rPr lang="en-US" sz="6000" dirty="0">
                <a:solidFill>
                  <a:srgbClr val="CC3300"/>
                </a:solidFill>
                <a:latin typeface="Bauhaus 93" pitchFamily="82" charset="0"/>
              </a:rPr>
              <a:t>Our </a:t>
            </a:r>
            <a:r>
              <a:rPr lang="en-US" sz="6000" dirty="0" smtClean="0">
                <a:solidFill>
                  <a:srgbClr val="CC3300"/>
                </a:solidFill>
                <a:latin typeface="Bauhaus 93" pitchFamily="82" charset="0"/>
              </a:rPr>
              <a:t>menu.</a:t>
            </a:r>
            <a:endParaRPr lang="en-US" sz="6000" dirty="0">
              <a:solidFill>
                <a:srgbClr val="CC3300"/>
              </a:solidFill>
              <a:latin typeface="Bauhaus 93" pitchFamily="82" charset="0"/>
            </a:endParaRPr>
          </a:p>
        </p:txBody>
      </p:sp>
      <p:sp>
        <p:nvSpPr>
          <p:cNvPr id="3075" name="Rectangle 3"/>
          <p:cNvSpPr>
            <a:spLocks noGrp="1" noChangeArrowheads="1"/>
          </p:cNvSpPr>
          <p:nvPr>
            <p:ph type="body" idx="1"/>
          </p:nvPr>
        </p:nvSpPr>
        <p:spPr>
          <a:xfrm>
            <a:off x="1066800" y="3505200"/>
            <a:ext cx="6096000" cy="2798763"/>
          </a:xfrm>
        </p:spPr>
        <p:txBody>
          <a:bodyPr/>
          <a:lstStyle/>
          <a:p>
            <a:pPr>
              <a:lnSpc>
                <a:spcPct val="90000"/>
              </a:lnSpc>
            </a:pPr>
            <a:r>
              <a:rPr lang="en-US" sz="2400" dirty="0">
                <a:latin typeface="Berlin Sans FB" pitchFamily="34" charset="0"/>
              </a:rPr>
              <a:t>Usual introductory remarks.</a:t>
            </a:r>
          </a:p>
          <a:p>
            <a:pPr>
              <a:lnSpc>
                <a:spcPct val="90000"/>
              </a:lnSpc>
            </a:pPr>
            <a:r>
              <a:rPr lang="en-US" sz="2400" dirty="0" smtClean="0">
                <a:latin typeface="Berlin Sans FB" pitchFamily="34" charset="0"/>
              </a:rPr>
              <a:t>Tools of the trade in </a:t>
            </a:r>
            <a:r>
              <a:rPr lang="en-US" sz="2400" dirty="0" err="1" smtClean="0">
                <a:latin typeface="Berlin Sans FB" pitchFamily="34" charset="0"/>
              </a:rPr>
              <a:t>uroradiology</a:t>
            </a:r>
            <a:r>
              <a:rPr lang="en-US" sz="2400" dirty="0" smtClean="0">
                <a:latin typeface="Berlin Sans FB" pitchFamily="34" charset="0"/>
              </a:rPr>
              <a:t>.</a:t>
            </a:r>
          </a:p>
          <a:p>
            <a:r>
              <a:rPr lang="en-US" sz="2400" dirty="0" smtClean="0">
                <a:latin typeface="Berlin Sans FB" pitchFamily="34" charset="0"/>
              </a:rPr>
              <a:t>Trends in </a:t>
            </a:r>
            <a:r>
              <a:rPr lang="en-US" sz="2400" dirty="0" err="1" smtClean="0">
                <a:latin typeface="Berlin Sans FB" pitchFamily="34" charset="0"/>
              </a:rPr>
              <a:t>uroradiology</a:t>
            </a:r>
            <a:r>
              <a:rPr lang="en-US" sz="2400" dirty="0" smtClean="0">
                <a:latin typeface="Berlin Sans FB" pitchFamily="34" charset="0"/>
              </a:rPr>
              <a:t>.</a:t>
            </a:r>
          </a:p>
          <a:p>
            <a:r>
              <a:rPr lang="en-US" sz="2400" dirty="0" smtClean="0">
                <a:latin typeface="Berlin Sans FB" pitchFamily="34" charset="0"/>
              </a:rPr>
              <a:t>Discuss select pathologies in </a:t>
            </a:r>
            <a:r>
              <a:rPr lang="en-US" sz="2400" dirty="0" err="1" smtClean="0">
                <a:latin typeface="Berlin Sans FB" pitchFamily="34" charset="0"/>
              </a:rPr>
              <a:t>uroradiology</a:t>
            </a:r>
            <a:r>
              <a:rPr lang="en-US" sz="2400" dirty="0" smtClean="0">
                <a:latin typeface="Berlin Sans FB" pitchFamily="34" charset="0"/>
              </a:rPr>
              <a:t>.</a:t>
            </a:r>
          </a:p>
          <a:p>
            <a:r>
              <a:rPr lang="en-US" sz="2400" dirty="0" smtClean="0">
                <a:latin typeface="Berlin Sans FB" pitchFamily="34" charset="0"/>
              </a:rPr>
              <a:t>The classics of </a:t>
            </a:r>
            <a:r>
              <a:rPr lang="en-US" sz="2400" dirty="0" err="1" smtClean="0">
                <a:latin typeface="Berlin Sans FB" pitchFamily="34" charset="0"/>
              </a:rPr>
              <a:t>uroradiology</a:t>
            </a:r>
            <a:r>
              <a:rPr lang="en-US" sz="2400" dirty="0" smtClean="0">
                <a:latin typeface="Berlin Sans FB" pitchFamily="34" charset="0"/>
              </a:rPr>
              <a:t>. </a:t>
            </a:r>
          </a:p>
          <a:p>
            <a:pPr>
              <a:lnSpc>
                <a:spcPct val="90000"/>
              </a:lnSpc>
            </a:pPr>
            <a:r>
              <a:rPr lang="en-US" sz="2400" dirty="0" smtClean="0">
                <a:latin typeface="Berlin Sans FB" pitchFamily="34" charset="0"/>
              </a:rPr>
              <a:t>Epilogue</a:t>
            </a:r>
            <a:r>
              <a:rPr lang="en-US" sz="2400" dirty="0">
                <a:latin typeface="Berlin Sans FB" pitchFamily="34" charset="0"/>
              </a:rPr>
              <a:t>. </a:t>
            </a:r>
          </a:p>
        </p:txBody>
      </p:sp>
      <p:pic>
        <p:nvPicPr>
          <p:cNvPr id="3076" name="Picture 4" descr="menu_main"/>
          <p:cNvPicPr>
            <a:picLocks noChangeAspect="1" noChangeArrowheads="1"/>
          </p:cNvPicPr>
          <p:nvPr/>
        </p:nvPicPr>
        <p:blipFill>
          <a:blip r:embed="rId2"/>
          <a:srcRect/>
          <a:stretch>
            <a:fillRect/>
          </a:stretch>
        </p:blipFill>
        <p:spPr bwMode="auto">
          <a:xfrm>
            <a:off x="4924425" y="0"/>
            <a:ext cx="4219575" cy="35147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3886200"/>
            <a:ext cx="8305800" cy="1676400"/>
          </a:xfrm>
          <a:solidFill>
            <a:schemeClr val="accent3">
              <a:lumMod val="40000"/>
              <a:lumOff val="60000"/>
            </a:schemeClr>
          </a:solidFill>
        </p:spPr>
        <p:txBody>
          <a:bodyPr>
            <a:normAutofit fontScale="90000"/>
          </a:bodyPr>
          <a:lstStyle/>
          <a:p>
            <a:r>
              <a:rPr lang="en-US" sz="4900" b="1" dirty="0" smtClean="0">
                <a:latin typeface="Bauhaus 93" pitchFamily="82" charset="0"/>
              </a:rPr>
              <a:t>Epitaph for the Urogram</a:t>
            </a:r>
            <a:r>
              <a:rPr lang="en-US" sz="4900" b="1" baseline="30000" dirty="0" smtClean="0">
                <a:latin typeface="Bauhaus 93" pitchFamily="82" charset="0"/>
              </a:rPr>
              <a:t>1</a:t>
            </a:r>
            <a:r>
              <a:rPr lang="en-US" sz="4900" b="1" dirty="0" smtClean="0">
                <a:latin typeface="Bauhaus 93" pitchFamily="82" charset="0"/>
              </a:rPr>
              <a:t> </a:t>
            </a:r>
            <a:br>
              <a:rPr lang="en-US" sz="4900" b="1" dirty="0" smtClean="0">
                <a:latin typeface="Bauhaus 93" pitchFamily="82" charset="0"/>
              </a:rPr>
            </a:br>
            <a:r>
              <a:rPr lang="en-US" sz="4900" b="1" dirty="0" smtClean="0">
                <a:latin typeface="Bauhaus 93" pitchFamily="82" charset="0"/>
              </a:rPr>
              <a:t>E. Stephen Amis, Jr, MD </a:t>
            </a:r>
            <a:r>
              <a:rPr lang="en-US" sz="4900" baseline="30000" dirty="0" smtClean="0">
                <a:latin typeface="Bauhaus 93" pitchFamily="82" charset="0"/>
              </a:rPr>
              <a:t>1</a:t>
            </a:r>
            <a:r>
              <a:rPr lang="en-US" sz="4900" dirty="0" smtClean="0">
                <a:latin typeface="Bauhaus 93" pitchFamily="82" charset="0"/>
              </a:rPr>
              <a:t> </a:t>
            </a:r>
            <a:r>
              <a:rPr lang="en-US" dirty="0" smtClean="0"/>
              <a:t/>
            </a:r>
            <a:br>
              <a:rPr lang="en-US" dirty="0" smtClean="0"/>
            </a:br>
            <a:r>
              <a:rPr lang="en-US" sz="3100" dirty="0" smtClean="0">
                <a:latin typeface="Berlin Sans FB" pitchFamily="34" charset="0"/>
              </a:rPr>
              <a:t>From the Department of Radiology, Albert Einstein College of Medicine and Montefiore Medical Center, 111 E 210th St, Bronx, NY 10467. Received July 29, 1999; accepted August 9. </a:t>
            </a:r>
            <a:r>
              <a:rPr lang="en-US" sz="3100" dirty="0" smtClean="0"/>
              <a:t/>
            </a:r>
            <a:br>
              <a:rPr lang="en-US" sz="3100" dirty="0" smtClean="0"/>
            </a:br>
            <a:r>
              <a:rPr lang="en-US" sz="2700" b="1" dirty="0" smtClean="0"/>
              <a:t>Address reprint requests to</a:t>
            </a:r>
            <a:r>
              <a:rPr lang="en-US" sz="2700" dirty="0" smtClean="0"/>
              <a:t> the author (e-mail: </a:t>
            </a:r>
            <a:r>
              <a:rPr lang="en-US" sz="2700" i="1" dirty="0" smtClean="0"/>
              <a:t>amis@aecom.yu.edu</a:t>
            </a:r>
            <a:r>
              <a:rPr lang="en-US" sz="2700" dirty="0" smtClean="0"/>
              <a:t>). </a:t>
            </a:r>
            <a:r>
              <a:rPr lang="en-US" dirty="0" smtClean="0"/>
              <a:t/>
            </a:r>
            <a:br>
              <a:rPr lang="en-US" dirty="0" smtClean="0"/>
            </a:br>
            <a:endParaRPr lang="en-US" dirty="0"/>
          </a:p>
        </p:txBody>
      </p:sp>
      <p:pic>
        <p:nvPicPr>
          <p:cNvPr id="168962" name="Picture 2" descr="http://www.waskiewicz.org/photos/mom_fifty/the_epitaph.jpg"/>
          <p:cNvPicPr>
            <a:picLocks noChangeAspect="1" noChangeArrowheads="1"/>
          </p:cNvPicPr>
          <p:nvPr/>
        </p:nvPicPr>
        <p:blipFill>
          <a:blip r:embed="rId2" cstate="print"/>
          <a:srcRect/>
          <a:stretch>
            <a:fillRect/>
          </a:stretch>
        </p:blipFill>
        <p:spPr bwMode="auto">
          <a:xfrm>
            <a:off x="0" y="-1"/>
            <a:ext cx="3352800" cy="2513435"/>
          </a:xfrm>
          <a:prstGeom prst="rect">
            <a:avLst/>
          </a:prstGeom>
          <a:noFill/>
        </p:spPr>
      </p:pic>
      <p:pic>
        <p:nvPicPr>
          <p:cNvPr id="4" name="Picture 2" descr=" ">
            <a:hlinkClick r:id="rId3"/>
          </p:cNvPr>
          <p:cNvPicPr>
            <a:picLocks noChangeAspect="1" noChangeArrowheads="1"/>
          </p:cNvPicPr>
          <p:nvPr/>
        </p:nvPicPr>
        <p:blipFill>
          <a:blip r:embed="rId4"/>
          <a:srcRect/>
          <a:stretch>
            <a:fillRect/>
          </a:stretch>
        </p:blipFill>
        <p:spPr bwMode="auto">
          <a:xfrm>
            <a:off x="5715000" y="-1"/>
            <a:ext cx="3428999" cy="252031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114800" cy="1143000"/>
          </a:xfrm>
        </p:spPr>
        <p:txBody>
          <a:bodyPr>
            <a:normAutofit fontScale="90000"/>
          </a:bodyPr>
          <a:lstStyle/>
          <a:p>
            <a:r>
              <a:rPr lang="en-US" sz="5400" dirty="0" smtClean="0">
                <a:solidFill>
                  <a:schemeClr val="accent3">
                    <a:lumMod val="50000"/>
                  </a:schemeClr>
                </a:solidFill>
                <a:latin typeface="Bauhaus 93" pitchFamily="82" charset="0"/>
              </a:rPr>
              <a:t>The last IVU sermon….</a:t>
            </a:r>
            <a:endParaRPr lang="en-US" sz="5400" dirty="0">
              <a:solidFill>
                <a:schemeClr val="accent3">
                  <a:lumMod val="50000"/>
                </a:schemeClr>
              </a:solidFill>
              <a:latin typeface="Bauhaus 93" pitchFamily="82" charset="0"/>
            </a:endParaRPr>
          </a:p>
        </p:txBody>
      </p:sp>
      <p:sp>
        <p:nvSpPr>
          <p:cNvPr id="3" name="Content Placeholder 2"/>
          <p:cNvSpPr>
            <a:spLocks noGrp="1"/>
          </p:cNvSpPr>
          <p:nvPr>
            <p:ph idx="1"/>
          </p:nvPr>
        </p:nvSpPr>
        <p:spPr>
          <a:xfrm>
            <a:off x="0" y="2514600"/>
            <a:ext cx="9144000" cy="4343400"/>
          </a:xfrm>
        </p:spPr>
        <p:txBody>
          <a:bodyPr>
            <a:normAutofit/>
          </a:bodyPr>
          <a:lstStyle/>
          <a:p>
            <a:pPr>
              <a:buNone/>
            </a:pPr>
            <a:r>
              <a:rPr lang="en-US" dirty="0" smtClean="0">
                <a:latin typeface="Berlin Sans FB" pitchFamily="34" charset="0"/>
              </a:rPr>
              <a:t>  “</a:t>
            </a:r>
            <a:r>
              <a:rPr lang="en-US" sz="3100" dirty="0" smtClean="0">
                <a:latin typeface="Berlin Sans FB" pitchFamily="34" charset="0"/>
              </a:rPr>
              <a:t>In the near future, excretory urography will be replaced by</a:t>
            </a:r>
            <a:r>
              <a:rPr lang="en-US" sz="3100" baseline="30000" dirty="0" smtClean="0">
                <a:latin typeface="Berlin Sans FB" pitchFamily="34" charset="0"/>
              </a:rPr>
              <a:t> </a:t>
            </a:r>
            <a:r>
              <a:rPr lang="en-US" sz="3100" dirty="0" smtClean="0">
                <a:latin typeface="Berlin Sans FB" pitchFamily="34" charset="0"/>
              </a:rPr>
              <a:t>nonenhanced helical CT to evaluate for stones and by CT urography</a:t>
            </a:r>
            <a:r>
              <a:rPr lang="en-US" sz="3100" baseline="30000" dirty="0" smtClean="0">
                <a:latin typeface="Berlin Sans FB" pitchFamily="34" charset="0"/>
              </a:rPr>
              <a:t> </a:t>
            </a:r>
            <a:r>
              <a:rPr lang="en-US" sz="3100" dirty="0" smtClean="0">
                <a:latin typeface="Berlin Sans FB" pitchFamily="34" charset="0"/>
              </a:rPr>
              <a:t>to evaluate for hematuria and other genitourinary conditions.</a:t>
            </a:r>
            <a:r>
              <a:rPr lang="en-US" sz="3100" baseline="30000" dirty="0" smtClean="0">
                <a:latin typeface="Berlin Sans FB" pitchFamily="34" charset="0"/>
              </a:rPr>
              <a:t> </a:t>
            </a:r>
          </a:p>
          <a:p>
            <a:r>
              <a:rPr lang="en-US" sz="3100" b="1" dirty="0" smtClean="0">
                <a:latin typeface="Berlin Sans FB" pitchFamily="34" charset="0"/>
              </a:rPr>
              <a:t>CT urography should be viewed simply as an evolution of urography,</a:t>
            </a:r>
            <a:r>
              <a:rPr lang="en-US" sz="3100" b="1" baseline="30000" dirty="0" smtClean="0">
                <a:latin typeface="Berlin Sans FB" pitchFamily="34" charset="0"/>
              </a:rPr>
              <a:t> </a:t>
            </a:r>
            <a:r>
              <a:rPr lang="en-US" sz="3100" b="1" dirty="0" smtClean="0">
                <a:latin typeface="Berlin Sans FB" pitchFamily="34" charset="0"/>
              </a:rPr>
              <a:t>which survived for 7 decades as one of the mainstays in imaging</a:t>
            </a:r>
            <a:r>
              <a:rPr lang="en-US" sz="3100" b="1" baseline="30000" dirty="0" smtClean="0">
                <a:latin typeface="Berlin Sans FB" pitchFamily="34" charset="0"/>
              </a:rPr>
              <a:t> </a:t>
            </a:r>
            <a:r>
              <a:rPr lang="en-US" sz="3100" b="1" dirty="0" smtClean="0">
                <a:latin typeface="Berlin Sans FB" pitchFamily="34" charset="0"/>
              </a:rPr>
              <a:t>of the urinary tract.</a:t>
            </a:r>
          </a:p>
          <a:p>
            <a:endParaRPr lang="en-US" dirty="0"/>
          </a:p>
        </p:txBody>
      </p:sp>
      <p:pic>
        <p:nvPicPr>
          <p:cNvPr id="155650" name="Picture 2" descr="http://www.firstpaloalto.com/mt/2005Images/Dougs605LastSermon400283.jpg"/>
          <p:cNvPicPr>
            <a:picLocks noChangeAspect="1" noChangeArrowheads="1"/>
          </p:cNvPicPr>
          <p:nvPr/>
        </p:nvPicPr>
        <p:blipFill>
          <a:blip r:embed="rId2"/>
          <a:srcRect/>
          <a:stretch>
            <a:fillRect/>
          </a:stretch>
        </p:blipFill>
        <p:spPr bwMode="auto">
          <a:xfrm>
            <a:off x="5867400" y="0"/>
            <a:ext cx="3276600" cy="232638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590800"/>
            <a:ext cx="5562600" cy="3581400"/>
          </a:xfrm>
        </p:spPr>
        <p:txBody>
          <a:bodyPr>
            <a:noAutofit/>
          </a:bodyPr>
          <a:lstStyle/>
          <a:p>
            <a:r>
              <a:rPr lang="en-US" sz="2400" dirty="0" smtClean="0">
                <a:latin typeface="Berlin Sans FB" pitchFamily="34" charset="0"/>
              </a:rPr>
              <a:t>With the introduction of </a:t>
            </a:r>
            <a:r>
              <a:rPr lang="en-US" sz="2400" dirty="0" err="1" smtClean="0">
                <a:latin typeface="Berlin Sans FB" pitchFamily="34" charset="0"/>
              </a:rPr>
              <a:t>multidetector</a:t>
            </a:r>
            <a:r>
              <a:rPr lang="en-US" sz="2400" dirty="0" smtClean="0">
                <a:latin typeface="Berlin Sans FB" pitchFamily="34" charset="0"/>
              </a:rPr>
              <a:t> technology, CT urography,</a:t>
            </a:r>
            <a:r>
              <a:rPr lang="en-US" sz="2400" baseline="30000" dirty="0" smtClean="0">
                <a:latin typeface="Berlin Sans FB" pitchFamily="34" charset="0"/>
              </a:rPr>
              <a:t> </a:t>
            </a:r>
            <a:r>
              <a:rPr lang="en-US" sz="2400" dirty="0" smtClean="0">
                <a:latin typeface="Berlin Sans FB" pitchFamily="34" charset="0"/>
              </a:rPr>
              <a:t>to date, has emerged as the </a:t>
            </a:r>
            <a:r>
              <a:rPr lang="en-US" sz="2800" b="1" dirty="0" smtClean="0">
                <a:solidFill>
                  <a:schemeClr val="accent2">
                    <a:lumMod val="50000"/>
                  </a:schemeClr>
                </a:solidFill>
                <a:latin typeface="Berlin Sans FB" pitchFamily="34" charset="0"/>
              </a:rPr>
              <a:t>initial heir apparent</a:t>
            </a:r>
            <a:r>
              <a:rPr lang="en-US" sz="2400" b="1" dirty="0" smtClean="0">
                <a:latin typeface="Berlin Sans FB" pitchFamily="34" charset="0"/>
              </a:rPr>
              <a:t> </a:t>
            </a:r>
            <a:r>
              <a:rPr lang="en-US" sz="2400" dirty="0" smtClean="0">
                <a:latin typeface="Berlin Sans FB" pitchFamily="34" charset="0"/>
              </a:rPr>
              <a:t>to intravenous</a:t>
            </a:r>
            <a:r>
              <a:rPr lang="en-US" sz="2400" baseline="30000" dirty="0" smtClean="0">
                <a:latin typeface="Berlin Sans FB" pitchFamily="34" charset="0"/>
              </a:rPr>
              <a:t> </a:t>
            </a:r>
            <a:r>
              <a:rPr lang="en-US" sz="2400" dirty="0" smtClean="0">
                <a:latin typeface="Berlin Sans FB" pitchFamily="34" charset="0"/>
              </a:rPr>
              <a:t>urography; many years of experience have now clearly demonstrated</a:t>
            </a:r>
            <a:r>
              <a:rPr lang="en-US" sz="2400" baseline="30000" dirty="0" smtClean="0">
                <a:latin typeface="Berlin Sans FB" pitchFamily="34" charset="0"/>
              </a:rPr>
              <a:t> </a:t>
            </a:r>
            <a:r>
              <a:rPr lang="en-US" sz="2400" dirty="0" smtClean="0">
                <a:latin typeface="Berlin Sans FB" pitchFamily="34" charset="0"/>
              </a:rPr>
              <a:t>that CT is the test of choice for many urologic problems, including</a:t>
            </a:r>
            <a:r>
              <a:rPr lang="en-US" sz="2400" baseline="30000" dirty="0" smtClean="0">
                <a:latin typeface="Berlin Sans FB" pitchFamily="34" charset="0"/>
              </a:rPr>
              <a:t> </a:t>
            </a:r>
            <a:r>
              <a:rPr lang="en-US" sz="2400" dirty="0" err="1" smtClean="0">
                <a:latin typeface="Berlin Sans FB" pitchFamily="34" charset="0"/>
              </a:rPr>
              <a:t>urolithiasis</a:t>
            </a:r>
            <a:r>
              <a:rPr lang="en-US" sz="2400" dirty="0" smtClean="0">
                <a:latin typeface="Berlin Sans FB" pitchFamily="34" charset="0"/>
              </a:rPr>
              <a:t>, renal masses, urinary tract infection, trauma, and</a:t>
            </a:r>
            <a:r>
              <a:rPr lang="en-US" sz="2400" baseline="30000" dirty="0" smtClean="0">
                <a:latin typeface="Berlin Sans FB" pitchFamily="34" charset="0"/>
              </a:rPr>
              <a:t> </a:t>
            </a:r>
            <a:r>
              <a:rPr lang="en-US" sz="2400" dirty="0" smtClean="0">
                <a:latin typeface="Berlin Sans FB" pitchFamily="34" charset="0"/>
              </a:rPr>
              <a:t>obstructive </a:t>
            </a:r>
            <a:r>
              <a:rPr lang="en-US" sz="2400" dirty="0" err="1" smtClean="0">
                <a:latin typeface="Berlin Sans FB" pitchFamily="34" charset="0"/>
              </a:rPr>
              <a:t>uropathy</a:t>
            </a:r>
            <a:r>
              <a:rPr lang="en-US" sz="2400" dirty="0" smtClean="0">
                <a:latin typeface="Berlin Sans FB" pitchFamily="34" charset="0"/>
              </a:rPr>
              <a:t>. </a:t>
            </a:r>
            <a:endParaRPr lang="en-US" sz="2400" dirty="0">
              <a:latin typeface="Berlin Sans FB" pitchFamily="34" charset="0"/>
            </a:endParaRPr>
          </a:p>
        </p:txBody>
      </p:sp>
      <p:pic>
        <p:nvPicPr>
          <p:cNvPr id="183298" name="Picture 2" descr="Figure 1">
            <a:hlinkClick r:id="rId2"/>
          </p:cNvPr>
          <p:cNvPicPr>
            <a:picLocks noChangeAspect="1" noChangeArrowheads="1"/>
          </p:cNvPicPr>
          <p:nvPr/>
        </p:nvPicPr>
        <p:blipFill>
          <a:blip r:embed="rId3"/>
          <a:srcRect/>
          <a:stretch>
            <a:fillRect/>
          </a:stretch>
        </p:blipFill>
        <p:spPr bwMode="auto">
          <a:xfrm>
            <a:off x="5567258" y="1066800"/>
            <a:ext cx="3576742" cy="5181600"/>
          </a:xfrm>
          <a:prstGeom prst="rect">
            <a:avLst/>
          </a:prstGeom>
          <a:noFill/>
        </p:spPr>
      </p:pic>
      <p:pic>
        <p:nvPicPr>
          <p:cNvPr id="76802" name="Picture 2" descr="http://vibrationsofdoom.com/test/test2/covers/HeirApparent-OSV.jpg"/>
          <p:cNvPicPr>
            <a:picLocks noChangeAspect="1" noChangeArrowheads="1"/>
          </p:cNvPicPr>
          <p:nvPr/>
        </p:nvPicPr>
        <p:blipFill>
          <a:blip r:embed="rId4"/>
          <a:srcRect/>
          <a:stretch>
            <a:fillRect/>
          </a:stretch>
        </p:blipFill>
        <p:spPr bwMode="auto">
          <a:xfrm>
            <a:off x="0" y="0"/>
            <a:ext cx="1993900" cy="19939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bg1">
              <a:lumMod val="95000"/>
            </a:schemeClr>
          </a:solidFill>
          <a:ln>
            <a:solidFill>
              <a:schemeClr val="bg1">
                <a:lumMod val="95000"/>
              </a:schemeClr>
            </a:solidFill>
          </a:ln>
        </p:spPr>
        <p:txBody>
          <a:bodyPr>
            <a:normAutofit/>
          </a:bodyPr>
          <a:lstStyle/>
          <a:p>
            <a:r>
              <a:rPr lang="en-US" b="1" dirty="0" smtClean="0">
                <a:solidFill>
                  <a:schemeClr val="bg2">
                    <a:lumMod val="50000"/>
                  </a:schemeClr>
                </a:solidFill>
                <a:latin typeface="Bauhaus 93" pitchFamily="82" charset="0"/>
              </a:rPr>
              <a:t>Multi-Detector Row CT of the Kidneys and Urinary Tract</a:t>
            </a:r>
            <a:endParaRPr lang="en-US" dirty="0">
              <a:solidFill>
                <a:schemeClr val="bg2">
                  <a:lumMod val="50000"/>
                </a:schemeClr>
              </a:solidFill>
              <a:latin typeface="Bauhaus 93" pitchFamily="82" charset="0"/>
            </a:endParaRPr>
          </a:p>
        </p:txBody>
      </p:sp>
      <p:sp>
        <p:nvSpPr>
          <p:cNvPr id="3" name="Content Placeholder 2"/>
          <p:cNvSpPr>
            <a:spLocks noGrp="1"/>
          </p:cNvSpPr>
          <p:nvPr>
            <p:ph idx="1"/>
          </p:nvPr>
        </p:nvSpPr>
        <p:spPr>
          <a:xfrm>
            <a:off x="0" y="2209800"/>
            <a:ext cx="9144000" cy="4648200"/>
          </a:xfrm>
        </p:spPr>
        <p:txBody>
          <a:bodyPr>
            <a:normAutofit/>
          </a:bodyPr>
          <a:lstStyle/>
          <a:p>
            <a:r>
              <a:rPr lang="en-US" sz="2800" dirty="0" smtClean="0">
                <a:latin typeface="Berlin Sans FB" pitchFamily="34" charset="0"/>
              </a:rPr>
              <a:t>Multi–detector row helical computed tomography (CT) offers</a:t>
            </a:r>
            <a:r>
              <a:rPr lang="en-US" sz="2800" baseline="30000" dirty="0" smtClean="0">
                <a:latin typeface="Berlin Sans FB" pitchFamily="34" charset="0"/>
              </a:rPr>
              <a:t> </a:t>
            </a:r>
            <a:r>
              <a:rPr lang="en-US" sz="2800" dirty="0" smtClean="0">
                <a:latin typeface="Berlin Sans FB" pitchFamily="34" charset="0"/>
              </a:rPr>
              <a:t>considerable advantages in evaluation of the urinary tract.</a:t>
            </a:r>
            <a:r>
              <a:rPr lang="en-US" sz="2800" baseline="30000" dirty="0" smtClean="0">
                <a:latin typeface="Berlin Sans FB" pitchFamily="34" charset="0"/>
              </a:rPr>
              <a:t> </a:t>
            </a:r>
          </a:p>
          <a:p>
            <a:r>
              <a:rPr lang="en-US" sz="2800" dirty="0" smtClean="0">
                <a:latin typeface="Berlin Sans FB" pitchFamily="34" charset="0"/>
              </a:rPr>
              <a:t>It has the potential to become the </a:t>
            </a:r>
            <a:r>
              <a:rPr lang="en-US" sz="2800" b="1" dirty="0" smtClean="0">
                <a:latin typeface="Berlin Sans FB" pitchFamily="34" charset="0"/>
              </a:rPr>
              <a:t>single imaging modality used</a:t>
            </a:r>
            <a:r>
              <a:rPr lang="en-US" sz="2800" b="1" baseline="30000" dirty="0" smtClean="0">
                <a:latin typeface="Berlin Sans FB" pitchFamily="34" charset="0"/>
              </a:rPr>
              <a:t> </a:t>
            </a:r>
            <a:r>
              <a:rPr lang="en-US" sz="2800" b="1" dirty="0" smtClean="0">
                <a:latin typeface="Berlin Sans FB" pitchFamily="34" charset="0"/>
              </a:rPr>
              <a:t>for comprehensive evaluation and treatment planning of most</a:t>
            </a:r>
            <a:r>
              <a:rPr lang="en-US" sz="2800" b="1" baseline="30000" dirty="0" smtClean="0">
                <a:latin typeface="Berlin Sans FB" pitchFamily="34" charset="0"/>
              </a:rPr>
              <a:t> </a:t>
            </a:r>
            <a:r>
              <a:rPr lang="en-US" sz="2800" b="1" dirty="0" smtClean="0">
                <a:latin typeface="Berlin Sans FB" pitchFamily="34" charset="0"/>
              </a:rPr>
              <a:t>conditions affecting the kidneys and urinary tract, </a:t>
            </a:r>
            <a:r>
              <a:rPr lang="en-US" sz="2800" dirty="0" smtClean="0">
                <a:latin typeface="Berlin Sans FB" pitchFamily="34" charset="0"/>
              </a:rPr>
              <a:t>making conventional</a:t>
            </a:r>
            <a:r>
              <a:rPr lang="en-US" sz="2800" baseline="30000" dirty="0" smtClean="0">
                <a:latin typeface="Berlin Sans FB" pitchFamily="34" charset="0"/>
              </a:rPr>
              <a:t> </a:t>
            </a:r>
            <a:r>
              <a:rPr lang="en-US" sz="2800" dirty="0" smtClean="0">
                <a:latin typeface="Berlin Sans FB" pitchFamily="34" charset="0"/>
              </a:rPr>
              <a:t>diagnostic techniques such as intravenous urography and angiography</a:t>
            </a:r>
            <a:r>
              <a:rPr lang="en-US" sz="2800" baseline="30000" dirty="0" smtClean="0">
                <a:latin typeface="Berlin Sans FB" pitchFamily="34" charset="0"/>
              </a:rPr>
              <a:t> </a:t>
            </a:r>
            <a:r>
              <a:rPr lang="en-US" sz="2800" dirty="0" smtClean="0">
                <a:latin typeface="Berlin Sans FB" pitchFamily="34" charset="0"/>
              </a:rPr>
              <a:t>nearly obsolete.</a:t>
            </a:r>
            <a:endParaRPr lang="en-US" sz="2800" dirty="0">
              <a:latin typeface="Berlin Sans FB"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38600" y="685800"/>
            <a:ext cx="4724400" cy="1143000"/>
          </a:xfrm>
        </p:spPr>
        <p:txBody>
          <a:bodyPr>
            <a:normAutofit fontScale="90000"/>
          </a:bodyPr>
          <a:lstStyle/>
          <a:p>
            <a:r>
              <a:rPr lang="en-US" b="1" dirty="0" smtClean="0"/>
              <a:t>Phases of Contrast Enhancement in the Kidney and Collecting System</a:t>
            </a:r>
            <a:endParaRPr lang="en-US" dirty="0"/>
          </a:p>
        </p:txBody>
      </p:sp>
      <p:pic>
        <p:nvPicPr>
          <p:cNvPr id="17410" name="Picture 2" descr=" ">
            <a:hlinkClick r:id="rId2"/>
          </p:cNvPr>
          <p:cNvPicPr>
            <a:picLocks noChangeAspect="1" noChangeArrowheads="1"/>
          </p:cNvPicPr>
          <p:nvPr/>
        </p:nvPicPr>
        <p:blipFill>
          <a:blip r:embed="rId3"/>
          <a:srcRect/>
          <a:stretch>
            <a:fillRect/>
          </a:stretch>
        </p:blipFill>
        <p:spPr bwMode="auto">
          <a:xfrm>
            <a:off x="0" y="0"/>
            <a:ext cx="2684147" cy="1905000"/>
          </a:xfrm>
          <a:prstGeom prst="rect">
            <a:avLst/>
          </a:prstGeom>
          <a:noFill/>
        </p:spPr>
      </p:pic>
      <p:pic>
        <p:nvPicPr>
          <p:cNvPr id="17412" name="Picture 4" descr=" ">
            <a:hlinkClick r:id="rId4"/>
          </p:cNvPr>
          <p:cNvPicPr>
            <a:picLocks noChangeAspect="1" noChangeArrowheads="1"/>
          </p:cNvPicPr>
          <p:nvPr/>
        </p:nvPicPr>
        <p:blipFill>
          <a:blip r:embed="rId5"/>
          <a:srcRect/>
          <a:stretch>
            <a:fillRect/>
          </a:stretch>
        </p:blipFill>
        <p:spPr bwMode="auto">
          <a:xfrm>
            <a:off x="1418898" y="1905000"/>
            <a:ext cx="2627584" cy="1905000"/>
          </a:xfrm>
          <a:prstGeom prst="rect">
            <a:avLst/>
          </a:prstGeom>
          <a:noFill/>
        </p:spPr>
      </p:pic>
      <p:pic>
        <p:nvPicPr>
          <p:cNvPr id="17414" name="Picture 6" descr=" ">
            <a:hlinkClick r:id="rId6"/>
          </p:cNvPr>
          <p:cNvPicPr>
            <a:picLocks noChangeAspect="1" noChangeArrowheads="1"/>
          </p:cNvPicPr>
          <p:nvPr/>
        </p:nvPicPr>
        <p:blipFill>
          <a:blip r:embed="rId7"/>
          <a:srcRect/>
          <a:stretch>
            <a:fillRect/>
          </a:stretch>
        </p:blipFill>
        <p:spPr bwMode="auto">
          <a:xfrm>
            <a:off x="4038600" y="2743200"/>
            <a:ext cx="2850077" cy="1981200"/>
          </a:xfrm>
          <a:prstGeom prst="rect">
            <a:avLst/>
          </a:prstGeom>
          <a:noFill/>
        </p:spPr>
      </p:pic>
      <p:pic>
        <p:nvPicPr>
          <p:cNvPr id="17416" name="Picture 8" descr=" ">
            <a:hlinkClick r:id="rId8"/>
          </p:cNvPr>
          <p:cNvPicPr>
            <a:picLocks noChangeAspect="1" noChangeArrowheads="1"/>
          </p:cNvPicPr>
          <p:nvPr/>
        </p:nvPicPr>
        <p:blipFill>
          <a:blip r:embed="rId9"/>
          <a:srcRect/>
          <a:stretch>
            <a:fillRect/>
          </a:stretch>
        </p:blipFill>
        <p:spPr bwMode="auto">
          <a:xfrm>
            <a:off x="6261841" y="4724401"/>
            <a:ext cx="2882159" cy="2133600"/>
          </a:xfrm>
          <a:prstGeom prst="rect">
            <a:avLst/>
          </a:prstGeom>
          <a:noFill/>
        </p:spPr>
      </p:pic>
      <p:sp>
        <p:nvSpPr>
          <p:cNvPr id="8" name="Rectangle 7"/>
          <p:cNvSpPr/>
          <p:nvPr/>
        </p:nvSpPr>
        <p:spPr>
          <a:xfrm>
            <a:off x="0" y="4800600"/>
            <a:ext cx="6324600" cy="2031325"/>
          </a:xfrm>
          <a:prstGeom prst="rect">
            <a:avLst/>
          </a:prstGeom>
        </p:spPr>
        <p:txBody>
          <a:bodyPr wrap="square">
            <a:spAutoFit/>
          </a:bodyPr>
          <a:lstStyle/>
          <a:p>
            <a:r>
              <a:rPr lang="en-US" dirty="0" smtClean="0">
                <a:latin typeface="Berlin Sans FB" pitchFamily="34" charset="0"/>
              </a:rPr>
              <a:t>Phases of renal enhancement at </a:t>
            </a:r>
            <a:r>
              <a:rPr lang="en-US" dirty="0" err="1" smtClean="0">
                <a:latin typeface="Berlin Sans FB" pitchFamily="34" charset="0"/>
              </a:rPr>
              <a:t>multidetector</a:t>
            </a:r>
            <a:r>
              <a:rPr lang="en-US" dirty="0" smtClean="0">
                <a:latin typeface="Berlin Sans FB" pitchFamily="34" charset="0"/>
              </a:rPr>
              <a:t> CT. </a:t>
            </a:r>
          </a:p>
          <a:p>
            <a:pPr marL="342900" indent="-342900">
              <a:buAutoNum type="alphaLcParenBoth"/>
            </a:pPr>
            <a:r>
              <a:rPr lang="en-US" dirty="0" smtClean="0">
                <a:latin typeface="Berlin Sans FB" pitchFamily="34" charset="0"/>
              </a:rPr>
              <a:t>Unenhanced axial CT at level of renal </a:t>
            </a:r>
            <a:r>
              <a:rPr lang="en-US" dirty="0" err="1" smtClean="0">
                <a:latin typeface="Berlin Sans FB" pitchFamily="34" charset="0"/>
              </a:rPr>
              <a:t>hilum</a:t>
            </a:r>
            <a:r>
              <a:rPr lang="en-US" dirty="0" smtClean="0">
                <a:latin typeface="Berlin Sans FB" pitchFamily="34" charset="0"/>
              </a:rPr>
              <a:t>. </a:t>
            </a:r>
          </a:p>
          <a:p>
            <a:pPr marL="342900" indent="-342900">
              <a:buAutoNum type="alphaLcParenBoth"/>
            </a:pPr>
            <a:r>
              <a:rPr lang="en-US" dirty="0" smtClean="0">
                <a:latin typeface="Berlin Sans FB" pitchFamily="34" charset="0"/>
              </a:rPr>
              <a:t>Late arterial phase axial CT at level of renal </a:t>
            </a:r>
            <a:r>
              <a:rPr lang="en-US" dirty="0" err="1" smtClean="0">
                <a:latin typeface="Berlin Sans FB" pitchFamily="34" charset="0"/>
              </a:rPr>
              <a:t>hilum</a:t>
            </a:r>
            <a:r>
              <a:rPr lang="en-US" dirty="0" smtClean="0">
                <a:latin typeface="Berlin Sans FB" pitchFamily="34" charset="0"/>
              </a:rPr>
              <a:t>. There is good </a:t>
            </a:r>
            <a:r>
              <a:rPr lang="en-US" dirty="0" err="1" smtClean="0">
                <a:latin typeface="Berlin Sans FB" pitchFamily="34" charset="0"/>
              </a:rPr>
              <a:t>opacification</a:t>
            </a:r>
            <a:r>
              <a:rPr lang="en-US" dirty="0" smtClean="0">
                <a:latin typeface="Berlin Sans FB" pitchFamily="34" charset="0"/>
              </a:rPr>
              <a:t> of the left renal artery (black arrow) and vein (white arrow). </a:t>
            </a:r>
          </a:p>
          <a:p>
            <a:pPr marL="342900" indent="-342900">
              <a:buAutoNum type="alphaLcParenBoth"/>
            </a:pPr>
            <a:r>
              <a:rPr lang="en-US" dirty="0" smtClean="0">
                <a:latin typeface="Berlin Sans FB" pitchFamily="34" charset="0"/>
              </a:rPr>
              <a:t>Nephrographic phase axial CT at level of renal </a:t>
            </a:r>
            <a:r>
              <a:rPr lang="en-US" dirty="0" err="1" smtClean="0">
                <a:latin typeface="Berlin Sans FB" pitchFamily="34" charset="0"/>
              </a:rPr>
              <a:t>hilum</a:t>
            </a:r>
            <a:r>
              <a:rPr lang="en-US" dirty="0" smtClean="0">
                <a:latin typeface="Berlin Sans FB" pitchFamily="34" charset="0"/>
              </a:rPr>
              <a:t>. </a:t>
            </a:r>
          </a:p>
          <a:p>
            <a:pPr marL="342900" indent="-342900">
              <a:buAutoNum type="alphaLcParenBoth"/>
            </a:pPr>
            <a:r>
              <a:rPr lang="en-US" dirty="0" smtClean="0">
                <a:latin typeface="Berlin Sans FB" pitchFamily="34" charset="0"/>
              </a:rPr>
              <a:t>Excretory phase axial CT at level of renal </a:t>
            </a:r>
            <a:r>
              <a:rPr lang="en-US" dirty="0" err="1" smtClean="0">
                <a:latin typeface="Berlin Sans FB" pitchFamily="34" charset="0"/>
              </a:rPr>
              <a:t>hilum</a:t>
            </a:r>
            <a:r>
              <a:rPr lang="en-US" dirty="0" smtClean="0">
                <a:latin typeface="Berlin Sans FB" pitchFamily="34" charset="0"/>
              </a:rPr>
              <a:t>. </a:t>
            </a:r>
            <a:endParaRPr lang="en-US" dirty="0">
              <a:latin typeface="Berlin Sans FB"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15000" cy="2133600"/>
          </a:xfrm>
          <a:solidFill>
            <a:schemeClr val="accent4">
              <a:lumMod val="40000"/>
              <a:lumOff val="60000"/>
            </a:schemeClr>
          </a:solidFill>
          <a:ln>
            <a:solidFill>
              <a:schemeClr val="accent4">
                <a:lumMod val="40000"/>
                <a:lumOff val="60000"/>
              </a:schemeClr>
            </a:solidFill>
          </a:ln>
        </p:spPr>
        <p:txBody>
          <a:bodyPr>
            <a:normAutofit/>
          </a:bodyPr>
          <a:lstStyle/>
          <a:p>
            <a:r>
              <a:rPr lang="en-US" dirty="0" smtClean="0">
                <a:solidFill>
                  <a:srgbClr val="7030A0"/>
                </a:solidFill>
                <a:latin typeface="Bauhaus 93" pitchFamily="82" charset="0"/>
              </a:rPr>
              <a:t>CT Angiography of the Renal Arteries.</a:t>
            </a:r>
            <a:endParaRPr lang="en-US" dirty="0">
              <a:solidFill>
                <a:srgbClr val="7030A0"/>
              </a:solidFill>
              <a:latin typeface="Bauhaus 93" pitchFamily="82" charset="0"/>
            </a:endParaRPr>
          </a:p>
        </p:txBody>
      </p:sp>
      <p:sp>
        <p:nvSpPr>
          <p:cNvPr id="3" name="Content Placeholder 2"/>
          <p:cNvSpPr>
            <a:spLocks noGrp="1"/>
          </p:cNvSpPr>
          <p:nvPr>
            <p:ph idx="1"/>
          </p:nvPr>
        </p:nvSpPr>
        <p:spPr>
          <a:xfrm>
            <a:off x="0" y="3048000"/>
            <a:ext cx="4876800" cy="3124198"/>
          </a:xfrm>
        </p:spPr>
        <p:txBody>
          <a:bodyPr>
            <a:normAutofit lnSpcReduction="10000"/>
          </a:bodyPr>
          <a:lstStyle/>
          <a:p>
            <a:r>
              <a:rPr lang="en-US" sz="2400" dirty="0" smtClean="0">
                <a:latin typeface="Berlin Sans FB" pitchFamily="34" charset="0"/>
              </a:rPr>
              <a:t>The main applications of CT angiography include evaluation of</a:t>
            </a:r>
            <a:r>
              <a:rPr lang="en-US" sz="2400" baseline="30000" dirty="0" smtClean="0">
                <a:latin typeface="Berlin Sans FB" pitchFamily="34" charset="0"/>
              </a:rPr>
              <a:t> </a:t>
            </a:r>
            <a:r>
              <a:rPr lang="en-US" sz="2400" b="1" dirty="0" smtClean="0">
                <a:latin typeface="Berlin Sans FB" pitchFamily="34" charset="0"/>
              </a:rPr>
              <a:t>potential renal donors, evaluation of suspected renal artery</a:t>
            </a:r>
            <a:r>
              <a:rPr lang="en-US" sz="2400" b="1" baseline="30000" dirty="0" smtClean="0">
                <a:latin typeface="Berlin Sans FB" pitchFamily="34" charset="0"/>
              </a:rPr>
              <a:t> </a:t>
            </a:r>
            <a:r>
              <a:rPr lang="en-US" sz="2400" b="1" dirty="0" err="1" smtClean="0">
                <a:latin typeface="Berlin Sans FB" pitchFamily="34" charset="0"/>
              </a:rPr>
              <a:t>stenosis</a:t>
            </a:r>
            <a:r>
              <a:rPr lang="en-US" sz="2400" b="1" dirty="0" smtClean="0">
                <a:latin typeface="Berlin Sans FB" pitchFamily="34" charset="0"/>
              </a:rPr>
              <a:t> or aneurysms,</a:t>
            </a:r>
            <a:r>
              <a:rPr lang="en-US" sz="2400" dirty="0" smtClean="0">
                <a:latin typeface="Berlin Sans FB" pitchFamily="34" charset="0"/>
              </a:rPr>
              <a:t> and demonstration and location of crossing</a:t>
            </a:r>
            <a:r>
              <a:rPr lang="en-US" sz="2400" baseline="30000" dirty="0" smtClean="0">
                <a:latin typeface="Berlin Sans FB" pitchFamily="34" charset="0"/>
              </a:rPr>
              <a:t> </a:t>
            </a:r>
            <a:r>
              <a:rPr lang="en-US" sz="2400" dirty="0" smtClean="0">
                <a:latin typeface="Berlin Sans FB" pitchFamily="34" charset="0"/>
              </a:rPr>
              <a:t>vessels prior to </a:t>
            </a:r>
            <a:r>
              <a:rPr lang="en-US" sz="2400" dirty="0" err="1" smtClean="0">
                <a:latin typeface="Berlin Sans FB" pitchFamily="34" charset="0"/>
              </a:rPr>
              <a:t>pyeloplasty</a:t>
            </a:r>
            <a:r>
              <a:rPr lang="en-US" sz="2400" dirty="0" smtClean="0">
                <a:latin typeface="Berlin Sans FB" pitchFamily="34" charset="0"/>
              </a:rPr>
              <a:t> for </a:t>
            </a:r>
            <a:r>
              <a:rPr lang="en-US" sz="2400" dirty="0" err="1" smtClean="0">
                <a:latin typeface="Berlin Sans FB" pitchFamily="34" charset="0"/>
              </a:rPr>
              <a:t>ureteropelvic</a:t>
            </a:r>
            <a:r>
              <a:rPr lang="en-US" sz="2400" dirty="0" smtClean="0">
                <a:latin typeface="Berlin Sans FB" pitchFamily="34" charset="0"/>
              </a:rPr>
              <a:t> junction obstruction.</a:t>
            </a:r>
            <a:endParaRPr lang="en-US" sz="2400" dirty="0">
              <a:latin typeface="Berlin Sans FB" pitchFamily="34" charset="0"/>
            </a:endParaRPr>
          </a:p>
        </p:txBody>
      </p:sp>
      <p:pic>
        <p:nvPicPr>
          <p:cNvPr id="16386" name="Picture 2" descr=" ">
            <a:hlinkClick r:id="rId2"/>
          </p:cNvPr>
          <p:cNvPicPr>
            <a:picLocks noChangeAspect="1" noChangeArrowheads="1"/>
          </p:cNvPicPr>
          <p:nvPr/>
        </p:nvPicPr>
        <p:blipFill>
          <a:blip r:embed="rId3"/>
          <a:srcRect/>
          <a:stretch>
            <a:fillRect/>
          </a:stretch>
        </p:blipFill>
        <p:spPr bwMode="auto">
          <a:xfrm>
            <a:off x="5715001" y="0"/>
            <a:ext cx="3429000" cy="3552347"/>
          </a:xfrm>
          <a:prstGeom prst="rect">
            <a:avLst/>
          </a:prstGeom>
          <a:noFill/>
        </p:spPr>
      </p:pic>
      <p:pic>
        <p:nvPicPr>
          <p:cNvPr id="16388" name="Picture 4" descr=" ">
            <a:hlinkClick r:id="rId4"/>
          </p:cNvPr>
          <p:cNvPicPr>
            <a:picLocks noChangeAspect="1" noChangeArrowheads="1"/>
          </p:cNvPicPr>
          <p:nvPr/>
        </p:nvPicPr>
        <p:blipFill>
          <a:blip r:embed="rId5"/>
          <a:srcRect/>
          <a:stretch>
            <a:fillRect/>
          </a:stretch>
        </p:blipFill>
        <p:spPr bwMode="auto">
          <a:xfrm>
            <a:off x="5221960" y="3505201"/>
            <a:ext cx="3922040" cy="3352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6019800"/>
            <a:ext cx="8305800" cy="838200"/>
          </a:xfrm>
        </p:spPr>
        <p:txBody>
          <a:bodyPr>
            <a:noAutofit/>
          </a:bodyPr>
          <a:lstStyle/>
          <a:p>
            <a:r>
              <a:rPr lang="en-US" sz="4000" dirty="0" smtClean="0">
                <a:latin typeface="Berlin Sans FB" pitchFamily="34" charset="0"/>
              </a:rPr>
              <a:t>Coronal excretory phase scout CT</a:t>
            </a:r>
            <a:endParaRPr lang="en-US" sz="4000" dirty="0">
              <a:latin typeface="Berlin Sans FB" pitchFamily="34" charset="0"/>
            </a:endParaRPr>
          </a:p>
        </p:txBody>
      </p:sp>
      <p:pic>
        <p:nvPicPr>
          <p:cNvPr id="14340" name="Picture 4" descr=" ">
            <a:hlinkClick r:id="rId2"/>
          </p:cNvPr>
          <p:cNvPicPr>
            <a:picLocks noChangeAspect="1" noChangeArrowheads="1"/>
          </p:cNvPicPr>
          <p:nvPr/>
        </p:nvPicPr>
        <p:blipFill>
          <a:blip r:embed="rId3"/>
          <a:srcRect/>
          <a:stretch>
            <a:fillRect/>
          </a:stretch>
        </p:blipFill>
        <p:spPr bwMode="auto">
          <a:xfrm>
            <a:off x="0" y="-1"/>
            <a:ext cx="5486400" cy="4663443"/>
          </a:xfrm>
          <a:prstGeom prst="rect">
            <a:avLst/>
          </a:prstGeom>
          <a:noFill/>
        </p:spPr>
      </p:pic>
      <p:pic>
        <p:nvPicPr>
          <p:cNvPr id="14342" name="Picture 6" descr=" ">
            <a:hlinkClick r:id="rId4"/>
          </p:cNvPr>
          <p:cNvPicPr>
            <a:picLocks noChangeAspect="1" noChangeArrowheads="1"/>
          </p:cNvPicPr>
          <p:nvPr/>
        </p:nvPicPr>
        <p:blipFill>
          <a:blip r:embed="rId5"/>
          <a:srcRect/>
          <a:stretch>
            <a:fillRect/>
          </a:stretch>
        </p:blipFill>
        <p:spPr bwMode="auto">
          <a:xfrm>
            <a:off x="5486400" y="0"/>
            <a:ext cx="3657601" cy="604701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715000"/>
            <a:ext cx="9144000" cy="838200"/>
          </a:xfrm>
        </p:spPr>
        <p:txBody>
          <a:bodyPr>
            <a:normAutofit fontScale="85000" lnSpcReduction="10000"/>
          </a:bodyPr>
          <a:lstStyle/>
          <a:p>
            <a:r>
              <a:rPr lang="en-US" dirty="0" smtClean="0">
                <a:latin typeface="Berlin Sans FB" pitchFamily="34" charset="0"/>
              </a:rPr>
              <a:t>Right renal vein thrombosis in a 46-year-old woman with </a:t>
            </a:r>
            <a:r>
              <a:rPr lang="en-US" i="1" dirty="0" smtClean="0">
                <a:latin typeface="Berlin Sans FB" pitchFamily="34" charset="0"/>
              </a:rPr>
              <a:t>Escherichia coli</a:t>
            </a:r>
            <a:r>
              <a:rPr lang="en-US" dirty="0" smtClean="0">
                <a:latin typeface="Berlin Sans FB" pitchFamily="34" charset="0"/>
              </a:rPr>
              <a:t> urinary tract infection and pyelonephritis.</a:t>
            </a:r>
            <a:endParaRPr lang="en-US" dirty="0">
              <a:latin typeface="Berlin Sans FB" pitchFamily="34" charset="0"/>
            </a:endParaRPr>
          </a:p>
        </p:txBody>
      </p:sp>
      <p:pic>
        <p:nvPicPr>
          <p:cNvPr id="11266" name="Picture 2" descr=" ">
            <a:hlinkClick r:id="rId2"/>
          </p:cNvPr>
          <p:cNvPicPr>
            <a:picLocks noChangeAspect="1" noChangeArrowheads="1"/>
          </p:cNvPicPr>
          <p:nvPr/>
        </p:nvPicPr>
        <p:blipFill>
          <a:blip r:embed="rId3"/>
          <a:srcRect/>
          <a:stretch>
            <a:fillRect/>
          </a:stretch>
        </p:blipFill>
        <p:spPr bwMode="auto">
          <a:xfrm>
            <a:off x="0" y="0"/>
            <a:ext cx="2897504" cy="2971800"/>
          </a:xfrm>
          <a:prstGeom prst="rect">
            <a:avLst/>
          </a:prstGeom>
          <a:noFill/>
        </p:spPr>
      </p:pic>
      <p:pic>
        <p:nvPicPr>
          <p:cNvPr id="11268" name="Picture 4" descr=" ">
            <a:hlinkClick r:id="rId4"/>
          </p:cNvPr>
          <p:cNvPicPr>
            <a:picLocks noChangeAspect="1" noChangeArrowheads="1"/>
          </p:cNvPicPr>
          <p:nvPr/>
        </p:nvPicPr>
        <p:blipFill>
          <a:blip r:embed="rId5"/>
          <a:srcRect/>
          <a:stretch>
            <a:fillRect/>
          </a:stretch>
        </p:blipFill>
        <p:spPr bwMode="auto">
          <a:xfrm>
            <a:off x="2895600" y="1219200"/>
            <a:ext cx="2975928" cy="3200400"/>
          </a:xfrm>
          <a:prstGeom prst="rect">
            <a:avLst/>
          </a:prstGeom>
          <a:noFill/>
        </p:spPr>
      </p:pic>
      <p:pic>
        <p:nvPicPr>
          <p:cNvPr id="11270" name="Picture 6" descr=" ">
            <a:hlinkClick r:id="rId6"/>
          </p:cNvPr>
          <p:cNvPicPr>
            <a:picLocks noChangeAspect="1" noChangeArrowheads="1"/>
          </p:cNvPicPr>
          <p:nvPr/>
        </p:nvPicPr>
        <p:blipFill>
          <a:blip r:embed="rId7"/>
          <a:srcRect/>
          <a:stretch>
            <a:fillRect/>
          </a:stretch>
        </p:blipFill>
        <p:spPr bwMode="auto">
          <a:xfrm>
            <a:off x="5875020" y="2133600"/>
            <a:ext cx="3268980" cy="33528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105400"/>
            <a:ext cx="9144000" cy="1752600"/>
          </a:xfrm>
        </p:spPr>
        <p:txBody>
          <a:bodyPr>
            <a:normAutofit fontScale="85000" lnSpcReduction="20000"/>
          </a:bodyPr>
          <a:lstStyle/>
          <a:p>
            <a:r>
              <a:rPr lang="en-US" sz="2000" dirty="0" smtClean="0">
                <a:latin typeface="Berlin Sans FB" pitchFamily="34" charset="0"/>
              </a:rPr>
              <a:t>Left renal abscess in a 46-year-old man with a history of human immunodeficiency virus (HIV) infection, left flank pain, and fevers. </a:t>
            </a:r>
          </a:p>
          <a:p>
            <a:r>
              <a:rPr lang="en-US" sz="2000" b="1" dirty="0" smtClean="0">
                <a:latin typeface="Berlin Sans FB" pitchFamily="34" charset="0"/>
              </a:rPr>
              <a:t>(a)</a:t>
            </a:r>
            <a:r>
              <a:rPr lang="en-US" sz="2000" dirty="0" smtClean="0">
                <a:latin typeface="Berlin Sans FB" pitchFamily="34" charset="0"/>
              </a:rPr>
              <a:t> Axial CT image in the </a:t>
            </a:r>
            <a:r>
              <a:rPr lang="en-US" sz="2000" dirty="0" err="1" smtClean="0">
                <a:latin typeface="Berlin Sans FB" pitchFamily="34" charset="0"/>
              </a:rPr>
              <a:t>corticomedullary</a:t>
            </a:r>
            <a:r>
              <a:rPr lang="en-US" sz="2000" dirty="0" smtClean="0">
                <a:latin typeface="Berlin Sans FB" pitchFamily="34" charset="0"/>
              </a:rPr>
              <a:t> phase of enhancement does not show any abnormality. </a:t>
            </a:r>
          </a:p>
          <a:p>
            <a:r>
              <a:rPr lang="en-US" sz="2000" b="1" dirty="0" smtClean="0">
                <a:latin typeface="Berlin Sans FB" pitchFamily="34" charset="0"/>
              </a:rPr>
              <a:t>(b)</a:t>
            </a:r>
            <a:r>
              <a:rPr lang="en-US" sz="2000" dirty="0" smtClean="0">
                <a:latin typeface="Berlin Sans FB" pitchFamily="34" charset="0"/>
              </a:rPr>
              <a:t> Axial CT image in the late nephrographic phase. </a:t>
            </a:r>
          </a:p>
          <a:p>
            <a:r>
              <a:rPr lang="en-US" sz="2000" dirty="0" smtClean="0">
                <a:latin typeface="Berlin Sans FB" pitchFamily="34" charset="0"/>
              </a:rPr>
              <a:t>The </a:t>
            </a:r>
            <a:r>
              <a:rPr lang="en-US" sz="2000" dirty="0" err="1" smtClean="0">
                <a:latin typeface="Berlin Sans FB" pitchFamily="34" charset="0"/>
              </a:rPr>
              <a:t>hypoenhancing</a:t>
            </a:r>
            <a:r>
              <a:rPr lang="en-US" sz="2000" dirty="0" smtClean="0">
                <a:latin typeface="Berlin Sans FB" pitchFamily="34" charset="0"/>
              </a:rPr>
              <a:t> lesion in the left renal parenchyma is clearly demonstrated (arrow). </a:t>
            </a:r>
          </a:p>
          <a:p>
            <a:r>
              <a:rPr lang="en-US" sz="2000" dirty="0" smtClean="0">
                <a:latin typeface="Berlin Sans FB" pitchFamily="34" charset="0"/>
              </a:rPr>
              <a:t>This case illustrates the importance of tailoring image acquisitions to the clinical indication. </a:t>
            </a:r>
            <a:endParaRPr lang="en-US" sz="2000" dirty="0">
              <a:latin typeface="Berlin Sans FB" pitchFamily="34" charset="0"/>
            </a:endParaRPr>
          </a:p>
        </p:txBody>
      </p:sp>
      <p:pic>
        <p:nvPicPr>
          <p:cNvPr id="10242" name="Picture 2" descr=" ">
            <a:hlinkClick r:id="rId2"/>
          </p:cNvPr>
          <p:cNvPicPr>
            <a:picLocks noChangeAspect="1" noChangeArrowheads="1"/>
          </p:cNvPicPr>
          <p:nvPr/>
        </p:nvPicPr>
        <p:blipFill>
          <a:blip r:embed="rId3"/>
          <a:srcRect/>
          <a:stretch>
            <a:fillRect/>
          </a:stretch>
        </p:blipFill>
        <p:spPr bwMode="auto">
          <a:xfrm>
            <a:off x="0" y="0"/>
            <a:ext cx="4267200" cy="4309096"/>
          </a:xfrm>
          <a:prstGeom prst="rect">
            <a:avLst/>
          </a:prstGeom>
          <a:noFill/>
        </p:spPr>
      </p:pic>
      <p:sp>
        <p:nvSpPr>
          <p:cNvPr id="5" name="Rectangle 4"/>
          <p:cNvSpPr/>
          <p:nvPr/>
        </p:nvSpPr>
        <p:spPr>
          <a:xfrm>
            <a:off x="2286000" y="3105835"/>
            <a:ext cx="4572000" cy="646331"/>
          </a:xfrm>
          <a:prstGeom prst="rect">
            <a:avLst/>
          </a:prstGeom>
        </p:spPr>
        <p:txBody>
          <a:bodyPr>
            <a:spAutoFit/>
          </a:bodyPr>
          <a:lstStyle/>
          <a:p>
            <a:r>
              <a:rPr lang="en-US" dirty="0" smtClean="0"/>
              <a:t/>
            </a:r>
            <a:br>
              <a:rPr lang="en-US" dirty="0" smtClean="0"/>
            </a:br>
            <a:endParaRPr lang="en-US" dirty="0"/>
          </a:p>
        </p:txBody>
      </p:sp>
      <p:sp>
        <p:nvSpPr>
          <p:cNvPr id="6" name="Rectangle 5"/>
          <p:cNvSpPr/>
          <p:nvPr/>
        </p:nvSpPr>
        <p:spPr>
          <a:xfrm>
            <a:off x="2286000" y="3105835"/>
            <a:ext cx="4572000" cy="646331"/>
          </a:xfrm>
          <a:prstGeom prst="rect">
            <a:avLst/>
          </a:prstGeom>
        </p:spPr>
        <p:txBody>
          <a:bodyPr>
            <a:spAutoFit/>
          </a:bodyPr>
          <a:lstStyle/>
          <a:p>
            <a:r>
              <a:rPr lang="en-US" dirty="0" smtClean="0"/>
              <a:t/>
            </a:r>
            <a:br>
              <a:rPr lang="en-US" dirty="0" smtClean="0"/>
            </a:br>
            <a:endParaRPr lang="en-US" dirty="0"/>
          </a:p>
        </p:txBody>
      </p:sp>
      <p:pic>
        <p:nvPicPr>
          <p:cNvPr id="10246" name="Picture 6" descr=" ">
            <a:hlinkClick r:id="rId4"/>
          </p:cNvPr>
          <p:cNvPicPr>
            <a:picLocks noChangeAspect="1" noChangeArrowheads="1"/>
          </p:cNvPicPr>
          <p:nvPr/>
        </p:nvPicPr>
        <p:blipFill>
          <a:blip r:embed="rId5"/>
          <a:srcRect/>
          <a:stretch>
            <a:fillRect/>
          </a:stretch>
        </p:blipFill>
        <p:spPr bwMode="auto">
          <a:xfrm>
            <a:off x="4250207" y="1143000"/>
            <a:ext cx="4893794" cy="371792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6019800"/>
            <a:ext cx="9144000" cy="685799"/>
          </a:xfrm>
        </p:spPr>
        <p:txBody>
          <a:bodyPr>
            <a:normAutofit fontScale="70000" lnSpcReduction="20000"/>
          </a:bodyPr>
          <a:lstStyle/>
          <a:p>
            <a:r>
              <a:rPr lang="en-US" dirty="0" smtClean="0">
                <a:latin typeface="Berlin Sans FB" pitchFamily="34" charset="0"/>
              </a:rPr>
              <a:t>Emphysematous pyelonephritis in a 45-year-old woman with sepsis.</a:t>
            </a:r>
            <a:endParaRPr lang="en-US" dirty="0">
              <a:latin typeface="Berlin Sans FB" pitchFamily="34" charset="0"/>
            </a:endParaRPr>
          </a:p>
        </p:txBody>
      </p:sp>
      <p:pic>
        <p:nvPicPr>
          <p:cNvPr id="9218" name="Picture 2" descr=" ">
            <a:hlinkClick r:id="rId2"/>
          </p:cNvPr>
          <p:cNvPicPr>
            <a:picLocks noChangeAspect="1" noChangeArrowheads="1"/>
          </p:cNvPicPr>
          <p:nvPr/>
        </p:nvPicPr>
        <p:blipFill>
          <a:blip r:embed="rId3"/>
          <a:srcRect/>
          <a:stretch>
            <a:fillRect/>
          </a:stretch>
        </p:blipFill>
        <p:spPr bwMode="auto">
          <a:xfrm>
            <a:off x="-1" y="0"/>
            <a:ext cx="4309238" cy="3124200"/>
          </a:xfrm>
          <a:prstGeom prst="rect">
            <a:avLst/>
          </a:prstGeom>
          <a:noFill/>
        </p:spPr>
      </p:pic>
      <p:pic>
        <p:nvPicPr>
          <p:cNvPr id="9220" name="Picture 4" descr=" ">
            <a:hlinkClick r:id="rId4"/>
          </p:cNvPr>
          <p:cNvPicPr>
            <a:picLocks noChangeAspect="1" noChangeArrowheads="1"/>
          </p:cNvPicPr>
          <p:nvPr/>
        </p:nvPicPr>
        <p:blipFill>
          <a:blip r:embed="rId5"/>
          <a:srcRect/>
          <a:stretch>
            <a:fillRect/>
          </a:stretch>
        </p:blipFill>
        <p:spPr bwMode="auto">
          <a:xfrm>
            <a:off x="4267200" y="0"/>
            <a:ext cx="4876800" cy="314621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r>
              <a:rPr lang="en-GB" dirty="0"/>
              <a:t>INTRODUCTION</a:t>
            </a:r>
          </a:p>
        </p:txBody>
      </p:sp>
      <p:sp>
        <p:nvSpPr>
          <p:cNvPr id="63491" name="Rectangle 3"/>
          <p:cNvSpPr>
            <a:spLocks noGrp="1" noRot="1" noChangeArrowheads="1"/>
          </p:cNvSpPr>
          <p:nvPr>
            <p:ph type="body" idx="1"/>
          </p:nvPr>
        </p:nvSpPr>
        <p:spPr>
          <a:xfrm>
            <a:off x="0" y="2305050"/>
            <a:ext cx="9144000" cy="2952750"/>
          </a:xfrm>
        </p:spPr>
        <p:txBody>
          <a:bodyPr/>
          <a:lstStyle/>
          <a:p>
            <a:r>
              <a:rPr lang="en-GB" sz="2800" dirty="0" smtClean="0">
                <a:latin typeface="Berlin Sans FB" pitchFamily="34" charset="0"/>
              </a:rPr>
              <a:t>Imaging modalities in </a:t>
            </a:r>
            <a:r>
              <a:rPr lang="en-GB" sz="2800" dirty="0" err="1" smtClean="0">
                <a:latin typeface="Berlin Sans FB" pitchFamily="34" charset="0"/>
              </a:rPr>
              <a:t>uroradiology</a:t>
            </a:r>
            <a:r>
              <a:rPr lang="en-GB" sz="2800" dirty="0" smtClean="0">
                <a:latin typeface="Berlin Sans FB" pitchFamily="34" charset="0"/>
              </a:rPr>
              <a:t> have undergone a dramatic transformation in the recent past.</a:t>
            </a:r>
          </a:p>
          <a:p>
            <a:r>
              <a:rPr lang="en-GB" sz="2800" dirty="0" smtClean="0">
                <a:latin typeface="Berlin Sans FB" pitchFamily="34" charset="0"/>
              </a:rPr>
              <a:t>Earlier plain films were the only available study.</a:t>
            </a:r>
          </a:p>
          <a:p>
            <a:r>
              <a:rPr lang="en-GB" sz="2800" dirty="0" smtClean="0">
                <a:latin typeface="Berlin Sans FB" pitchFamily="34" charset="0"/>
              </a:rPr>
              <a:t>Subsequently for </a:t>
            </a:r>
            <a:r>
              <a:rPr lang="en-GB" sz="2800" b="1" dirty="0" smtClean="0">
                <a:latin typeface="Berlin Sans FB" pitchFamily="34" charset="0"/>
              </a:rPr>
              <a:t>no less than 7 decades </a:t>
            </a:r>
            <a:r>
              <a:rPr lang="en-GB" sz="2800" dirty="0" smtClean="0">
                <a:latin typeface="Berlin Sans FB" pitchFamily="34" charset="0"/>
              </a:rPr>
              <a:t>IVU was the pillar of uroradiology.</a:t>
            </a:r>
          </a:p>
          <a:p>
            <a:r>
              <a:rPr lang="en-GB" sz="2800" dirty="0" smtClean="0">
                <a:latin typeface="Berlin Sans FB" pitchFamily="34" charset="0"/>
              </a:rPr>
              <a:t>Today cross-sectional imaging studies have taken centre stage albeit without a definite flag bearer.... </a:t>
            </a:r>
            <a:endParaRPr lang="en-GB" sz="2800" dirty="0">
              <a:latin typeface="Berlin Sans FB"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038600"/>
            <a:ext cx="9144000" cy="2590800"/>
          </a:xfrm>
        </p:spPr>
        <p:txBody>
          <a:bodyPr>
            <a:normAutofit fontScale="62500" lnSpcReduction="20000"/>
          </a:bodyPr>
          <a:lstStyle/>
          <a:p>
            <a:r>
              <a:rPr lang="en-US" dirty="0" smtClean="0"/>
              <a:t> </a:t>
            </a:r>
            <a:r>
              <a:rPr lang="en-US" sz="3800" dirty="0" err="1" smtClean="0">
                <a:latin typeface="Berlin Sans FB" pitchFamily="34" charset="0"/>
              </a:rPr>
              <a:t>Xanthogranulomatous</a:t>
            </a:r>
            <a:r>
              <a:rPr lang="en-US" sz="3800" dirty="0" smtClean="0">
                <a:latin typeface="Berlin Sans FB" pitchFamily="34" charset="0"/>
              </a:rPr>
              <a:t> pyelonephritis in a 80-year-old woman with chronic </a:t>
            </a:r>
            <a:r>
              <a:rPr lang="en-US" sz="3800" dirty="0" err="1" smtClean="0">
                <a:latin typeface="Berlin Sans FB" pitchFamily="34" charset="0"/>
              </a:rPr>
              <a:t>pyuria</a:t>
            </a:r>
            <a:r>
              <a:rPr lang="en-US" sz="3800" dirty="0" smtClean="0">
                <a:latin typeface="Berlin Sans FB" pitchFamily="34" charset="0"/>
              </a:rPr>
              <a:t>. </a:t>
            </a:r>
          </a:p>
          <a:p>
            <a:r>
              <a:rPr lang="en-US" sz="3800" b="1" dirty="0" smtClean="0">
                <a:latin typeface="Berlin Sans FB" pitchFamily="34" charset="0"/>
              </a:rPr>
              <a:t>(a)</a:t>
            </a:r>
            <a:r>
              <a:rPr lang="en-US" sz="3800" dirty="0" smtClean="0">
                <a:latin typeface="Berlin Sans FB" pitchFamily="34" charset="0"/>
              </a:rPr>
              <a:t> Coronal unenhanced volume-rendered image shows a large </a:t>
            </a:r>
            <a:r>
              <a:rPr lang="en-US" sz="3800" dirty="0" err="1" smtClean="0">
                <a:latin typeface="Berlin Sans FB" pitchFamily="34" charset="0"/>
              </a:rPr>
              <a:t>staghorn</a:t>
            </a:r>
            <a:r>
              <a:rPr lang="en-US" sz="3800" dirty="0" smtClean="0">
                <a:latin typeface="Berlin Sans FB" pitchFamily="34" charset="0"/>
              </a:rPr>
              <a:t> calculus (arrow) in the left kidney. </a:t>
            </a:r>
          </a:p>
          <a:p>
            <a:r>
              <a:rPr lang="en-US" sz="3800" b="1" dirty="0" smtClean="0">
                <a:latin typeface="Berlin Sans FB" pitchFamily="34" charset="0"/>
              </a:rPr>
              <a:t>(b)</a:t>
            </a:r>
            <a:r>
              <a:rPr lang="en-US" sz="3800" dirty="0" smtClean="0">
                <a:latin typeface="Berlin Sans FB" pitchFamily="34" charset="0"/>
              </a:rPr>
              <a:t> Coronal volume-rendered image in early excretory phase shows, in addition to the </a:t>
            </a:r>
            <a:r>
              <a:rPr lang="en-US" sz="3800" dirty="0" err="1" smtClean="0">
                <a:latin typeface="Berlin Sans FB" pitchFamily="34" charset="0"/>
              </a:rPr>
              <a:t>staghorn</a:t>
            </a:r>
            <a:r>
              <a:rPr lang="en-US" sz="3800" dirty="0" smtClean="0">
                <a:latin typeface="Berlin Sans FB" pitchFamily="34" charset="0"/>
              </a:rPr>
              <a:t> calculus (arrow), marked </a:t>
            </a:r>
            <a:r>
              <a:rPr lang="en-US" sz="3800" dirty="0" err="1" smtClean="0">
                <a:latin typeface="Berlin Sans FB" pitchFamily="34" charset="0"/>
              </a:rPr>
              <a:t>hydronephrosis</a:t>
            </a:r>
            <a:r>
              <a:rPr lang="en-US" sz="3800" dirty="0" smtClean="0">
                <a:latin typeface="Berlin Sans FB" pitchFamily="34" charset="0"/>
              </a:rPr>
              <a:t> of the left kidney with poor function. Incidental multiple renal cysts are present in the right kidney.</a:t>
            </a:r>
            <a:endParaRPr lang="en-US" sz="3800" dirty="0">
              <a:latin typeface="Berlin Sans FB" pitchFamily="34" charset="0"/>
            </a:endParaRPr>
          </a:p>
        </p:txBody>
      </p:sp>
      <p:pic>
        <p:nvPicPr>
          <p:cNvPr id="7170" name="Picture 2" descr=" ">
            <a:hlinkClick r:id="rId2"/>
          </p:cNvPr>
          <p:cNvPicPr>
            <a:picLocks noChangeAspect="1" noChangeArrowheads="1"/>
          </p:cNvPicPr>
          <p:nvPr/>
        </p:nvPicPr>
        <p:blipFill>
          <a:blip r:embed="rId3"/>
          <a:srcRect/>
          <a:stretch>
            <a:fillRect/>
          </a:stretch>
        </p:blipFill>
        <p:spPr bwMode="auto">
          <a:xfrm>
            <a:off x="-1" y="0"/>
            <a:ext cx="4636391" cy="3200400"/>
          </a:xfrm>
          <a:prstGeom prst="rect">
            <a:avLst/>
          </a:prstGeom>
          <a:noFill/>
        </p:spPr>
      </p:pic>
      <p:pic>
        <p:nvPicPr>
          <p:cNvPr id="7172" name="Picture 4" descr=" ">
            <a:hlinkClick r:id="rId4"/>
          </p:cNvPr>
          <p:cNvPicPr>
            <a:picLocks noChangeAspect="1" noChangeArrowheads="1"/>
          </p:cNvPicPr>
          <p:nvPr/>
        </p:nvPicPr>
        <p:blipFill>
          <a:blip r:embed="rId5"/>
          <a:srcRect/>
          <a:stretch>
            <a:fillRect/>
          </a:stretch>
        </p:blipFill>
        <p:spPr bwMode="auto">
          <a:xfrm>
            <a:off x="4788068" y="0"/>
            <a:ext cx="4355932" cy="3200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76800" y="1066800"/>
            <a:ext cx="4267200" cy="1143000"/>
          </a:xfrm>
        </p:spPr>
        <p:txBody>
          <a:bodyPr/>
          <a:lstStyle/>
          <a:p>
            <a:r>
              <a:rPr lang="en-US" dirty="0" smtClean="0">
                <a:latin typeface="Berlin Sans FB" pitchFamily="34" charset="0"/>
              </a:rPr>
              <a:t>Papillary necrosis.</a:t>
            </a:r>
            <a:endParaRPr lang="en-US" dirty="0">
              <a:latin typeface="Berlin Sans FB" pitchFamily="34" charset="0"/>
            </a:endParaRPr>
          </a:p>
        </p:txBody>
      </p:sp>
      <p:pic>
        <p:nvPicPr>
          <p:cNvPr id="6146" name="Picture 2" descr=" ">
            <a:hlinkClick r:id="rId2"/>
          </p:cNvPr>
          <p:cNvPicPr>
            <a:picLocks noChangeAspect="1" noChangeArrowheads="1"/>
          </p:cNvPicPr>
          <p:nvPr/>
        </p:nvPicPr>
        <p:blipFill>
          <a:blip r:embed="rId3"/>
          <a:srcRect/>
          <a:stretch>
            <a:fillRect/>
          </a:stretch>
        </p:blipFill>
        <p:spPr bwMode="auto">
          <a:xfrm>
            <a:off x="-1" y="0"/>
            <a:ext cx="4647302" cy="2743200"/>
          </a:xfrm>
          <a:prstGeom prst="rect">
            <a:avLst/>
          </a:prstGeom>
          <a:noFill/>
        </p:spPr>
      </p:pic>
      <p:pic>
        <p:nvPicPr>
          <p:cNvPr id="6148" name="Picture 4" descr=" ">
            <a:hlinkClick r:id="rId4"/>
          </p:cNvPr>
          <p:cNvPicPr>
            <a:picLocks noChangeAspect="1" noChangeArrowheads="1"/>
          </p:cNvPicPr>
          <p:nvPr/>
        </p:nvPicPr>
        <p:blipFill>
          <a:blip r:embed="rId5"/>
          <a:srcRect/>
          <a:stretch>
            <a:fillRect/>
          </a:stretch>
        </p:blipFill>
        <p:spPr bwMode="auto">
          <a:xfrm>
            <a:off x="2514600" y="2590800"/>
            <a:ext cx="3961730" cy="2514600"/>
          </a:xfrm>
          <a:prstGeom prst="rect">
            <a:avLst/>
          </a:prstGeom>
          <a:noFill/>
        </p:spPr>
      </p:pic>
      <p:pic>
        <p:nvPicPr>
          <p:cNvPr id="6150" name="Picture 6" descr=" ">
            <a:hlinkClick r:id="rId6"/>
          </p:cNvPr>
          <p:cNvPicPr>
            <a:picLocks noChangeAspect="1" noChangeArrowheads="1"/>
          </p:cNvPicPr>
          <p:nvPr/>
        </p:nvPicPr>
        <p:blipFill>
          <a:blip r:embed="rId7"/>
          <a:srcRect/>
          <a:stretch>
            <a:fillRect/>
          </a:stretch>
        </p:blipFill>
        <p:spPr bwMode="auto">
          <a:xfrm>
            <a:off x="4429414" y="5029200"/>
            <a:ext cx="4714586" cy="1828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9800"/>
          </a:xfrm>
          <a:solidFill>
            <a:schemeClr val="tx2">
              <a:lumMod val="20000"/>
              <a:lumOff val="80000"/>
            </a:schemeClr>
          </a:solidFill>
        </p:spPr>
        <p:txBody>
          <a:bodyPr>
            <a:normAutofit/>
          </a:bodyPr>
          <a:lstStyle/>
          <a:p>
            <a:r>
              <a:rPr lang="en-US" b="1" dirty="0" smtClean="0">
                <a:solidFill>
                  <a:schemeClr val="accent4">
                    <a:lumMod val="50000"/>
                  </a:schemeClr>
                </a:solidFill>
                <a:latin typeface="Bauhaus 93" pitchFamily="82" charset="0"/>
              </a:rPr>
              <a:t>MR Urography: Techniques and Clinical Applications</a:t>
            </a:r>
            <a:endParaRPr lang="en-US" dirty="0">
              <a:solidFill>
                <a:schemeClr val="accent4">
                  <a:lumMod val="50000"/>
                </a:schemeClr>
              </a:solidFill>
              <a:latin typeface="Bauhaus 93" pitchFamily="82" charset="0"/>
            </a:endParaRPr>
          </a:p>
        </p:txBody>
      </p:sp>
      <p:sp>
        <p:nvSpPr>
          <p:cNvPr id="3" name="Content Placeholder 2"/>
          <p:cNvSpPr>
            <a:spLocks noGrp="1"/>
          </p:cNvSpPr>
          <p:nvPr>
            <p:ph idx="1"/>
          </p:nvPr>
        </p:nvSpPr>
        <p:spPr>
          <a:xfrm>
            <a:off x="457200" y="2362200"/>
            <a:ext cx="8382000" cy="4068765"/>
          </a:xfrm>
        </p:spPr>
        <p:txBody>
          <a:bodyPr>
            <a:normAutofit/>
          </a:bodyPr>
          <a:lstStyle/>
          <a:p>
            <a:r>
              <a:rPr lang="en-US" sz="2400" dirty="0" smtClean="0">
                <a:latin typeface="Berlin Sans FB" pitchFamily="34" charset="0"/>
              </a:rPr>
              <a:t>Magnetic resonance (MR) urography comprises an evolving group</a:t>
            </a:r>
            <a:r>
              <a:rPr lang="en-US" sz="2400" baseline="30000" dirty="0" smtClean="0">
                <a:latin typeface="Berlin Sans FB" pitchFamily="34" charset="0"/>
              </a:rPr>
              <a:t> </a:t>
            </a:r>
            <a:r>
              <a:rPr lang="en-US" sz="2400" dirty="0" smtClean="0">
                <a:latin typeface="Berlin Sans FB" pitchFamily="34" charset="0"/>
              </a:rPr>
              <a:t>of techniques with the potential for allowing optimal noninvasive</a:t>
            </a:r>
            <a:r>
              <a:rPr lang="en-US" sz="2400" baseline="30000" dirty="0" smtClean="0">
                <a:latin typeface="Berlin Sans FB" pitchFamily="34" charset="0"/>
              </a:rPr>
              <a:t> </a:t>
            </a:r>
            <a:r>
              <a:rPr lang="en-US" sz="2400" dirty="0" smtClean="0">
                <a:latin typeface="Berlin Sans FB" pitchFamily="34" charset="0"/>
              </a:rPr>
              <a:t>evaluation of many abnormalities of the urinary tract. </a:t>
            </a:r>
          </a:p>
          <a:p>
            <a:r>
              <a:rPr lang="en-US" sz="2400" dirty="0" smtClean="0">
                <a:latin typeface="Berlin Sans FB" pitchFamily="34" charset="0"/>
              </a:rPr>
              <a:t>MR urography</a:t>
            </a:r>
            <a:r>
              <a:rPr lang="en-US" sz="2400" baseline="30000" dirty="0" smtClean="0">
                <a:latin typeface="Berlin Sans FB" pitchFamily="34" charset="0"/>
              </a:rPr>
              <a:t> </a:t>
            </a:r>
            <a:r>
              <a:rPr lang="en-US" sz="2400" dirty="0" smtClean="0">
                <a:latin typeface="Berlin Sans FB" pitchFamily="34" charset="0"/>
              </a:rPr>
              <a:t>is clinically useful in the evaluation of suspected urinary</a:t>
            </a:r>
            <a:r>
              <a:rPr lang="en-US" sz="2400" baseline="30000" dirty="0" smtClean="0">
                <a:latin typeface="Berlin Sans FB" pitchFamily="34" charset="0"/>
              </a:rPr>
              <a:t> </a:t>
            </a:r>
            <a:r>
              <a:rPr lang="en-US" sz="2400" dirty="0" smtClean="0">
                <a:latin typeface="Berlin Sans FB" pitchFamily="34" charset="0"/>
              </a:rPr>
              <a:t>tract obstruction, hematuria, and congenital anomalies, as well</a:t>
            </a:r>
            <a:r>
              <a:rPr lang="en-US" sz="2400" baseline="30000" dirty="0" smtClean="0">
                <a:latin typeface="Berlin Sans FB" pitchFamily="34" charset="0"/>
              </a:rPr>
              <a:t> </a:t>
            </a:r>
            <a:r>
              <a:rPr lang="en-US" sz="2400" dirty="0" smtClean="0">
                <a:latin typeface="Berlin Sans FB" pitchFamily="34" charset="0"/>
              </a:rPr>
              <a:t>as surgically altered anatomy, and can be particularly beneficial</a:t>
            </a:r>
            <a:r>
              <a:rPr lang="en-US" sz="2400" baseline="30000" dirty="0" smtClean="0">
                <a:latin typeface="Berlin Sans FB" pitchFamily="34" charset="0"/>
              </a:rPr>
              <a:t> </a:t>
            </a:r>
            <a:r>
              <a:rPr lang="en-US" sz="2400" dirty="0" smtClean="0">
                <a:latin typeface="Berlin Sans FB" pitchFamily="34" charset="0"/>
              </a:rPr>
              <a:t>in pediatric or pregnant patients or when ionizing radiation</a:t>
            </a:r>
            <a:r>
              <a:rPr lang="en-US" sz="2400" baseline="30000" dirty="0" smtClean="0">
                <a:latin typeface="Berlin Sans FB" pitchFamily="34" charset="0"/>
              </a:rPr>
              <a:t> </a:t>
            </a:r>
            <a:r>
              <a:rPr lang="en-US" sz="2400" dirty="0" smtClean="0">
                <a:latin typeface="Berlin Sans FB" pitchFamily="34" charset="0"/>
              </a:rPr>
              <a:t>is to be avoided.</a:t>
            </a:r>
            <a:endParaRPr lang="en-US" sz="2400" dirty="0">
              <a:latin typeface="Berlin Sans FB"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724400"/>
            <a:ext cx="9144000" cy="2133600"/>
          </a:xfrm>
        </p:spPr>
        <p:txBody>
          <a:bodyPr>
            <a:normAutofit/>
          </a:bodyPr>
          <a:lstStyle/>
          <a:p>
            <a:r>
              <a:rPr lang="en-US" sz="2000" dirty="0" smtClean="0">
                <a:latin typeface="Berlin Sans FB" pitchFamily="34" charset="0"/>
              </a:rPr>
              <a:t>Importance of cine MR urography in demonstrating the entire </a:t>
            </a:r>
            <a:r>
              <a:rPr lang="en-US" sz="2000" dirty="0" err="1" smtClean="0">
                <a:latin typeface="Berlin Sans FB" pitchFamily="34" charset="0"/>
              </a:rPr>
              <a:t>ureters</a:t>
            </a:r>
            <a:r>
              <a:rPr lang="en-US" sz="2000" dirty="0" smtClean="0">
                <a:latin typeface="Berlin Sans FB" pitchFamily="34" charset="0"/>
              </a:rPr>
              <a:t> with static-fluid techniques. </a:t>
            </a:r>
          </a:p>
          <a:p>
            <a:r>
              <a:rPr lang="en-US" sz="2000" b="1" dirty="0" smtClean="0">
                <a:latin typeface="Berlin Sans FB" pitchFamily="34" charset="0"/>
              </a:rPr>
              <a:t>(a)</a:t>
            </a:r>
            <a:r>
              <a:rPr lang="en-US" sz="2000" dirty="0" smtClean="0">
                <a:latin typeface="Berlin Sans FB" pitchFamily="34" charset="0"/>
              </a:rPr>
              <a:t> On a coronal thick-slab MR urogram from a cine series obtained in a 52-year-old woman with hematuria, the </a:t>
            </a:r>
            <a:r>
              <a:rPr lang="en-US" sz="2000" dirty="0" err="1" smtClean="0">
                <a:latin typeface="Berlin Sans FB" pitchFamily="34" charset="0"/>
              </a:rPr>
              <a:t>ureters</a:t>
            </a:r>
            <a:r>
              <a:rPr lang="en-US" sz="2000" dirty="0" smtClean="0">
                <a:latin typeface="Berlin Sans FB" pitchFamily="34" charset="0"/>
              </a:rPr>
              <a:t> are poorly delineated. </a:t>
            </a:r>
          </a:p>
          <a:p>
            <a:r>
              <a:rPr lang="en-US" sz="2000" b="1" dirty="0" smtClean="0">
                <a:latin typeface="Berlin Sans FB" pitchFamily="34" charset="0"/>
              </a:rPr>
              <a:t>(b)</a:t>
            </a:r>
            <a:r>
              <a:rPr lang="en-US" sz="2000" dirty="0" smtClean="0">
                <a:latin typeface="Berlin Sans FB" pitchFamily="34" charset="0"/>
              </a:rPr>
              <a:t> Coronal thick-slab MR urogram from the same series shows improved delineation of the </a:t>
            </a:r>
            <a:r>
              <a:rPr lang="en-US" sz="2000" dirty="0" err="1" smtClean="0">
                <a:latin typeface="Berlin Sans FB" pitchFamily="34" charset="0"/>
              </a:rPr>
              <a:t>ureters</a:t>
            </a:r>
            <a:r>
              <a:rPr lang="en-US" sz="2000" dirty="0" smtClean="0">
                <a:latin typeface="Berlin Sans FB" pitchFamily="34" charset="0"/>
              </a:rPr>
              <a:t> (arrows). </a:t>
            </a:r>
            <a:endParaRPr lang="en-US" sz="2000" dirty="0">
              <a:latin typeface="Berlin Sans FB" pitchFamily="34" charset="0"/>
            </a:endParaRPr>
          </a:p>
        </p:txBody>
      </p:sp>
      <p:pic>
        <p:nvPicPr>
          <p:cNvPr id="3074" name="Picture 2" descr="Figure 2A">
            <a:hlinkClick r:id="rId2"/>
          </p:cNvPr>
          <p:cNvPicPr>
            <a:picLocks noChangeAspect="1" noChangeArrowheads="1"/>
          </p:cNvPicPr>
          <p:nvPr/>
        </p:nvPicPr>
        <p:blipFill>
          <a:blip r:embed="rId3"/>
          <a:srcRect/>
          <a:stretch>
            <a:fillRect/>
          </a:stretch>
        </p:blipFill>
        <p:spPr bwMode="auto">
          <a:xfrm>
            <a:off x="0" y="0"/>
            <a:ext cx="3886200" cy="4624901"/>
          </a:xfrm>
          <a:prstGeom prst="rect">
            <a:avLst/>
          </a:prstGeom>
          <a:noFill/>
        </p:spPr>
      </p:pic>
      <p:pic>
        <p:nvPicPr>
          <p:cNvPr id="3076" name="Picture 4" descr="Figure 2B">
            <a:hlinkClick r:id="rId4"/>
          </p:cNvPr>
          <p:cNvPicPr>
            <a:picLocks noChangeAspect="1" noChangeArrowheads="1"/>
          </p:cNvPicPr>
          <p:nvPr/>
        </p:nvPicPr>
        <p:blipFill>
          <a:blip r:embed="rId5"/>
          <a:srcRect/>
          <a:stretch>
            <a:fillRect/>
          </a:stretch>
        </p:blipFill>
        <p:spPr bwMode="auto">
          <a:xfrm>
            <a:off x="5257801" y="0"/>
            <a:ext cx="3886200" cy="468295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057400"/>
            <a:ext cx="3886200" cy="2667000"/>
          </a:xfrm>
        </p:spPr>
        <p:txBody>
          <a:bodyPr>
            <a:normAutofit fontScale="70000" lnSpcReduction="20000"/>
          </a:bodyPr>
          <a:lstStyle/>
          <a:p>
            <a:r>
              <a:rPr lang="en-US" dirty="0" smtClean="0">
                <a:latin typeface="Berlin Sans FB" pitchFamily="34" charset="0"/>
              </a:rPr>
              <a:t>Horseshoe kidney and congenital UPJ </a:t>
            </a:r>
            <a:r>
              <a:rPr lang="en-US" dirty="0" err="1" smtClean="0">
                <a:latin typeface="Berlin Sans FB" pitchFamily="34" charset="0"/>
              </a:rPr>
              <a:t>stenosis</a:t>
            </a:r>
            <a:r>
              <a:rPr lang="en-US" dirty="0" smtClean="0">
                <a:latin typeface="Berlin Sans FB" pitchFamily="34" charset="0"/>
              </a:rPr>
              <a:t> in a 67-year-old woman. </a:t>
            </a:r>
          </a:p>
          <a:p>
            <a:r>
              <a:rPr lang="en-US" dirty="0" smtClean="0">
                <a:latin typeface="Berlin Sans FB" pitchFamily="34" charset="0"/>
              </a:rPr>
              <a:t>VR image from 3-T excretory MR urographic data shows a dilated left moiety collecting system to the level of the UPJ (arrow).</a:t>
            </a:r>
            <a:endParaRPr lang="en-US" dirty="0">
              <a:latin typeface="Berlin Sans FB" pitchFamily="34" charset="0"/>
            </a:endParaRPr>
          </a:p>
        </p:txBody>
      </p:sp>
      <p:pic>
        <p:nvPicPr>
          <p:cNvPr id="186370" name="Picture 2" descr="Figure 20">
            <a:hlinkClick r:id="rId2"/>
          </p:cNvPr>
          <p:cNvPicPr>
            <a:picLocks noChangeAspect="1" noChangeArrowheads="1"/>
          </p:cNvPicPr>
          <p:nvPr/>
        </p:nvPicPr>
        <p:blipFill>
          <a:blip r:embed="rId3"/>
          <a:srcRect/>
          <a:stretch>
            <a:fillRect/>
          </a:stretch>
        </p:blipFill>
        <p:spPr bwMode="auto">
          <a:xfrm>
            <a:off x="3962400" y="0"/>
            <a:ext cx="5181600" cy="690880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2057400"/>
          </a:xfrm>
          <a:solidFill>
            <a:schemeClr val="accent5">
              <a:lumMod val="20000"/>
              <a:lumOff val="80000"/>
            </a:schemeClr>
          </a:solidFill>
        </p:spPr>
        <p:txBody>
          <a:bodyPr>
            <a:normAutofit/>
          </a:bodyPr>
          <a:lstStyle/>
          <a:p>
            <a:r>
              <a:rPr lang="en-US" sz="6000" b="1" dirty="0" smtClean="0">
                <a:solidFill>
                  <a:schemeClr val="accent5">
                    <a:lumMod val="50000"/>
                  </a:schemeClr>
                </a:solidFill>
                <a:latin typeface="Bauhaus 93" pitchFamily="82" charset="0"/>
              </a:rPr>
              <a:t>Solid Renal Masses</a:t>
            </a:r>
            <a:endParaRPr lang="en-US" sz="6000" dirty="0">
              <a:solidFill>
                <a:schemeClr val="accent5">
                  <a:lumMod val="50000"/>
                </a:schemeClr>
              </a:solidFill>
              <a:latin typeface="Bauhaus 93" pitchFamily="82" charset="0"/>
            </a:endParaRPr>
          </a:p>
        </p:txBody>
      </p:sp>
      <p:sp>
        <p:nvSpPr>
          <p:cNvPr id="5" name="Content Placeholder 4"/>
          <p:cNvSpPr>
            <a:spLocks noGrp="1"/>
          </p:cNvSpPr>
          <p:nvPr>
            <p:ph idx="1"/>
          </p:nvPr>
        </p:nvSpPr>
        <p:spPr>
          <a:xfrm>
            <a:off x="457200" y="2286000"/>
            <a:ext cx="8229600" cy="3962398"/>
          </a:xfrm>
        </p:spPr>
        <p:txBody>
          <a:bodyPr>
            <a:normAutofit fontScale="92500" lnSpcReduction="20000"/>
          </a:bodyPr>
          <a:lstStyle/>
          <a:p>
            <a:r>
              <a:rPr lang="en-US" dirty="0" smtClean="0">
                <a:latin typeface="Berlin Sans FB" pitchFamily="34" charset="0"/>
              </a:rPr>
              <a:t>In general, any enhancing solid mass in the kidney should be considered</a:t>
            </a:r>
            <a:r>
              <a:rPr lang="en-US" baseline="30000" dirty="0" smtClean="0">
                <a:latin typeface="Berlin Sans FB" pitchFamily="34" charset="0"/>
              </a:rPr>
              <a:t> </a:t>
            </a:r>
            <a:r>
              <a:rPr lang="en-US" dirty="0" smtClean="0">
                <a:latin typeface="Berlin Sans FB" pitchFamily="34" charset="0"/>
              </a:rPr>
              <a:t>a renal neoplasm. </a:t>
            </a:r>
          </a:p>
          <a:p>
            <a:r>
              <a:rPr lang="en-US" dirty="0" smtClean="0">
                <a:latin typeface="Berlin Sans FB" pitchFamily="34" charset="0"/>
              </a:rPr>
              <a:t>However, it should also be kept in mind that all</a:t>
            </a:r>
            <a:r>
              <a:rPr lang="en-US" baseline="30000" dirty="0" smtClean="0">
                <a:latin typeface="Berlin Sans FB" pitchFamily="34" charset="0"/>
              </a:rPr>
              <a:t> </a:t>
            </a:r>
            <a:r>
              <a:rPr lang="en-US" dirty="0" smtClean="0">
                <a:latin typeface="Berlin Sans FB" pitchFamily="34" charset="0"/>
              </a:rPr>
              <a:t>enhancing solid renal masses do not represent a renal neoplasm. </a:t>
            </a:r>
          </a:p>
          <a:p>
            <a:r>
              <a:rPr lang="en-US" dirty="0" smtClean="0">
                <a:latin typeface="Berlin Sans FB" pitchFamily="34" charset="0"/>
              </a:rPr>
              <a:t>In</a:t>
            </a:r>
            <a:r>
              <a:rPr lang="en-US" baseline="30000" dirty="0" smtClean="0">
                <a:latin typeface="Berlin Sans FB" pitchFamily="34" charset="0"/>
              </a:rPr>
              <a:t> </a:t>
            </a:r>
            <a:r>
              <a:rPr lang="en-US" dirty="0" smtClean="0">
                <a:latin typeface="Berlin Sans FB" pitchFamily="34" charset="0"/>
              </a:rPr>
              <a:t>most cases, it is possible to preoperatively differentiate those</a:t>
            </a:r>
            <a:r>
              <a:rPr lang="en-US" baseline="30000" dirty="0" smtClean="0">
                <a:latin typeface="Berlin Sans FB" pitchFamily="34" charset="0"/>
              </a:rPr>
              <a:t> </a:t>
            </a:r>
            <a:r>
              <a:rPr lang="en-US" dirty="0" smtClean="0">
                <a:latin typeface="Berlin Sans FB" pitchFamily="34" charset="0"/>
              </a:rPr>
              <a:t>renal masses that require surgery (renal cell carcinoma, invasive</a:t>
            </a:r>
            <a:r>
              <a:rPr lang="en-US" baseline="30000" dirty="0" smtClean="0">
                <a:latin typeface="Berlin Sans FB" pitchFamily="34" charset="0"/>
              </a:rPr>
              <a:t> </a:t>
            </a:r>
            <a:r>
              <a:rPr lang="en-US" dirty="0" smtClean="0">
                <a:latin typeface="Berlin Sans FB" pitchFamily="34" charset="0"/>
              </a:rPr>
              <a:t>transitional cell carcinoma, and </a:t>
            </a:r>
            <a:r>
              <a:rPr lang="en-US" dirty="0" err="1" smtClean="0">
                <a:latin typeface="Berlin Sans FB" pitchFamily="34" charset="0"/>
              </a:rPr>
              <a:t>oncocytoma</a:t>
            </a:r>
            <a:r>
              <a:rPr lang="en-US" dirty="0" smtClean="0">
                <a:latin typeface="Berlin Sans FB" pitchFamily="34" charset="0"/>
              </a:rPr>
              <a:t>) from those that do not.</a:t>
            </a:r>
            <a:r>
              <a:rPr lang="en-US" baseline="30000" dirty="0" smtClean="0">
                <a:latin typeface="Berlin Sans FB" pitchFamily="34" charset="0"/>
              </a:rPr>
              <a:t> </a:t>
            </a:r>
            <a:endParaRPr lang="en-US" dirty="0">
              <a:latin typeface="Berlin Sans FB"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
            <a:hlinkClick r:id="rId2"/>
          </p:cNvPr>
          <p:cNvPicPr>
            <a:picLocks noChangeAspect="1" noChangeArrowheads="1"/>
          </p:cNvPicPr>
          <p:nvPr/>
        </p:nvPicPr>
        <p:blipFill>
          <a:blip r:embed="rId3"/>
          <a:srcRect/>
          <a:stretch>
            <a:fillRect/>
          </a:stretch>
        </p:blipFill>
        <p:spPr bwMode="auto">
          <a:xfrm>
            <a:off x="1676400" y="0"/>
            <a:ext cx="5410200" cy="4544568"/>
          </a:xfrm>
          <a:prstGeom prst="rect">
            <a:avLst/>
          </a:prstGeom>
          <a:noFill/>
        </p:spPr>
      </p:pic>
      <p:sp>
        <p:nvSpPr>
          <p:cNvPr id="3" name="Rectangle 2"/>
          <p:cNvSpPr/>
          <p:nvPr/>
        </p:nvSpPr>
        <p:spPr>
          <a:xfrm>
            <a:off x="228600" y="4495800"/>
            <a:ext cx="8763000" cy="2031325"/>
          </a:xfrm>
          <a:prstGeom prst="rect">
            <a:avLst/>
          </a:prstGeom>
        </p:spPr>
        <p:txBody>
          <a:bodyPr wrap="square">
            <a:spAutoFit/>
          </a:bodyPr>
          <a:lstStyle/>
          <a:p>
            <a:pPr>
              <a:buFont typeface="Arial" pitchFamily="34" charset="0"/>
              <a:buChar char="•"/>
            </a:pPr>
            <a:r>
              <a:rPr lang="en-US" dirty="0" smtClean="0">
                <a:latin typeface="Berlin Sans FB" pitchFamily="34" charset="0"/>
              </a:rPr>
              <a:t>Left kidney contains a poorly defined infiltrating enhancing mass that has grown into and expands the left renal vein (short arrow) and inferior vena cava (arrowhead). </a:t>
            </a:r>
          </a:p>
          <a:p>
            <a:pPr>
              <a:buFont typeface="Arial" pitchFamily="34" charset="0"/>
              <a:buChar char="•"/>
            </a:pPr>
            <a:r>
              <a:rPr lang="en-US" dirty="0" smtClean="0">
                <a:latin typeface="Berlin Sans FB" pitchFamily="34" charset="0"/>
              </a:rPr>
              <a:t>The patient underwent left </a:t>
            </a:r>
            <a:r>
              <a:rPr lang="en-US" dirty="0" err="1" smtClean="0">
                <a:latin typeface="Berlin Sans FB" pitchFamily="34" charset="0"/>
              </a:rPr>
              <a:t>nephrectomy</a:t>
            </a:r>
            <a:r>
              <a:rPr lang="en-US" dirty="0" smtClean="0">
                <a:latin typeface="Berlin Sans FB" pitchFamily="34" charset="0"/>
              </a:rPr>
              <a:t> (and removal of the tumor thrombus from the left renal vein and inferior vena cava) and partial right </a:t>
            </a:r>
            <a:r>
              <a:rPr lang="en-US" dirty="0" err="1" smtClean="0">
                <a:latin typeface="Berlin Sans FB" pitchFamily="34" charset="0"/>
              </a:rPr>
              <a:t>nephrectomy</a:t>
            </a:r>
            <a:r>
              <a:rPr lang="en-US" dirty="0" smtClean="0">
                <a:latin typeface="Berlin Sans FB" pitchFamily="34" charset="0"/>
              </a:rPr>
              <a:t>. </a:t>
            </a:r>
          </a:p>
          <a:p>
            <a:pPr>
              <a:buFont typeface="Arial" pitchFamily="34" charset="0"/>
              <a:buChar char="•"/>
            </a:pPr>
            <a:r>
              <a:rPr lang="en-US" dirty="0" smtClean="0">
                <a:latin typeface="Berlin Sans FB" pitchFamily="34" charset="0"/>
              </a:rPr>
              <a:t>At surgical pathologic evaluation, bilateral renal cell carcinomas of different </a:t>
            </a:r>
            <a:r>
              <a:rPr lang="en-US" dirty="0" err="1" smtClean="0">
                <a:latin typeface="Berlin Sans FB" pitchFamily="34" charset="0"/>
              </a:rPr>
              <a:t>histologic</a:t>
            </a:r>
            <a:r>
              <a:rPr lang="en-US" dirty="0" smtClean="0">
                <a:latin typeface="Berlin Sans FB" pitchFamily="34" charset="0"/>
              </a:rPr>
              <a:t> subtypes were diagnosed, a well-differentiated clear cell carcinoma in the right kidney and infiltrating carcinoma in the left kidney. </a:t>
            </a:r>
            <a:endParaRPr lang="en-US" dirty="0">
              <a:latin typeface="Berlin Sans FB"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
            <a:hlinkClick r:id="rId2"/>
          </p:cNvPr>
          <p:cNvPicPr>
            <a:picLocks noChangeAspect="1" noChangeArrowheads="1"/>
          </p:cNvPicPr>
          <p:nvPr/>
        </p:nvPicPr>
        <p:blipFill>
          <a:blip r:embed="rId3"/>
          <a:srcRect/>
          <a:stretch>
            <a:fillRect/>
          </a:stretch>
        </p:blipFill>
        <p:spPr bwMode="auto">
          <a:xfrm>
            <a:off x="1447800" y="0"/>
            <a:ext cx="6400800" cy="5248656"/>
          </a:xfrm>
          <a:prstGeom prst="rect">
            <a:avLst/>
          </a:prstGeom>
          <a:noFill/>
        </p:spPr>
      </p:pic>
      <p:sp>
        <p:nvSpPr>
          <p:cNvPr id="3" name="Rectangle 2"/>
          <p:cNvSpPr/>
          <p:nvPr/>
        </p:nvSpPr>
        <p:spPr>
          <a:xfrm>
            <a:off x="0" y="5334000"/>
            <a:ext cx="9144000" cy="1477328"/>
          </a:xfrm>
          <a:prstGeom prst="rect">
            <a:avLst/>
          </a:prstGeom>
        </p:spPr>
        <p:txBody>
          <a:bodyPr wrap="square">
            <a:spAutoFit/>
          </a:bodyPr>
          <a:lstStyle/>
          <a:p>
            <a:r>
              <a:rPr lang="en-US" dirty="0" smtClean="0">
                <a:latin typeface="Berlin Sans FB" pitchFamily="34" charset="0"/>
              </a:rPr>
              <a:t>Transverse gadolinium-enhanced fat-suppressed T1-weighted MR image (3.6/1.6; 12° flip angle) in an 84-year-old woman with a renal mass shows a solid enhancing mass (long arrows) in the left renal sinus, infiltrating into the kidney. </a:t>
            </a:r>
          </a:p>
          <a:p>
            <a:r>
              <a:rPr lang="en-US" dirty="0" smtClean="0">
                <a:latin typeface="Berlin Sans FB" pitchFamily="34" charset="0"/>
              </a:rPr>
              <a:t>Large left </a:t>
            </a:r>
            <a:r>
              <a:rPr lang="en-US" dirty="0" err="1" smtClean="0">
                <a:latin typeface="Berlin Sans FB" pitchFamily="34" charset="0"/>
              </a:rPr>
              <a:t>periaortic</a:t>
            </a:r>
            <a:r>
              <a:rPr lang="en-US" dirty="0" smtClean="0">
                <a:latin typeface="Berlin Sans FB" pitchFamily="34" charset="0"/>
              </a:rPr>
              <a:t> lymph nodes (short arrow) are also present. </a:t>
            </a:r>
          </a:p>
          <a:p>
            <a:r>
              <a:rPr lang="en-US" dirty="0" smtClean="0">
                <a:latin typeface="Berlin Sans FB" pitchFamily="34" charset="0"/>
              </a:rPr>
              <a:t>Results at biopsy of the </a:t>
            </a:r>
            <a:r>
              <a:rPr lang="en-US" dirty="0" err="1" smtClean="0">
                <a:latin typeface="Berlin Sans FB" pitchFamily="34" charset="0"/>
              </a:rPr>
              <a:t>lymphadenopathy</a:t>
            </a:r>
            <a:r>
              <a:rPr lang="en-US" dirty="0" smtClean="0">
                <a:latin typeface="Berlin Sans FB" pitchFamily="34" charset="0"/>
              </a:rPr>
              <a:t> confirmed lymphoma. </a:t>
            </a:r>
            <a:endParaRPr lang="en-US" dirty="0">
              <a:latin typeface="Berlin Sans FB"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782762"/>
          </a:xfrm>
        </p:spPr>
        <p:txBody>
          <a:bodyPr>
            <a:normAutofit fontScale="90000"/>
          </a:bodyPr>
          <a:lstStyle/>
          <a:p>
            <a:r>
              <a:rPr lang="en-US" b="1" dirty="0" smtClean="0">
                <a:solidFill>
                  <a:schemeClr val="accent6">
                    <a:lumMod val="50000"/>
                  </a:schemeClr>
                </a:solidFill>
                <a:latin typeface="Bauhaus 93" pitchFamily="82" charset="0"/>
              </a:rPr>
              <a:t>Differentiation of Subtypes of Renal Cell Carcinoma on Helical CT Scans .</a:t>
            </a:r>
            <a:endParaRPr lang="en-US" dirty="0">
              <a:solidFill>
                <a:schemeClr val="accent6">
                  <a:lumMod val="50000"/>
                </a:schemeClr>
              </a:solidFill>
              <a:latin typeface="Bauhaus 93" pitchFamily="82" charset="0"/>
            </a:endParaRPr>
          </a:p>
        </p:txBody>
      </p:sp>
      <p:sp>
        <p:nvSpPr>
          <p:cNvPr id="3" name="Content Placeholder 2"/>
          <p:cNvSpPr>
            <a:spLocks noGrp="1"/>
          </p:cNvSpPr>
          <p:nvPr>
            <p:ph idx="1"/>
          </p:nvPr>
        </p:nvSpPr>
        <p:spPr>
          <a:xfrm>
            <a:off x="381000" y="2514600"/>
            <a:ext cx="8229600" cy="3992565"/>
          </a:xfrm>
        </p:spPr>
        <p:txBody>
          <a:bodyPr>
            <a:normAutofit fontScale="85000" lnSpcReduction="20000"/>
          </a:bodyPr>
          <a:lstStyle/>
          <a:p>
            <a:r>
              <a:rPr lang="en-US" sz="2800" dirty="0" smtClean="0">
                <a:latin typeface="Berlin Sans FB" pitchFamily="34" charset="0"/>
              </a:rPr>
              <a:t>The differentiation of the renal cell carcinoma into subtypes has</a:t>
            </a:r>
            <a:r>
              <a:rPr lang="en-US" sz="2800" baseline="30000" dirty="0" smtClean="0">
                <a:latin typeface="Berlin Sans FB" pitchFamily="34" charset="0"/>
              </a:rPr>
              <a:t> </a:t>
            </a:r>
            <a:r>
              <a:rPr lang="en-US" sz="2800" dirty="0" smtClean="0">
                <a:latin typeface="Berlin Sans FB" pitchFamily="34" charset="0"/>
              </a:rPr>
              <a:t>become of interest because of the association with prognosis.</a:t>
            </a:r>
            <a:r>
              <a:rPr lang="en-US" sz="2800" baseline="30000" dirty="0" smtClean="0">
                <a:latin typeface="Berlin Sans FB" pitchFamily="34" charset="0"/>
              </a:rPr>
              <a:t> </a:t>
            </a:r>
          </a:p>
          <a:p>
            <a:r>
              <a:rPr lang="en-US" sz="2800" dirty="0" smtClean="0">
                <a:latin typeface="Berlin Sans FB" pitchFamily="34" charset="0"/>
              </a:rPr>
              <a:t>Investigators have also concluded that renal cell carcinoma</a:t>
            </a:r>
            <a:r>
              <a:rPr lang="en-US" sz="2800" baseline="30000" dirty="0" smtClean="0">
                <a:latin typeface="Berlin Sans FB" pitchFamily="34" charset="0"/>
              </a:rPr>
              <a:t> </a:t>
            </a:r>
            <a:r>
              <a:rPr lang="en-US" sz="2800" dirty="0" smtClean="0">
                <a:latin typeface="Berlin Sans FB" pitchFamily="34" charset="0"/>
              </a:rPr>
              <a:t>is not a single disease but, rather, a group of several disease</a:t>
            </a:r>
            <a:r>
              <a:rPr lang="en-US" sz="2800" baseline="30000" dirty="0" smtClean="0">
                <a:latin typeface="Berlin Sans FB" pitchFamily="34" charset="0"/>
              </a:rPr>
              <a:t> </a:t>
            </a:r>
            <a:r>
              <a:rPr lang="en-US" sz="2800" dirty="0" smtClean="0">
                <a:latin typeface="Berlin Sans FB" pitchFamily="34" charset="0"/>
              </a:rPr>
              <a:t>entities. </a:t>
            </a:r>
          </a:p>
          <a:p>
            <a:r>
              <a:rPr lang="en-US" sz="2800" dirty="0" smtClean="0">
                <a:latin typeface="Berlin Sans FB" pitchFamily="34" charset="0"/>
              </a:rPr>
              <a:t>According to the First International Workshop</a:t>
            </a:r>
            <a:r>
              <a:rPr lang="en-US" sz="2800" baseline="30000" dirty="0" smtClean="0">
                <a:latin typeface="Berlin Sans FB" pitchFamily="34" charset="0"/>
              </a:rPr>
              <a:t> </a:t>
            </a:r>
            <a:r>
              <a:rPr lang="en-US" sz="2800" dirty="0" smtClean="0">
                <a:latin typeface="Berlin Sans FB" pitchFamily="34" charset="0"/>
              </a:rPr>
              <a:t>on Renal Cell Carcinoma held by the World Health Organization,</a:t>
            </a:r>
            <a:r>
              <a:rPr lang="en-US" sz="2800" baseline="30000" dirty="0" smtClean="0">
                <a:latin typeface="Berlin Sans FB" pitchFamily="34" charset="0"/>
              </a:rPr>
              <a:t> </a:t>
            </a:r>
            <a:r>
              <a:rPr lang="en-US" sz="2800" dirty="0" smtClean="0">
                <a:latin typeface="Berlin Sans FB" pitchFamily="34" charset="0"/>
              </a:rPr>
              <a:t>renal cell carcinoma can be classified into </a:t>
            </a:r>
            <a:r>
              <a:rPr lang="en-US" sz="2800" b="1" dirty="0" smtClean="0">
                <a:latin typeface="Berlin Sans FB" pitchFamily="34" charset="0"/>
              </a:rPr>
              <a:t>conventional (i.e., clear</a:t>
            </a:r>
            <a:r>
              <a:rPr lang="en-US" sz="2800" b="1" baseline="30000" dirty="0" smtClean="0">
                <a:latin typeface="Berlin Sans FB" pitchFamily="34" charset="0"/>
              </a:rPr>
              <a:t> </a:t>
            </a:r>
            <a:r>
              <a:rPr lang="en-US" sz="2800" b="1" dirty="0" smtClean="0">
                <a:latin typeface="Berlin Sans FB" pitchFamily="34" charset="0"/>
              </a:rPr>
              <a:t>cell) renal carcinoma, papillary renal carcinoma, </a:t>
            </a:r>
            <a:r>
              <a:rPr lang="en-US" sz="2800" b="1" dirty="0" err="1" smtClean="0">
                <a:latin typeface="Berlin Sans FB" pitchFamily="34" charset="0"/>
              </a:rPr>
              <a:t>chromophobe</a:t>
            </a:r>
            <a:r>
              <a:rPr lang="en-US" sz="2800" b="1" baseline="30000" dirty="0" smtClean="0">
                <a:latin typeface="Berlin Sans FB" pitchFamily="34" charset="0"/>
              </a:rPr>
              <a:t> </a:t>
            </a:r>
            <a:r>
              <a:rPr lang="en-US" sz="2800" b="1" dirty="0" smtClean="0">
                <a:latin typeface="Berlin Sans FB" pitchFamily="34" charset="0"/>
              </a:rPr>
              <a:t>renal carcinoma, collecting duct renal carcinoma, and unclassified</a:t>
            </a:r>
            <a:r>
              <a:rPr lang="en-US" sz="2800" b="1" baseline="30000" dirty="0" smtClean="0">
                <a:latin typeface="Berlin Sans FB" pitchFamily="34" charset="0"/>
              </a:rPr>
              <a:t> </a:t>
            </a:r>
            <a:r>
              <a:rPr lang="en-US" sz="2800" dirty="0" smtClean="0">
                <a:latin typeface="Berlin Sans FB" pitchFamily="34" charset="0"/>
              </a:rPr>
              <a:t>renal carcinoma</a:t>
            </a:r>
            <a:r>
              <a:rPr lang="en-US" dirty="0" smtClean="0"/>
              <a:t>.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0"/>
            <a:ext cx="9144000" cy="1828800"/>
          </a:xfrm>
          <a:solidFill>
            <a:schemeClr val="accent6">
              <a:lumMod val="40000"/>
              <a:lumOff val="60000"/>
            </a:schemeClr>
          </a:solidFill>
        </p:spPr>
        <p:txBody>
          <a:bodyPr>
            <a:noAutofit/>
          </a:bodyPr>
          <a:lstStyle/>
          <a:p>
            <a:r>
              <a:rPr lang="en-US" sz="7200" dirty="0" err="1" smtClean="0">
                <a:solidFill>
                  <a:schemeClr val="accent6">
                    <a:lumMod val="50000"/>
                  </a:schemeClr>
                </a:solidFill>
                <a:latin typeface="Bauhaus 93" pitchFamily="82" charset="0"/>
              </a:rPr>
              <a:t>Urethrography</a:t>
            </a:r>
            <a:r>
              <a:rPr lang="en-US" sz="7200" dirty="0" smtClean="0">
                <a:solidFill>
                  <a:schemeClr val="accent6">
                    <a:lumMod val="50000"/>
                  </a:schemeClr>
                </a:solidFill>
                <a:latin typeface="Bauhaus 93" pitchFamily="82" charset="0"/>
              </a:rPr>
              <a:t>.</a:t>
            </a:r>
            <a:endParaRPr lang="en-US" sz="7200" dirty="0">
              <a:solidFill>
                <a:schemeClr val="accent6">
                  <a:lumMod val="50000"/>
                </a:schemeClr>
              </a:solidFill>
              <a:latin typeface="Bauhaus 93" pitchFamily="82" charset="0"/>
            </a:endParaRPr>
          </a:p>
        </p:txBody>
      </p:sp>
      <p:pic>
        <p:nvPicPr>
          <p:cNvPr id="3" name="Content Placeholder 3" descr="DSC07967_0.tmp"/>
          <p:cNvPicPr>
            <a:picLocks noChangeAspect="1"/>
          </p:cNvPicPr>
          <p:nvPr/>
        </p:nvPicPr>
        <p:blipFill>
          <a:blip r:embed="rId2"/>
          <a:srcRect l="46212" t="26429" r="20958" b="38215"/>
          <a:stretch>
            <a:fillRect/>
          </a:stretch>
        </p:blipFill>
        <p:spPr>
          <a:xfrm>
            <a:off x="2057400" y="3349869"/>
            <a:ext cx="4343400" cy="35081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r>
              <a:rPr lang="en-GB" dirty="0"/>
              <a:t>GUIDING PRINCIPLE</a:t>
            </a:r>
          </a:p>
        </p:txBody>
      </p:sp>
      <p:sp>
        <p:nvSpPr>
          <p:cNvPr id="66563" name="Rectangle 3"/>
          <p:cNvSpPr>
            <a:spLocks noGrp="1" noRot="1" noChangeArrowheads="1"/>
          </p:cNvSpPr>
          <p:nvPr>
            <p:ph type="body" idx="1"/>
          </p:nvPr>
        </p:nvSpPr>
        <p:spPr>
          <a:xfrm>
            <a:off x="0" y="2420939"/>
            <a:ext cx="9144000" cy="3252787"/>
          </a:xfrm>
        </p:spPr>
        <p:txBody>
          <a:bodyPr/>
          <a:lstStyle/>
          <a:p>
            <a:r>
              <a:rPr lang="en-GB" dirty="0" smtClean="0">
                <a:latin typeface="Berlin Sans FB" pitchFamily="34" charset="0"/>
              </a:rPr>
              <a:t>In general we should choose </a:t>
            </a:r>
            <a:r>
              <a:rPr lang="en-GB" dirty="0">
                <a:latin typeface="Berlin Sans FB" pitchFamily="34" charset="0"/>
              </a:rPr>
              <a:t>the least invasive but appropriate imaging </a:t>
            </a:r>
            <a:r>
              <a:rPr lang="en-GB" dirty="0" smtClean="0">
                <a:latin typeface="Berlin Sans FB" pitchFamily="34" charset="0"/>
              </a:rPr>
              <a:t>technique.</a:t>
            </a:r>
            <a:endParaRPr lang="en-GB" dirty="0">
              <a:latin typeface="Berlin Sans FB" pitchFamily="34" charset="0"/>
            </a:endParaRPr>
          </a:p>
          <a:p>
            <a:r>
              <a:rPr lang="en-GB" dirty="0" smtClean="0">
                <a:latin typeface="Berlin Sans FB" pitchFamily="34" charset="0"/>
              </a:rPr>
              <a:t>The modality should generate the lowest </a:t>
            </a:r>
            <a:r>
              <a:rPr lang="en-GB" dirty="0">
                <a:latin typeface="Berlin Sans FB" pitchFamily="34" charset="0"/>
              </a:rPr>
              <a:t>radiation </a:t>
            </a:r>
            <a:r>
              <a:rPr lang="en-GB" dirty="0" smtClean="0">
                <a:latin typeface="Berlin Sans FB" pitchFamily="34" charset="0"/>
              </a:rPr>
              <a:t>dose possible.</a:t>
            </a:r>
            <a:endParaRPr lang="en-GB" dirty="0">
              <a:latin typeface="Berlin Sans FB" pitchFamily="34" charset="0"/>
            </a:endParaRPr>
          </a:p>
          <a:p>
            <a:r>
              <a:rPr lang="en-GB" dirty="0">
                <a:latin typeface="Berlin Sans FB" pitchFamily="34" charset="0"/>
              </a:rPr>
              <a:t>Consequently almost all GU studies especially in children should start with an </a:t>
            </a:r>
            <a:r>
              <a:rPr lang="en-GB" dirty="0" smtClean="0">
                <a:latin typeface="Berlin Sans FB" pitchFamily="34" charset="0"/>
              </a:rPr>
              <a:t>U/S.</a:t>
            </a:r>
          </a:p>
          <a:p>
            <a:r>
              <a:rPr lang="en-GB" b="1" dirty="0" smtClean="0">
                <a:latin typeface="Berlin Sans FB" pitchFamily="34" charset="0"/>
              </a:rPr>
              <a:t>In the tropics COST dictates all else.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5837237"/>
            <a:ext cx="8153400" cy="1020763"/>
          </a:xfrm>
        </p:spPr>
        <p:txBody>
          <a:bodyPr>
            <a:normAutofit fontScale="70000" lnSpcReduction="20000"/>
          </a:bodyPr>
          <a:lstStyle/>
          <a:p>
            <a:r>
              <a:rPr lang="en-US" dirty="0" smtClean="0">
                <a:latin typeface="Berlin Sans FB" pitchFamily="34" charset="0"/>
              </a:rPr>
              <a:t>Posterior urethral rupture above the intact </a:t>
            </a:r>
            <a:r>
              <a:rPr lang="en-US" dirty="0" err="1" smtClean="0">
                <a:latin typeface="Berlin Sans FB" pitchFamily="34" charset="0"/>
              </a:rPr>
              <a:t>urogenital</a:t>
            </a:r>
            <a:r>
              <a:rPr lang="en-US" dirty="0" smtClean="0">
                <a:latin typeface="Berlin Sans FB" pitchFamily="34" charset="0"/>
              </a:rPr>
              <a:t> diaphragm following blunt trauma (type II urethral injury). </a:t>
            </a:r>
            <a:endParaRPr lang="en-US" b="1" dirty="0" smtClean="0">
              <a:latin typeface="Berlin Sans FB" pitchFamily="34" charset="0"/>
            </a:endParaRPr>
          </a:p>
          <a:p>
            <a:r>
              <a:rPr lang="en-US" dirty="0" smtClean="0">
                <a:latin typeface="Berlin Sans FB" pitchFamily="34" charset="0"/>
              </a:rPr>
              <a:t>Partial type II urethral injury. </a:t>
            </a:r>
            <a:endParaRPr lang="en-US" dirty="0">
              <a:latin typeface="Berlin Sans FB" pitchFamily="34" charset="0"/>
            </a:endParaRPr>
          </a:p>
        </p:txBody>
      </p:sp>
      <p:pic>
        <p:nvPicPr>
          <p:cNvPr id="11266" name="Picture 2" descr=" ">
            <a:hlinkClick r:id="rId2"/>
          </p:cNvPr>
          <p:cNvPicPr>
            <a:picLocks noChangeAspect="1" noChangeArrowheads="1"/>
          </p:cNvPicPr>
          <p:nvPr/>
        </p:nvPicPr>
        <p:blipFill>
          <a:blip r:embed="rId3"/>
          <a:srcRect/>
          <a:stretch>
            <a:fillRect/>
          </a:stretch>
        </p:blipFill>
        <p:spPr bwMode="auto">
          <a:xfrm>
            <a:off x="1828800" y="-1"/>
            <a:ext cx="5791200" cy="535686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532438"/>
            <a:ext cx="9144000" cy="1325562"/>
          </a:xfrm>
        </p:spPr>
        <p:txBody>
          <a:bodyPr>
            <a:normAutofit/>
          </a:bodyPr>
          <a:lstStyle/>
          <a:p>
            <a:r>
              <a:rPr lang="en-US" sz="2400" dirty="0" smtClean="0">
                <a:latin typeface="Berlin Sans FB" pitchFamily="34" charset="0"/>
              </a:rPr>
              <a:t>Posterior urethral rupture extending through the </a:t>
            </a:r>
            <a:r>
              <a:rPr lang="en-US" sz="2400" dirty="0" err="1" smtClean="0">
                <a:latin typeface="Berlin Sans FB" pitchFamily="34" charset="0"/>
              </a:rPr>
              <a:t>urogenital</a:t>
            </a:r>
            <a:r>
              <a:rPr lang="en-US" sz="2400" dirty="0" smtClean="0">
                <a:latin typeface="Berlin Sans FB" pitchFamily="34" charset="0"/>
              </a:rPr>
              <a:t> diaphragm to involve the bulbous urethra following blunt trauma (type III urethral injury</a:t>
            </a:r>
            <a:endParaRPr lang="en-US" sz="2400" dirty="0">
              <a:latin typeface="Berlin Sans FB" pitchFamily="34" charset="0"/>
            </a:endParaRPr>
          </a:p>
        </p:txBody>
      </p:sp>
      <p:pic>
        <p:nvPicPr>
          <p:cNvPr id="8194" name="Picture 2" descr=" ">
            <a:hlinkClick r:id="rId2"/>
          </p:cNvPr>
          <p:cNvPicPr>
            <a:picLocks noChangeAspect="1" noChangeArrowheads="1"/>
          </p:cNvPicPr>
          <p:nvPr/>
        </p:nvPicPr>
        <p:blipFill>
          <a:blip r:embed="rId3"/>
          <a:srcRect/>
          <a:stretch>
            <a:fillRect/>
          </a:stretch>
        </p:blipFill>
        <p:spPr bwMode="auto">
          <a:xfrm>
            <a:off x="1447800" y="-1"/>
            <a:ext cx="6553200" cy="540639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791200"/>
            <a:ext cx="9144000" cy="1066800"/>
          </a:xfrm>
        </p:spPr>
        <p:txBody>
          <a:bodyPr>
            <a:normAutofit fontScale="92500" lnSpcReduction="20000"/>
          </a:bodyPr>
          <a:lstStyle/>
          <a:p>
            <a:r>
              <a:rPr lang="en-US" dirty="0" smtClean="0"/>
              <a:t> </a:t>
            </a:r>
            <a:r>
              <a:rPr lang="en-US" sz="2400" dirty="0" err="1" smtClean="0">
                <a:latin typeface="Berlin Sans FB" pitchFamily="34" charset="0"/>
              </a:rPr>
              <a:t>Gonococcal</a:t>
            </a:r>
            <a:r>
              <a:rPr lang="en-US" sz="2400" dirty="0" smtClean="0">
                <a:latin typeface="Berlin Sans FB" pitchFamily="34" charset="0"/>
              </a:rPr>
              <a:t> urethral stricture. Retrograde </a:t>
            </a:r>
            <a:r>
              <a:rPr lang="en-US" sz="2400" dirty="0" err="1" smtClean="0">
                <a:latin typeface="Berlin Sans FB" pitchFamily="34" charset="0"/>
              </a:rPr>
              <a:t>urethrogram</a:t>
            </a:r>
            <a:r>
              <a:rPr lang="en-US" sz="2400" dirty="0" smtClean="0">
                <a:latin typeface="Berlin Sans FB" pitchFamily="34" charset="0"/>
              </a:rPr>
              <a:t> reveals a segment of irregular, beaded narrowing in the distal bulbous urethra with </a:t>
            </a:r>
            <a:r>
              <a:rPr lang="en-US" sz="2400" dirty="0" err="1" smtClean="0">
                <a:latin typeface="Berlin Sans FB" pitchFamily="34" charset="0"/>
              </a:rPr>
              <a:t>opacification</a:t>
            </a:r>
            <a:r>
              <a:rPr lang="en-US" sz="2400" dirty="0" smtClean="0">
                <a:latin typeface="Berlin Sans FB" pitchFamily="34" charset="0"/>
              </a:rPr>
              <a:t> of the left Cowper duct (arrow).</a:t>
            </a:r>
            <a:endParaRPr lang="en-US" sz="2400" dirty="0">
              <a:latin typeface="Berlin Sans FB" pitchFamily="34" charset="0"/>
            </a:endParaRPr>
          </a:p>
        </p:txBody>
      </p:sp>
      <p:pic>
        <p:nvPicPr>
          <p:cNvPr id="61442" name="Picture 2" descr=" ">
            <a:hlinkClick r:id="rId2"/>
          </p:cNvPr>
          <p:cNvPicPr>
            <a:picLocks noChangeAspect="1" noChangeArrowheads="1"/>
          </p:cNvPicPr>
          <p:nvPr/>
        </p:nvPicPr>
        <p:blipFill>
          <a:blip r:embed="rId3"/>
          <a:srcRect/>
          <a:stretch>
            <a:fillRect/>
          </a:stretch>
        </p:blipFill>
        <p:spPr bwMode="auto">
          <a:xfrm>
            <a:off x="1219200" y="0"/>
            <a:ext cx="6477000" cy="540829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0"/>
            <a:ext cx="9144000" cy="762000"/>
          </a:xfrm>
        </p:spPr>
        <p:txBody>
          <a:bodyPr>
            <a:normAutofit fontScale="77500" lnSpcReduction="20000"/>
          </a:bodyPr>
          <a:lstStyle/>
          <a:p>
            <a:r>
              <a:rPr lang="en-US" dirty="0" err="1" smtClean="0">
                <a:latin typeface="Berlin Sans FB" pitchFamily="34" charset="0"/>
              </a:rPr>
              <a:t>Condyloma</a:t>
            </a:r>
            <a:r>
              <a:rPr lang="en-US" dirty="0" smtClean="0">
                <a:latin typeface="Berlin Sans FB" pitchFamily="34" charset="0"/>
              </a:rPr>
              <a:t> </a:t>
            </a:r>
            <a:r>
              <a:rPr lang="en-US" dirty="0" err="1" smtClean="0">
                <a:latin typeface="Berlin Sans FB" pitchFamily="34" charset="0"/>
              </a:rPr>
              <a:t>acuminata</a:t>
            </a:r>
            <a:r>
              <a:rPr lang="en-US" dirty="0" smtClean="0">
                <a:latin typeface="Berlin Sans FB" pitchFamily="34" charset="0"/>
              </a:rPr>
              <a:t>. Retrograde </a:t>
            </a:r>
            <a:r>
              <a:rPr lang="en-US" dirty="0" err="1" smtClean="0">
                <a:latin typeface="Berlin Sans FB" pitchFamily="34" charset="0"/>
              </a:rPr>
              <a:t>urethrogram</a:t>
            </a:r>
            <a:r>
              <a:rPr lang="en-US" dirty="0" smtClean="0">
                <a:latin typeface="Berlin Sans FB" pitchFamily="34" charset="0"/>
              </a:rPr>
              <a:t> demonstrates multiple small filling defects in the anterior urethra.</a:t>
            </a:r>
            <a:endParaRPr lang="en-US" dirty="0">
              <a:latin typeface="Berlin Sans FB" pitchFamily="34" charset="0"/>
            </a:endParaRPr>
          </a:p>
        </p:txBody>
      </p:sp>
      <p:pic>
        <p:nvPicPr>
          <p:cNvPr id="79874" name="Picture 2" descr=" ">
            <a:hlinkClick r:id="rId2"/>
          </p:cNvPr>
          <p:cNvPicPr>
            <a:picLocks noChangeAspect="1" noChangeArrowheads="1"/>
          </p:cNvPicPr>
          <p:nvPr/>
        </p:nvPicPr>
        <p:blipFill>
          <a:blip r:embed="rId3"/>
          <a:srcRect/>
          <a:stretch>
            <a:fillRect/>
          </a:stretch>
        </p:blipFill>
        <p:spPr bwMode="auto">
          <a:xfrm>
            <a:off x="914399" y="0"/>
            <a:ext cx="6953245" cy="55626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562600"/>
            <a:ext cx="9144000" cy="914400"/>
          </a:xfrm>
        </p:spPr>
        <p:txBody>
          <a:bodyPr>
            <a:normAutofit fontScale="85000" lnSpcReduction="10000"/>
          </a:bodyPr>
          <a:lstStyle/>
          <a:p>
            <a:r>
              <a:rPr lang="en-US" dirty="0" smtClean="0">
                <a:latin typeface="Berlin Sans FB" pitchFamily="34" charset="0"/>
              </a:rPr>
              <a:t>Retrograde </a:t>
            </a:r>
            <a:r>
              <a:rPr lang="en-US" dirty="0" err="1" smtClean="0">
                <a:latin typeface="Berlin Sans FB" pitchFamily="34" charset="0"/>
              </a:rPr>
              <a:t>urethrogram</a:t>
            </a:r>
            <a:r>
              <a:rPr lang="en-US" dirty="0" smtClean="0">
                <a:latin typeface="Berlin Sans FB" pitchFamily="34" charset="0"/>
              </a:rPr>
              <a:t> demonstrates the stones (arrowhead) lying in a segment of anterior urethral stricture.</a:t>
            </a:r>
            <a:endParaRPr lang="en-US" dirty="0">
              <a:latin typeface="Berlin Sans FB" pitchFamily="34" charset="0"/>
            </a:endParaRPr>
          </a:p>
        </p:txBody>
      </p:sp>
      <p:pic>
        <p:nvPicPr>
          <p:cNvPr id="81922" name="Picture 2" descr=" ">
            <a:hlinkClick r:id="rId2"/>
          </p:cNvPr>
          <p:cNvPicPr>
            <a:picLocks noChangeAspect="1" noChangeArrowheads="1"/>
          </p:cNvPicPr>
          <p:nvPr/>
        </p:nvPicPr>
        <p:blipFill>
          <a:blip r:embed="rId3"/>
          <a:srcRect/>
          <a:stretch>
            <a:fillRect/>
          </a:stretch>
        </p:blipFill>
        <p:spPr bwMode="auto">
          <a:xfrm>
            <a:off x="1676399" y="0"/>
            <a:ext cx="6060347" cy="51816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6248400"/>
            <a:ext cx="8229600" cy="609600"/>
          </a:xfrm>
        </p:spPr>
        <p:txBody>
          <a:bodyPr>
            <a:normAutofit fontScale="92500"/>
          </a:bodyPr>
          <a:lstStyle/>
          <a:p>
            <a:r>
              <a:rPr lang="en-US" dirty="0" smtClean="0"/>
              <a:t> </a:t>
            </a:r>
            <a:r>
              <a:rPr lang="en-US" dirty="0" err="1" smtClean="0">
                <a:latin typeface="Berlin Sans FB" pitchFamily="34" charset="0"/>
              </a:rPr>
              <a:t>Squamous</a:t>
            </a:r>
            <a:r>
              <a:rPr lang="en-US" dirty="0" smtClean="0">
                <a:latin typeface="Berlin Sans FB" pitchFamily="34" charset="0"/>
              </a:rPr>
              <a:t> cell carcinoma of the male urethra.</a:t>
            </a:r>
            <a:endParaRPr lang="en-US" dirty="0">
              <a:latin typeface="Berlin Sans FB" pitchFamily="34" charset="0"/>
            </a:endParaRPr>
          </a:p>
        </p:txBody>
      </p:sp>
      <p:pic>
        <p:nvPicPr>
          <p:cNvPr id="92162" name="Picture 2" descr=" ">
            <a:hlinkClick r:id="rId2"/>
          </p:cNvPr>
          <p:cNvPicPr>
            <a:picLocks noChangeAspect="1" noChangeArrowheads="1"/>
          </p:cNvPicPr>
          <p:nvPr/>
        </p:nvPicPr>
        <p:blipFill>
          <a:blip r:embed="rId3"/>
          <a:srcRect/>
          <a:stretch>
            <a:fillRect/>
          </a:stretch>
        </p:blipFill>
        <p:spPr bwMode="auto">
          <a:xfrm>
            <a:off x="1295400" y="0"/>
            <a:ext cx="6096000" cy="594360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2667001" y="244477"/>
            <a:ext cx="6175375" cy="1431925"/>
          </a:xfrm>
        </p:spPr>
        <p:txBody>
          <a:bodyPr/>
          <a:lstStyle/>
          <a:p>
            <a:r>
              <a:rPr lang="en-GB" dirty="0"/>
              <a:t>ULTRASOUND</a:t>
            </a:r>
          </a:p>
        </p:txBody>
      </p:sp>
      <p:sp>
        <p:nvSpPr>
          <p:cNvPr id="68611" name="Rectangle 3"/>
          <p:cNvSpPr>
            <a:spLocks noGrp="1" noRot="1" noChangeArrowheads="1"/>
          </p:cNvSpPr>
          <p:nvPr>
            <p:ph type="body" idx="1"/>
          </p:nvPr>
        </p:nvSpPr>
        <p:spPr>
          <a:xfrm>
            <a:off x="533400" y="1676400"/>
            <a:ext cx="4267200" cy="4191000"/>
          </a:xfrm>
        </p:spPr>
        <p:txBody>
          <a:bodyPr/>
          <a:lstStyle/>
          <a:p>
            <a:r>
              <a:rPr lang="en-GB" sz="2400" dirty="0" smtClean="0">
                <a:latin typeface="Berlin Sans FB" pitchFamily="34" charset="0"/>
              </a:rPr>
              <a:t>The ability </a:t>
            </a:r>
            <a:r>
              <a:rPr lang="en-GB" sz="2400" dirty="0">
                <a:latin typeface="Berlin Sans FB" pitchFamily="34" charset="0"/>
              </a:rPr>
              <a:t>to differentiate normal from abnormal is directly related to the skill of the ultrasonagrapher</a:t>
            </a:r>
          </a:p>
          <a:p>
            <a:r>
              <a:rPr lang="en-GB" sz="2400" dirty="0">
                <a:latin typeface="Berlin Sans FB" pitchFamily="34" charset="0"/>
              </a:rPr>
              <a:t>Resolution of pathology at an earlier stage is being recognised by improvement in US equipment.</a:t>
            </a:r>
          </a:p>
          <a:p>
            <a:r>
              <a:rPr lang="en-GB" sz="2400" dirty="0">
                <a:latin typeface="Berlin Sans FB" pitchFamily="34" charset="0"/>
              </a:rPr>
              <a:t>So updating of skills and equipment is also needed</a:t>
            </a:r>
          </a:p>
        </p:txBody>
      </p:sp>
      <p:pic>
        <p:nvPicPr>
          <p:cNvPr id="4" name="Picture 2"/>
          <p:cNvPicPr>
            <a:picLocks noChangeAspect="1" noChangeArrowheads="1"/>
          </p:cNvPicPr>
          <p:nvPr/>
        </p:nvPicPr>
        <p:blipFill>
          <a:blip r:embed="rId2"/>
          <a:srcRect/>
          <a:stretch>
            <a:fillRect/>
          </a:stretch>
        </p:blipFill>
        <p:spPr bwMode="auto">
          <a:xfrm>
            <a:off x="5105400" y="2438400"/>
            <a:ext cx="3622766" cy="2971800"/>
          </a:xfrm>
          <a:prstGeom prst="rect">
            <a:avLst/>
          </a:prstGeom>
          <a:noFill/>
          <a:ln w="9525">
            <a:solidFill>
              <a:srgbClr val="DDDDDD"/>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1524000" y="152402"/>
            <a:ext cx="7620000" cy="1431925"/>
          </a:xfrm>
        </p:spPr>
        <p:txBody>
          <a:bodyPr/>
          <a:lstStyle/>
          <a:p>
            <a:r>
              <a:rPr lang="en-GB" dirty="0"/>
              <a:t>STRENGTHS of U/S</a:t>
            </a:r>
          </a:p>
        </p:txBody>
      </p:sp>
      <p:sp>
        <p:nvSpPr>
          <p:cNvPr id="69635" name="Rectangle 3"/>
          <p:cNvSpPr>
            <a:spLocks noGrp="1" noRot="1" noChangeArrowheads="1"/>
          </p:cNvSpPr>
          <p:nvPr>
            <p:ph type="body" idx="1"/>
          </p:nvPr>
        </p:nvSpPr>
        <p:spPr>
          <a:xfrm>
            <a:off x="304800" y="1905000"/>
            <a:ext cx="8540751" cy="4191000"/>
          </a:xfrm>
        </p:spPr>
        <p:txBody>
          <a:bodyPr/>
          <a:lstStyle/>
          <a:p>
            <a:r>
              <a:rPr lang="en-GB" dirty="0" smtClean="0">
                <a:latin typeface="Berlin Sans FB" pitchFamily="34" charset="0"/>
              </a:rPr>
              <a:t>Very sensitive for upper </a:t>
            </a:r>
            <a:r>
              <a:rPr lang="en-GB" dirty="0">
                <a:latin typeface="Berlin Sans FB" pitchFamily="34" charset="0"/>
              </a:rPr>
              <a:t>tract </a:t>
            </a:r>
            <a:r>
              <a:rPr lang="en-GB" dirty="0" smtClean="0">
                <a:latin typeface="Berlin Sans FB" pitchFamily="34" charset="0"/>
              </a:rPr>
              <a:t>dilatation.</a:t>
            </a:r>
            <a:endParaRPr lang="en-GB" dirty="0">
              <a:latin typeface="Berlin Sans FB" pitchFamily="34" charset="0"/>
            </a:endParaRPr>
          </a:p>
          <a:p>
            <a:r>
              <a:rPr lang="en-GB" dirty="0">
                <a:latin typeface="Berlin Sans FB" pitchFamily="34" charset="0"/>
              </a:rPr>
              <a:t>Kidney size and the bladder </a:t>
            </a:r>
            <a:r>
              <a:rPr lang="en-GB" dirty="0" smtClean="0">
                <a:latin typeface="Berlin Sans FB" pitchFamily="34" charset="0"/>
              </a:rPr>
              <a:t>well demonstrated.</a:t>
            </a:r>
            <a:endParaRPr lang="en-GB" dirty="0">
              <a:latin typeface="Berlin Sans FB" pitchFamily="34" charset="0"/>
            </a:endParaRPr>
          </a:p>
          <a:p>
            <a:r>
              <a:rPr lang="en-GB" dirty="0">
                <a:latin typeface="Berlin Sans FB" pitchFamily="34" charset="0"/>
              </a:rPr>
              <a:t>Renal calculi and </a:t>
            </a:r>
            <a:r>
              <a:rPr lang="en-GB" dirty="0" err="1" smtClean="0">
                <a:latin typeface="Berlin Sans FB" pitchFamily="34" charset="0"/>
              </a:rPr>
              <a:t>nephrocalcinosis</a:t>
            </a:r>
            <a:r>
              <a:rPr lang="en-GB" dirty="0" smtClean="0">
                <a:latin typeface="Berlin Sans FB" pitchFamily="34" charset="0"/>
              </a:rPr>
              <a:t> seen.</a:t>
            </a:r>
            <a:endParaRPr lang="en-GB" dirty="0">
              <a:latin typeface="Berlin Sans FB" pitchFamily="34" charset="0"/>
            </a:endParaRPr>
          </a:p>
          <a:p>
            <a:r>
              <a:rPr lang="en-GB" dirty="0">
                <a:latin typeface="Berlin Sans FB" pitchFamily="34" charset="0"/>
              </a:rPr>
              <a:t>Doppler evaluation of arterial and venous waveforms possible </a:t>
            </a:r>
            <a:r>
              <a:rPr lang="en-GB" dirty="0" smtClean="0">
                <a:latin typeface="Berlin Sans FB" pitchFamily="34" charset="0"/>
              </a:rPr>
              <a:t>even with uncooperative child.</a:t>
            </a:r>
            <a:endParaRPr lang="en-GB" dirty="0">
              <a:latin typeface="Berlin Sans FB" pitchFamily="34" charset="0"/>
            </a:endParaRPr>
          </a:p>
          <a:p>
            <a:r>
              <a:rPr lang="en-GB" dirty="0">
                <a:latin typeface="Berlin Sans FB" pitchFamily="34" charset="0"/>
              </a:rPr>
              <a:t>Cyst from solid </a:t>
            </a:r>
            <a:r>
              <a:rPr lang="en-GB" dirty="0" smtClean="0">
                <a:latin typeface="Berlin Sans FB" pitchFamily="34" charset="0"/>
              </a:rPr>
              <a:t>differentiation is excellent.</a:t>
            </a:r>
            <a:endParaRPr lang="en-GB" dirty="0">
              <a:latin typeface="Berlin Sans FB"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r>
              <a:rPr lang="en-GB"/>
              <a:t>WEAKNESSES of U/S</a:t>
            </a:r>
          </a:p>
        </p:txBody>
      </p:sp>
      <p:sp>
        <p:nvSpPr>
          <p:cNvPr id="70659" name="Rectangle 3"/>
          <p:cNvSpPr>
            <a:spLocks noGrp="1" noRot="1" noChangeArrowheads="1"/>
          </p:cNvSpPr>
          <p:nvPr>
            <p:ph type="body" idx="1"/>
          </p:nvPr>
        </p:nvSpPr>
        <p:spPr/>
        <p:txBody>
          <a:bodyPr/>
          <a:lstStyle/>
          <a:p>
            <a:r>
              <a:rPr lang="en-GB">
                <a:latin typeface="Berlin Sans FB" pitchFamily="34" charset="0"/>
              </a:rPr>
              <a:t>Cannot detect focal renal scarring, VUR or renal arterial abnormalities</a:t>
            </a:r>
          </a:p>
          <a:p>
            <a:r>
              <a:rPr lang="en-GB">
                <a:latin typeface="Berlin Sans FB" pitchFamily="34" charset="0"/>
              </a:rPr>
              <a:t>Assessment of post-micturition volumes may be falsely high in presence of upper tract dilatation</a:t>
            </a:r>
          </a:p>
          <a:p>
            <a:r>
              <a:rPr lang="en-GB">
                <a:latin typeface="Berlin Sans FB" pitchFamily="34" charset="0"/>
              </a:rPr>
              <a:t>Acurate comparison of small changes in renal pelvic dilatation on sequential US is difficult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85800" y="304800"/>
            <a:ext cx="7772400" cy="1143000"/>
          </a:xfrm>
        </p:spPr>
        <p:txBody>
          <a:bodyPr/>
          <a:lstStyle/>
          <a:p>
            <a:r>
              <a:rPr lang="en-US" u="sng"/>
              <a:t>ULTRASOUND IMAGE</a:t>
            </a:r>
            <a:endParaRPr lang="en-US"/>
          </a:p>
        </p:txBody>
      </p:sp>
      <p:sp>
        <p:nvSpPr>
          <p:cNvPr id="242691" name="Rectangle 3"/>
          <p:cNvSpPr>
            <a:spLocks noGrp="1" noChangeArrowheads="1"/>
          </p:cNvSpPr>
          <p:nvPr>
            <p:ph type="body" idx="1"/>
          </p:nvPr>
        </p:nvSpPr>
        <p:spPr>
          <a:xfrm>
            <a:off x="685800" y="1676400"/>
            <a:ext cx="7772400" cy="4114800"/>
          </a:xfrm>
        </p:spPr>
        <p:txBody>
          <a:bodyPr/>
          <a:lstStyle/>
          <a:p>
            <a:r>
              <a:rPr lang="en-US" sz="3600">
                <a:latin typeface="Berlin Sans FB" pitchFamily="34" charset="0"/>
              </a:rPr>
              <a:t>Composed of a variety of bright dots on a film that vary in intensity according to the strength of returning echoes from tissues or structures in the body</a:t>
            </a:r>
          </a:p>
          <a:p>
            <a:r>
              <a:rPr lang="en-US" sz="3600">
                <a:latin typeface="Berlin Sans FB" pitchFamily="34" charset="0"/>
              </a:rPr>
              <a:t>Provides anatomic and non-anatomic information</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87450" y="2"/>
            <a:ext cx="7543800" cy="1431925"/>
          </a:xfrm>
        </p:spPr>
        <p:txBody>
          <a:bodyPr/>
          <a:lstStyle/>
          <a:p>
            <a:r>
              <a:rPr lang="en-GB" dirty="0"/>
              <a:t>IMAGING TECHNIQUES</a:t>
            </a:r>
          </a:p>
        </p:txBody>
      </p:sp>
      <p:sp>
        <p:nvSpPr>
          <p:cNvPr id="58371" name="Rectangle 3"/>
          <p:cNvSpPr>
            <a:spLocks noGrp="1" noChangeArrowheads="1"/>
          </p:cNvSpPr>
          <p:nvPr>
            <p:ph type="body" idx="1"/>
          </p:nvPr>
        </p:nvSpPr>
        <p:spPr>
          <a:xfrm>
            <a:off x="2362200" y="1447800"/>
            <a:ext cx="6019800" cy="5181600"/>
          </a:xfrm>
        </p:spPr>
        <p:txBody>
          <a:bodyPr/>
          <a:lstStyle/>
          <a:p>
            <a:pPr>
              <a:buFont typeface="Wingdings" pitchFamily="2" charset="2"/>
              <a:buNone/>
            </a:pPr>
            <a:r>
              <a:rPr lang="en-GB" sz="2800" dirty="0"/>
              <a:t> </a:t>
            </a:r>
          </a:p>
          <a:p>
            <a:r>
              <a:rPr lang="en-GB" sz="3050" dirty="0" smtClean="0">
                <a:latin typeface="Berlin Sans FB" pitchFamily="34" charset="0"/>
              </a:rPr>
              <a:t>Plain films </a:t>
            </a:r>
          </a:p>
          <a:p>
            <a:r>
              <a:rPr lang="en-GB" sz="3050" dirty="0" smtClean="0">
                <a:latin typeface="Berlin Sans FB" pitchFamily="34" charset="0"/>
              </a:rPr>
              <a:t>Intravenous Urography</a:t>
            </a:r>
          </a:p>
          <a:p>
            <a:r>
              <a:rPr lang="en-GB" sz="3050" dirty="0" smtClean="0">
                <a:latin typeface="Berlin Sans FB" pitchFamily="34" charset="0"/>
              </a:rPr>
              <a:t>Ultrasound</a:t>
            </a:r>
            <a:endParaRPr lang="en-GB" sz="3050" dirty="0">
              <a:latin typeface="Berlin Sans FB" pitchFamily="34" charset="0"/>
            </a:endParaRPr>
          </a:p>
          <a:p>
            <a:r>
              <a:rPr lang="en-GB" sz="3050" dirty="0" smtClean="0">
                <a:latin typeface="Berlin Sans FB" pitchFamily="34" charset="0"/>
              </a:rPr>
              <a:t>Cystography</a:t>
            </a:r>
            <a:endParaRPr lang="en-GB" sz="3050" dirty="0">
              <a:latin typeface="Berlin Sans FB" pitchFamily="34" charset="0"/>
            </a:endParaRPr>
          </a:p>
          <a:p>
            <a:r>
              <a:rPr lang="en-GB" sz="3050" dirty="0" smtClean="0">
                <a:latin typeface="Berlin Sans FB" pitchFamily="34" charset="0"/>
              </a:rPr>
              <a:t>Computed Tomography</a:t>
            </a:r>
          </a:p>
          <a:p>
            <a:r>
              <a:rPr lang="en-GB" sz="3050" dirty="0" smtClean="0">
                <a:latin typeface="Berlin Sans FB" pitchFamily="34" charset="0"/>
              </a:rPr>
              <a:t>Magnetic Resonance Imaging</a:t>
            </a:r>
          </a:p>
          <a:p>
            <a:r>
              <a:rPr lang="en-GB" sz="3050" dirty="0" smtClean="0">
                <a:latin typeface="Berlin Sans FB" pitchFamily="34" charset="0"/>
              </a:rPr>
              <a:t>Nuclear medicine</a:t>
            </a:r>
          </a:p>
          <a:p>
            <a:r>
              <a:rPr lang="en-GB" sz="3050" dirty="0" smtClean="0">
                <a:latin typeface="Berlin Sans FB" pitchFamily="34" charset="0"/>
              </a:rPr>
              <a:t>Others.</a:t>
            </a:r>
            <a:endParaRPr lang="en-GB" sz="3050" dirty="0">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3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37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37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3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3"/>
          <a:srcRect l="6474" t="6448" r="6474" b="6471"/>
          <a:stretch>
            <a:fillRect/>
          </a:stretch>
        </p:blipFill>
        <p:spPr bwMode="auto">
          <a:xfrm>
            <a:off x="609601" y="442913"/>
            <a:ext cx="8196263" cy="6153150"/>
          </a:xfrm>
          <a:prstGeom prst="rect">
            <a:avLst/>
          </a:prstGeom>
          <a:noFill/>
          <a:ln w="9525">
            <a:solidFill>
              <a:srgbClr val="DDDDDD"/>
            </a:solidFill>
            <a:miter lim="800000"/>
            <a:headEnd/>
            <a:tailEnd/>
          </a:ln>
        </p:spPr>
      </p:pic>
      <p:sp>
        <p:nvSpPr>
          <p:cNvPr id="202755" name="Text Box 3"/>
          <p:cNvSpPr txBox="1">
            <a:spLocks noChangeArrowheads="1"/>
          </p:cNvSpPr>
          <p:nvPr/>
        </p:nvSpPr>
        <p:spPr bwMode="auto">
          <a:xfrm>
            <a:off x="947739" y="1965325"/>
            <a:ext cx="2149475" cy="2774950"/>
          </a:xfrm>
          <a:prstGeom prst="rect">
            <a:avLst/>
          </a:prstGeom>
          <a:noFill/>
          <a:ln w="57150">
            <a:noFill/>
            <a:miter lim="800000"/>
            <a:headEnd/>
            <a:tailEnd/>
          </a:ln>
          <a:effectLst/>
        </p:spPr>
        <p:txBody>
          <a:bodyPr anchor="ctr">
            <a:spAutoFit/>
          </a:bodyPr>
          <a:lstStyle/>
          <a:p>
            <a:pPr algn="ctr" eaLnBrk="0" hangingPunct="0">
              <a:spcBef>
                <a:spcPct val="50000"/>
              </a:spcBef>
            </a:pPr>
            <a:endParaRPr lang="en-US" altLang="en-US" sz="3200">
              <a:solidFill>
                <a:srgbClr val="FF9999"/>
              </a:solidFill>
            </a:endParaRPr>
          </a:p>
          <a:p>
            <a:pPr algn="ctr" eaLnBrk="0" hangingPunct="0">
              <a:spcBef>
                <a:spcPct val="50000"/>
              </a:spcBef>
            </a:pPr>
            <a:endParaRPr lang="en-US" altLang="en-US" sz="3200">
              <a:solidFill>
                <a:srgbClr val="FF6699"/>
              </a:solidFill>
            </a:endParaRPr>
          </a:p>
          <a:p>
            <a:pPr algn="ctr" eaLnBrk="0" hangingPunct="0">
              <a:spcBef>
                <a:spcPct val="50000"/>
              </a:spcBef>
            </a:pPr>
            <a:endParaRPr lang="en-US" altLang="en-US" sz="3200">
              <a:solidFill>
                <a:srgbClr val="FF6699"/>
              </a:solidFill>
            </a:endParaRPr>
          </a:p>
          <a:p>
            <a:pPr algn="ctr" eaLnBrk="0" hangingPunct="0">
              <a:spcBef>
                <a:spcPct val="50000"/>
              </a:spcBef>
            </a:pPr>
            <a:endParaRPr lang="en-US" altLang="en-US" sz="3200" b="1">
              <a:solidFill>
                <a:srgbClr val="FF6699"/>
              </a:solidFill>
            </a:endParaRPr>
          </a:p>
        </p:txBody>
      </p:sp>
      <p:sp>
        <p:nvSpPr>
          <p:cNvPr id="202756" name="Text Box 4"/>
          <p:cNvSpPr txBox="1">
            <a:spLocks noChangeArrowheads="1"/>
          </p:cNvSpPr>
          <p:nvPr/>
        </p:nvSpPr>
        <p:spPr bwMode="auto">
          <a:xfrm>
            <a:off x="6164264" y="2528888"/>
            <a:ext cx="2147887" cy="2043112"/>
          </a:xfrm>
          <a:prstGeom prst="rect">
            <a:avLst/>
          </a:prstGeom>
          <a:noFill/>
          <a:ln w="57150">
            <a:noFill/>
            <a:miter lim="800000"/>
            <a:headEnd/>
            <a:tailEnd/>
          </a:ln>
          <a:effectLst/>
        </p:spPr>
        <p:txBody>
          <a:bodyPr anchor="ctr">
            <a:spAutoFit/>
          </a:bodyPr>
          <a:lstStyle/>
          <a:p>
            <a:pPr algn="ctr" eaLnBrk="0" hangingPunct="0">
              <a:spcBef>
                <a:spcPct val="50000"/>
              </a:spcBef>
            </a:pPr>
            <a:r>
              <a:rPr lang="en-US" altLang="en-US" sz="3200">
                <a:solidFill>
                  <a:srgbClr val="FF7C80"/>
                </a:solidFill>
              </a:rPr>
              <a:t>Kidney</a:t>
            </a:r>
          </a:p>
          <a:p>
            <a:pPr algn="ctr" eaLnBrk="0" hangingPunct="0">
              <a:spcBef>
                <a:spcPct val="50000"/>
              </a:spcBef>
            </a:pPr>
            <a:endParaRPr lang="en-US" altLang="en-US" sz="3200">
              <a:solidFill>
                <a:srgbClr val="FF7C80"/>
              </a:solidFill>
            </a:endParaRPr>
          </a:p>
          <a:p>
            <a:pPr algn="ctr" eaLnBrk="0" hangingPunct="0">
              <a:spcBef>
                <a:spcPct val="50000"/>
              </a:spcBef>
            </a:pPr>
            <a:endParaRPr lang="en-US" altLang="en-US" sz="3200">
              <a:solidFill>
                <a:srgbClr val="FF7C80"/>
              </a:solidFill>
            </a:endParaRPr>
          </a:p>
        </p:txBody>
      </p:sp>
      <p:sp>
        <p:nvSpPr>
          <p:cNvPr id="202757" name="Line 5"/>
          <p:cNvSpPr>
            <a:spLocks noChangeShapeType="1"/>
          </p:cNvSpPr>
          <p:nvPr/>
        </p:nvSpPr>
        <p:spPr bwMode="auto">
          <a:xfrm>
            <a:off x="3352800" y="1600200"/>
            <a:ext cx="1150938" cy="0"/>
          </a:xfrm>
          <a:prstGeom prst="line">
            <a:avLst/>
          </a:prstGeom>
          <a:noFill/>
          <a:ln w="57150">
            <a:solidFill>
              <a:srgbClr val="FF7C80"/>
            </a:solidFill>
            <a:round/>
            <a:headEnd/>
            <a:tailEnd type="triangle" w="med" len="med"/>
          </a:ln>
          <a:effectLst/>
        </p:spPr>
        <p:txBody>
          <a:bodyPr wrap="none" anchor="ctr"/>
          <a:lstStyle/>
          <a:p>
            <a:endParaRPr lang="en-US"/>
          </a:p>
        </p:txBody>
      </p:sp>
      <p:sp>
        <p:nvSpPr>
          <p:cNvPr id="202758" name="Line 6"/>
          <p:cNvSpPr>
            <a:spLocks noChangeShapeType="1"/>
          </p:cNvSpPr>
          <p:nvPr/>
        </p:nvSpPr>
        <p:spPr bwMode="auto">
          <a:xfrm>
            <a:off x="2387600" y="3124200"/>
            <a:ext cx="1150938" cy="0"/>
          </a:xfrm>
          <a:prstGeom prst="line">
            <a:avLst/>
          </a:prstGeom>
          <a:noFill/>
          <a:ln w="57150">
            <a:solidFill>
              <a:srgbClr val="FF7C80"/>
            </a:solidFill>
            <a:round/>
            <a:headEnd/>
            <a:tailEnd type="triangle" w="med" len="med"/>
          </a:ln>
          <a:effectLst/>
        </p:spPr>
        <p:txBody>
          <a:bodyPr wrap="none" anchor="ctr"/>
          <a:lstStyle/>
          <a:p>
            <a:endParaRPr lang="en-US"/>
          </a:p>
        </p:txBody>
      </p:sp>
      <p:sp>
        <p:nvSpPr>
          <p:cNvPr id="202759" name="Line 7"/>
          <p:cNvSpPr>
            <a:spLocks noChangeShapeType="1"/>
          </p:cNvSpPr>
          <p:nvPr/>
        </p:nvSpPr>
        <p:spPr bwMode="auto">
          <a:xfrm>
            <a:off x="2522539" y="5181600"/>
            <a:ext cx="1152525" cy="0"/>
          </a:xfrm>
          <a:prstGeom prst="line">
            <a:avLst/>
          </a:prstGeom>
          <a:noFill/>
          <a:ln w="57150">
            <a:solidFill>
              <a:srgbClr val="FF7C80"/>
            </a:solidFill>
            <a:round/>
            <a:headEnd/>
            <a:tailEnd type="triangle" w="med" len="med"/>
          </a:ln>
          <a:effectLst/>
        </p:spPr>
        <p:txBody>
          <a:bodyPr wrap="none" anchor="ctr"/>
          <a:lstStyle/>
          <a:p>
            <a:endParaRPr lang="en-US"/>
          </a:p>
        </p:txBody>
      </p:sp>
      <p:sp>
        <p:nvSpPr>
          <p:cNvPr id="202760" name="Line 8"/>
          <p:cNvSpPr>
            <a:spLocks noChangeShapeType="1"/>
          </p:cNvSpPr>
          <p:nvPr/>
        </p:nvSpPr>
        <p:spPr bwMode="auto">
          <a:xfrm flipH="1" flipV="1">
            <a:off x="5011738" y="2819400"/>
            <a:ext cx="1422400" cy="0"/>
          </a:xfrm>
          <a:prstGeom prst="line">
            <a:avLst/>
          </a:prstGeom>
          <a:noFill/>
          <a:ln w="57150">
            <a:solidFill>
              <a:srgbClr val="FF7C80"/>
            </a:solidFill>
            <a:round/>
            <a:headEnd/>
            <a:tailEnd type="triangle" w="med" len="med"/>
          </a:ln>
          <a:effectLst/>
        </p:spPr>
        <p:txBody>
          <a:bodyPr wrap="none" anchor="ctr"/>
          <a:lstStyle/>
          <a:p>
            <a:endParaRPr lang="en-US"/>
          </a:p>
        </p:txBody>
      </p:sp>
      <p:sp>
        <p:nvSpPr>
          <p:cNvPr id="202761" name="Rectangle 9"/>
          <p:cNvSpPr>
            <a:spLocks noChangeArrowheads="1"/>
          </p:cNvSpPr>
          <p:nvPr/>
        </p:nvSpPr>
        <p:spPr bwMode="auto">
          <a:xfrm>
            <a:off x="1719264" y="1249365"/>
            <a:ext cx="1688283" cy="584775"/>
          </a:xfrm>
          <a:prstGeom prst="rect">
            <a:avLst/>
          </a:prstGeom>
          <a:noFill/>
          <a:ln w="57150">
            <a:noFill/>
            <a:miter lim="800000"/>
            <a:headEnd/>
            <a:tailEnd/>
          </a:ln>
          <a:effectLst/>
        </p:spPr>
        <p:txBody>
          <a:bodyPr wrap="none" anchor="ctr">
            <a:spAutoFit/>
          </a:bodyPr>
          <a:lstStyle/>
          <a:p>
            <a:pPr algn="ctr" eaLnBrk="0" hangingPunct="0">
              <a:spcBef>
                <a:spcPct val="50000"/>
              </a:spcBef>
            </a:pPr>
            <a:r>
              <a:rPr lang="en-US" altLang="en-US" sz="3200">
                <a:solidFill>
                  <a:srgbClr val="FF7C80"/>
                </a:solidFill>
              </a:rPr>
              <a:t>Capsule</a:t>
            </a:r>
          </a:p>
        </p:txBody>
      </p:sp>
      <p:sp>
        <p:nvSpPr>
          <p:cNvPr id="202762" name="Rectangle 10"/>
          <p:cNvSpPr>
            <a:spLocks noChangeArrowheads="1"/>
          </p:cNvSpPr>
          <p:nvPr/>
        </p:nvSpPr>
        <p:spPr bwMode="auto">
          <a:xfrm>
            <a:off x="1006476" y="4633913"/>
            <a:ext cx="1369286" cy="1077218"/>
          </a:xfrm>
          <a:prstGeom prst="rect">
            <a:avLst/>
          </a:prstGeom>
          <a:noFill/>
          <a:ln w="57150">
            <a:noFill/>
            <a:miter lim="800000"/>
            <a:headEnd/>
            <a:tailEnd/>
          </a:ln>
          <a:effectLst/>
        </p:spPr>
        <p:txBody>
          <a:bodyPr wrap="none" anchor="ctr">
            <a:spAutoFit/>
          </a:bodyPr>
          <a:lstStyle/>
          <a:p>
            <a:pPr algn="ctr" eaLnBrk="0" hangingPunct="0"/>
            <a:r>
              <a:rPr lang="en-US" altLang="en-US" sz="3200">
                <a:solidFill>
                  <a:srgbClr val="FF7C80"/>
                </a:solidFill>
              </a:rPr>
              <a:t>Renal </a:t>
            </a:r>
          </a:p>
          <a:p>
            <a:pPr algn="ctr" eaLnBrk="0" hangingPunct="0"/>
            <a:r>
              <a:rPr lang="en-US" altLang="en-US" sz="3200">
                <a:solidFill>
                  <a:srgbClr val="FF7C80"/>
                </a:solidFill>
              </a:rPr>
              <a:t>fascia</a:t>
            </a:r>
            <a:endParaRPr lang="en-US" sz="3200">
              <a:solidFill>
                <a:srgbClr val="FF7C80"/>
              </a:solidFill>
            </a:endParaRPr>
          </a:p>
        </p:txBody>
      </p:sp>
      <p:sp>
        <p:nvSpPr>
          <p:cNvPr id="202763" name="Rectangle 11"/>
          <p:cNvSpPr>
            <a:spLocks noChangeArrowheads="1"/>
          </p:cNvSpPr>
          <p:nvPr/>
        </p:nvSpPr>
        <p:spPr bwMode="auto">
          <a:xfrm>
            <a:off x="627063" y="2438400"/>
            <a:ext cx="2082800" cy="1066800"/>
          </a:xfrm>
          <a:prstGeom prst="rect">
            <a:avLst/>
          </a:prstGeom>
          <a:noFill/>
          <a:ln w="57150">
            <a:noFill/>
            <a:miter lim="800000"/>
            <a:headEnd/>
            <a:tailEnd/>
          </a:ln>
          <a:effectLst/>
        </p:spPr>
        <p:txBody>
          <a:bodyPr anchor="ctr">
            <a:spAutoFit/>
          </a:bodyPr>
          <a:lstStyle/>
          <a:p>
            <a:pPr algn="ctr" eaLnBrk="0" hangingPunct="0"/>
            <a:r>
              <a:rPr lang="en-US" altLang="en-US" sz="3200" dirty="0">
                <a:solidFill>
                  <a:srgbClr val="FF7C80"/>
                </a:solidFill>
              </a:rPr>
              <a:t>Perirenal fat</a:t>
            </a:r>
            <a:endParaRPr lang="en-US" sz="3200" dirty="0">
              <a:solidFill>
                <a:srgbClr val="FF7C80"/>
              </a:solidFill>
            </a:endParaRPr>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09600" y="1524000"/>
            <a:ext cx="3124200" cy="1143000"/>
          </a:xfrm>
        </p:spPr>
        <p:txBody>
          <a:bodyPr/>
          <a:lstStyle/>
          <a:p>
            <a:r>
              <a:rPr lang="en-US" dirty="0"/>
              <a:t>NORMAL KIDNEY</a:t>
            </a:r>
          </a:p>
        </p:txBody>
      </p:sp>
      <p:sp>
        <p:nvSpPr>
          <p:cNvPr id="190467" name="Rectangle 3"/>
          <p:cNvSpPr>
            <a:spLocks noGrp="1" noChangeArrowheads="1"/>
          </p:cNvSpPr>
          <p:nvPr>
            <p:ph type="body" idx="1"/>
          </p:nvPr>
        </p:nvSpPr>
        <p:spPr>
          <a:xfrm>
            <a:off x="2895600" y="3962400"/>
            <a:ext cx="6248400" cy="2133600"/>
          </a:xfrm>
        </p:spPr>
        <p:txBody>
          <a:bodyPr/>
          <a:lstStyle/>
          <a:p>
            <a:pPr>
              <a:buFontTx/>
              <a:buNone/>
            </a:pPr>
            <a:r>
              <a:rPr lang="en-US" sz="2800" dirty="0">
                <a:latin typeface="Berlin Sans FB" pitchFamily="34" charset="0"/>
              </a:rPr>
              <a:t>Capsule		Hyperechoic</a:t>
            </a:r>
          </a:p>
          <a:p>
            <a:pPr>
              <a:buFontTx/>
              <a:buNone/>
            </a:pPr>
            <a:r>
              <a:rPr lang="en-US" sz="2800" dirty="0">
                <a:latin typeface="Berlin Sans FB" pitchFamily="34" charset="0"/>
              </a:rPr>
              <a:t>Cortex	 </a:t>
            </a:r>
            <a:r>
              <a:rPr lang="en-US" sz="2800" dirty="0" smtClean="0">
                <a:latin typeface="Berlin Sans FB" pitchFamily="34" charset="0"/>
              </a:rPr>
              <a:t>         Hypoechoic</a:t>
            </a:r>
            <a:endParaRPr lang="en-US" sz="2800" dirty="0">
              <a:latin typeface="Berlin Sans FB" pitchFamily="34" charset="0"/>
            </a:endParaRPr>
          </a:p>
          <a:p>
            <a:pPr>
              <a:buFontTx/>
              <a:buNone/>
            </a:pPr>
            <a:r>
              <a:rPr lang="en-US" sz="2800" dirty="0">
                <a:latin typeface="Berlin Sans FB" pitchFamily="34" charset="0"/>
              </a:rPr>
              <a:t>Medulla		</a:t>
            </a:r>
            <a:r>
              <a:rPr lang="en-US" sz="2800" dirty="0" smtClean="0">
                <a:latin typeface="Berlin Sans FB" pitchFamily="34" charset="0"/>
              </a:rPr>
              <a:t>Almost </a:t>
            </a:r>
            <a:r>
              <a:rPr lang="en-US" sz="2800" dirty="0">
                <a:latin typeface="Berlin Sans FB" pitchFamily="34" charset="0"/>
              </a:rPr>
              <a:t>anechoic</a:t>
            </a:r>
          </a:p>
          <a:p>
            <a:pPr>
              <a:buFontTx/>
              <a:buNone/>
            </a:pPr>
            <a:r>
              <a:rPr lang="en-US" sz="2800" dirty="0">
                <a:latin typeface="Berlin Sans FB" pitchFamily="34" charset="0"/>
              </a:rPr>
              <a:t>Sinus			Hyperechoic</a:t>
            </a:r>
          </a:p>
          <a:p>
            <a:pPr>
              <a:buFontTx/>
              <a:buNone/>
            </a:pPr>
            <a:r>
              <a:rPr lang="en-US" sz="2800" dirty="0">
                <a:latin typeface="Berlin Sans FB" pitchFamily="34" charset="0"/>
              </a:rPr>
              <a:t>Perirenal </a:t>
            </a:r>
            <a:r>
              <a:rPr lang="en-US" sz="2800" dirty="0" smtClean="0">
                <a:latin typeface="Berlin Sans FB" pitchFamily="34" charset="0"/>
              </a:rPr>
              <a:t>fat</a:t>
            </a:r>
            <a:r>
              <a:rPr lang="en-US" sz="2800" dirty="0">
                <a:latin typeface="Berlin Sans FB" pitchFamily="34" charset="0"/>
              </a:rPr>
              <a:t> </a:t>
            </a:r>
            <a:r>
              <a:rPr lang="en-US" sz="2800" dirty="0" smtClean="0">
                <a:latin typeface="Berlin Sans FB" pitchFamily="34" charset="0"/>
              </a:rPr>
              <a:t>         Hyperechoic</a:t>
            </a:r>
            <a:endParaRPr lang="en-US" sz="2800" dirty="0">
              <a:latin typeface="Berlin Sans FB" pitchFamily="34" charset="0"/>
            </a:endParaRPr>
          </a:p>
        </p:txBody>
      </p:sp>
      <p:sp>
        <p:nvSpPr>
          <p:cNvPr id="190468" name="Line 4"/>
          <p:cNvSpPr>
            <a:spLocks noChangeShapeType="1"/>
          </p:cNvSpPr>
          <p:nvPr/>
        </p:nvSpPr>
        <p:spPr bwMode="auto">
          <a:xfrm>
            <a:off x="457201" y="304800"/>
            <a:ext cx="8081963" cy="0"/>
          </a:xfrm>
          <a:prstGeom prst="line">
            <a:avLst/>
          </a:prstGeom>
          <a:noFill/>
          <a:ln w="38100">
            <a:solidFill>
              <a:srgbClr val="FF7C80"/>
            </a:solidFill>
            <a:round/>
            <a:headEnd/>
            <a:tailEnd/>
          </a:ln>
          <a:effectLst/>
        </p:spPr>
        <p:txBody>
          <a:bodyPr wrap="none" anchor="ctr"/>
          <a:lstStyle/>
          <a:p>
            <a:endParaRPr lang="en-US"/>
          </a:p>
        </p:txBody>
      </p:sp>
      <p:pic>
        <p:nvPicPr>
          <p:cNvPr id="5" name="Picture 2"/>
          <p:cNvPicPr>
            <a:picLocks noChangeAspect="1" noChangeArrowheads="1"/>
          </p:cNvPicPr>
          <p:nvPr/>
        </p:nvPicPr>
        <p:blipFill>
          <a:blip r:embed="rId3"/>
          <a:srcRect/>
          <a:stretch>
            <a:fillRect/>
          </a:stretch>
        </p:blipFill>
        <p:spPr bwMode="auto">
          <a:xfrm>
            <a:off x="4648200" y="685800"/>
            <a:ext cx="3622766" cy="2971800"/>
          </a:xfrm>
          <a:prstGeom prst="rect">
            <a:avLst/>
          </a:prstGeom>
          <a:noFill/>
          <a:ln w="9525">
            <a:solidFill>
              <a:srgbClr val="DDDDDD"/>
            </a:solidFill>
            <a:miter lim="800000"/>
            <a:headEnd/>
            <a:tailEnd/>
          </a:ln>
        </p:spPr>
      </p:pic>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3">
            <a:lum bright="12000" contrast="24000"/>
          </a:blip>
          <a:srcRect l="11914" t="5609"/>
          <a:stretch>
            <a:fillRect/>
          </a:stretch>
        </p:blipFill>
        <p:spPr bwMode="auto">
          <a:xfrm>
            <a:off x="619126" y="1425577"/>
            <a:ext cx="3844925" cy="3559175"/>
          </a:xfrm>
          <a:prstGeom prst="rect">
            <a:avLst/>
          </a:prstGeom>
          <a:solidFill>
            <a:srgbClr val="DDDDDD"/>
          </a:solidFill>
          <a:ln w="9525">
            <a:solidFill>
              <a:srgbClr val="DDDDDD"/>
            </a:solidFill>
            <a:miter lim="800000"/>
            <a:headEnd/>
            <a:tailEnd/>
          </a:ln>
        </p:spPr>
      </p:pic>
      <p:sp>
        <p:nvSpPr>
          <p:cNvPr id="219139" name="Text Box 3"/>
          <p:cNvSpPr txBox="1">
            <a:spLocks noChangeArrowheads="1"/>
          </p:cNvSpPr>
          <p:nvPr/>
        </p:nvSpPr>
        <p:spPr bwMode="auto">
          <a:xfrm>
            <a:off x="854076" y="5197476"/>
            <a:ext cx="3457806" cy="523220"/>
          </a:xfrm>
          <a:prstGeom prst="rect">
            <a:avLst/>
          </a:prstGeom>
          <a:noFill/>
          <a:ln w="57150">
            <a:noFill/>
            <a:miter lim="800000"/>
            <a:headEnd/>
            <a:tailEnd/>
          </a:ln>
          <a:effectLst/>
        </p:spPr>
        <p:txBody>
          <a:bodyPr wrap="none" anchor="ctr">
            <a:spAutoFit/>
          </a:bodyPr>
          <a:lstStyle/>
          <a:p>
            <a:pPr algn="ctr" eaLnBrk="0" hangingPunct="0">
              <a:spcBef>
                <a:spcPct val="50000"/>
              </a:spcBef>
            </a:pPr>
            <a:r>
              <a:rPr lang="en-US" sz="2800">
                <a:solidFill>
                  <a:srgbClr val="FFFFCC"/>
                </a:solidFill>
              </a:rPr>
              <a:t>RT KIDNEY 10.4 cm</a:t>
            </a:r>
          </a:p>
        </p:txBody>
      </p:sp>
      <p:sp>
        <p:nvSpPr>
          <p:cNvPr id="219140" name="Text Box 4"/>
          <p:cNvSpPr txBox="1">
            <a:spLocks noChangeArrowheads="1"/>
          </p:cNvSpPr>
          <p:nvPr/>
        </p:nvSpPr>
        <p:spPr bwMode="auto">
          <a:xfrm>
            <a:off x="5180013" y="4994275"/>
            <a:ext cx="2936875" cy="954107"/>
          </a:xfrm>
          <a:prstGeom prst="rect">
            <a:avLst/>
          </a:prstGeom>
          <a:noFill/>
          <a:ln w="57150">
            <a:noFill/>
            <a:miter lim="800000"/>
            <a:headEnd/>
            <a:tailEnd/>
          </a:ln>
          <a:effectLst/>
        </p:spPr>
        <p:txBody>
          <a:bodyPr anchor="ctr">
            <a:spAutoFit/>
          </a:bodyPr>
          <a:lstStyle/>
          <a:p>
            <a:pPr algn="ctr" eaLnBrk="0" hangingPunct="0">
              <a:spcBef>
                <a:spcPct val="50000"/>
              </a:spcBef>
            </a:pPr>
            <a:r>
              <a:rPr lang="en-US" sz="2800">
                <a:solidFill>
                  <a:srgbClr val="FFFFCC"/>
                </a:solidFill>
              </a:rPr>
              <a:t>LT KIDNEY 7.7 cm</a:t>
            </a:r>
          </a:p>
        </p:txBody>
      </p:sp>
      <p:pic>
        <p:nvPicPr>
          <p:cNvPr id="219141" name="Picture 5"/>
          <p:cNvPicPr>
            <a:picLocks noChangeAspect="1" noChangeArrowheads="1"/>
          </p:cNvPicPr>
          <p:nvPr/>
        </p:nvPicPr>
        <p:blipFill>
          <a:blip r:embed="rId4">
            <a:lum bright="12000" contrast="12000"/>
          </a:blip>
          <a:srcRect l="16853" t="6094" r="-970" b="-1054"/>
          <a:stretch>
            <a:fillRect/>
          </a:stretch>
        </p:blipFill>
        <p:spPr bwMode="auto">
          <a:xfrm>
            <a:off x="4613276" y="1433515"/>
            <a:ext cx="3944938" cy="3570287"/>
          </a:xfrm>
          <a:prstGeom prst="rect">
            <a:avLst/>
          </a:prstGeom>
          <a:noFill/>
          <a:ln w="9525">
            <a:solidFill>
              <a:srgbClr val="DDDDDD"/>
            </a:solidFill>
            <a:miter lim="800000"/>
            <a:headEnd/>
            <a:tailEnd/>
          </a:ln>
        </p:spPr>
      </p:pic>
      <p:sp>
        <p:nvSpPr>
          <p:cNvPr id="219142" name="Rectangle 6"/>
          <p:cNvSpPr>
            <a:spLocks noChangeArrowheads="1"/>
          </p:cNvSpPr>
          <p:nvPr/>
        </p:nvSpPr>
        <p:spPr bwMode="auto">
          <a:xfrm>
            <a:off x="271464" y="228600"/>
            <a:ext cx="8601075" cy="990600"/>
          </a:xfrm>
          <a:prstGeom prst="rect">
            <a:avLst/>
          </a:prstGeom>
          <a:noFill/>
          <a:ln w="12700">
            <a:noFill/>
            <a:miter lim="800000"/>
            <a:headEnd/>
            <a:tailEnd/>
          </a:ln>
          <a:effectLst/>
        </p:spPr>
        <p:txBody>
          <a:bodyPr lIns="90488" tIns="44450" rIns="90488" bIns="44450" anchor="b" anchorCtr="1"/>
          <a:lstStyle/>
          <a:p>
            <a:pPr algn="ctr"/>
            <a:r>
              <a:rPr lang="en-US" altLang="en-US" sz="4000">
                <a:solidFill>
                  <a:srgbClr val="FF7C80"/>
                </a:solidFill>
              </a:rPr>
              <a:t>Renal lengths should be within 2 cm</a:t>
            </a:r>
            <a:endParaRPr lang="en-US" altLang="en-US" sz="4400">
              <a:solidFill>
                <a:srgbClr val="FF7C8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p:cNvPicPr>
            <a:picLocks noChangeAspect="1" noChangeArrowheads="1"/>
          </p:cNvPicPr>
          <p:nvPr/>
        </p:nvPicPr>
        <p:blipFill>
          <a:blip r:embed="rId3">
            <a:lum bright="-12000"/>
          </a:blip>
          <a:srcRect t="7201"/>
          <a:stretch>
            <a:fillRect/>
          </a:stretch>
        </p:blipFill>
        <p:spPr bwMode="auto">
          <a:xfrm>
            <a:off x="1625601" y="631825"/>
            <a:ext cx="5757863" cy="5616575"/>
          </a:xfrm>
          <a:prstGeom prst="rect">
            <a:avLst/>
          </a:prstGeom>
          <a:noFill/>
          <a:ln w="9525">
            <a:solidFill>
              <a:srgbClr val="DDDDDD"/>
            </a:solidFill>
            <a:miter lim="800000"/>
            <a:headEnd/>
            <a:tailEnd/>
          </a:ln>
        </p:spPr>
      </p:pic>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3666" name="Picture 1026" descr="REN #6B5 img01.jpg                                             0000EEA5Macintosh HD                   B4C77031:"/>
          <p:cNvPicPr>
            <a:picLocks noChangeAspect="1" noChangeArrowheads="1"/>
          </p:cNvPicPr>
          <p:nvPr/>
        </p:nvPicPr>
        <p:blipFill>
          <a:blip r:embed="rId3"/>
          <a:srcRect/>
          <a:stretch>
            <a:fillRect/>
          </a:stretch>
        </p:blipFill>
        <p:spPr bwMode="auto">
          <a:xfrm>
            <a:off x="1483080" y="481016"/>
            <a:ext cx="6176433" cy="5894387"/>
          </a:xfrm>
          <a:prstGeom prst="rect">
            <a:avLst/>
          </a:prstGeom>
          <a:noFill/>
          <a:ln w="9525">
            <a:solidFill>
              <a:srgbClr val="DDDDDD"/>
            </a:solidFill>
            <a:miter lim="800000"/>
            <a:headEnd/>
            <a:tailEnd/>
          </a:ln>
        </p:spPr>
      </p:pic>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4146" name="Picture 2" descr="REN #6B5 img09.jpg                                             0000EEA5Macintosh HD                   B4C77031:"/>
          <p:cNvPicPr>
            <a:picLocks noChangeAspect="1" noChangeArrowheads="1"/>
          </p:cNvPicPr>
          <p:nvPr/>
        </p:nvPicPr>
        <p:blipFill>
          <a:blip r:embed="rId3"/>
          <a:srcRect/>
          <a:stretch>
            <a:fillRect/>
          </a:stretch>
        </p:blipFill>
        <p:spPr bwMode="auto">
          <a:xfrm>
            <a:off x="1607258" y="538166"/>
            <a:ext cx="5928077" cy="5780087"/>
          </a:xfrm>
          <a:prstGeom prst="rect">
            <a:avLst/>
          </a:prstGeom>
          <a:noFill/>
          <a:ln w="9525">
            <a:solidFill>
              <a:srgbClr val="DDDDDD"/>
            </a:solidFill>
            <a:miter lim="800000"/>
            <a:headEnd/>
            <a:tailEnd/>
          </a:ln>
        </p:spPr>
      </p:pic>
    </p:spTree>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JPG                                                          00031825Macintosh HD                   ABA78158:"/>
          <p:cNvPicPr>
            <a:picLocks noChangeAspect="1" noChangeArrowheads="1"/>
          </p:cNvPicPr>
          <p:nvPr/>
        </p:nvPicPr>
        <p:blipFill>
          <a:blip r:embed="rId2">
            <a:lum bright="-10000"/>
          </a:blip>
          <a:srcRect r="3334"/>
          <a:stretch>
            <a:fillRect/>
          </a:stretch>
        </p:blipFill>
        <p:spPr bwMode="auto">
          <a:xfrm>
            <a:off x="0" y="0"/>
            <a:ext cx="4419600" cy="3625850"/>
          </a:xfrm>
          <a:prstGeom prst="rect">
            <a:avLst/>
          </a:prstGeom>
          <a:noFill/>
          <a:ln w="9525">
            <a:solidFill>
              <a:srgbClr val="DDDDDD"/>
            </a:solidFill>
            <a:miter lim="800000"/>
            <a:headEnd/>
            <a:tailEnd/>
          </a:ln>
        </p:spPr>
      </p:pic>
      <p:pic>
        <p:nvPicPr>
          <p:cNvPr id="3" name="Picture 3" descr="3.JPG                                                          00031825Macintosh HD                   ABA78158:"/>
          <p:cNvPicPr>
            <a:picLocks noChangeAspect="1" noChangeArrowheads="1"/>
          </p:cNvPicPr>
          <p:nvPr/>
        </p:nvPicPr>
        <p:blipFill>
          <a:blip r:embed="rId3"/>
          <a:srcRect/>
          <a:stretch>
            <a:fillRect/>
          </a:stretch>
        </p:blipFill>
        <p:spPr bwMode="auto">
          <a:xfrm>
            <a:off x="4433866" y="2971800"/>
            <a:ext cx="4710135" cy="3886200"/>
          </a:xfrm>
          <a:prstGeom prst="rect">
            <a:avLst/>
          </a:prstGeom>
          <a:noFill/>
          <a:ln w="9525">
            <a:solidFill>
              <a:srgbClr val="DDDDDD"/>
            </a:solidFill>
            <a:miter lim="800000"/>
            <a:headEnd/>
            <a:tailEnd/>
          </a:ln>
        </p:spPr>
      </p:pic>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905000"/>
          </a:xfrm>
          <a:solidFill>
            <a:schemeClr val="bg1">
              <a:lumMod val="85000"/>
            </a:schemeClr>
          </a:solidFill>
        </p:spPr>
        <p:txBody>
          <a:bodyPr>
            <a:noAutofit/>
          </a:bodyPr>
          <a:lstStyle/>
          <a:p>
            <a:r>
              <a:rPr lang="en-US" sz="6600" dirty="0" smtClean="0">
                <a:solidFill>
                  <a:schemeClr val="tx1">
                    <a:lumMod val="75000"/>
                    <a:lumOff val="25000"/>
                  </a:schemeClr>
                </a:solidFill>
                <a:latin typeface="Bauhaus 93" pitchFamily="82" charset="0"/>
              </a:rPr>
              <a:t>Prostate gland.  </a:t>
            </a:r>
            <a:endParaRPr lang="en-US" sz="6600" dirty="0">
              <a:solidFill>
                <a:schemeClr val="tx1">
                  <a:lumMod val="75000"/>
                  <a:lumOff val="25000"/>
                </a:schemeClr>
              </a:solidFill>
              <a:latin typeface="Bauhaus 93" pitchFamily="82" charset="0"/>
            </a:endParaRPr>
          </a:p>
        </p:txBody>
      </p:sp>
      <p:pic>
        <p:nvPicPr>
          <p:cNvPr id="4" name="Picture 4" descr="DSC04159_0"/>
          <p:cNvPicPr>
            <a:picLocks noChangeAspect="1" noChangeArrowheads="1"/>
          </p:cNvPicPr>
          <p:nvPr/>
        </p:nvPicPr>
        <p:blipFill>
          <a:blip r:embed="rId2"/>
          <a:srcRect l="26372" t="9052" r="20868" b="37407"/>
          <a:stretch>
            <a:fillRect/>
          </a:stretch>
        </p:blipFill>
        <p:spPr bwMode="auto">
          <a:xfrm>
            <a:off x="3837771" y="2286000"/>
            <a:ext cx="5306229" cy="4038600"/>
          </a:xfrm>
          <a:prstGeom prst="rect">
            <a:avLst/>
          </a:prstGeom>
          <a:noFill/>
          <a:ln w="9525">
            <a:noFill/>
            <a:miter lim="800000"/>
            <a:headEnd/>
            <a:tailEnd/>
          </a:ln>
          <a:effectLst/>
        </p:spPr>
      </p:pic>
      <p:pic>
        <p:nvPicPr>
          <p:cNvPr id="5" name="Picture 4" descr="DSC04143_0"/>
          <p:cNvPicPr>
            <a:picLocks noChangeAspect="1" noChangeArrowheads="1"/>
          </p:cNvPicPr>
          <p:nvPr/>
        </p:nvPicPr>
        <p:blipFill>
          <a:blip r:embed="rId3"/>
          <a:srcRect l="25591" t="18495" r="43159" b="38081"/>
          <a:stretch>
            <a:fillRect/>
          </a:stretch>
        </p:blipFill>
        <p:spPr bwMode="auto">
          <a:xfrm>
            <a:off x="0" y="2274438"/>
            <a:ext cx="3886200" cy="4050162"/>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219200"/>
          </a:xfrm>
          <a:solidFill>
            <a:schemeClr val="tx2">
              <a:lumMod val="20000"/>
              <a:lumOff val="80000"/>
            </a:schemeClr>
          </a:solidFill>
        </p:spPr>
        <p:txBody>
          <a:bodyPr>
            <a:normAutofit/>
          </a:bodyPr>
          <a:lstStyle/>
          <a:p>
            <a:r>
              <a:rPr lang="en-US" sz="4800" dirty="0" err="1" smtClean="0">
                <a:solidFill>
                  <a:schemeClr val="tx2">
                    <a:lumMod val="75000"/>
                  </a:schemeClr>
                </a:solidFill>
                <a:latin typeface="Bauhaus 93" pitchFamily="82" charset="0"/>
              </a:rPr>
              <a:t>Transabdominal</a:t>
            </a:r>
            <a:r>
              <a:rPr lang="en-US" sz="4800" dirty="0" smtClean="0">
                <a:solidFill>
                  <a:schemeClr val="tx2">
                    <a:lumMod val="75000"/>
                  </a:schemeClr>
                </a:solidFill>
                <a:latin typeface="Bauhaus 93" pitchFamily="82" charset="0"/>
              </a:rPr>
              <a:t> sonography</a:t>
            </a:r>
            <a:endParaRPr lang="en-US" sz="4800" dirty="0">
              <a:solidFill>
                <a:schemeClr val="tx2">
                  <a:lumMod val="75000"/>
                </a:schemeClr>
              </a:solidFill>
              <a:latin typeface="Bauhaus 93" pitchFamily="82" charset="0"/>
            </a:endParaRPr>
          </a:p>
        </p:txBody>
      </p:sp>
      <p:pic>
        <p:nvPicPr>
          <p:cNvPr id="4" name="Picture 10"/>
          <p:cNvPicPr>
            <a:picLocks noChangeAspect="1" noChangeArrowheads="1"/>
          </p:cNvPicPr>
          <p:nvPr/>
        </p:nvPicPr>
        <p:blipFill>
          <a:blip r:embed="rId2"/>
          <a:srcRect/>
          <a:stretch>
            <a:fillRect/>
          </a:stretch>
        </p:blipFill>
        <p:spPr bwMode="auto">
          <a:xfrm>
            <a:off x="0" y="1219200"/>
            <a:ext cx="3505200" cy="2859505"/>
          </a:xfrm>
          <a:prstGeom prst="rect">
            <a:avLst/>
          </a:prstGeom>
          <a:noFill/>
          <a:ln w="38100">
            <a:solidFill>
              <a:srgbClr val="333399"/>
            </a:solidFill>
            <a:miter lim="800000"/>
            <a:headEnd/>
            <a:tailEnd/>
          </a:ln>
          <a:effectLst/>
        </p:spPr>
      </p:pic>
      <p:pic>
        <p:nvPicPr>
          <p:cNvPr id="5" name="Picture 9"/>
          <p:cNvPicPr>
            <a:picLocks noChangeAspect="1" noChangeArrowheads="1"/>
          </p:cNvPicPr>
          <p:nvPr/>
        </p:nvPicPr>
        <p:blipFill>
          <a:blip r:embed="rId3"/>
          <a:srcRect/>
          <a:stretch>
            <a:fillRect/>
          </a:stretch>
        </p:blipFill>
        <p:spPr bwMode="auto">
          <a:xfrm>
            <a:off x="5648590" y="1219200"/>
            <a:ext cx="3495410" cy="2851779"/>
          </a:xfrm>
          <a:prstGeom prst="rect">
            <a:avLst/>
          </a:prstGeom>
          <a:noFill/>
          <a:ln w="38100">
            <a:solidFill>
              <a:srgbClr val="333399"/>
            </a:solidFill>
            <a:miter lim="800000"/>
            <a:headEnd/>
            <a:tailEnd/>
          </a:ln>
        </p:spPr>
      </p:pic>
      <p:pic>
        <p:nvPicPr>
          <p:cNvPr id="6" name="Picture 11"/>
          <p:cNvPicPr>
            <a:picLocks noChangeAspect="1" noChangeArrowheads="1"/>
          </p:cNvPicPr>
          <p:nvPr/>
        </p:nvPicPr>
        <p:blipFill>
          <a:blip r:embed="rId4"/>
          <a:srcRect/>
          <a:stretch>
            <a:fillRect/>
          </a:stretch>
        </p:blipFill>
        <p:spPr bwMode="auto">
          <a:xfrm>
            <a:off x="2819400" y="4122821"/>
            <a:ext cx="3352800" cy="2735179"/>
          </a:xfrm>
          <a:prstGeom prst="rect">
            <a:avLst/>
          </a:prstGeom>
          <a:noFill/>
          <a:ln w="38100">
            <a:solidFill>
              <a:srgbClr val="333399"/>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2286000"/>
          </a:xfrm>
          <a:solidFill>
            <a:schemeClr val="bg2">
              <a:lumMod val="90000"/>
            </a:schemeClr>
          </a:solidFill>
        </p:spPr>
        <p:txBody>
          <a:bodyPr>
            <a:normAutofit/>
          </a:bodyPr>
          <a:lstStyle/>
          <a:p>
            <a:r>
              <a:rPr lang="en-US" sz="5400" dirty="0" smtClean="0">
                <a:latin typeface="Bauhaus 93" pitchFamily="82" charset="0"/>
              </a:rPr>
              <a:t>TRUS. TRX.</a:t>
            </a:r>
            <a:endParaRPr lang="en-US" sz="5400" dirty="0">
              <a:latin typeface="Bauhaus 93" pitchFamily="82" charset="0"/>
            </a:endParaRPr>
          </a:p>
        </p:txBody>
      </p:sp>
      <p:pic>
        <p:nvPicPr>
          <p:cNvPr id="4" name="Picture 4"/>
          <p:cNvPicPr>
            <a:picLocks noChangeAspect="1" noChangeArrowheads="1"/>
          </p:cNvPicPr>
          <p:nvPr/>
        </p:nvPicPr>
        <p:blipFill>
          <a:blip r:embed="rId2"/>
          <a:srcRect/>
          <a:stretch>
            <a:fillRect/>
          </a:stretch>
        </p:blipFill>
        <p:spPr bwMode="auto">
          <a:xfrm>
            <a:off x="2209800" y="2836971"/>
            <a:ext cx="4419600" cy="4021029"/>
          </a:xfrm>
          <a:prstGeom prst="rect">
            <a:avLst/>
          </a:prstGeom>
          <a:noFill/>
          <a:ln w="57150">
            <a:solidFill>
              <a:srgbClr val="333399"/>
            </a:solidFill>
            <a:miter lim="800000"/>
            <a:headEnd/>
            <a:tailEnd/>
          </a:ln>
          <a:effectLst/>
        </p:spPr>
      </p:pic>
      <p:pic>
        <p:nvPicPr>
          <p:cNvPr id="67586" name="Picture 2" descr="Figure 1">
            <a:hlinkClick r:id="rId3"/>
          </p:cNvPr>
          <p:cNvPicPr>
            <a:picLocks noChangeAspect="1" noChangeArrowheads="1"/>
          </p:cNvPicPr>
          <p:nvPr/>
        </p:nvPicPr>
        <p:blipFill>
          <a:blip r:embed="rId4"/>
          <a:srcRect/>
          <a:stretch>
            <a:fillRect/>
          </a:stretch>
        </p:blipFill>
        <p:spPr bwMode="auto">
          <a:xfrm>
            <a:off x="0" y="0"/>
            <a:ext cx="2438400" cy="1780033"/>
          </a:xfrm>
          <a:prstGeom prst="rect">
            <a:avLst/>
          </a:prstGeom>
          <a:noFill/>
        </p:spPr>
      </p:pic>
      <p:pic>
        <p:nvPicPr>
          <p:cNvPr id="67588" name="Picture 4" descr="Figure 1">
            <a:hlinkClick r:id="rId5"/>
          </p:cNvPr>
          <p:cNvPicPr>
            <a:picLocks noChangeAspect="1" noChangeArrowheads="1"/>
          </p:cNvPicPr>
          <p:nvPr/>
        </p:nvPicPr>
        <p:blipFill>
          <a:blip r:embed="rId6"/>
          <a:srcRect/>
          <a:stretch>
            <a:fillRect/>
          </a:stretch>
        </p:blipFill>
        <p:spPr bwMode="auto">
          <a:xfrm>
            <a:off x="6248400" y="0"/>
            <a:ext cx="2895600" cy="1905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
            <a:ext cx="8385175" cy="1431925"/>
          </a:xfrm>
        </p:spPr>
        <p:txBody>
          <a:bodyPr/>
          <a:lstStyle/>
          <a:p>
            <a:r>
              <a:rPr lang="en-US" sz="6000" dirty="0" smtClean="0">
                <a:latin typeface="Berlin Sans FB Demi" pitchFamily="34" charset="0"/>
              </a:rPr>
              <a:t>Plain films.</a:t>
            </a:r>
            <a:endParaRPr lang="en-US" sz="6000" dirty="0">
              <a:latin typeface="Berlin Sans FB Demi" pitchFamily="34" charset="0"/>
            </a:endParaRPr>
          </a:p>
        </p:txBody>
      </p:sp>
      <p:sp>
        <p:nvSpPr>
          <p:cNvPr id="3" name="Content Placeholder 2"/>
          <p:cNvSpPr>
            <a:spLocks noGrp="1"/>
          </p:cNvSpPr>
          <p:nvPr>
            <p:ph idx="1"/>
          </p:nvPr>
        </p:nvSpPr>
        <p:spPr>
          <a:xfrm>
            <a:off x="0" y="2743200"/>
            <a:ext cx="5410200" cy="3200400"/>
          </a:xfrm>
        </p:spPr>
        <p:txBody>
          <a:bodyPr/>
          <a:lstStyle/>
          <a:p>
            <a:r>
              <a:rPr lang="en-US" sz="2800" dirty="0" smtClean="0">
                <a:latin typeface="Berlin Sans FB" pitchFamily="34" charset="0"/>
              </a:rPr>
              <a:t>May be used as a stand alone examination to exclude </a:t>
            </a:r>
            <a:r>
              <a:rPr lang="en-US" sz="2800" b="1" dirty="0" smtClean="0">
                <a:latin typeface="Berlin Sans FB" pitchFamily="34" charset="0"/>
              </a:rPr>
              <a:t>renal calculus disease </a:t>
            </a:r>
            <a:r>
              <a:rPr lang="en-US" sz="2800" dirty="0" smtClean="0">
                <a:latin typeface="Berlin Sans FB" pitchFamily="34" charset="0"/>
              </a:rPr>
              <a:t>and emphysematous pyelonephritis.</a:t>
            </a:r>
          </a:p>
          <a:p>
            <a:r>
              <a:rPr lang="en-US" sz="2800" dirty="0" smtClean="0">
                <a:latin typeface="Berlin Sans FB" pitchFamily="34" charset="0"/>
              </a:rPr>
              <a:t>More often it is obtained before a more definitive  contrast studies such as IVU.</a:t>
            </a:r>
          </a:p>
          <a:p>
            <a:endParaRPr lang="en-US" dirty="0" smtClean="0"/>
          </a:p>
          <a:p>
            <a:endParaRPr lang="en-US" dirty="0"/>
          </a:p>
        </p:txBody>
      </p:sp>
      <p:pic>
        <p:nvPicPr>
          <p:cNvPr id="5" name="Picture 2" descr="http://upload.wikimedia.org/wikipedia/commons/7/7d/KUB_stone.jpg"/>
          <p:cNvPicPr>
            <a:picLocks noChangeAspect="1" noChangeArrowheads="1"/>
          </p:cNvPicPr>
          <p:nvPr/>
        </p:nvPicPr>
        <p:blipFill>
          <a:blip r:embed="rId2"/>
          <a:srcRect/>
          <a:stretch>
            <a:fillRect/>
          </a:stretch>
        </p:blipFill>
        <p:spPr bwMode="auto">
          <a:xfrm>
            <a:off x="5374433" y="1828801"/>
            <a:ext cx="3769567" cy="50292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bwMode="auto">
          <a:xfrm>
            <a:off x="3276600" y="0"/>
            <a:ext cx="4648200" cy="1143000"/>
          </a:xfrm>
          <a:noFill/>
        </p:spPr>
        <p:txBody>
          <a:bodyPr>
            <a:normAutofit/>
          </a:bodyPr>
          <a:lstStyle/>
          <a:p>
            <a:r>
              <a:rPr lang="en-US" sz="5400" dirty="0">
                <a:latin typeface="Bauhaus 93" pitchFamily="82" charset="0"/>
              </a:rPr>
              <a:t>CT </a:t>
            </a:r>
            <a:r>
              <a:rPr lang="en-US" sz="5400" dirty="0" smtClean="0">
                <a:latin typeface="Bauhaus 93" pitchFamily="82" charset="0"/>
              </a:rPr>
              <a:t>scan…..</a:t>
            </a:r>
            <a:endParaRPr lang="en-US" sz="5400" dirty="0">
              <a:latin typeface="Bauhaus 93" pitchFamily="82" charset="0"/>
            </a:endParaRPr>
          </a:p>
        </p:txBody>
      </p:sp>
      <p:pic>
        <p:nvPicPr>
          <p:cNvPr id="69635" name="Picture 3"/>
          <p:cNvPicPr>
            <a:picLocks noGrp="1" noChangeAspect="1" noChangeArrowheads="1"/>
          </p:cNvPicPr>
          <p:nvPr>
            <p:ph type="body" idx="1"/>
          </p:nvPr>
        </p:nvPicPr>
        <p:blipFill>
          <a:blip r:embed="rId2"/>
          <a:srcRect/>
          <a:stretch>
            <a:fillRect/>
          </a:stretch>
        </p:blipFill>
        <p:spPr bwMode="auto">
          <a:xfrm>
            <a:off x="1752600" y="1447800"/>
            <a:ext cx="5334000" cy="3740150"/>
          </a:xfrm>
          <a:noFill/>
          <a:ln w="57150">
            <a:solidFill>
              <a:srgbClr val="333399"/>
            </a:solidFill>
            <a:miter lim="800000"/>
            <a:headEnd/>
            <a:tailEnd/>
          </a:ln>
        </p:spPr>
      </p:pic>
      <p:sp>
        <p:nvSpPr>
          <p:cNvPr id="69636" name="Text Box 4"/>
          <p:cNvSpPr txBox="1">
            <a:spLocks noChangeArrowheads="1"/>
          </p:cNvSpPr>
          <p:nvPr/>
        </p:nvSpPr>
        <p:spPr bwMode="auto">
          <a:xfrm>
            <a:off x="685800" y="5791200"/>
            <a:ext cx="8245475" cy="366713"/>
          </a:xfrm>
          <a:prstGeom prst="rect">
            <a:avLst/>
          </a:prstGeom>
          <a:noFill/>
          <a:ln w="9525">
            <a:noFill/>
            <a:miter lim="800000"/>
            <a:headEnd/>
            <a:tailEnd/>
          </a:ln>
          <a:effectLst/>
        </p:spPr>
        <p:txBody>
          <a:bodyPr>
            <a:spAutoFit/>
          </a:bodyPr>
          <a:lstStyle/>
          <a:p>
            <a:endParaRPr lang="en-US"/>
          </a:p>
        </p:txBody>
      </p:sp>
      <p:sp>
        <p:nvSpPr>
          <p:cNvPr id="69637" name="Text Box 5"/>
          <p:cNvSpPr txBox="1">
            <a:spLocks noChangeArrowheads="1"/>
          </p:cNvSpPr>
          <p:nvPr/>
        </p:nvSpPr>
        <p:spPr bwMode="auto">
          <a:xfrm>
            <a:off x="0" y="5867400"/>
            <a:ext cx="184150" cy="366713"/>
          </a:xfrm>
          <a:prstGeom prst="rect">
            <a:avLst/>
          </a:prstGeom>
          <a:noFill/>
          <a:ln w="9525">
            <a:noFill/>
            <a:miter lim="800000"/>
            <a:headEnd/>
            <a:tailEnd/>
          </a:ln>
          <a:effectLst/>
        </p:spPr>
        <p:txBody>
          <a:bodyPr wrap="none">
            <a:spAutoFit/>
          </a:bodyPr>
          <a:lstStyle/>
          <a:p>
            <a:endParaRPr lang="en-US"/>
          </a:p>
        </p:txBody>
      </p:sp>
      <p:sp>
        <p:nvSpPr>
          <p:cNvPr id="69638" name="Text Box 6"/>
          <p:cNvSpPr txBox="1">
            <a:spLocks noChangeArrowheads="1"/>
          </p:cNvSpPr>
          <p:nvPr/>
        </p:nvSpPr>
        <p:spPr bwMode="auto">
          <a:xfrm>
            <a:off x="228600" y="5562600"/>
            <a:ext cx="8686800" cy="1015663"/>
          </a:xfrm>
          <a:prstGeom prst="rect">
            <a:avLst/>
          </a:prstGeom>
          <a:noFill/>
          <a:ln w="9525">
            <a:noFill/>
            <a:miter lim="800000"/>
            <a:headEnd/>
            <a:tailEnd/>
          </a:ln>
          <a:effectLst/>
        </p:spPr>
        <p:txBody>
          <a:bodyPr wrap="square">
            <a:spAutoFit/>
          </a:bodyPr>
          <a:lstStyle/>
          <a:p>
            <a:pPr>
              <a:buFontTx/>
              <a:buChar char="•"/>
            </a:pPr>
            <a:r>
              <a:rPr lang="en-US" sz="2000" dirty="0">
                <a:latin typeface="Berlin Sans FB" pitchFamily="34" charset="0"/>
              </a:rPr>
              <a:t>Axial CT pelvis-Prostate gland (p) lies posterior to the pubic </a:t>
            </a:r>
            <a:r>
              <a:rPr lang="en-US" sz="2000" dirty="0" err="1">
                <a:latin typeface="Berlin Sans FB" pitchFamily="34" charset="0"/>
              </a:rPr>
              <a:t>symphysis</a:t>
            </a:r>
            <a:r>
              <a:rPr lang="en-US" sz="2000" dirty="0">
                <a:latin typeface="Berlin Sans FB" pitchFamily="34" charset="0"/>
              </a:rPr>
              <a:t>. </a:t>
            </a:r>
            <a:endParaRPr lang="en-US" sz="2000" dirty="0" smtClean="0">
              <a:latin typeface="Berlin Sans FB" pitchFamily="34" charset="0"/>
            </a:endParaRPr>
          </a:p>
          <a:p>
            <a:pPr>
              <a:buFontTx/>
              <a:buChar char="•"/>
            </a:pPr>
            <a:r>
              <a:rPr lang="en-US" sz="2000" dirty="0" smtClean="0">
                <a:latin typeface="Berlin Sans FB" pitchFamily="34" charset="0"/>
              </a:rPr>
              <a:t>The </a:t>
            </a:r>
            <a:r>
              <a:rPr lang="en-US" sz="2000" dirty="0">
                <a:latin typeface="Berlin Sans FB" pitchFamily="34" charset="0"/>
              </a:rPr>
              <a:t>spermatic cords (straight arrows) contain vessels, fat, and the vas deferens. </a:t>
            </a:r>
            <a:endParaRPr lang="en-US" sz="2000" dirty="0" smtClean="0">
              <a:latin typeface="Berlin Sans FB" pitchFamily="34" charset="0"/>
            </a:endParaRPr>
          </a:p>
          <a:p>
            <a:pPr>
              <a:buFontTx/>
              <a:buChar char="•"/>
            </a:pPr>
            <a:r>
              <a:rPr lang="en-US" sz="2000" dirty="0" smtClean="0">
                <a:latin typeface="Berlin Sans FB" pitchFamily="34" charset="0"/>
              </a:rPr>
              <a:t>Curved </a:t>
            </a:r>
            <a:r>
              <a:rPr lang="en-US" sz="2000" dirty="0">
                <a:latin typeface="Berlin Sans FB" pitchFamily="34" charset="0"/>
              </a:rPr>
              <a:t>arrows, </a:t>
            </a:r>
            <a:r>
              <a:rPr lang="en-US" sz="2000" dirty="0" err="1">
                <a:latin typeface="Berlin Sans FB" pitchFamily="34" charset="0"/>
              </a:rPr>
              <a:t>levator</a:t>
            </a:r>
            <a:r>
              <a:rPr lang="en-US" sz="2000" dirty="0">
                <a:latin typeface="Berlin Sans FB" pitchFamily="34" charset="0"/>
              </a:rPr>
              <a:t> </a:t>
            </a:r>
            <a:r>
              <a:rPr lang="en-US" sz="2000" dirty="0" err="1">
                <a:latin typeface="Berlin Sans FB" pitchFamily="34" charset="0"/>
              </a:rPr>
              <a:t>ani</a:t>
            </a:r>
            <a:r>
              <a:rPr lang="en-US" sz="2000" dirty="0">
                <a:latin typeface="Berlin Sans FB" pitchFamily="34" charset="0"/>
              </a:rPr>
              <a:t>; r, rectum; </a:t>
            </a:r>
            <a:r>
              <a:rPr lang="en-US" sz="2000" dirty="0" err="1">
                <a:latin typeface="Berlin Sans FB" pitchFamily="34" charset="0"/>
              </a:rPr>
              <a:t>i</a:t>
            </a:r>
            <a:r>
              <a:rPr lang="en-US" sz="2000" dirty="0">
                <a:latin typeface="Berlin Sans FB" pitchFamily="34" charset="0"/>
              </a:rPr>
              <a:t>, </a:t>
            </a:r>
            <a:r>
              <a:rPr lang="en-US" sz="2000" dirty="0" err="1">
                <a:latin typeface="Berlin Sans FB" pitchFamily="34" charset="0"/>
              </a:rPr>
              <a:t>obturator</a:t>
            </a:r>
            <a:r>
              <a:rPr lang="en-US" sz="2000" dirty="0">
                <a:latin typeface="Berlin Sans FB" pitchFamily="34" charset="0"/>
              </a:rPr>
              <a:t> internus</a:t>
            </a:r>
            <a:r>
              <a:rPr lang="en-US" sz="2000" baseline="30000" dirty="0">
                <a:latin typeface="Berlin Sans FB" pitchFamily="34" charset="0"/>
              </a:rPr>
              <a:t>5</a:t>
            </a:r>
            <a:r>
              <a:rPr lang="en-US" sz="2000" dirty="0">
                <a:latin typeface="Berlin Sans FB" pitchFamily="34" charset="0"/>
              </a:rPr>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lum bright="10000"/>
          </a:blip>
          <a:srcRect/>
          <a:stretch>
            <a:fillRect/>
          </a:stretch>
        </p:blipFill>
        <p:spPr bwMode="auto">
          <a:xfrm>
            <a:off x="0" y="1143000"/>
            <a:ext cx="4495800" cy="4746395"/>
          </a:xfrm>
          <a:prstGeom prst="rect">
            <a:avLst/>
          </a:prstGeom>
          <a:noFill/>
          <a:ln w="38100">
            <a:solidFill>
              <a:srgbClr val="333399"/>
            </a:solid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598161" y="0"/>
            <a:ext cx="4545840" cy="6858000"/>
          </a:xfrm>
          <a:prstGeom prst="rect">
            <a:avLst/>
          </a:prstGeom>
          <a:noFill/>
          <a:ln w="38100">
            <a:solidFill>
              <a:srgbClr val="333399"/>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8196" name="Picture 4" descr="DSC04129_0"/>
          <p:cNvPicPr>
            <a:picLocks noChangeAspect="1" noChangeArrowheads="1"/>
          </p:cNvPicPr>
          <p:nvPr/>
        </p:nvPicPr>
        <p:blipFill>
          <a:blip r:embed="rId2"/>
          <a:srcRect l="27951" r="15347" b="42639"/>
          <a:stretch>
            <a:fillRect/>
          </a:stretch>
        </p:blipFill>
        <p:spPr bwMode="auto">
          <a:xfrm>
            <a:off x="1187450" y="692150"/>
            <a:ext cx="6553200" cy="497205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DSC04131_0"/>
          <p:cNvPicPr>
            <a:picLocks noChangeAspect="1" noChangeArrowheads="1"/>
          </p:cNvPicPr>
          <p:nvPr/>
        </p:nvPicPr>
        <p:blipFill>
          <a:blip r:embed="rId2"/>
          <a:srcRect l="17708" t="6944" r="24010" b="19560"/>
          <a:stretch>
            <a:fillRect/>
          </a:stretch>
        </p:blipFill>
        <p:spPr bwMode="auto">
          <a:xfrm>
            <a:off x="1763713" y="836613"/>
            <a:ext cx="5329237" cy="5040312"/>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descr="http://www.scielo.br/img/revistas/rb/v42n3/en_a12fig08.jpg"/>
          <p:cNvPicPr>
            <a:picLocks noChangeAspect="1" noChangeArrowheads="1"/>
          </p:cNvPicPr>
          <p:nvPr/>
        </p:nvPicPr>
        <p:blipFill>
          <a:blip r:embed="rId2"/>
          <a:srcRect/>
          <a:stretch>
            <a:fillRect/>
          </a:stretch>
        </p:blipFill>
        <p:spPr bwMode="auto">
          <a:xfrm>
            <a:off x="-2086" y="631882"/>
            <a:ext cx="9146086" cy="5205959"/>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7812"/>
            <a:ext cx="8229600" cy="1779587"/>
          </a:xfrm>
        </p:spPr>
        <p:txBody>
          <a:bodyPr/>
          <a:lstStyle/>
          <a:p>
            <a:r>
              <a:rPr lang="en-GB" sz="6000" dirty="0" smtClean="0">
                <a:latin typeface="Bauhaus 93" pitchFamily="82" charset="0"/>
              </a:rPr>
              <a:t>NUCLEAR MEDICINE</a:t>
            </a:r>
            <a:endParaRPr lang="en-GB" sz="6000" dirty="0">
              <a:latin typeface="Bauhaus 93" pitchFamily="82" charset="0"/>
            </a:endParaRPr>
          </a:p>
        </p:txBody>
      </p:sp>
      <p:sp>
        <p:nvSpPr>
          <p:cNvPr id="4099" name="Rectangle 3"/>
          <p:cNvSpPr>
            <a:spLocks noGrp="1" noChangeArrowheads="1"/>
          </p:cNvSpPr>
          <p:nvPr>
            <p:ph type="body" idx="1"/>
          </p:nvPr>
        </p:nvSpPr>
        <p:spPr>
          <a:xfrm>
            <a:off x="457200" y="2819400"/>
            <a:ext cx="8229600" cy="3540125"/>
          </a:xfrm>
        </p:spPr>
        <p:txBody>
          <a:bodyPr/>
          <a:lstStyle/>
          <a:p>
            <a:r>
              <a:rPr lang="en-GB" b="1" i="1" dirty="0">
                <a:latin typeface="Berlin Sans FB" pitchFamily="34" charset="0"/>
              </a:rPr>
              <a:t>“Unclear Medicine” ?</a:t>
            </a:r>
          </a:p>
          <a:p>
            <a:pPr algn="ctr"/>
            <a:r>
              <a:rPr lang="en-GB" dirty="0">
                <a:latin typeface="Berlin Sans FB" pitchFamily="34" charset="0"/>
              </a:rPr>
              <a:t>The use of small amounts of radioactive materials to diagnose and treat </a:t>
            </a:r>
            <a:r>
              <a:rPr lang="en-GB" dirty="0" smtClean="0">
                <a:latin typeface="Berlin Sans FB" pitchFamily="34" charset="0"/>
              </a:rPr>
              <a:t>disease.</a:t>
            </a:r>
          </a:p>
          <a:p>
            <a:pPr algn="ctr"/>
            <a:r>
              <a:rPr lang="en-GB" dirty="0" smtClean="0">
                <a:latin typeface="Berlin Sans FB" pitchFamily="34" charset="0"/>
              </a:rPr>
              <a:t>NUCLEAR MEDICINE SHOWS PHYSIOLOGY</a:t>
            </a:r>
          </a:p>
          <a:p>
            <a:pPr algn="ctr">
              <a:buNone/>
            </a:pPr>
            <a:r>
              <a:rPr lang="en-GB" dirty="0" smtClean="0">
                <a:latin typeface="Berlin Sans FB" pitchFamily="34" charset="0"/>
              </a:rPr>
              <a:t>Whereas</a:t>
            </a:r>
          </a:p>
          <a:p>
            <a:pPr algn="ctr"/>
            <a:r>
              <a:rPr lang="en-GB" dirty="0" smtClean="0">
                <a:latin typeface="Berlin Sans FB" pitchFamily="34" charset="0"/>
              </a:rPr>
              <a:t>RADIOLOGY SHOWS ANATOMY</a:t>
            </a:r>
          </a:p>
          <a:p>
            <a:endParaRPr lang="en-GB" dirty="0" smtClean="0"/>
          </a:p>
          <a:p>
            <a:endParaRPr lang="en-GB"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7812"/>
            <a:ext cx="8229600" cy="1931987"/>
          </a:xfrm>
        </p:spPr>
        <p:txBody>
          <a:bodyPr/>
          <a:lstStyle/>
          <a:p>
            <a:r>
              <a:rPr lang="en-GB" dirty="0"/>
              <a:t>IMAGING</a:t>
            </a:r>
          </a:p>
        </p:txBody>
      </p:sp>
      <p:sp>
        <p:nvSpPr>
          <p:cNvPr id="128003" name="Rectangle 3"/>
          <p:cNvSpPr>
            <a:spLocks noGrp="1" noChangeArrowheads="1"/>
          </p:cNvSpPr>
          <p:nvPr>
            <p:ph type="body" idx="1"/>
          </p:nvPr>
        </p:nvSpPr>
        <p:spPr>
          <a:xfrm>
            <a:off x="381000" y="2362200"/>
            <a:ext cx="8229600" cy="3352800"/>
          </a:xfrm>
        </p:spPr>
        <p:txBody>
          <a:bodyPr/>
          <a:lstStyle/>
          <a:p>
            <a:r>
              <a:rPr lang="en-GB" dirty="0">
                <a:latin typeface="Berlin Sans FB" pitchFamily="34" charset="0"/>
              </a:rPr>
              <a:t>Several steps are observed</a:t>
            </a:r>
          </a:p>
          <a:p>
            <a:pPr lvl="1"/>
            <a:r>
              <a:rPr lang="en-GB" dirty="0">
                <a:latin typeface="Berlin Sans FB" pitchFamily="34" charset="0"/>
              </a:rPr>
              <a:t>Pharmaceutical with appropriate biological behaviour</a:t>
            </a:r>
          </a:p>
          <a:p>
            <a:pPr lvl="1"/>
            <a:r>
              <a:rPr lang="en-GB" dirty="0">
                <a:latin typeface="Berlin Sans FB" pitchFamily="34" charset="0"/>
              </a:rPr>
              <a:t>Bind it to radioactive material without changing the biological behaviour</a:t>
            </a:r>
          </a:p>
          <a:p>
            <a:pPr lvl="1"/>
            <a:r>
              <a:rPr lang="en-GB" dirty="0">
                <a:latin typeface="Berlin Sans FB" pitchFamily="34" charset="0"/>
              </a:rPr>
              <a:t>Administer to patient</a:t>
            </a:r>
          </a:p>
          <a:p>
            <a:pPr lvl="1"/>
            <a:r>
              <a:rPr lang="en-GB" dirty="0">
                <a:latin typeface="Berlin Sans FB" pitchFamily="34" charset="0"/>
              </a:rPr>
              <a:t>Radiation detectors used to record internal spatial distribution in 2D or 3D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GENERATOR SYSTEM</a:t>
            </a:r>
            <a:endParaRPr lang="en-GB"/>
          </a:p>
        </p:txBody>
      </p:sp>
      <p:sp>
        <p:nvSpPr>
          <p:cNvPr id="167939" name="Rectangle 3"/>
          <p:cNvSpPr>
            <a:spLocks noGrp="1" noChangeArrowheads="1"/>
          </p:cNvSpPr>
          <p:nvPr>
            <p:ph type="body" sz="half" idx="1"/>
          </p:nvPr>
        </p:nvSpPr>
        <p:spPr>
          <a:xfrm>
            <a:off x="457200" y="1600200"/>
            <a:ext cx="5562600" cy="4530725"/>
          </a:xfrm>
        </p:spPr>
        <p:txBody>
          <a:bodyPr/>
          <a:lstStyle/>
          <a:p>
            <a:r>
              <a:rPr lang="en-US" sz="2400" dirty="0">
                <a:latin typeface="Berlin Sans FB" pitchFamily="34" charset="0"/>
              </a:rPr>
              <a:t>The basis of the generator system (the cow) is that the daughter is physically separable from the parent. </a:t>
            </a:r>
          </a:p>
          <a:p>
            <a:r>
              <a:rPr lang="en-US" sz="2400" dirty="0">
                <a:latin typeface="Berlin Sans FB" pitchFamily="34" charset="0"/>
              </a:rPr>
              <a:t>This process is termed “milking”. </a:t>
            </a:r>
            <a:endParaRPr lang="en-US" sz="2400" dirty="0" smtClean="0">
              <a:latin typeface="Berlin Sans FB" pitchFamily="34" charset="0"/>
            </a:endParaRPr>
          </a:p>
          <a:p>
            <a:r>
              <a:rPr lang="en-US" sz="2400" dirty="0" smtClean="0">
                <a:latin typeface="Berlin Sans FB" pitchFamily="34" charset="0"/>
              </a:rPr>
              <a:t>The </a:t>
            </a:r>
            <a:r>
              <a:rPr lang="en-US" sz="2400" dirty="0" err="1">
                <a:latin typeface="Berlin Sans FB" pitchFamily="34" charset="0"/>
              </a:rPr>
              <a:t>eluate</a:t>
            </a:r>
            <a:r>
              <a:rPr lang="en-US" sz="2400" dirty="0">
                <a:latin typeface="Berlin Sans FB" pitchFamily="34" charset="0"/>
              </a:rPr>
              <a:t> contains sodium </a:t>
            </a:r>
            <a:r>
              <a:rPr lang="en-US" sz="2400" dirty="0" err="1">
                <a:latin typeface="Berlin Sans FB" pitchFamily="34" charset="0"/>
              </a:rPr>
              <a:t>pertechnetate</a:t>
            </a:r>
            <a:r>
              <a:rPr lang="en-US" sz="2400" dirty="0">
                <a:latin typeface="Berlin Sans FB" pitchFamily="34" charset="0"/>
              </a:rPr>
              <a:t>. </a:t>
            </a:r>
            <a:endParaRPr lang="en-US" sz="2400" dirty="0" smtClean="0">
              <a:latin typeface="Berlin Sans FB" pitchFamily="34" charset="0"/>
            </a:endParaRPr>
          </a:p>
          <a:p>
            <a:r>
              <a:rPr lang="en-US" sz="2400" dirty="0" smtClean="0">
                <a:latin typeface="Berlin Sans FB" pitchFamily="34" charset="0"/>
              </a:rPr>
              <a:t>Since </a:t>
            </a:r>
            <a:r>
              <a:rPr lang="en-US" sz="2400" dirty="0">
                <a:latin typeface="Berlin Sans FB" pitchFamily="34" charset="0"/>
              </a:rPr>
              <a:t>the generator system is small and can be shipped easily, it makes the routine use of 99mTc possible in nuclear medicine</a:t>
            </a:r>
            <a:endParaRPr lang="en-GB" sz="2400" dirty="0">
              <a:latin typeface="Berlin Sans FB" pitchFamily="34" charset="0"/>
            </a:endParaRPr>
          </a:p>
        </p:txBody>
      </p:sp>
      <p:pic>
        <p:nvPicPr>
          <p:cNvPr id="167942" name="Picture 6" descr="cow"/>
          <p:cNvPicPr>
            <a:picLocks noGrp="1" noChangeAspect="1" noChangeArrowheads="1"/>
          </p:cNvPicPr>
          <p:nvPr>
            <p:ph sz="half" idx="2"/>
          </p:nvPr>
        </p:nvPicPr>
        <p:blipFill>
          <a:blip r:embed="rId3"/>
          <a:srcRect/>
          <a:stretch>
            <a:fillRect/>
          </a:stretch>
        </p:blipFill>
        <p:spPr>
          <a:xfrm>
            <a:off x="5943600" y="2667000"/>
            <a:ext cx="2971800" cy="2732088"/>
          </a:xfrm>
          <a:noFill/>
          <a:ln/>
        </p:spPr>
      </p:pic>
      <p:sp>
        <p:nvSpPr>
          <p:cNvPr id="167943" name="Text Box 7"/>
          <p:cNvSpPr txBox="1">
            <a:spLocks noChangeArrowheads="1"/>
          </p:cNvSpPr>
          <p:nvPr/>
        </p:nvSpPr>
        <p:spPr bwMode="auto">
          <a:xfrm>
            <a:off x="6858000" y="2590800"/>
            <a:ext cx="2057400" cy="396875"/>
          </a:xfrm>
          <a:prstGeom prst="rect">
            <a:avLst/>
          </a:prstGeom>
          <a:noFill/>
          <a:ln w="9525" algn="ctr">
            <a:noFill/>
            <a:miter lim="800000"/>
            <a:headEnd/>
            <a:tailEnd/>
          </a:ln>
          <a:effectLst/>
        </p:spPr>
        <p:txBody>
          <a:bodyPr>
            <a:spAutoFit/>
          </a:bodyPr>
          <a:lstStyle/>
          <a:p>
            <a:pPr>
              <a:spcBef>
                <a:spcPct val="50000"/>
              </a:spcBef>
            </a:pPr>
            <a:r>
              <a:rPr lang="en-GB" sz="2000">
                <a:solidFill>
                  <a:schemeClr val="bg1"/>
                </a:solidFill>
              </a:rPr>
              <a:t>Molybdenum-99</a:t>
            </a:r>
          </a:p>
        </p:txBody>
      </p:sp>
      <p:sp>
        <p:nvSpPr>
          <p:cNvPr id="167944" name="Freeform 8"/>
          <p:cNvSpPr>
            <a:spLocks/>
          </p:cNvSpPr>
          <p:nvPr/>
        </p:nvSpPr>
        <p:spPr bwMode="auto">
          <a:xfrm>
            <a:off x="8077200" y="4495800"/>
            <a:ext cx="506413" cy="671513"/>
          </a:xfrm>
          <a:custGeom>
            <a:avLst/>
            <a:gdLst/>
            <a:ahLst/>
            <a:cxnLst>
              <a:cxn ang="0">
                <a:pos x="28" y="73"/>
              </a:cxn>
              <a:cxn ang="0">
                <a:pos x="87" y="140"/>
              </a:cxn>
              <a:cxn ang="0">
                <a:pos x="304" y="140"/>
              </a:cxn>
              <a:cxn ang="0">
                <a:pos x="254" y="48"/>
              </a:cxn>
              <a:cxn ang="0">
                <a:pos x="12" y="56"/>
              </a:cxn>
              <a:cxn ang="0">
                <a:pos x="53" y="148"/>
              </a:cxn>
              <a:cxn ang="0">
                <a:pos x="128" y="382"/>
              </a:cxn>
              <a:cxn ang="0">
                <a:pos x="237" y="373"/>
              </a:cxn>
              <a:cxn ang="0">
                <a:pos x="245" y="348"/>
              </a:cxn>
              <a:cxn ang="0">
                <a:pos x="254" y="273"/>
              </a:cxn>
              <a:cxn ang="0">
                <a:pos x="287" y="131"/>
              </a:cxn>
            </a:cxnLst>
            <a:rect l="0" t="0" r="r" b="b"/>
            <a:pathLst>
              <a:path w="319" h="423">
                <a:moveTo>
                  <a:pt x="28" y="73"/>
                </a:moveTo>
                <a:cubicBezTo>
                  <a:pt x="68" y="131"/>
                  <a:pt x="45" y="112"/>
                  <a:pt x="87" y="140"/>
                </a:cubicBezTo>
                <a:cubicBezTo>
                  <a:pt x="115" y="226"/>
                  <a:pt x="240" y="181"/>
                  <a:pt x="304" y="140"/>
                </a:cubicBezTo>
                <a:cubicBezTo>
                  <a:pt x="319" y="92"/>
                  <a:pt x="301" y="63"/>
                  <a:pt x="254" y="48"/>
                </a:cubicBezTo>
                <a:cubicBezTo>
                  <a:pt x="183" y="0"/>
                  <a:pt x="82" y="8"/>
                  <a:pt x="12" y="56"/>
                </a:cubicBezTo>
                <a:cubicBezTo>
                  <a:pt x="21" y="91"/>
                  <a:pt x="34" y="118"/>
                  <a:pt x="53" y="148"/>
                </a:cubicBezTo>
                <a:cubicBezTo>
                  <a:pt x="64" y="423"/>
                  <a:pt x="0" y="336"/>
                  <a:pt x="128" y="382"/>
                </a:cubicBezTo>
                <a:cubicBezTo>
                  <a:pt x="164" y="379"/>
                  <a:pt x="202" y="383"/>
                  <a:pt x="237" y="373"/>
                </a:cubicBezTo>
                <a:cubicBezTo>
                  <a:pt x="245" y="371"/>
                  <a:pt x="244" y="357"/>
                  <a:pt x="245" y="348"/>
                </a:cubicBezTo>
                <a:cubicBezTo>
                  <a:pt x="249" y="323"/>
                  <a:pt x="246" y="297"/>
                  <a:pt x="254" y="273"/>
                </a:cubicBezTo>
                <a:cubicBezTo>
                  <a:pt x="304" y="125"/>
                  <a:pt x="287" y="355"/>
                  <a:pt x="287" y="131"/>
                </a:cubicBezTo>
              </a:path>
            </a:pathLst>
          </a:custGeom>
          <a:noFill/>
          <a:ln w="28575" cap="flat" cmpd="sng">
            <a:solidFill>
              <a:srgbClr val="FF0000"/>
            </a:solidFill>
            <a:prstDash val="solid"/>
            <a:round/>
            <a:headEnd/>
            <a:tailEnd/>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wedge">
                                      <p:cBhvr>
                                        <p:cTn id="7" dur="2000"/>
                                        <p:tgtEl>
                                          <p:spTgt spid="16794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67944"/>
                                        </p:tgtEl>
                                        <p:attrNameLst>
                                          <p:attrName>style.visibility</p:attrName>
                                        </p:attrNameLst>
                                      </p:cBhvr>
                                      <p:to>
                                        <p:strVal val="visible"/>
                                      </p:to>
                                    </p:set>
                                    <p:anim calcmode="lin" valueType="num">
                                      <p:cBhvr>
                                        <p:cTn id="12" dur="500" fill="hold"/>
                                        <p:tgtEl>
                                          <p:spTgt spid="167944"/>
                                        </p:tgtEl>
                                        <p:attrNameLst>
                                          <p:attrName>ppt_w</p:attrName>
                                        </p:attrNameLst>
                                      </p:cBhvr>
                                      <p:tavLst>
                                        <p:tav tm="0">
                                          <p:val>
                                            <p:fltVal val="0"/>
                                          </p:val>
                                        </p:tav>
                                        <p:tav tm="100000">
                                          <p:val>
                                            <p:strVal val="#ppt_w"/>
                                          </p:val>
                                        </p:tav>
                                      </p:tavLst>
                                    </p:anim>
                                    <p:anim calcmode="lin" valueType="num">
                                      <p:cBhvr>
                                        <p:cTn id="13" dur="500" fill="hold"/>
                                        <p:tgtEl>
                                          <p:spTgt spid="167944"/>
                                        </p:tgtEl>
                                        <p:attrNameLst>
                                          <p:attrName>ppt_h</p:attrName>
                                        </p:attrNameLst>
                                      </p:cBhvr>
                                      <p:tavLst>
                                        <p:tav tm="0">
                                          <p:val>
                                            <p:fltVal val="0"/>
                                          </p:val>
                                        </p:tav>
                                        <p:tav tm="100000">
                                          <p:val>
                                            <p:strVal val="#ppt_h"/>
                                          </p:val>
                                        </p:tav>
                                      </p:tavLst>
                                    </p:anim>
                                    <p:animEffect transition="in" filter="fade">
                                      <p:cBhvr>
                                        <p:cTn id="14" dur="500"/>
                                        <p:tgtEl>
                                          <p:spTgt spid="167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IMAGING EQUIPMENT</a:t>
            </a:r>
            <a:r>
              <a:rPr lang="en-GB" b="1"/>
              <a:t> </a:t>
            </a:r>
          </a:p>
        </p:txBody>
      </p:sp>
      <p:sp>
        <p:nvSpPr>
          <p:cNvPr id="7171" name="Rectangle 3"/>
          <p:cNvSpPr>
            <a:spLocks noGrp="1" noChangeArrowheads="1"/>
          </p:cNvSpPr>
          <p:nvPr>
            <p:ph type="body" sz="half" idx="1"/>
          </p:nvPr>
        </p:nvSpPr>
        <p:spPr/>
        <p:txBody>
          <a:bodyPr/>
          <a:lstStyle/>
          <a:p>
            <a:r>
              <a:rPr lang="en-GB" sz="2800" dirty="0">
                <a:latin typeface="Berlin Sans FB" pitchFamily="34" charset="0"/>
              </a:rPr>
              <a:t>Imaging equipment</a:t>
            </a:r>
            <a:r>
              <a:rPr lang="en-GB" sz="2800" b="1" dirty="0">
                <a:latin typeface="Berlin Sans FB" pitchFamily="34" charset="0"/>
              </a:rPr>
              <a:t> </a:t>
            </a:r>
          </a:p>
          <a:p>
            <a:pPr lvl="1"/>
            <a:r>
              <a:rPr lang="en-GB" sz="2400" dirty="0">
                <a:latin typeface="Berlin Sans FB" pitchFamily="34" charset="0"/>
              </a:rPr>
              <a:t>collimator </a:t>
            </a:r>
          </a:p>
          <a:p>
            <a:pPr lvl="1"/>
            <a:r>
              <a:rPr lang="en-GB" sz="2400" dirty="0">
                <a:latin typeface="Berlin Sans FB" pitchFamily="34" charset="0"/>
              </a:rPr>
              <a:t>crystal </a:t>
            </a:r>
          </a:p>
          <a:p>
            <a:pPr lvl="1"/>
            <a:r>
              <a:rPr lang="en-GB" sz="2400" dirty="0">
                <a:latin typeface="Berlin Sans FB" pitchFamily="34" charset="0"/>
              </a:rPr>
              <a:t>PMT </a:t>
            </a:r>
          </a:p>
          <a:p>
            <a:pPr lvl="1"/>
            <a:r>
              <a:rPr lang="en-GB" sz="2400" dirty="0">
                <a:latin typeface="Berlin Sans FB" pitchFamily="34" charset="0"/>
              </a:rPr>
              <a:t>computer processing (SPECT, Gating, Cine) </a:t>
            </a:r>
          </a:p>
          <a:p>
            <a:pPr lvl="1"/>
            <a:r>
              <a:rPr lang="en-GB" sz="2400" dirty="0">
                <a:latin typeface="Berlin Sans FB" pitchFamily="34" charset="0"/>
              </a:rPr>
              <a:t>image display (monitor, film, counts)</a:t>
            </a:r>
          </a:p>
          <a:p>
            <a:endParaRPr lang="en-GB" sz="2800" dirty="0"/>
          </a:p>
        </p:txBody>
      </p:sp>
      <p:pic>
        <p:nvPicPr>
          <p:cNvPr id="7172" name="Picture 4" descr="Gamma finale"/>
          <p:cNvPicPr>
            <a:picLocks noGrp="1" noChangeAspect="1" noChangeArrowheads="1"/>
          </p:cNvPicPr>
          <p:nvPr>
            <p:ph sz="half" idx="2"/>
          </p:nvPr>
        </p:nvPicPr>
        <p:blipFill>
          <a:blip r:embed="rId3"/>
          <a:srcRect/>
          <a:stretch>
            <a:fillRect/>
          </a:stretch>
        </p:blipFill>
        <p:spPr>
          <a:xfrm>
            <a:off x="4495800" y="1752600"/>
            <a:ext cx="4648200" cy="3895725"/>
          </a:xfrm>
          <a:noFill/>
          <a:ln/>
        </p:spPr>
      </p:pic>
      <p:sp>
        <p:nvSpPr>
          <p:cNvPr id="7174" name="Text Box 6"/>
          <p:cNvSpPr txBox="1">
            <a:spLocks noChangeArrowheads="1"/>
          </p:cNvSpPr>
          <p:nvPr/>
        </p:nvSpPr>
        <p:spPr bwMode="auto">
          <a:xfrm>
            <a:off x="4648200" y="5729288"/>
            <a:ext cx="3886200" cy="366712"/>
          </a:xfrm>
          <a:prstGeom prst="rect">
            <a:avLst/>
          </a:prstGeom>
          <a:noFill/>
          <a:ln w="9525">
            <a:noFill/>
            <a:miter lim="800000"/>
            <a:headEnd/>
            <a:tailEnd/>
          </a:ln>
          <a:effectLst/>
        </p:spPr>
        <p:txBody>
          <a:bodyPr>
            <a:spAutoFit/>
          </a:bodyPr>
          <a:lstStyle/>
          <a:p>
            <a:pPr algn="ctr">
              <a:spcBef>
                <a:spcPct val="50000"/>
              </a:spcBef>
            </a:pPr>
            <a:r>
              <a:rPr lang="en-GB" sz="1800">
                <a:solidFill>
                  <a:schemeClr val="tx2"/>
                </a:solidFill>
                <a:latin typeface="Times New Roman" pitchFamily="18" charset="0"/>
              </a:rPr>
              <a:t>GAMMA CAMERA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edge">
                                      <p:cBhvr>
                                        <p:cTn id="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p:cNvSpPr>
            <a:spLocks noGrp="1" noChangeArrowheads="1"/>
          </p:cNvSpPr>
          <p:nvPr>
            <p:ph type="title"/>
          </p:nvPr>
        </p:nvSpPr>
        <p:spPr/>
        <p:txBody>
          <a:bodyPr/>
          <a:lstStyle/>
          <a:p>
            <a:r>
              <a:rPr lang="en-GB" dirty="0"/>
              <a:t>RENAL SCINTIGRAPHY</a:t>
            </a:r>
          </a:p>
        </p:txBody>
      </p:sp>
      <p:pic>
        <p:nvPicPr>
          <p:cNvPr id="378886" name="Picture 6" descr="tracer excr renal"/>
          <p:cNvPicPr>
            <a:picLocks noGrp="1" noChangeAspect="1" noChangeArrowheads="1"/>
          </p:cNvPicPr>
          <p:nvPr>
            <p:ph sz="half" idx="1"/>
          </p:nvPr>
        </p:nvPicPr>
        <p:blipFill>
          <a:blip r:embed="rId3"/>
          <a:srcRect/>
          <a:stretch>
            <a:fillRect/>
          </a:stretch>
        </p:blipFill>
        <p:spPr>
          <a:xfrm>
            <a:off x="700088" y="1600200"/>
            <a:ext cx="3552825" cy="4530725"/>
          </a:xfrm>
          <a:noFill/>
          <a:ln/>
        </p:spPr>
      </p:pic>
      <p:sp>
        <p:nvSpPr>
          <p:cNvPr id="378888" name="Rectangle 8"/>
          <p:cNvSpPr>
            <a:spLocks noGrp="1" noChangeArrowheads="1"/>
          </p:cNvSpPr>
          <p:nvPr>
            <p:ph type="body" sz="half" idx="2"/>
          </p:nvPr>
        </p:nvSpPr>
        <p:spPr/>
        <p:txBody>
          <a:bodyPr/>
          <a:lstStyle/>
          <a:p>
            <a:r>
              <a:rPr lang="en-US" sz="2800" dirty="0" err="1">
                <a:latin typeface="Berlin Sans FB" pitchFamily="34" charset="0"/>
              </a:rPr>
              <a:t>Renogram</a:t>
            </a:r>
            <a:endParaRPr lang="en-US" sz="2800" dirty="0">
              <a:latin typeface="Berlin Sans FB" pitchFamily="34" charset="0"/>
            </a:endParaRPr>
          </a:p>
          <a:p>
            <a:pPr lvl="1"/>
            <a:r>
              <a:rPr lang="en-US" sz="2400" dirty="0">
                <a:latin typeface="Berlin Sans FB" pitchFamily="34" charset="0"/>
              </a:rPr>
              <a:t>DTPA</a:t>
            </a:r>
          </a:p>
          <a:p>
            <a:pPr lvl="1"/>
            <a:r>
              <a:rPr lang="en-US" sz="2400" dirty="0">
                <a:latin typeface="Berlin Sans FB" pitchFamily="34" charset="0"/>
              </a:rPr>
              <a:t>MAG3</a:t>
            </a:r>
          </a:p>
          <a:p>
            <a:r>
              <a:rPr lang="en-US" sz="2800" dirty="0">
                <a:latin typeface="Berlin Sans FB" pitchFamily="34" charset="0"/>
              </a:rPr>
              <a:t>Renal Cortical Scan    </a:t>
            </a:r>
          </a:p>
          <a:p>
            <a:pPr lvl="1"/>
            <a:r>
              <a:rPr lang="en-US" sz="2400" dirty="0">
                <a:latin typeface="Berlin Sans FB" pitchFamily="34" charset="0"/>
              </a:rPr>
              <a:t>DMSA</a:t>
            </a:r>
          </a:p>
          <a:p>
            <a:r>
              <a:rPr lang="en-US" sz="2800" dirty="0">
                <a:latin typeface="Berlin Sans FB" pitchFamily="34" charset="0"/>
              </a:rPr>
              <a:t>Radionuclide Cystography</a:t>
            </a:r>
          </a:p>
          <a:p>
            <a:pPr lvl="1"/>
            <a:r>
              <a:rPr lang="en-US" sz="2400" dirty="0">
                <a:latin typeface="Berlin Sans FB" pitchFamily="34" charset="0"/>
              </a:rPr>
              <a:t>Direct</a:t>
            </a:r>
          </a:p>
          <a:p>
            <a:pPr lvl="1"/>
            <a:r>
              <a:rPr lang="en-US" sz="2400" dirty="0">
                <a:latin typeface="Berlin Sans FB" pitchFamily="34" charset="0"/>
              </a:rPr>
              <a:t>Indirect</a:t>
            </a:r>
            <a:endParaRPr lang="en-GB" sz="2400" dirty="0">
              <a:latin typeface="Berlin Sans FB" pitchFamily="34" charset="0"/>
            </a:endParaRPr>
          </a:p>
        </p:txBody>
      </p:sp>
      <p:sp>
        <p:nvSpPr>
          <p:cNvPr id="378887" name="Text Box 7"/>
          <p:cNvSpPr txBox="1">
            <a:spLocks noChangeArrowheads="1"/>
          </p:cNvSpPr>
          <p:nvPr/>
        </p:nvSpPr>
        <p:spPr bwMode="auto">
          <a:xfrm>
            <a:off x="2667000" y="2819400"/>
            <a:ext cx="533400" cy="274638"/>
          </a:xfrm>
          <a:prstGeom prst="rect">
            <a:avLst/>
          </a:prstGeom>
          <a:noFill/>
          <a:ln w="9525" algn="ctr">
            <a:noFill/>
            <a:miter lim="800000"/>
            <a:headEnd/>
            <a:tailEnd/>
          </a:ln>
          <a:effectLst/>
        </p:spPr>
        <p:txBody>
          <a:bodyPr>
            <a:spAutoFit/>
          </a:bodyPr>
          <a:lstStyle/>
          <a:p>
            <a:pPr algn="r">
              <a:spcBef>
                <a:spcPct val="50000"/>
              </a:spcBef>
            </a:pPr>
            <a:r>
              <a:rPr lang="en-GB" sz="1200" b="1">
                <a:solidFill>
                  <a:srgbClr val="000000"/>
                </a:solidFill>
                <a:latin typeface="Garamond" pitchFamily="18" charset="0"/>
              </a:rPr>
              <a:t>20%</a:t>
            </a:r>
          </a:p>
        </p:txBody>
      </p:sp>
      <p:sp>
        <p:nvSpPr>
          <p:cNvPr id="378891" name="Freeform 11"/>
          <p:cNvSpPr>
            <a:spLocks/>
          </p:cNvSpPr>
          <p:nvPr/>
        </p:nvSpPr>
        <p:spPr bwMode="auto">
          <a:xfrm>
            <a:off x="838200" y="4953000"/>
            <a:ext cx="381000" cy="685800"/>
          </a:xfrm>
          <a:custGeom>
            <a:avLst/>
            <a:gdLst/>
            <a:ahLst/>
            <a:cxnLst>
              <a:cxn ang="0">
                <a:pos x="0" y="288"/>
              </a:cxn>
              <a:cxn ang="0">
                <a:pos x="96" y="432"/>
              </a:cxn>
              <a:cxn ang="0">
                <a:pos x="192" y="96"/>
              </a:cxn>
              <a:cxn ang="0">
                <a:pos x="240" y="0"/>
              </a:cxn>
            </a:cxnLst>
            <a:rect l="0" t="0" r="r" b="b"/>
            <a:pathLst>
              <a:path w="240" h="432">
                <a:moveTo>
                  <a:pt x="0" y="288"/>
                </a:moveTo>
                <a:lnTo>
                  <a:pt x="96" y="432"/>
                </a:lnTo>
                <a:lnTo>
                  <a:pt x="192" y="96"/>
                </a:lnTo>
                <a:lnTo>
                  <a:pt x="240" y="0"/>
                </a:lnTo>
              </a:path>
            </a:pathLst>
          </a:custGeom>
          <a:noFill/>
          <a:ln w="28575" cap="flat" cmpd="sng">
            <a:solidFill>
              <a:srgbClr val="33CC33"/>
            </a:solidFill>
            <a:prstDash val="solid"/>
            <a:round/>
            <a:headEnd/>
            <a:tailEnd/>
          </a:ln>
          <a:effectLst/>
        </p:spPr>
        <p:txBody>
          <a:bodyPr>
            <a:spAutoFit/>
          </a:bodyPr>
          <a:lstStyle/>
          <a:p>
            <a:endParaRPr lang="en-US"/>
          </a:p>
        </p:txBody>
      </p:sp>
      <p:sp>
        <p:nvSpPr>
          <p:cNvPr id="378892" name="Freeform 12"/>
          <p:cNvSpPr>
            <a:spLocks/>
          </p:cNvSpPr>
          <p:nvPr/>
        </p:nvSpPr>
        <p:spPr bwMode="auto">
          <a:xfrm>
            <a:off x="838200" y="2743200"/>
            <a:ext cx="381000" cy="685800"/>
          </a:xfrm>
          <a:custGeom>
            <a:avLst/>
            <a:gdLst/>
            <a:ahLst/>
            <a:cxnLst>
              <a:cxn ang="0">
                <a:pos x="0" y="288"/>
              </a:cxn>
              <a:cxn ang="0">
                <a:pos x="96" y="432"/>
              </a:cxn>
              <a:cxn ang="0">
                <a:pos x="192" y="96"/>
              </a:cxn>
              <a:cxn ang="0">
                <a:pos x="240" y="0"/>
              </a:cxn>
            </a:cxnLst>
            <a:rect l="0" t="0" r="r" b="b"/>
            <a:pathLst>
              <a:path w="240" h="432">
                <a:moveTo>
                  <a:pt x="0" y="288"/>
                </a:moveTo>
                <a:lnTo>
                  <a:pt x="96" y="432"/>
                </a:lnTo>
                <a:lnTo>
                  <a:pt x="192" y="96"/>
                </a:lnTo>
                <a:lnTo>
                  <a:pt x="240" y="0"/>
                </a:lnTo>
              </a:path>
            </a:pathLst>
          </a:custGeom>
          <a:noFill/>
          <a:ln w="28575" cap="flat" cmpd="sng">
            <a:solidFill>
              <a:srgbClr val="33CC33"/>
            </a:solidFill>
            <a:prstDash val="solid"/>
            <a:round/>
            <a:headEnd/>
            <a:tailEnd/>
          </a:ln>
          <a:effectLst/>
        </p:spPr>
        <p:txBody>
          <a:bodyPr>
            <a:spAutoFit/>
          </a:bodyPr>
          <a:lstStyle/>
          <a:p>
            <a:endParaRPr lang="en-US"/>
          </a:p>
        </p:txBody>
      </p:sp>
      <p:sp>
        <p:nvSpPr>
          <p:cNvPr id="378893" name="Freeform 13"/>
          <p:cNvSpPr>
            <a:spLocks/>
          </p:cNvSpPr>
          <p:nvPr/>
        </p:nvSpPr>
        <p:spPr bwMode="auto">
          <a:xfrm>
            <a:off x="2667000" y="4953000"/>
            <a:ext cx="381000" cy="685800"/>
          </a:xfrm>
          <a:custGeom>
            <a:avLst/>
            <a:gdLst/>
            <a:ahLst/>
            <a:cxnLst>
              <a:cxn ang="0">
                <a:pos x="0" y="288"/>
              </a:cxn>
              <a:cxn ang="0">
                <a:pos x="96" y="432"/>
              </a:cxn>
              <a:cxn ang="0">
                <a:pos x="192" y="96"/>
              </a:cxn>
              <a:cxn ang="0">
                <a:pos x="240" y="0"/>
              </a:cxn>
            </a:cxnLst>
            <a:rect l="0" t="0" r="r" b="b"/>
            <a:pathLst>
              <a:path w="240" h="432">
                <a:moveTo>
                  <a:pt x="0" y="288"/>
                </a:moveTo>
                <a:lnTo>
                  <a:pt x="96" y="432"/>
                </a:lnTo>
                <a:lnTo>
                  <a:pt x="192" y="96"/>
                </a:lnTo>
                <a:lnTo>
                  <a:pt x="240" y="0"/>
                </a:lnTo>
              </a:path>
            </a:pathLst>
          </a:custGeom>
          <a:noFill/>
          <a:ln w="28575" cap="flat" cmpd="sng">
            <a:solidFill>
              <a:srgbClr val="33CC33"/>
            </a:solidFill>
            <a:prstDash val="solid"/>
            <a:round/>
            <a:headEnd/>
            <a:tailEnd/>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891"/>
                                        </p:tgtEl>
                                        <p:attrNameLst>
                                          <p:attrName>style.visibility</p:attrName>
                                        </p:attrNameLst>
                                      </p:cBhvr>
                                      <p:to>
                                        <p:strVal val="visible"/>
                                      </p:to>
                                    </p:set>
                                    <p:animEffect transition="in" filter="wipe(left)">
                                      <p:cBhvr>
                                        <p:cTn id="7" dur="500"/>
                                        <p:tgtEl>
                                          <p:spTgt spid="37889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8893"/>
                                        </p:tgtEl>
                                        <p:attrNameLst>
                                          <p:attrName>style.visibility</p:attrName>
                                        </p:attrNameLst>
                                      </p:cBhvr>
                                      <p:to>
                                        <p:strVal val="visible"/>
                                      </p:to>
                                    </p:set>
                                    <p:animEffect transition="in" filter="wipe(left)">
                                      <p:cBhvr>
                                        <p:cTn id="10" dur="500"/>
                                        <p:tgtEl>
                                          <p:spTgt spid="37889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78892"/>
                                        </p:tgtEl>
                                        <p:attrNameLst>
                                          <p:attrName>style.visibility</p:attrName>
                                        </p:attrNameLst>
                                      </p:cBhvr>
                                      <p:to>
                                        <p:strVal val="visible"/>
                                      </p:to>
                                    </p:set>
                                    <p:animEffect transition="in" filter="wipe(left)">
                                      <p:cBhvr>
                                        <p:cTn id="13" dur="500"/>
                                        <p:tgtEl>
                                          <p:spTgt spid="378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1" grpId="0" animBg="1"/>
      <p:bldP spid="378892" grpId="0" animBg="1"/>
      <p:bldP spid="3788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a:solidFill>
            <a:schemeClr val="accent2">
              <a:lumMod val="20000"/>
              <a:lumOff val="80000"/>
            </a:schemeClr>
          </a:solidFill>
        </p:spPr>
        <p:txBody>
          <a:bodyPr>
            <a:normAutofit/>
          </a:bodyPr>
          <a:lstStyle/>
          <a:p>
            <a:r>
              <a:rPr lang="en-US" sz="5170" dirty="0" smtClean="0">
                <a:solidFill>
                  <a:schemeClr val="accent2">
                    <a:lumMod val="75000"/>
                  </a:schemeClr>
                </a:solidFill>
                <a:latin typeface="Berlin Sans FB Demi" pitchFamily="34" charset="0"/>
              </a:rPr>
              <a:t>Natural contrast. </a:t>
            </a:r>
            <a:endParaRPr lang="en-US" sz="5170" dirty="0">
              <a:solidFill>
                <a:schemeClr val="accent2">
                  <a:lumMod val="75000"/>
                </a:schemeClr>
              </a:solidFill>
              <a:latin typeface="Berlin Sans FB Demi" pitchFamily="34" charset="0"/>
            </a:endParaRPr>
          </a:p>
        </p:txBody>
      </p:sp>
      <p:sp>
        <p:nvSpPr>
          <p:cNvPr id="3" name="Content Placeholder 2"/>
          <p:cNvSpPr>
            <a:spLocks noGrp="1"/>
          </p:cNvSpPr>
          <p:nvPr>
            <p:ph idx="1"/>
          </p:nvPr>
        </p:nvSpPr>
        <p:spPr>
          <a:xfrm>
            <a:off x="0" y="2819400"/>
            <a:ext cx="5334000" cy="2362200"/>
          </a:xfrm>
        </p:spPr>
        <p:txBody>
          <a:bodyPr>
            <a:normAutofit fontScale="92500"/>
          </a:bodyPr>
          <a:lstStyle/>
          <a:p>
            <a:r>
              <a:rPr lang="en-US" sz="2400" dirty="0" smtClean="0">
                <a:latin typeface="Berlin Sans FB" pitchFamily="34" charset="0"/>
              </a:rPr>
              <a:t>Perirenal fat gives a lucent outline to the kidneys and allows an assessment of their position to be made.</a:t>
            </a:r>
          </a:p>
          <a:p>
            <a:r>
              <a:rPr lang="en-US" sz="2400" dirty="0" smtClean="0">
                <a:latin typeface="Berlin Sans FB" pitchFamily="34" charset="0"/>
              </a:rPr>
              <a:t>The loss of the psoas outline may indicate </a:t>
            </a:r>
            <a:r>
              <a:rPr lang="en-US" sz="2400" b="1" dirty="0" smtClean="0">
                <a:latin typeface="Berlin Sans FB" pitchFamily="34" charset="0"/>
              </a:rPr>
              <a:t>retroperitoneal pathology but is a notoriously inaccurate sign.</a:t>
            </a:r>
            <a:endParaRPr lang="en-US" sz="2400" b="1" dirty="0">
              <a:latin typeface="Berlin Sans FB" pitchFamily="34" charset="0"/>
            </a:endParaRPr>
          </a:p>
        </p:txBody>
      </p:sp>
      <p:pic>
        <p:nvPicPr>
          <p:cNvPr id="191490" name="Picture 2" descr="http://upload.wikimedia.org/wikipedia/commons/7/7d/KUB_stone.jpg"/>
          <p:cNvPicPr>
            <a:picLocks noChangeAspect="1" noChangeArrowheads="1"/>
          </p:cNvPicPr>
          <p:nvPr/>
        </p:nvPicPr>
        <p:blipFill>
          <a:blip r:embed="rId2"/>
          <a:srcRect/>
          <a:stretch>
            <a:fillRect/>
          </a:stretch>
        </p:blipFill>
        <p:spPr bwMode="auto">
          <a:xfrm>
            <a:off x="5374433" y="1828801"/>
            <a:ext cx="3769567" cy="50292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GB" sz="4000"/>
              <a:t>PYELONEPHRITIS ASSESSMENT</a:t>
            </a:r>
          </a:p>
        </p:txBody>
      </p:sp>
      <p:pic>
        <p:nvPicPr>
          <p:cNvPr id="384012" name="Picture 12" descr="nuc007a2"/>
          <p:cNvPicPr>
            <a:picLocks noGrp="1" noChangeAspect="1" noChangeArrowheads="1"/>
          </p:cNvPicPr>
          <p:nvPr>
            <p:ph sz="quarter" idx="1"/>
          </p:nvPr>
        </p:nvPicPr>
        <p:blipFill>
          <a:blip r:embed="rId3"/>
          <a:srcRect/>
          <a:stretch>
            <a:fillRect/>
          </a:stretch>
        </p:blipFill>
        <p:spPr>
          <a:xfrm>
            <a:off x="228600" y="1600200"/>
            <a:ext cx="1979613" cy="2362200"/>
          </a:xfrm>
        </p:spPr>
      </p:pic>
      <p:pic>
        <p:nvPicPr>
          <p:cNvPr id="384013" name="Picture 13" descr="nuc007b2"/>
          <p:cNvPicPr>
            <a:picLocks noGrp="1" noChangeAspect="1" noChangeArrowheads="1"/>
          </p:cNvPicPr>
          <p:nvPr>
            <p:ph sz="quarter" idx="2"/>
          </p:nvPr>
        </p:nvPicPr>
        <p:blipFill>
          <a:blip r:embed="rId4"/>
          <a:srcRect/>
          <a:stretch>
            <a:fillRect/>
          </a:stretch>
        </p:blipFill>
        <p:spPr>
          <a:xfrm>
            <a:off x="2555875" y="1600200"/>
            <a:ext cx="2168525" cy="2362200"/>
          </a:xfrm>
        </p:spPr>
      </p:pic>
      <p:pic>
        <p:nvPicPr>
          <p:cNvPr id="384014" name="Picture 14" descr="nuc007c2"/>
          <p:cNvPicPr>
            <a:picLocks noGrp="1" noChangeAspect="1" noChangeArrowheads="1"/>
          </p:cNvPicPr>
          <p:nvPr>
            <p:ph sz="half" idx="3"/>
          </p:nvPr>
        </p:nvPicPr>
        <p:blipFill>
          <a:blip r:embed="rId5"/>
          <a:srcRect l="8955" t="12825" r="28145" b="16634"/>
          <a:stretch>
            <a:fillRect/>
          </a:stretch>
        </p:blipFill>
        <p:spPr>
          <a:xfrm>
            <a:off x="228600" y="4114800"/>
            <a:ext cx="4495800" cy="2346325"/>
          </a:xfrm>
        </p:spPr>
      </p:pic>
      <p:sp>
        <p:nvSpPr>
          <p:cNvPr id="384015" name="Text Box 15"/>
          <p:cNvSpPr txBox="1">
            <a:spLocks noChangeArrowheads="1"/>
          </p:cNvSpPr>
          <p:nvPr/>
        </p:nvSpPr>
        <p:spPr bwMode="auto">
          <a:xfrm>
            <a:off x="1371600" y="4267200"/>
            <a:ext cx="2133600" cy="731838"/>
          </a:xfrm>
          <a:prstGeom prst="rect">
            <a:avLst/>
          </a:prstGeom>
          <a:noFill/>
          <a:ln w="9525" algn="ctr">
            <a:noFill/>
            <a:miter lim="800000"/>
            <a:headEnd/>
            <a:tailEnd/>
          </a:ln>
          <a:effectLst/>
        </p:spPr>
        <p:txBody>
          <a:bodyPr>
            <a:spAutoFit/>
          </a:bodyPr>
          <a:lstStyle/>
          <a:p>
            <a:pPr algn="ctr">
              <a:spcBef>
                <a:spcPct val="50000"/>
              </a:spcBef>
            </a:pPr>
            <a:r>
              <a:rPr lang="en-GB" u="sng">
                <a:solidFill>
                  <a:schemeClr val="bg1"/>
                </a:solidFill>
              </a:rPr>
              <a:t>FUNCTION </a:t>
            </a:r>
            <a:r>
              <a:rPr lang="en-GB" sz="1800" u="sng">
                <a:solidFill>
                  <a:schemeClr val="bg1"/>
                </a:solidFill>
              </a:rPr>
              <a:t>99mTc-MAG3</a:t>
            </a:r>
            <a:r>
              <a:rPr lang="en-GB" sz="1800">
                <a:solidFill>
                  <a:schemeClr val="bg1"/>
                </a:solidFill>
              </a:rPr>
              <a:t> </a:t>
            </a:r>
          </a:p>
        </p:txBody>
      </p:sp>
      <p:sp>
        <p:nvSpPr>
          <p:cNvPr id="384016" name="Text Box 16"/>
          <p:cNvSpPr txBox="1">
            <a:spLocks noChangeArrowheads="1"/>
          </p:cNvSpPr>
          <p:nvPr/>
        </p:nvSpPr>
        <p:spPr bwMode="auto">
          <a:xfrm>
            <a:off x="990600" y="5029200"/>
            <a:ext cx="1657350" cy="457200"/>
          </a:xfrm>
          <a:prstGeom prst="rect">
            <a:avLst/>
          </a:prstGeom>
          <a:noFill/>
          <a:ln w="9525" algn="ctr">
            <a:noFill/>
            <a:miter lim="800000"/>
            <a:headEnd/>
            <a:tailEnd/>
          </a:ln>
          <a:effectLst/>
        </p:spPr>
        <p:txBody>
          <a:bodyPr wrap="none">
            <a:spAutoFit/>
          </a:bodyPr>
          <a:lstStyle/>
          <a:p>
            <a:r>
              <a:rPr lang="en-GB">
                <a:solidFill>
                  <a:srgbClr val="A4550E"/>
                </a:solidFill>
              </a:rPr>
              <a:t>Right </a:t>
            </a:r>
            <a:r>
              <a:rPr lang="en-GB" sz="2000">
                <a:solidFill>
                  <a:srgbClr val="A4550E"/>
                </a:solidFill>
              </a:rPr>
              <a:t>(87%)</a:t>
            </a:r>
          </a:p>
        </p:txBody>
      </p:sp>
      <p:sp>
        <p:nvSpPr>
          <p:cNvPr id="384017" name="Text Box 17"/>
          <p:cNvSpPr txBox="1">
            <a:spLocks noChangeArrowheads="1"/>
          </p:cNvSpPr>
          <p:nvPr/>
        </p:nvSpPr>
        <p:spPr bwMode="auto">
          <a:xfrm>
            <a:off x="381000" y="5715000"/>
            <a:ext cx="1452563" cy="457200"/>
          </a:xfrm>
          <a:prstGeom prst="rect">
            <a:avLst/>
          </a:prstGeom>
          <a:noFill/>
          <a:ln w="9525" algn="ctr">
            <a:noFill/>
            <a:miter lim="800000"/>
            <a:headEnd/>
            <a:tailEnd/>
          </a:ln>
          <a:effectLst/>
        </p:spPr>
        <p:txBody>
          <a:bodyPr wrap="none">
            <a:spAutoFit/>
          </a:bodyPr>
          <a:lstStyle/>
          <a:p>
            <a:r>
              <a:rPr lang="en-GB">
                <a:solidFill>
                  <a:srgbClr val="000000"/>
                </a:solidFill>
              </a:rPr>
              <a:t>Left </a:t>
            </a:r>
            <a:r>
              <a:rPr lang="en-GB" sz="2000">
                <a:solidFill>
                  <a:srgbClr val="000000"/>
                </a:solidFill>
              </a:rPr>
              <a:t>(13%)</a:t>
            </a:r>
          </a:p>
        </p:txBody>
      </p:sp>
      <p:sp>
        <p:nvSpPr>
          <p:cNvPr id="384018" name="Rectangle 18"/>
          <p:cNvSpPr>
            <a:spLocks noChangeArrowheads="1"/>
          </p:cNvSpPr>
          <p:nvPr/>
        </p:nvSpPr>
        <p:spPr bwMode="auto">
          <a:xfrm>
            <a:off x="4876800" y="1600200"/>
            <a:ext cx="4038600" cy="4530725"/>
          </a:xfrm>
          <a:prstGeom prst="rect">
            <a:avLst/>
          </a:prstGeom>
          <a:noFill/>
          <a:ln w="9525">
            <a:noFill/>
            <a:miter lim="800000"/>
            <a:headEnd/>
            <a:tailEnd/>
          </a:ln>
          <a:effectLst/>
        </p:spPr>
        <p:txBody>
          <a:bodyPr/>
          <a:lstStyle/>
          <a:p>
            <a:pPr marL="342900" indent="-342900">
              <a:spcBef>
                <a:spcPct val="20000"/>
              </a:spcBef>
              <a:buClr>
                <a:schemeClr val="hlink"/>
              </a:buClr>
              <a:buSzPct val="90000"/>
              <a:buFont typeface="Wingdings" pitchFamily="2" charset="2"/>
              <a:buBlip>
                <a:blip r:embed="rId6"/>
              </a:buBlip>
            </a:pPr>
            <a:r>
              <a:rPr lang="en-GB" sz="2800">
                <a:effectLst>
                  <a:outerShdw blurRad="38100" dist="38100" dir="2700000" algn="tl">
                    <a:srgbClr val="000000"/>
                  </a:outerShdw>
                </a:effectLst>
              </a:rPr>
              <a:t>A 5-yr old boy who presented with a febrile UTI </a:t>
            </a:r>
          </a:p>
          <a:p>
            <a:pPr marL="342900" indent="-342900">
              <a:spcBef>
                <a:spcPct val="20000"/>
              </a:spcBef>
              <a:buClr>
                <a:schemeClr val="hlink"/>
              </a:buClr>
              <a:buSzPct val="90000"/>
              <a:buFont typeface="Wingdings" pitchFamily="2" charset="2"/>
              <a:buBlip>
                <a:blip r:embed="rId6"/>
              </a:buBlip>
            </a:pPr>
            <a:r>
              <a:rPr lang="en-GB" sz="2800">
                <a:effectLst>
                  <a:outerShdw blurRad="38100" dist="38100" dir="2700000" algn="tl">
                    <a:srgbClr val="000000"/>
                  </a:outerShdw>
                </a:effectLst>
              </a:rPr>
              <a:t>Diminished but not delayed uptake of Radio-ph by the left kidney is seen on renogram</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9" name="Rectangle 7"/>
          <p:cNvSpPr>
            <a:spLocks noGrp="1" noChangeArrowheads="1"/>
          </p:cNvSpPr>
          <p:nvPr>
            <p:ph type="title"/>
          </p:nvPr>
        </p:nvSpPr>
        <p:spPr/>
        <p:txBody>
          <a:bodyPr/>
          <a:lstStyle/>
          <a:p>
            <a:r>
              <a:rPr lang="en-GB"/>
              <a:t>ACUTE PYELONEPHRITIS </a:t>
            </a:r>
          </a:p>
        </p:txBody>
      </p:sp>
      <p:sp>
        <p:nvSpPr>
          <p:cNvPr id="392202" name="Rectangle 10"/>
          <p:cNvSpPr>
            <a:spLocks noGrp="1" noChangeArrowheads="1"/>
          </p:cNvSpPr>
          <p:nvPr>
            <p:ph type="body" sz="half" idx="3"/>
          </p:nvPr>
        </p:nvSpPr>
        <p:spPr>
          <a:xfrm>
            <a:off x="4191000" y="1600200"/>
            <a:ext cx="4800600" cy="5029200"/>
          </a:xfrm>
        </p:spPr>
        <p:txBody>
          <a:bodyPr/>
          <a:lstStyle/>
          <a:p>
            <a:pPr>
              <a:lnSpc>
                <a:spcPct val="80000"/>
              </a:lnSpc>
            </a:pPr>
            <a:r>
              <a:rPr lang="en-GB" sz="2800" dirty="0">
                <a:latin typeface="Berlin Sans FB" pitchFamily="34" charset="0"/>
              </a:rPr>
              <a:t>On CT, an oedematous left kidney is seen with multiple large areas of decreased enhancement in the periphery.</a:t>
            </a:r>
          </a:p>
          <a:p>
            <a:pPr>
              <a:lnSpc>
                <a:spcPct val="80000"/>
              </a:lnSpc>
            </a:pPr>
            <a:r>
              <a:rPr lang="en-GB" sz="2800" dirty="0">
                <a:latin typeface="Berlin Sans FB" pitchFamily="34" charset="0"/>
              </a:rPr>
              <a:t>U/S images reveal an enlarged left kidney with heterogeneous echo texture as well as several discrete areas of </a:t>
            </a:r>
            <a:r>
              <a:rPr lang="en-GB" sz="2800" dirty="0" err="1">
                <a:latin typeface="Berlin Sans FB" pitchFamily="34" charset="0"/>
              </a:rPr>
              <a:t>hypoechogenicity</a:t>
            </a:r>
            <a:r>
              <a:rPr lang="en-GB" sz="2800" dirty="0">
                <a:latin typeface="Berlin Sans FB" pitchFamily="34" charset="0"/>
              </a:rPr>
              <a:t> which correspond to the regions of low attenuation seen on CT</a:t>
            </a:r>
          </a:p>
        </p:txBody>
      </p:sp>
      <p:pic>
        <p:nvPicPr>
          <p:cNvPr id="392204" name="Picture 12" descr="nuc007d2"/>
          <p:cNvPicPr>
            <a:picLocks noChangeAspect="1" noChangeArrowheads="1"/>
          </p:cNvPicPr>
          <p:nvPr/>
        </p:nvPicPr>
        <p:blipFill>
          <a:blip r:embed="rId3"/>
          <a:srcRect/>
          <a:stretch>
            <a:fillRect/>
          </a:stretch>
        </p:blipFill>
        <p:spPr bwMode="auto">
          <a:xfrm>
            <a:off x="457200" y="1371600"/>
            <a:ext cx="3581400" cy="2686050"/>
          </a:xfrm>
          <a:prstGeom prst="rect">
            <a:avLst/>
          </a:prstGeom>
          <a:noFill/>
        </p:spPr>
      </p:pic>
      <p:pic>
        <p:nvPicPr>
          <p:cNvPr id="392205" name="Picture 13" descr="nuc007f2"/>
          <p:cNvPicPr>
            <a:picLocks noGrp="1" noChangeAspect="1" noChangeArrowheads="1"/>
          </p:cNvPicPr>
          <p:nvPr>
            <p:ph sz="quarter" idx="2"/>
          </p:nvPr>
        </p:nvPicPr>
        <p:blipFill>
          <a:blip r:embed="rId4"/>
          <a:srcRect/>
          <a:stretch>
            <a:fillRect/>
          </a:stretch>
        </p:blipFill>
        <p:spPr>
          <a:xfrm>
            <a:off x="609600" y="4124325"/>
            <a:ext cx="3241675" cy="2733675"/>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819400"/>
            <a:ext cx="8763000" cy="1143000"/>
          </a:xfrm>
        </p:spPr>
        <p:txBody>
          <a:bodyPr/>
          <a:lstStyle/>
          <a:p>
            <a:r>
              <a:rPr lang="en-US" sz="6000" dirty="0" smtClean="0">
                <a:latin typeface="Berlin Sans FB" pitchFamily="34" charset="0"/>
              </a:rPr>
              <a:t>End of main presentation.</a:t>
            </a:r>
            <a:br>
              <a:rPr lang="en-US" sz="6000" dirty="0" smtClean="0">
                <a:latin typeface="Berlin Sans FB" pitchFamily="34" charset="0"/>
              </a:rPr>
            </a:br>
            <a:r>
              <a:rPr lang="en-US" sz="6000" dirty="0" smtClean="0">
                <a:latin typeface="Berlin Sans FB" pitchFamily="34" charset="0"/>
              </a:rPr>
              <a:t>You can fall asleep now.</a:t>
            </a:r>
            <a:endParaRPr lang="en-US" sz="6000" dirty="0">
              <a:latin typeface="Berlin Sans FB"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9144000" cy="1984375"/>
          </a:xfrm>
          <a:solidFill>
            <a:schemeClr val="accent3">
              <a:lumMod val="50000"/>
            </a:schemeClr>
          </a:solidFill>
        </p:spPr>
        <p:txBody>
          <a:bodyPr>
            <a:normAutofit/>
          </a:bodyPr>
          <a:lstStyle/>
          <a:p>
            <a:r>
              <a:rPr lang="en-US" sz="6000" dirty="0" err="1" smtClean="0">
                <a:latin typeface="Bauhaus 93" pitchFamily="82" charset="0"/>
              </a:rPr>
              <a:t>Uroradiology</a:t>
            </a:r>
            <a:r>
              <a:rPr lang="en-US" sz="6000" dirty="0" smtClean="0">
                <a:latin typeface="Bauhaus 93" pitchFamily="82" charset="0"/>
              </a:rPr>
              <a:t> classics.</a:t>
            </a:r>
            <a:endParaRPr lang="en-US" sz="6000" dirty="0">
              <a:latin typeface="Bauhaus 93" pitchFamily="82" charset="0"/>
            </a:endParaRPr>
          </a:p>
        </p:txBody>
      </p:sp>
      <p:pic>
        <p:nvPicPr>
          <p:cNvPr id="92162" name="Picture 2" descr="http://www.jazzandclassical.co.uk/robslog.jpg"/>
          <p:cNvPicPr>
            <a:picLocks noChangeAspect="1" noChangeArrowheads="1"/>
          </p:cNvPicPr>
          <p:nvPr/>
        </p:nvPicPr>
        <p:blipFill>
          <a:blip r:embed="rId2"/>
          <a:srcRect/>
          <a:stretch>
            <a:fillRect/>
          </a:stretch>
        </p:blipFill>
        <p:spPr bwMode="auto">
          <a:xfrm>
            <a:off x="2286000" y="4114801"/>
            <a:ext cx="4367664" cy="27432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5943600" cy="2362200"/>
          </a:xfrm>
          <a:solidFill>
            <a:schemeClr val="accent6">
              <a:lumMod val="20000"/>
              <a:lumOff val="80000"/>
            </a:schemeClr>
          </a:solidFill>
        </p:spPr>
        <p:txBody>
          <a:bodyPr>
            <a:normAutofit/>
          </a:bodyPr>
          <a:lstStyle/>
          <a:p>
            <a:r>
              <a:rPr lang="en-US" sz="6000" dirty="0" err="1" smtClean="0">
                <a:solidFill>
                  <a:schemeClr val="accent6">
                    <a:lumMod val="50000"/>
                  </a:schemeClr>
                </a:solidFill>
                <a:latin typeface="Bauhaus 93" pitchFamily="82" charset="0"/>
              </a:rPr>
              <a:t>Radioglyphics</a:t>
            </a:r>
            <a:r>
              <a:rPr lang="en-US" sz="6000" dirty="0" smtClean="0">
                <a:solidFill>
                  <a:schemeClr val="accent6">
                    <a:lumMod val="50000"/>
                  </a:schemeClr>
                </a:solidFill>
                <a:latin typeface="Bauhaus 93" pitchFamily="82" charset="0"/>
              </a:rPr>
              <a:t>…</a:t>
            </a:r>
            <a:endParaRPr lang="en-US" sz="6000" dirty="0">
              <a:solidFill>
                <a:schemeClr val="accent6">
                  <a:lumMod val="50000"/>
                </a:schemeClr>
              </a:solidFill>
              <a:latin typeface="Bauhaus 93" pitchFamily="82" charset="0"/>
            </a:endParaRPr>
          </a:p>
        </p:txBody>
      </p:sp>
      <p:sp>
        <p:nvSpPr>
          <p:cNvPr id="3" name="Content Placeholder 2"/>
          <p:cNvSpPr>
            <a:spLocks noGrp="1"/>
          </p:cNvSpPr>
          <p:nvPr>
            <p:ph idx="1"/>
          </p:nvPr>
        </p:nvSpPr>
        <p:spPr>
          <a:xfrm>
            <a:off x="0" y="3276600"/>
            <a:ext cx="9144000" cy="3581400"/>
          </a:xfrm>
        </p:spPr>
        <p:txBody>
          <a:bodyPr>
            <a:normAutofit/>
          </a:bodyPr>
          <a:lstStyle/>
          <a:p>
            <a:r>
              <a:rPr lang="en-US" sz="2800" dirty="0" smtClean="0">
                <a:latin typeface="Berlin Sans FB" pitchFamily="34" charset="0"/>
              </a:rPr>
              <a:t>The language of radiology is rich with descriptions of imaging</a:t>
            </a:r>
            <a:r>
              <a:rPr lang="en-US" sz="2800" baseline="30000" dirty="0" smtClean="0">
                <a:latin typeface="Berlin Sans FB" pitchFamily="34" charset="0"/>
              </a:rPr>
              <a:t> </a:t>
            </a:r>
            <a:r>
              <a:rPr lang="en-US" sz="2800" dirty="0" smtClean="0">
                <a:latin typeface="Berlin Sans FB" pitchFamily="34" charset="0"/>
              </a:rPr>
              <a:t>findings, often metaphorical, which have found common usage</a:t>
            </a:r>
            <a:r>
              <a:rPr lang="en-US" sz="2800" baseline="30000" dirty="0" smtClean="0">
                <a:latin typeface="Berlin Sans FB" pitchFamily="34" charset="0"/>
              </a:rPr>
              <a:t> </a:t>
            </a:r>
            <a:r>
              <a:rPr lang="en-US" sz="2800" dirty="0" smtClean="0">
                <a:latin typeface="Berlin Sans FB" pitchFamily="34" charset="0"/>
              </a:rPr>
              <a:t>in the day-to-day practice of genitourinary radiology. </a:t>
            </a:r>
          </a:p>
          <a:p>
            <a:r>
              <a:rPr lang="en-US" sz="2800" dirty="0" smtClean="0">
                <a:latin typeface="Berlin Sans FB" pitchFamily="34" charset="0"/>
              </a:rPr>
              <a:t>These</a:t>
            </a:r>
            <a:r>
              <a:rPr lang="en-US" sz="2800" baseline="30000" dirty="0" smtClean="0">
                <a:latin typeface="Berlin Sans FB" pitchFamily="34" charset="0"/>
              </a:rPr>
              <a:t> </a:t>
            </a:r>
            <a:r>
              <a:rPr lang="en-US" sz="2800" dirty="0" smtClean="0">
                <a:latin typeface="Berlin Sans FB" pitchFamily="34" charset="0"/>
              </a:rPr>
              <a:t>"classic signs" give us confidence in our diagnosis. </a:t>
            </a:r>
          </a:p>
          <a:p>
            <a:r>
              <a:rPr lang="en-US" sz="2800" dirty="0" smtClean="0">
                <a:latin typeface="Berlin Sans FB" pitchFamily="34" charset="0"/>
              </a:rPr>
              <a:t>Some of</a:t>
            </a:r>
            <a:r>
              <a:rPr lang="en-US" sz="2800" baseline="30000" dirty="0" smtClean="0">
                <a:latin typeface="Berlin Sans FB" pitchFamily="34" charset="0"/>
              </a:rPr>
              <a:t> </a:t>
            </a:r>
            <a:r>
              <a:rPr lang="en-US" sz="2800" dirty="0" smtClean="0">
                <a:latin typeface="Berlin Sans FB" pitchFamily="34" charset="0"/>
              </a:rPr>
              <a:t>the signs have become so familiar to us that they are referred</a:t>
            </a:r>
            <a:r>
              <a:rPr lang="en-US" sz="2800" baseline="30000" dirty="0" smtClean="0">
                <a:latin typeface="Berlin Sans FB" pitchFamily="34" charset="0"/>
              </a:rPr>
              <a:t> </a:t>
            </a:r>
            <a:r>
              <a:rPr lang="en-US" sz="2800" dirty="0" smtClean="0">
                <a:latin typeface="Berlin Sans FB" pitchFamily="34" charset="0"/>
              </a:rPr>
              <a:t>to as an "Aunt Minnie." </a:t>
            </a:r>
          </a:p>
        </p:txBody>
      </p:sp>
      <p:pic>
        <p:nvPicPr>
          <p:cNvPr id="91138" name="Picture 2" descr="http://imagecache5.art.com/p/LRG/8/882/I9JJ000Z/hieroglyphics-ii.jpg"/>
          <p:cNvPicPr>
            <a:picLocks noChangeAspect="1" noChangeArrowheads="1"/>
          </p:cNvPicPr>
          <p:nvPr/>
        </p:nvPicPr>
        <p:blipFill>
          <a:blip r:embed="rId2"/>
          <a:srcRect/>
          <a:stretch>
            <a:fillRect/>
          </a:stretch>
        </p:blipFill>
        <p:spPr bwMode="auto">
          <a:xfrm>
            <a:off x="0" y="0"/>
            <a:ext cx="3200400" cy="2568321"/>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5867400" cy="1905000"/>
          </a:xfrm>
          <a:solidFill>
            <a:schemeClr val="tx2">
              <a:lumMod val="20000"/>
              <a:lumOff val="80000"/>
            </a:schemeClr>
          </a:solidFill>
        </p:spPr>
        <p:txBody>
          <a:bodyPr>
            <a:noAutofit/>
          </a:bodyPr>
          <a:lstStyle/>
          <a:p>
            <a:r>
              <a:rPr lang="en-US" sz="6000" dirty="0" err="1" smtClean="0">
                <a:solidFill>
                  <a:srgbClr val="6F2927"/>
                </a:solidFill>
                <a:latin typeface="Bauhaus 93" pitchFamily="82" charset="0"/>
              </a:rPr>
              <a:t>Staghorn</a:t>
            </a:r>
            <a:endParaRPr lang="en-US" sz="6000" dirty="0">
              <a:solidFill>
                <a:srgbClr val="6F2927"/>
              </a:solidFill>
              <a:latin typeface="Bauhaus 93" pitchFamily="82" charset="0"/>
            </a:endParaRPr>
          </a:p>
        </p:txBody>
      </p:sp>
      <p:sp>
        <p:nvSpPr>
          <p:cNvPr id="3" name="Content Placeholder 2"/>
          <p:cNvSpPr>
            <a:spLocks noGrp="1"/>
          </p:cNvSpPr>
          <p:nvPr>
            <p:ph idx="1"/>
          </p:nvPr>
        </p:nvSpPr>
        <p:spPr>
          <a:xfrm>
            <a:off x="0" y="3733800"/>
            <a:ext cx="9144000" cy="2819400"/>
          </a:xfrm>
        </p:spPr>
        <p:txBody>
          <a:bodyPr>
            <a:normAutofit/>
          </a:bodyPr>
          <a:lstStyle/>
          <a:p>
            <a:r>
              <a:rPr lang="en-US" dirty="0" smtClean="0">
                <a:latin typeface="Berlin Sans FB" pitchFamily="34" charset="0"/>
              </a:rPr>
              <a:t>A renal stone described as a </a:t>
            </a:r>
            <a:r>
              <a:rPr lang="en-US" i="1" dirty="0" err="1" smtClean="0">
                <a:latin typeface="Berlin Sans FB" pitchFamily="34" charset="0"/>
              </a:rPr>
              <a:t>staghorn</a:t>
            </a:r>
            <a:r>
              <a:rPr lang="en-US" dirty="0" smtClean="0">
                <a:latin typeface="Berlin Sans FB" pitchFamily="34" charset="0"/>
              </a:rPr>
              <a:t> implies a branched renal</a:t>
            </a:r>
            <a:r>
              <a:rPr lang="en-US" baseline="30000" dirty="0" smtClean="0">
                <a:latin typeface="Berlin Sans FB" pitchFamily="34" charset="0"/>
              </a:rPr>
              <a:t> </a:t>
            </a:r>
            <a:r>
              <a:rPr lang="en-US" dirty="0" smtClean="0">
                <a:latin typeface="Berlin Sans FB" pitchFamily="34" charset="0"/>
              </a:rPr>
              <a:t>calculus that resembles the antlers of a stag. </a:t>
            </a:r>
          </a:p>
          <a:p>
            <a:r>
              <a:rPr lang="en-US" dirty="0" smtClean="0">
                <a:latin typeface="Berlin Sans FB" pitchFamily="34" charset="0"/>
              </a:rPr>
              <a:t>It is</a:t>
            </a:r>
            <a:r>
              <a:rPr lang="en-US" baseline="30000" dirty="0" smtClean="0">
                <a:latin typeface="Berlin Sans FB" pitchFamily="34" charset="0"/>
              </a:rPr>
              <a:t> </a:t>
            </a:r>
            <a:r>
              <a:rPr lang="en-US" dirty="0" smtClean="0">
                <a:latin typeface="Berlin Sans FB" pitchFamily="34" charset="0"/>
              </a:rPr>
              <a:t>usually composed of </a:t>
            </a:r>
            <a:r>
              <a:rPr lang="en-US" dirty="0" err="1" smtClean="0">
                <a:latin typeface="Berlin Sans FB" pitchFamily="34" charset="0"/>
              </a:rPr>
              <a:t>struvite</a:t>
            </a:r>
            <a:r>
              <a:rPr lang="en-US" dirty="0" smtClean="0">
                <a:latin typeface="Berlin Sans FB" pitchFamily="34" charset="0"/>
              </a:rPr>
              <a:t>;  but less commonly, it is formed</a:t>
            </a:r>
            <a:r>
              <a:rPr lang="en-US" baseline="30000" dirty="0" smtClean="0">
                <a:latin typeface="Berlin Sans FB" pitchFamily="34" charset="0"/>
              </a:rPr>
              <a:t> </a:t>
            </a:r>
            <a:r>
              <a:rPr lang="en-US" dirty="0" smtClean="0">
                <a:latin typeface="Berlin Sans FB" pitchFamily="34" charset="0"/>
              </a:rPr>
              <a:t>from </a:t>
            </a:r>
            <a:r>
              <a:rPr lang="en-US" dirty="0" err="1" smtClean="0">
                <a:latin typeface="Berlin Sans FB" pitchFamily="34" charset="0"/>
              </a:rPr>
              <a:t>cystine</a:t>
            </a:r>
            <a:r>
              <a:rPr lang="en-US" dirty="0" smtClean="0">
                <a:latin typeface="Berlin Sans FB" pitchFamily="34" charset="0"/>
              </a:rPr>
              <a:t> or uric acid. </a:t>
            </a:r>
            <a:endParaRPr lang="en-US" dirty="0">
              <a:latin typeface="Berlin Sans FB" pitchFamily="34" charset="0"/>
            </a:endParaRPr>
          </a:p>
        </p:txBody>
      </p:sp>
      <p:pic>
        <p:nvPicPr>
          <p:cNvPr id="4" name="Picture 2" descr=" ">
            <a:hlinkClick r:id="rId2"/>
          </p:cNvPr>
          <p:cNvPicPr>
            <a:picLocks noChangeAspect="1" noChangeArrowheads="1"/>
          </p:cNvPicPr>
          <p:nvPr/>
        </p:nvPicPr>
        <p:blipFill>
          <a:blip r:embed="rId3"/>
          <a:srcRect/>
          <a:stretch>
            <a:fillRect/>
          </a:stretch>
        </p:blipFill>
        <p:spPr bwMode="auto">
          <a:xfrm>
            <a:off x="0" y="0"/>
            <a:ext cx="3276600" cy="3187239"/>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151438"/>
            <a:ext cx="9144000" cy="1706562"/>
          </a:xfrm>
        </p:spPr>
        <p:txBody>
          <a:bodyPr>
            <a:normAutofit/>
          </a:bodyPr>
          <a:lstStyle/>
          <a:p>
            <a:r>
              <a:rPr lang="en-US" sz="2000" b="1" dirty="0" smtClean="0">
                <a:latin typeface="Berlin Sans FB" pitchFamily="34" charset="0"/>
              </a:rPr>
              <a:t>(a)</a:t>
            </a:r>
            <a:r>
              <a:rPr lang="en-US" sz="2000" dirty="0" smtClean="0">
                <a:latin typeface="Berlin Sans FB" pitchFamily="34" charset="0"/>
              </a:rPr>
              <a:t> </a:t>
            </a:r>
            <a:r>
              <a:rPr lang="en-US" sz="2000" dirty="0" err="1" smtClean="0">
                <a:latin typeface="Berlin Sans FB" pitchFamily="34" charset="0"/>
              </a:rPr>
              <a:t>Staghorns</a:t>
            </a:r>
            <a:r>
              <a:rPr lang="en-US" sz="2000" dirty="0" smtClean="0">
                <a:latin typeface="Berlin Sans FB" pitchFamily="34" charset="0"/>
              </a:rPr>
              <a:t>. </a:t>
            </a:r>
            <a:r>
              <a:rPr lang="en-US" sz="2000" b="1" dirty="0" smtClean="0">
                <a:latin typeface="Berlin Sans FB" pitchFamily="34" charset="0"/>
              </a:rPr>
              <a:t>(b)</a:t>
            </a:r>
            <a:r>
              <a:rPr lang="en-US" sz="2000" dirty="0" smtClean="0">
                <a:latin typeface="Berlin Sans FB" pitchFamily="34" charset="0"/>
              </a:rPr>
              <a:t> On a scout image obtained before excretory </a:t>
            </a:r>
            <a:r>
              <a:rPr lang="en-US" sz="2000" dirty="0" err="1" smtClean="0">
                <a:latin typeface="Berlin Sans FB" pitchFamily="34" charset="0"/>
              </a:rPr>
              <a:t>urography</a:t>
            </a:r>
            <a:r>
              <a:rPr lang="en-US" sz="2000" dirty="0" smtClean="0">
                <a:latin typeface="Berlin Sans FB" pitchFamily="34" charset="0"/>
              </a:rPr>
              <a:t>, a calculus fills nearly the entirety of a bifid right renal collecting system, giving it a branched appearance that resembles the antlers of a stag.</a:t>
            </a:r>
            <a:endParaRPr lang="en-US" sz="2000" dirty="0">
              <a:latin typeface="Berlin Sans FB" pitchFamily="34" charset="0"/>
            </a:endParaRPr>
          </a:p>
        </p:txBody>
      </p:sp>
      <p:pic>
        <p:nvPicPr>
          <p:cNvPr id="59394" name="Picture 2" descr=" ">
            <a:hlinkClick r:id="rId2"/>
          </p:cNvPr>
          <p:cNvPicPr>
            <a:picLocks noChangeAspect="1" noChangeArrowheads="1"/>
          </p:cNvPicPr>
          <p:nvPr/>
        </p:nvPicPr>
        <p:blipFill>
          <a:blip r:embed="rId3"/>
          <a:srcRect/>
          <a:stretch>
            <a:fillRect/>
          </a:stretch>
        </p:blipFill>
        <p:spPr bwMode="auto">
          <a:xfrm>
            <a:off x="0" y="0"/>
            <a:ext cx="4572000" cy="4447310"/>
          </a:xfrm>
          <a:prstGeom prst="rect">
            <a:avLst/>
          </a:prstGeom>
          <a:noFill/>
        </p:spPr>
      </p:pic>
      <p:pic>
        <p:nvPicPr>
          <p:cNvPr id="59396" name="Picture 4" descr=" ">
            <a:hlinkClick r:id="rId4"/>
          </p:cNvPr>
          <p:cNvPicPr>
            <a:picLocks noChangeAspect="1" noChangeArrowheads="1"/>
          </p:cNvPicPr>
          <p:nvPr/>
        </p:nvPicPr>
        <p:blipFill>
          <a:blip r:embed="rId5"/>
          <a:srcRect/>
          <a:stretch>
            <a:fillRect/>
          </a:stretch>
        </p:blipFill>
        <p:spPr bwMode="auto">
          <a:xfrm>
            <a:off x="4572000" y="-1"/>
            <a:ext cx="4572000" cy="4436919"/>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648200"/>
            <a:ext cx="9144000" cy="2209800"/>
          </a:xfrm>
        </p:spPr>
        <p:txBody>
          <a:bodyPr>
            <a:normAutofit fontScale="70000" lnSpcReduction="20000"/>
          </a:bodyPr>
          <a:lstStyle/>
          <a:p>
            <a:r>
              <a:rPr lang="en-US" b="1" dirty="0" smtClean="0"/>
              <a:t>(a)</a:t>
            </a:r>
            <a:r>
              <a:rPr lang="en-US" dirty="0" smtClean="0"/>
              <a:t> A bear’s paws. (Photograph entitled </a:t>
            </a:r>
            <a:r>
              <a:rPr lang="en-US" sz="4000" b="1" dirty="0" smtClean="0"/>
              <a:t>"Bad Boys of the Arctic" </a:t>
            </a:r>
            <a:r>
              <a:rPr lang="en-US" dirty="0" smtClean="0"/>
              <a:t>reprinted with permission from Thomas D. </a:t>
            </a:r>
            <a:r>
              <a:rPr lang="en-US" dirty="0" err="1" smtClean="0"/>
              <a:t>Mangelsen</a:t>
            </a:r>
            <a:r>
              <a:rPr lang="en-US" dirty="0" smtClean="0"/>
              <a:t>, Inc.) </a:t>
            </a:r>
          </a:p>
          <a:p>
            <a:r>
              <a:rPr lang="en-US" b="1" dirty="0" smtClean="0"/>
              <a:t>(b)</a:t>
            </a:r>
            <a:r>
              <a:rPr lang="en-US" dirty="0" smtClean="0"/>
              <a:t> Contrast material-enhanced CT scan (same patient as in </a:t>
            </a:r>
            <a:r>
              <a:rPr lang="en-US" dirty="0" smtClean="0">
                <a:hlinkClick r:id="rId2"/>
              </a:rPr>
              <a:t>Fig 2</a:t>
            </a:r>
            <a:r>
              <a:rPr lang="en-US" dirty="0" smtClean="0"/>
              <a:t>) demonstrates a centrally obstructing stone with replacement of the renal parenchyma by low-attenuation collections in a "</a:t>
            </a:r>
            <a:r>
              <a:rPr lang="en-US" dirty="0" err="1" smtClean="0"/>
              <a:t>hydronephrotic</a:t>
            </a:r>
            <a:r>
              <a:rPr lang="en-US" dirty="0" smtClean="0"/>
              <a:t>" pattern. Note the lack of dilatation of the renal pelvis and </a:t>
            </a:r>
            <a:r>
              <a:rPr lang="en-US" dirty="0" err="1" smtClean="0"/>
              <a:t>infundibula</a:t>
            </a:r>
            <a:r>
              <a:rPr lang="en-US" dirty="0" smtClean="0"/>
              <a:t>.</a:t>
            </a:r>
          </a:p>
        </p:txBody>
      </p:sp>
      <p:pic>
        <p:nvPicPr>
          <p:cNvPr id="51202" name="Picture 2" descr=" ">
            <a:hlinkClick r:id="rId3"/>
          </p:cNvPr>
          <p:cNvPicPr>
            <a:picLocks noChangeAspect="1" noChangeArrowheads="1"/>
          </p:cNvPicPr>
          <p:nvPr/>
        </p:nvPicPr>
        <p:blipFill>
          <a:blip r:embed="rId4"/>
          <a:srcRect/>
          <a:stretch>
            <a:fillRect/>
          </a:stretch>
        </p:blipFill>
        <p:spPr bwMode="auto">
          <a:xfrm>
            <a:off x="0" y="0"/>
            <a:ext cx="3276600" cy="2113409"/>
          </a:xfrm>
          <a:prstGeom prst="rect">
            <a:avLst/>
          </a:prstGeom>
          <a:noFill/>
        </p:spPr>
      </p:pic>
      <p:pic>
        <p:nvPicPr>
          <p:cNvPr id="51204" name="Picture 4" descr=" ">
            <a:hlinkClick r:id="rId5"/>
          </p:cNvPr>
          <p:cNvPicPr>
            <a:picLocks noChangeAspect="1" noChangeArrowheads="1"/>
          </p:cNvPicPr>
          <p:nvPr/>
        </p:nvPicPr>
        <p:blipFill>
          <a:blip r:embed="rId6"/>
          <a:srcRect/>
          <a:stretch>
            <a:fillRect/>
          </a:stretch>
        </p:blipFill>
        <p:spPr bwMode="auto">
          <a:xfrm>
            <a:off x="3124200" y="2133600"/>
            <a:ext cx="2895600" cy="2490216"/>
          </a:xfrm>
          <a:prstGeom prst="rect">
            <a:avLst/>
          </a:prstGeom>
          <a:noFill/>
        </p:spPr>
      </p:pic>
      <p:pic>
        <p:nvPicPr>
          <p:cNvPr id="51206" name="Picture 6" descr=" ">
            <a:hlinkClick r:id="rId7"/>
          </p:cNvPr>
          <p:cNvPicPr>
            <a:picLocks noChangeAspect="1" noChangeArrowheads="1"/>
          </p:cNvPicPr>
          <p:nvPr/>
        </p:nvPicPr>
        <p:blipFill>
          <a:blip r:embed="rId8"/>
          <a:srcRect/>
          <a:stretch>
            <a:fillRect/>
          </a:stretch>
        </p:blipFill>
        <p:spPr bwMode="auto">
          <a:xfrm>
            <a:off x="5943600" y="0"/>
            <a:ext cx="3200400" cy="2832356"/>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0"/>
            <a:ext cx="9144000" cy="1524000"/>
          </a:xfrm>
        </p:spPr>
        <p:txBody>
          <a:bodyPr>
            <a:normAutofit fontScale="55000" lnSpcReduction="20000"/>
          </a:bodyPr>
          <a:lstStyle/>
          <a:p>
            <a:r>
              <a:rPr lang="en-US" dirty="0" smtClean="0"/>
              <a:t>"Sponge" kidney, made from a sponge! </a:t>
            </a:r>
            <a:r>
              <a:rPr lang="en-US" b="1" dirty="0" smtClean="0"/>
              <a:t>(b)</a:t>
            </a:r>
            <a:r>
              <a:rPr lang="en-US" dirty="0" smtClean="0"/>
              <a:t> Scout image from excretory </a:t>
            </a:r>
            <a:r>
              <a:rPr lang="en-US" dirty="0" err="1" smtClean="0"/>
              <a:t>urography</a:t>
            </a:r>
            <a:r>
              <a:rPr lang="en-US" dirty="0" smtClean="0"/>
              <a:t> demonstrates calcifications clustered in the </a:t>
            </a:r>
            <a:r>
              <a:rPr lang="en-US" dirty="0" err="1" smtClean="0"/>
              <a:t>medullary</a:t>
            </a:r>
            <a:r>
              <a:rPr lang="en-US" dirty="0" smtClean="0"/>
              <a:t> portion of the left kidney. </a:t>
            </a:r>
            <a:r>
              <a:rPr lang="en-US" b="1" dirty="0" smtClean="0"/>
              <a:t>(c)</a:t>
            </a:r>
            <a:r>
              <a:rPr lang="en-US" dirty="0" smtClean="0"/>
              <a:t> After contrast material administration, numerous cavities are identified within the renal papilla in the patient with </a:t>
            </a:r>
            <a:r>
              <a:rPr lang="en-US" dirty="0" err="1" smtClean="0"/>
              <a:t>medullary</a:t>
            </a:r>
            <a:r>
              <a:rPr lang="en-US" dirty="0" smtClean="0"/>
              <a:t> sponge kidney. Some of the calcifications appear to grow, as contrast agent fills the entire cavity containing the stone. </a:t>
            </a:r>
            <a:endParaRPr lang="en-US" dirty="0"/>
          </a:p>
        </p:txBody>
      </p:sp>
      <p:pic>
        <p:nvPicPr>
          <p:cNvPr id="43010" name="Picture 2" descr=" ">
            <a:hlinkClick r:id="rId2"/>
          </p:cNvPr>
          <p:cNvPicPr>
            <a:picLocks noChangeAspect="1" noChangeArrowheads="1"/>
          </p:cNvPicPr>
          <p:nvPr/>
        </p:nvPicPr>
        <p:blipFill>
          <a:blip r:embed="rId3"/>
          <a:srcRect/>
          <a:stretch>
            <a:fillRect/>
          </a:stretch>
        </p:blipFill>
        <p:spPr bwMode="auto">
          <a:xfrm>
            <a:off x="0" y="0"/>
            <a:ext cx="2895600" cy="4826000"/>
          </a:xfrm>
          <a:prstGeom prst="rect">
            <a:avLst/>
          </a:prstGeom>
          <a:noFill/>
        </p:spPr>
      </p:pic>
      <p:pic>
        <p:nvPicPr>
          <p:cNvPr id="43012" name="Picture 4" descr=" ">
            <a:hlinkClick r:id="rId4"/>
          </p:cNvPr>
          <p:cNvPicPr>
            <a:picLocks noChangeAspect="1" noChangeArrowheads="1"/>
          </p:cNvPicPr>
          <p:nvPr/>
        </p:nvPicPr>
        <p:blipFill>
          <a:blip r:embed="rId5"/>
          <a:srcRect/>
          <a:stretch>
            <a:fillRect/>
          </a:stretch>
        </p:blipFill>
        <p:spPr bwMode="auto">
          <a:xfrm>
            <a:off x="5562600" y="0"/>
            <a:ext cx="3581400" cy="5116286"/>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65838"/>
            <a:ext cx="9144000" cy="792162"/>
          </a:xfrm>
        </p:spPr>
        <p:txBody>
          <a:bodyPr>
            <a:normAutofit fontScale="55000" lnSpcReduction="20000"/>
          </a:bodyPr>
          <a:lstStyle/>
          <a:p>
            <a:r>
              <a:rPr lang="en-US" dirty="0" smtClean="0"/>
              <a:t>After contrast material administration, numerous cavities are identified within the renal papilla in the patient with </a:t>
            </a:r>
            <a:r>
              <a:rPr lang="en-US" dirty="0" err="1" smtClean="0"/>
              <a:t>medullary</a:t>
            </a:r>
            <a:r>
              <a:rPr lang="en-US" dirty="0" smtClean="0"/>
              <a:t> sponge kidney. Some of the calcifications appear to grow, as contrast agent fills the entire cavity containing the stone.</a:t>
            </a:r>
          </a:p>
        </p:txBody>
      </p:sp>
      <p:pic>
        <p:nvPicPr>
          <p:cNvPr id="41986" name="Picture 2" descr=" ">
            <a:hlinkClick r:id="rId2"/>
          </p:cNvPr>
          <p:cNvPicPr>
            <a:picLocks noChangeAspect="1" noChangeArrowheads="1"/>
          </p:cNvPicPr>
          <p:nvPr/>
        </p:nvPicPr>
        <p:blipFill>
          <a:blip r:embed="rId3"/>
          <a:srcRect/>
          <a:stretch>
            <a:fillRect/>
          </a:stretch>
        </p:blipFill>
        <p:spPr bwMode="auto">
          <a:xfrm>
            <a:off x="2514600" y="0"/>
            <a:ext cx="3962400" cy="57162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4495800" cy="1143000"/>
          </a:xfrm>
        </p:spPr>
        <p:txBody>
          <a:bodyPr>
            <a:noAutofit/>
          </a:bodyPr>
          <a:lstStyle/>
          <a:p>
            <a:r>
              <a:rPr lang="en-US" dirty="0" smtClean="0">
                <a:solidFill>
                  <a:schemeClr val="accent4">
                    <a:lumMod val="75000"/>
                  </a:schemeClr>
                </a:solidFill>
                <a:latin typeface="Berlin Sans FB Demi" pitchFamily="34" charset="0"/>
              </a:rPr>
              <a:t>Emphysematous pyelonephritis</a:t>
            </a:r>
            <a:endParaRPr lang="en-US" dirty="0">
              <a:solidFill>
                <a:schemeClr val="accent4">
                  <a:lumMod val="75000"/>
                </a:schemeClr>
              </a:solidFill>
              <a:latin typeface="Berlin Sans FB Demi" pitchFamily="34" charset="0"/>
            </a:endParaRPr>
          </a:p>
        </p:txBody>
      </p:sp>
      <p:sp>
        <p:nvSpPr>
          <p:cNvPr id="3" name="Content Placeholder 2"/>
          <p:cNvSpPr>
            <a:spLocks noGrp="1"/>
          </p:cNvSpPr>
          <p:nvPr>
            <p:ph idx="1"/>
          </p:nvPr>
        </p:nvSpPr>
        <p:spPr>
          <a:xfrm>
            <a:off x="0" y="5257800"/>
            <a:ext cx="9144000" cy="1600200"/>
          </a:xfrm>
        </p:spPr>
        <p:txBody>
          <a:bodyPr>
            <a:normAutofit lnSpcReduction="10000"/>
          </a:bodyPr>
          <a:lstStyle/>
          <a:p>
            <a:r>
              <a:rPr lang="en-US" sz="2000" dirty="0" smtClean="0">
                <a:latin typeface="Berlin Sans FB" pitchFamily="34" charset="0"/>
              </a:rPr>
              <a:t>Preliminary radiograph reveals striated gas within the renal parenchyma as well as a large perirenal gas collection that extends into the retroperitoneum surrounding the adrenal gland. </a:t>
            </a:r>
          </a:p>
          <a:p>
            <a:r>
              <a:rPr lang="en-US" sz="2000" b="1" dirty="0" smtClean="0">
                <a:latin typeface="Berlin Sans FB" pitchFamily="34" charset="0"/>
              </a:rPr>
              <a:t>A finding of emphysematous pyelonephritis does not require further imaging, but urgent intervention. </a:t>
            </a:r>
            <a:endParaRPr lang="en-US" sz="2000" b="1" dirty="0">
              <a:latin typeface="Berlin Sans FB" pitchFamily="34" charset="0"/>
            </a:endParaRPr>
          </a:p>
        </p:txBody>
      </p:sp>
      <p:pic>
        <p:nvPicPr>
          <p:cNvPr id="34818" name="Picture 2" descr=" ">
            <a:hlinkClick r:id="rId2"/>
          </p:cNvPr>
          <p:cNvPicPr>
            <a:picLocks noChangeAspect="1" noChangeArrowheads="1"/>
          </p:cNvPicPr>
          <p:nvPr/>
        </p:nvPicPr>
        <p:blipFill>
          <a:blip r:embed="rId3"/>
          <a:srcRect/>
          <a:stretch>
            <a:fillRect/>
          </a:stretch>
        </p:blipFill>
        <p:spPr bwMode="auto">
          <a:xfrm>
            <a:off x="4495800" y="-1"/>
            <a:ext cx="4648200" cy="5136133"/>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486400"/>
            <a:ext cx="9144000" cy="1371600"/>
          </a:xfrm>
        </p:spPr>
        <p:txBody>
          <a:bodyPr>
            <a:normAutofit fontScale="62500" lnSpcReduction="20000"/>
          </a:bodyPr>
          <a:lstStyle/>
          <a:p>
            <a:r>
              <a:rPr lang="en-US" dirty="0" smtClean="0">
                <a:latin typeface="Berlin Sans FB" pitchFamily="34" charset="0"/>
              </a:rPr>
              <a:t>One kind of rim (with thanks to Christopher R. Dyer for his assistance with this photograph.) </a:t>
            </a:r>
            <a:r>
              <a:rPr lang="en-US" b="1" dirty="0" smtClean="0">
                <a:latin typeface="Berlin Sans FB" pitchFamily="34" charset="0"/>
              </a:rPr>
              <a:t>(b)</a:t>
            </a:r>
            <a:r>
              <a:rPr lang="en-US" dirty="0" smtClean="0">
                <a:latin typeface="Berlin Sans FB" pitchFamily="34" charset="0"/>
              </a:rPr>
              <a:t> CT scan shows a thin soft-tissue rim (arrow) surrounding a stone impacted in the middle of the left </a:t>
            </a:r>
            <a:r>
              <a:rPr lang="en-US" dirty="0" err="1" smtClean="0">
                <a:latin typeface="Berlin Sans FB" pitchFamily="34" charset="0"/>
              </a:rPr>
              <a:t>ureter</a:t>
            </a:r>
            <a:r>
              <a:rPr lang="en-US" dirty="0" smtClean="0">
                <a:latin typeface="Berlin Sans FB" pitchFamily="34" charset="0"/>
              </a:rPr>
              <a:t>. The rim represents edema of the </a:t>
            </a:r>
            <a:r>
              <a:rPr lang="en-US" dirty="0" err="1" smtClean="0">
                <a:latin typeface="Berlin Sans FB" pitchFamily="34" charset="0"/>
              </a:rPr>
              <a:t>ureteral</a:t>
            </a:r>
            <a:r>
              <a:rPr lang="en-US" dirty="0" smtClean="0">
                <a:latin typeface="Berlin Sans FB" pitchFamily="34" charset="0"/>
              </a:rPr>
              <a:t> wall. The presence of a tissue rim sign allows a confident diagnosis of a stone within the ureter.</a:t>
            </a:r>
          </a:p>
          <a:p>
            <a:endParaRPr lang="en-US" dirty="0"/>
          </a:p>
        </p:txBody>
      </p:sp>
      <p:pic>
        <p:nvPicPr>
          <p:cNvPr id="35842" name="Picture 2" descr=" ">
            <a:hlinkClick r:id="rId2"/>
          </p:cNvPr>
          <p:cNvPicPr>
            <a:picLocks noChangeAspect="1" noChangeArrowheads="1"/>
          </p:cNvPicPr>
          <p:nvPr/>
        </p:nvPicPr>
        <p:blipFill>
          <a:blip r:embed="rId3"/>
          <a:srcRect/>
          <a:stretch>
            <a:fillRect/>
          </a:stretch>
        </p:blipFill>
        <p:spPr bwMode="auto">
          <a:xfrm>
            <a:off x="0" y="0"/>
            <a:ext cx="3657600" cy="5109030"/>
          </a:xfrm>
          <a:prstGeom prst="rect">
            <a:avLst/>
          </a:prstGeom>
          <a:noFill/>
        </p:spPr>
      </p:pic>
      <p:pic>
        <p:nvPicPr>
          <p:cNvPr id="35844" name="Picture 4" descr=" ">
            <a:hlinkClick r:id="rId4"/>
          </p:cNvPr>
          <p:cNvPicPr>
            <a:picLocks noChangeAspect="1" noChangeArrowheads="1"/>
          </p:cNvPicPr>
          <p:nvPr/>
        </p:nvPicPr>
        <p:blipFill>
          <a:blip r:embed="rId5"/>
          <a:srcRect/>
          <a:stretch>
            <a:fillRect/>
          </a:stretch>
        </p:blipFill>
        <p:spPr bwMode="auto">
          <a:xfrm>
            <a:off x="3657601" y="0"/>
            <a:ext cx="5486400" cy="51054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181600"/>
            <a:ext cx="9144000" cy="1676400"/>
          </a:xfrm>
        </p:spPr>
        <p:txBody>
          <a:bodyPr>
            <a:normAutofit fontScale="70000" lnSpcReduction="20000"/>
          </a:bodyPr>
          <a:lstStyle/>
          <a:p>
            <a:r>
              <a:rPr lang="en-US" dirty="0" smtClean="0">
                <a:latin typeface="Berlin Sans FB" pitchFamily="34" charset="0"/>
              </a:rPr>
              <a:t>Comet. (Photograph entitled "Comet </a:t>
            </a:r>
            <a:r>
              <a:rPr lang="en-US" dirty="0" err="1" smtClean="0">
                <a:latin typeface="Berlin Sans FB" pitchFamily="34" charset="0"/>
              </a:rPr>
              <a:t>Hyakutake</a:t>
            </a:r>
            <a:r>
              <a:rPr lang="en-US" dirty="0" smtClean="0">
                <a:latin typeface="Berlin Sans FB" pitchFamily="34" charset="0"/>
              </a:rPr>
              <a:t>" reprinted with permission from Bill and Sally Fletcher.) </a:t>
            </a:r>
            <a:r>
              <a:rPr lang="en-US" b="1" dirty="0" smtClean="0">
                <a:latin typeface="Berlin Sans FB" pitchFamily="34" charset="0"/>
              </a:rPr>
              <a:t>(b)</a:t>
            </a:r>
            <a:r>
              <a:rPr lang="en-US" dirty="0" smtClean="0">
                <a:latin typeface="Berlin Sans FB" pitchFamily="34" charset="0"/>
              </a:rPr>
              <a:t> CT scan shows a calcification (the comet nucleus) (arrow) with a soft-tissue tail that represents a pelvic vein (arrowhead). Together, this appearance constitutes the comet sign. Note the stone at the left </a:t>
            </a:r>
            <a:r>
              <a:rPr lang="en-US" dirty="0" err="1" smtClean="0">
                <a:latin typeface="Berlin Sans FB" pitchFamily="34" charset="0"/>
              </a:rPr>
              <a:t>ureterovesical</a:t>
            </a:r>
            <a:r>
              <a:rPr lang="en-US" dirty="0" smtClean="0">
                <a:latin typeface="Berlin Sans FB" pitchFamily="34" charset="0"/>
              </a:rPr>
              <a:t> junction.</a:t>
            </a:r>
            <a:endParaRPr lang="en-US" dirty="0">
              <a:latin typeface="Berlin Sans FB" pitchFamily="34" charset="0"/>
            </a:endParaRPr>
          </a:p>
        </p:txBody>
      </p:sp>
      <p:pic>
        <p:nvPicPr>
          <p:cNvPr id="33794" name="Picture 2" descr=" ">
            <a:hlinkClick r:id="rId2"/>
          </p:cNvPr>
          <p:cNvPicPr>
            <a:picLocks noChangeAspect="1" noChangeArrowheads="1"/>
          </p:cNvPicPr>
          <p:nvPr/>
        </p:nvPicPr>
        <p:blipFill>
          <a:blip r:embed="rId3"/>
          <a:srcRect/>
          <a:stretch>
            <a:fillRect/>
          </a:stretch>
        </p:blipFill>
        <p:spPr bwMode="auto">
          <a:xfrm>
            <a:off x="0" y="0"/>
            <a:ext cx="4800600" cy="4176524"/>
          </a:xfrm>
          <a:prstGeom prst="rect">
            <a:avLst/>
          </a:prstGeom>
          <a:noFill/>
        </p:spPr>
      </p:pic>
      <p:pic>
        <p:nvPicPr>
          <p:cNvPr id="33796" name="Picture 4" descr=" ">
            <a:hlinkClick r:id="rId4"/>
          </p:cNvPr>
          <p:cNvPicPr>
            <a:picLocks noChangeAspect="1" noChangeArrowheads="1"/>
          </p:cNvPicPr>
          <p:nvPr/>
        </p:nvPicPr>
        <p:blipFill>
          <a:blip r:embed="rId5"/>
          <a:srcRect/>
          <a:stretch>
            <a:fillRect/>
          </a:stretch>
        </p:blipFill>
        <p:spPr bwMode="auto">
          <a:xfrm>
            <a:off x="4732423" y="0"/>
            <a:ext cx="4411577" cy="41910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1"/>
            <a:ext cx="9144000" cy="3048000"/>
          </a:xfrm>
        </p:spPr>
        <p:txBody>
          <a:bodyPr>
            <a:normAutofit fontScale="70000" lnSpcReduction="20000"/>
          </a:bodyPr>
          <a:lstStyle/>
          <a:p>
            <a:r>
              <a:rPr lang="en-US" dirty="0" smtClean="0"/>
              <a:t>Spotted nephrogram. </a:t>
            </a:r>
          </a:p>
          <a:p>
            <a:r>
              <a:rPr lang="en-US" b="1" dirty="0" smtClean="0"/>
              <a:t>(a)</a:t>
            </a:r>
            <a:r>
              <a:rPr lang="en-US" dirty="0" smtClean="0"/>
              <a:t> Spotted cat. (Courtesy of Russell I. Poole, Mishawaka, Ind.) </a:t>
            </a:r>
          </a:p>
          <a:p>
            <a:r>
              <a:rPr lang="en-US" b="1" dirty="0" smtClean="0"/>
              <a:t>(b)</a:t>
            </a:r>
            <a:r>
              <a:rPr lang="en-US" dirty="0" smtClean="0"/>
              <a:t> Late image from midstream </a:t>
            </a:r>
            <a:r>
              <a:rPr lang="en-US" dirty="0" err="1" smtClean="0"/>
              <a:t>aortography</a:t>
            </a:r>
            <a:r>
              <a:rPr lang="en-US" dirty="0" smtClean="0"/>
              <a:t> demonstrates patchy perfusion in both kidneys, giving the parenchyma a spotted appearance: the spotted nephrogram. </a:t>
            </a:r>
          </a:p>
          <a:p>
            <a:r>
              <a:rPr lang="en-US" b="1" dirty="0" smtClean="0"/>
              <a:t>(c)</a:t>
            </a:r>
            <a:r>
              <a:rPr lang="en-US" dirty="0" smtClean="0"/>
              <a:t> Late image from selective right renal </a:t>
            </a:r>
            <a:r>
              <a:rPr lang="en-US" dirty="0" err="1" smtClean="0"/>
              <a:t>arteriography</a:t>
            </a:r>
            <a:r>
              <a:rPr lang="en-US" dirty="0" smtClean="0"/>
              <a:t> in the same patient demonstrates small vessel occlusion and multiple areas of parenchymal infarction (arrow) with islands of preserved perfusion. The patient proved to have </a:t>
            </a:r>
            <a:r>
              <a:rPr lang="en-US" dirty="0" err="1" smtClean="0"/>
              <a:t>periarteritis</a:t>
            </a:r>
            <a:r>
              <a:rPr lang="en-US" dirty="0" smtClean="0"/>
              <a:t> </a:t>
            </a:r>
            <a:r>
              <a:rPr lang="en-US" dirty="0" err="1" smtClean="0"/>
              <a:t>nodosa</a:t>
            </a:r>
            <a:r>
              <a:rPr lang="en-US" dirty="0" smtClean="0"/>
              <a:t>.</a:t>
            </a:r>
            <a:endParaRPr lang="en-US" dirty="0"/>
          </a:p>
        </p:txBody>
      </p:sp>
      <p:pic>
        <p:nvPicPr>
          <p:cNvPr id="22530" name="Picture 2" descr=" ">
            <a:hlinkClick r:id="rId2"/>
          </p:cNvPr>
          <p:cNvPicPr>
            <a:picLocks noChangeAspect="1" noChangeArrowheads="1"/>
          </p:cNvPicPr>
          <p:nvPr/>
        </p:nvPicPr>
        <p:blipFill>
          <a:blip r:embed="rId3"/>
          <a:srcRect/>
          <a:stretch>
            <a:fillRect/>
          </a:stretch>
        </p:blipFill>
        <p:spPr bwMode="auto">
          <a:xfrm>
            <a:off x="0" y="-1"/>
            <a:ext cx="2743200" cy="3014505"/>
          </a:xfrm>
          <a:prstGeom prst="rect">
            <a:avLst/>
          </a:prstGeom>
          <a:noFill/>
        </p:spPr>
      </p:pic>
      <p:pic>
        <p:nvPicPr>
          <p:cNvPr id="22532" name="Picture 4" descr=" ">
            <a:hlinkClick r:id="rId4"/>
          </p:cNvPr>
          <p:cNvPicPr>
            <a:picLocks noChangeAspect="1" noChangeArrowheads="1"/>
          </p:cNvPicPr>
          <p:nvPr/>
        </p:nvPicPr>
        <p:blipFill>
          <a:blip r:embed="rId5"/>
          <a:srcRect/>
          <a:stretch>
            <a:fillRect/>
          </a:stretch>
        </p:blipFill>
        <p:spPr bwMode="auto">
          <a:xfrm>
            <a:off x="2743200" y="0"/>
            <a:ext cx="3265714" cy="2743200"/>
          </a:xfrm>
          <a:prstGeom prst="rect">
            <a:avLst/>
          </a:prstGeom>
          <a:noFill/>
        </p:spPr>
      </p:pic>
      <p:pic>
        <p:nvPicPr>
          <p:cNvPr id="22534" name="Picture 6" descr=" ">
            <a:hlinkClick r:id="rId6"/>
          </p:cNvPr>
          <p:cNvPicPr>
            <a:picLocks noChangeAspect="1" noChangeArrowheads="1"/>
          </p:cNvPicPr>
          <p:nvPr/>
        </p:nvPicPr>
        <p:blipFill>
          <a:blip r:embed="rId7"/>
          <a:srcRect/>
          <a:stretch>
            <a:fillRect/>
          </a:stretch>
        </p:blipFill>
        <p:spPr bwMode="auto">
          <a:xfrm>
            <a:off x="6008915" y="0"/>
            <a:ext cx="3135086" cy="27432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2316162"/>
          </a:xfrm>
          <a:solidFill>
            <a:schemeClr val="bg1">
              <a:lumMod val="75000"/>
            </a:schemeClr>
          </a:solidFill>
        </p:spPr>
        <p:txBody>
          <a:bodyPr>
            <a:normAutofit/>
          </a:bodyPr>
          <a:lstStyle/>
          <a:p>
            <a:r>
              <a:rPr lang="en-US" sz="6000" dirty="0" smtClean="0">
                <a:latin typeface="Bauhaus 93" pitchFamily="82" charset="0"/>
              </a:rPr>
              <a:t>Crescent Sign</a:t>
            </a:r>
            <a:endParaRPr lang="en-US" sz="6000" dirty="0">
              <a:latin typeface="Bauhaus 93" pitchFamily="82" charset="0"/>
            </a:endParaRPr>
          </a:p>
        </p:txBody>
      </p:sp>
      <p:sp>
        <p:nvSpPr>
          <p:cNvPr id="3" name="Content Placeholder 2"/>
          <p:cNvSpPr>
            <a:spLocks noGrp="1"/>
          </p:cNvSpPr>
          <p:nvPr>
            <p:ph idx="1"/>
          </p:nvPr>
        </p:nvSpPr>
        <p:spPr>
          <a:xfrm>
            <a:off x="685800" y="3657600"/>
            <a:ext cx="8229600" cy="2697163"/>
          </a:xfrm>
        </p:spPr>
        <p:txBody>
          <a:bodyPr>
            <a:normAutofit lnSpcReduction="10000"/>
          </a:bodyPr>
          <a:lstStyle/>
          <a:p>
            <a:r>
              <a:rPr lang="en-US" sz="2400" dirty="0" smtClean="0">
                <a:latin typeface="Berlin Sans FB" pitchFamily="34" charset="0"/>
              </a:rPr>
              <a:t>This sign is fundamentally different in its </a:t>
            </a:r>
            <a:r>
              <a:rPr lang="en-US" sz="2400" dirty="0" err="1" smtClean="0">
                <a:latin typeface="Berlin Sans FB" pitchFamily="34" charset="0"/>
              </a:rPr>
              <a:t>pathophysiology</a:t>
            </a:r>
            <a:r>
              <a:rPr lang="en-US" sz="2400" baseline="30000" dirty="0" smtClean="0">
                <a:latin typeface="Berlin Sans FB" pitchFamily="34" charset="0"/>
              </a:rPr>
              <a:t> </a:t>
            </a:r>
            <a:r>
              <a:rPr lang="en-US" sz="2400" dirty="0" smtClean="0">
                <a:latin typeface="Berlin Sans FB" pitchFamily="34" charset="0"/>
              </a:rPr>
              <a:t>from the rim sign of </a:t>
            </a:r>
            <a:r>
              <a:rPr lang="en-US" sz="2400" dirty="0" err="1" smtClean="0">
                <a:latin typeface="Berlin Sans FB" pitchFamily="34" charset="0"/>
              </a:rPr>
              <a:t>hydronephrosis</a:t>
            </a:r>
            <a:r>
              <a:rPr lang="en-US" sz="2400" dirty="0" smtClean="0">
                <a:latin typeface="Berlin Sans FB" pitchFamily="34" charset="0"/>
              </a:rPr>
              <a:t>. </a:t>
            </a:r>
          </a:p>
          <a:p>
            <a:r>
              <a:rPr lang="en-US" sz="2400" dirty="0" smtClean="0">
                <a:latin typeface="Berlin Sans FB" pitchFamily="34" charset="0"/>
              </a:rPr>
              <a:t>The </a:t>
            </a:r>
            <a:r>
              <a:rPr lang="en-US" sz="2400" i="1" dirty="0" smtClean="0">
                <a:latin typeface="Berlin Sans FB" pitchFamily="34" charset="0"/>
              </a:rPr>
              <a:t>crescent sign</a:t>
            </a:r>
            <a:r>
              <a:rPr lang="en-US" sz="2400" dirty="0" smtClean="0">
                <a:latin typeface="Berlin Sans FB" pitchFamily="34" charset="0"/>
              </a:rPr>
              <a:t> refers</a:t>
            </a:r>
            <a:r>
              <a:rPr lang="en-US" sz="2400" baseline="30000" dirty="0" smtClean="0">
                <a:latin typeface="Berlin Sans FB" pitchFamily="34" charset="0"/>
              </a:rPr>
              <a:t> </a:t>
            </a:r>
            <a:r>
              <a:rPr lang="en-US" sz="2400" dirty="0" smtClean="0">
                <a:latin typeface="Berlin Sans FB" pitchFamily="34" charset="0"/>
              </a:rPr>
              <a:t>to the appearance of concentrated contrast material in collecting</a:t>
            </a:r>
            <a:r>
              <a:rPr lang="en-US" sz="2400" baseline="30000" dirty="0" smtClean="0">
                <a:latin typeface="Berlin Sans FB" pitchFamily="34" charset="0"/>
              </a:rPr>
              <a:t> </a:t>
            </a:r>
            <a:r>
              <a:rPr lang="en-US" sz="2400" dirty="0" smtClean="0">
                <a:latin typeface="Berlin Sans FB" pitchFamily="34" charset="0"/>
              </a:rPr>
              <a:t>tubules, arranged parallel to the margin of a dilated calix,</a:t>
            </a:r>
            <a:r>
              <a:rPr lang="en-US" sz="2400" baseline="30000" dirty="0" smtClean="0">
                <a:latin typeface="Berlin Sans FB" pitchFamily="34" charset="0"/>
              </a:rPr>
              <a:t> </a:t>
            </a:r>
            <a:r>
              <a:rPr lang="en-US" sz="2400" dirty="0" smtClean="0">
                <a:latin typeface="Berlin Sans FB" pitchFamily="34" charset="0"/>
              </a:rPr>
              <a:t>which produces a thin line of contrast material at the edge</a:t>
            </a:r>
            <a:r>
              <a:rPr lang="en-US" sz="2400" baseline="30000" dirty="0" smtClean="0">
                <a:latin typeface="Berlin Sans FB" pitchFamily="34" charset="0"/>
              </a:rPr>
              <a:t> </a:t>
            </a:r>
            <a:r>
              <a:rPr lang="en-US" sz="2400" dirty="0" smtClean="0">
                <a:latin typeface="Berlin Sans FB" pitchFamily="34" charset="0"/>
              </a:rPr>
              <a:t>of the calices, resembling a crescent. </a:t>
            </a:r>
            <a:endParaRPr lang="en-US" sz="2400" dirty="0">
              <a:latin typeface="Berlin Sans FB" pitchFamily="34" charset="0"/>
            </a:endParaRPr>
          </a:p>
        </p:txBody>
      </p:sp>
      <p:pic>
        <p:nvPicPr>
          <p:cNvPr id="4" name="Picture 2" descr=" ">
            <a:hlinkClick r:id="rId2"/>
          </p:cNvPr>
          <p:cNvPicPr>
            <a:picLocks noChangeAspect="1" noChangeArrowheads="1"/>
          </p:cNvPicPr>
          <p:nvPr/>
        </p:nvPicPr>
        <p:blipFill>
          <a:blip r:embed="rId3"/>
          <a:srcRect/>
          <a:stretch>
            <a:fillRect/>
          </a:stretch>
        </p:blipFill>
        <p:spPr bwMode="auto">
          <a:xfrm>
            <a:off x="0" y="0"/>
            <a:ext cx="2971800" cy="2719199"/>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724401"/>
            <a:ext cx="9144000" cy="2133600"/>
          </a:xfrm>
        </p:spPr>
        <p:txBody>
          <a:bodyPr>
            <a:normAutofit fontScale="62500" lnSpcReduction="20000"/>
          </a:bodyPr>
          <a:lstStyle/>
          <a:p>
            <a:r>
              <a:rPr lang="en-US" b="1" dirty="0" smtClean="0"/>
              <a:t>(a)</a:t>
            </a:r>
            <a:r>
              <a:rPr lang="en-US" dirty="0" smtClean="0"/>
              <a:t> Crescent. (Photograph entitled "Moon with Earthshine" reprinted with permission from Bill and Sally Fletcher.) </a:t>
            </a:r>
            <a:r>
              <a:rPr lang="en-US" b="1" dirty="0" smtClean="0"/>
              <a:t>(b)</a:t>
            </a:r>
            <a:r>
              <a:rPr lang="en-US" dirty="0" smtClean="0"/>
              <a:t> Crescent sign. CT image obtained during the </a:t>
            </a:r>
            <a:r>
              <a:rPr lang="en-US" dirty="0" err="1" smtClean="0"/>
              <a:t>corticomedullary</a:t>
            </a:r>
            <a:r>
              <a:rPr lang="en-US" dirty="0" smtClean="0"/>
              <a:t> phase of enhancement shows decreased thickness of the parenchyma surrounding the dilated collecting system in the left kidney. </a:t>
            </a:r>
            <a:r>
              <a:rPr lang="en-US" b="1" dirty="0" smtClean="0"/>
              <a:t>(c)</a:t>
            </a:r>
            <a:r>
              <a:rPr lang="en-US" dirty="0" smtClean="0"/>
              <a:t> Concentrated contrast material crescents surround the dilated collecting system elements (arrows) on this delayed image, which also shows a urine-contrast agent level in the dependent aspect. </a:t>
            </a:r>
            <a:endParaRPr lang="en-US" dirty="0"/>
          </a:p>
        </p:txBody>
      </p:sp>
      <p:pic>
        <p:nvPicPr>
          <p:cNvPr id="18434" name="Picture 2" descr=" ">
            <a:hlinkClick r:id="rId2"/>
          </p:cNvPr>
          <p:cNvPicPr>
            <a:picLocks noChangeAspect="1" noChangeArrowheads="1"/>
          </p:cNvPicPr>
          <p:nvPr/>
        </p:nvPicPr>
        <p:blipFill>
          <a:blip r:embed="rId3"/>
          <a:srcRect/>
          <a:stretch>
            <a:fillRect/>
          </a:stretch>
        </p:blipFill>
        <p:spPr bwMode="auto">
          <a:xfrm>
            <a:off x="0" y="-1"/>
            <a:ext cx="2971800" cy="2719199"/>
          </a:xfrm>
          <a:prstGeom prst="rect">
            <a:avLst/>
          </a:prstGeom>
          <a:noFill/>
        </p:spPr>
      </p:pic>
      <p:pic>
        <p:nvPicPr>
          <p:cNvPr id="18436" name="Picture 4" descr=" ">
            <a:hlinkClick r:id="rId4"/>
          </p:cNvPr>
          <p:cNvPicPr>
            <a:picLocks noChangeAspect="1" noChangeArrowheads="1"/>
          </p:cNvPicPr>
          <p:nvPr/>
        </p:nvPicPr>
        <p:blipFill>
          <a:blip r:embed="rId5"/>
          <a:srcRect/>
          <a:stretch>
            <a:fillRect/>
          </a:stretch>
        </p:blipFill>
        <p:spPr bwMode="auto">
          <a:xfrm>
            <a:off x="2971800" y="0"/>
            <a:ext cx="3252439" cy="2667000"/>
          </a:xfrm>
          <a:prstGeom prst="rect">
            <a:avLst/>
          </a:prstGeom>
          <a:noFill/>
        </p:spPr>
      </p:pic>
      <p:pic>
        <p:nvPicPr>
          <p:cNvPr id="18438" name="Picture 6" descr=" ">
            <a:hlinkClick r:id="rId6"/>
          </p:cNvPr>
          <p:cNvPicPr>
            <a:picLocks noChangeAspect="1" noChangeArrowheads="1"/>
          </p:cNvPicPr>
          <p:nvPr/>
        </p:nvPicPr>
        <p:blipFill>
          <a:blip r:embed="rId7"/>
          <a:srcRect/>
          <a:stretch>
            <a:fillRect/>
          </a:stretch>
        </p:blipFill>
        <p:spPr bwMode="auto">
          <a:xfrm>
            <a:off x="6172200" y="0"/>
            <a:ext cx="2971800" cy="2644904"/>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03838"/>
            <a:ext cx="9144000" cy="1554162"/>
          </a:xfrm>
        </p:spPr>
        <p:txBody>
          <a:bodyPr>
            <a:normAutofit fontScale="47500" lnSpcReduction="20000"/>
          </a:bodyPr>
          <a:lstStyle/>
          <a:p>
            <a:r>
              <a:rPr lang="en-US" dirty="0" smtClean="0"/>
              <a:t>Balloon on a string (with thanks to Richard T. Dyer for his help with this photograph). </a:t>
            </a:r>
            <a:r>
              <a:rPr lang="en-US" b="1" dirty="0" smtClean="0"/>
              <a:t>(b)</a:t>
            </a:r>
            <a:r>
              <a:rPr lang="en-US" dirty="0" smtClean="0"/>
              <a:t> Balloon on a string sign. Delayed </a:t>
            </a:r>
            <a:r>
              <a:rPr lang="en-US" dirty="0" err="1" smtClean="0"/>
              <a:t>tomographic</a:t>
            </a:r>
            <a:r>
              <a:rPr lang="en-US" dirty="0" smtClean="0"/>
              <a:t> image from excretory </a:t>
            </a:r>
            <a:r>
              <a:rPr lang="en-US" dirty="0" err="1" smtClean="0"/>
              <a:t>urography</a:t>
            </a:r>
            <a:r>
              <a:rPr lang="en-US" dirty="0" smtClean="0"/>
              <a:t> shows </a:t>
            </a:r>
            <a:r>
              <a:rPr lang="en-US" dirty="0" err="1" smtClean="0"/>
              <a:t>caliceal</a:t>
            </a:r>
            <a:r>
              <a:rPr lang="en-US" dirty="0" smtClean="0"/>
              <a:t> crescents (arrowheads) surrounding the dilated collecting system. Contrast material pools dependently. </a:t>
            </a:r>
            <a:r>
              <a:rPr lang="en-US" b="1" dirty="0" smtClean="0"/>
              <a:t>(c)</a:t>
            </a:r>
            <a:r>
              <a:rPr lang="en-US" dirty="0" smtClean="0"/>
              <a:t> Image from retrograde </a:t>
            </a:r>
            <a:r>
              <a:rPr lang="en-US" dirty="0" err="1" smtClean="0"/>
              <a:t>ureteropyelography</a:t>
            </a:r>
            <a:r>
              <a:rPr lang="en-US" dirty="0" smtClean="0"/>
              <a:t>, performed after several weeks of </a:t>
            </a:r>
            <a:r>
              <a:rPr lang="en-US" dirty="0" err="1" smtClean="0"/>
              <a:t>ureteral</a:t>
            </a:r>
            <a:r>
              <a:rPr lang="en-US" dirty="0" smtClean="0"/>
              <a:t> stent placement, shows an eccentric exit of the </a:t>
            </a:r>
            <a:r>
              <a:rPr lang="en-US" dirty="0" err="1" smtClean="0"/>
              <a:t>ureter</a:t>
            </a:r>
            <a:r>
              <a:rPr lang="en-US" dirty="0" smtClean="0"/>
              <a:t> from the dilated renal pelvis. This appearance resembles a balloon on a string and is typical of </a:t>
            </a:r>
            <a:r>
              <a:rPr lang="en-US" dirty="0" err="1" smtClean="0"/>
              <a:t>ureteropelvic</a:t>
            </a:r>
            <a:r>
              <a:rPr lang="en-US" dirty="0" smtClean="0"/>
              <a:t> junction obstruction.</a:t>
            </a:r>
          </a:p>
        </p:txBody>
      </p:sp>
      <p:pic>
        <p:nvPicPr>
          <p:cNvPr id="16386" name="Picture 2" descr=" ">
            <a:hlinkClick r:id="rId2"/>
          </p:cNvPr>
          <p:cNvPicPr>
            <a:picLocks noChangeAspect="1" noChangeArrowheads="1"/>
          </p:cNvPicPr>
          <p:nvPr/>
        </p:nvPicPr>
        <p:blipFill>
          <a:blip r:embed="rId3"/>
          <a:srcRect/>
          <a:stretch>
            <a:fillRect/>
          </a:stretch>
        </p:blipFill>
        <p:spPr bwMode="auto">
          <a:xfrm>
            <a:off x="0" y="0"/>
            <a:ext cx="2667000" cy="5102088"/>
          </a:xfrm>
          <a:prstGeom prst="rect">
            <a:avLst/>
          </a:prstGeom>
          <a:noFill/>
        </p:spPr>
      </p:pic>
      <p:pic>
        <p:nvPicPr>
          <p:cNvPr id="16388" name="Picture 4" descr=" ">
            <a:hlinkClick r:id="rId4"/>
          </p:cNvPr>
          <p:cNvPicPr>
            <a:picLocks noChangeAspect="1" noChangeArrowheads="1"/>
          </p:cNvPicPr>
          <p:nvPr/>
        </p:nvPicPr>
        <p:blipFill>
          <a:blip r:embed="rId5"/>
          <a:srcRect/>
          <a:stretch>
            <a:fillRect/>
          </a:stretch>
        </p:blipFill>
        <p:spPr bwMode="auto">
          <a:xfrm>
            <a:off x="3200400" y="0"/>
            <a:ext cx="2819400" cy="5080000"/>
          </a:xfrm>
          <a:prstGeom prst="rect">
            <a:avLst/>
          </a:prstGeom>
          <a:noFill/>
        </p:spPr>
      </p:pic>
      <p:pic>
        <p:nvPicPr>
          <p:cNvPr id="16390" name="Picture 6" descr=" ">
            <a:hlinkClick r:id="rId6"/>
          </p:cNvPr>
          <p:cNvPicPr>
            <a:picLocks noChangeAspect="1" noChangeArrowheads="1"/>
          </p:cNvPicPr>
          <p:nvPr/>
        </p:nvPicPr>
        <p:blipFill>
          <a:blip r:embed="rId7"/>
          <a:srcRect/>
          <a:stretch>
            <a:fillRect/>
          </a:stretch>
        </p:blipFill>
        <p:spPr bwMode="auto">
          <a:xfrm>
            <a:off x="6858001" y="0"/>
            <a:ext cx="2286000" cy="5024176"/>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00600"/>
            <a:ext cx="8229600" cy="1325563"/>
          </a:xfrm>
        </p:spPr>
        <p:txBody>
          <a:bodyPr>
            <a:normAutofit fontScale="77500" lnSpcReduction="20000"/>
          </a:bodyPr>
          <a:lstStyle/>
          <a:p>
            <a:r>
              <a:rPr lang="en-US" dirty="0" smtClean="0"/>
              <a:t>Horseshoe kidney. </a:t>
            </a:r>
            <a:r>
              <a:rPr lang="en-US" b="1" dirty="0" smtClean="0"/>
              <a:t>(a)</a:t>
            </a:r>
            <a:r>
              <a:rPr lang="en-US" dirty="0" smtClean="0"/>
              <a:t> Horseshoe. </a:t>
            </a:r>
            <a:r>
              <a:rPr lang="en-US" b="1" dirty="0" smtClean="0"/>
              <a:t>(b)</a:t>
            </a:r>
            <a:r>
              <a:rPr lang="en-US" dirty="0" smtClean="0"/>
              <a:t> Enhanced CT image shows the functional isthmus of a horseshoe kidney anterior to the aorta, immediately beneath the inferior mesenteric artery (arrow). </a:t>
            </a:r>
            <a:endParaRPr lang="en-US" dirty="0"/>
          </a:p>
        </p:txBody>
      </p:sp>
      <p:pic>
        <p:nvPicPr>
          <p:cNvPr id="71682" name="Picture 2" descr=" ">
            <a:hlinkClick r:id="rId2"/>
          </p:cNvPr>
          <p:cNvPicPr>
            <a:picLocks noChangeAspect="1" noChangeArrowheads="1"/>
          </p:cNvPicPr>
          <p:nvPr/>
        </p:nvPicPr>
        <p:blipFill>
          <a:blip r:embed="rId3"/>
          <a:srcRect/>
          <a:stretch>
            <a:fillRect/>
          </a:stretch>
        </p:blipFill>
        <p:spPr bwMode="auto">
          <a:xfrm>
            <a:off x="0" y="0"/>
            <a:ext cx="4038600" cy="4251158"/>
          </a:xfrm>
          <a:prstGeom prst="rect">
            <a:avLst/>
          </a:prstGeom>
          <a:noFill/>
        </p:spPr>
      </p:pic>
      <p:pic>
        <p:nvPicPr>
          <p:cNvPr id="71684" name="Picture 4" descr=" ">
            <a:hlinkClick r:id="rId4"/>
          </p:cNvPr>
          <p:cNvPicPr>
            <a:picLocks noChangeAspect="1" noChangeArrowheads="1"/>
          </p:cNvPicPr>
          <p:nvPr/>
        </p:nvPicPr>
        <p:blipFill>
          <a:blip r:embed="rId5"/>
          <a:srcRect/>
          <a:stretch>
            <a:fillRect/>
          </a:stretch>
        </p:blipFill>
        <p:spPr bwMode="auto">
          <a:xfrm>
            <a:off x="4129548" y="0"/>
            <a:ext cx="5014452" cy="38862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4694237"/>
            <a:ext cx="8229600" cy="2163763"/>
          </a:xfrm>
        </p:spPr>
        <p:txBody>
          <a:bodyPr>
            <a:normAutofit/>
          </a:bodyPr>
          <a:lstStyle/>
          <a:p>
            <a:r>
              <a:rPr lang="en-US" sz="2600" dirty="0" smtClean="0">
                <a:latin typeface="Berlin Sans FB" pitchFamily="34" charset="0"/>
              </a:rPr>
              <a:t>Lying down adrenal glands. US images of the right </a:t>
            </a:r>
            <a:r>
              <a:rPr lang="en-US" sz="2600" b="1" dirty="0" smtClean="0">
                <a:latin typeface="Berlin Sans FB" pitchFamily="34" charset="0"/>
              </a:rPr>
              <a:t>(a)</a:t>
            </a:r>
            <a:r>
              <a:rPr lang="en-US" sz="2600" dirty="0" smtClean="0">
                <a:latin typeface="Berlin Sans FB" pitchFamily="34" charset="0"/>
              </a:rPr>
              <a:t> and left </a:t>
            </a:r>
            <a:r>
              <a:rPr lang="en-US" sz="2600" b="1" dirty="0" smtClean="0">
                <a:latin typeface="Berlin Sans FB" pitchFamily="34" charset="0"/>
              </a:rPr>
              <a:t>(b)</a:t>
            </a:r>
            <a:r>
              <a:rPr lang="en-US" sz="2600" dirty="0" smtClean="0">
                <a:latin typeface="Berlin Sans FB" pitchFamily="34" charset="0"/>
              </a:rPr>
              <a:t> renal </a:t>
            </a:r>
            <a:r>
              <a:rPr lang="en-US" sz="2600" dirty="0" err="1" smtClean="0">
                <a:latin typeface="Berlin Sans FB" pitchFamily="34" charset="0"/>
              </a:rPr>
              <a:t>fossae</a:t>
            </a:r>
            <a:r>
              <a:rPr lang="en-US" sz="2600" dirty="0" smtClean="0">
                <a:latin typeface="Berlin Sans FB" pitchFamily="34" charset="0"/>
              </a:rPr>
              <a:t> demonstrate absence of the kidneys, and long, slender adrenal glands (arrows) in an infant with bilateral renal agenesis</a:t>
            </a:r>
            <a:r>
              <a:rPr lang="en-US" dirty="0" smtClean="0"/>
              <a:t>. </a:t>
            </a:r>
            <a:endParaRPr lang="en-US" dirty="0"/>
          </a:p>
        </p:txBody>
      </p:sp>
      <p:pic>
        <p:nvPicPr>
          <p:cNvPr id="76802" name="Picture 2" descr=" ">
            <a:hlinkClick r:id="rId2"/>
          </p:cNvPr>
          <p:cNvPicPr>
            <a:picLocks noChangeAspect="1" noChangeArrowheads="1"/>
          </p:cNvPicPr>
          <p:nvPr/>
        </p:nvPicPr>
        <p:blipFill>
          <a:blip r:embed="rId3"/>
          <a:srcRect/>
          <a:stretch>
            <a:fillRect/>
          </a:stretch>
        </p:blipFill>
        <p:spPr bwMode="auto">
          <a:xfrm>
            <a:off x="0" y="0"/>
            <a:ext cx="4648200" cy="3429000"/>
          </a:xfrm>
          <a:prstGeom prst="rect">
            <a:avLst/>
          </a:prstGeom>
          <a:noFill/>
        </p:spPr>
      </p:pic>
      <p:pic>
        <p:nvPicPr>
          <p:cNvPr id="76804" name="Picture 4" descr=" ">
            <a:hlinkClick r:id="rId4"/>
          </p:cNvPr>
          <p:cNvPicPr>
            <a:picLocks noChangeAspect="1" noChangeArrowheads="1"/>
          </p:cNvPicPr>
          <p:nvPr/>
        </p:nvPicPr>
        <p:blipFill>
          <a:blip r:embed="rId5"/>
          <a:srcRect/>
          <a:stretch>
            <a:fillRect/>
          </a:stretch>
        </p:blipFill>
        <p:spPr bwMode="auto">
          <a:xfrm>
            <a:off x="3948550" y="0"/>
            <a:ext cx="5195450" cy="3429000"/>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pi.ning.com/files/*D7qbJCQZ*32PNEK*IlT-uIvj979-XUfTal8ehvL8HD7xvHeB63C0okwjjdmdAto2ZGOb-o8x6Z3vK*pTIoUIWqCui6Po1Wh/bigstockphoto_Happy_Children_1375713.jpg"/>
          <p:cNvPicPr>
            <a:picLocks noChangeAspect="1" noChangeArrowheads="1"/>
          </p:cNvPicPr>
          <p:nvPr/>
        </p:nvPicPr>
        <p:blipFill>
          <a:blip r:embed="rId2"/>
          <a:srcRect/>
          <a:stretch>
            <a:fillRect/>
          </a:stretch>
        </p:blipFill>
        <p:spPr bwMode="auto">
          <a:xfrm>
            <a:off x="-5676" y="457200"/>
            <a:ext cx="9149676" cy="609600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5257800" cy="1143000"/>
          </a:xfrm>
        </p:spPr>
        <p:txBody>
          <a:bodyPr>
            <a:normAutofit/>
          </a:bodyPr>
          <a:lstStyle/>
          <a:p>
            <a:r>
              <a:rPr lang="en-US" sz="6000" dirty="0" smtClean="0">
                <a:solidFill>
                  <a:schemeClr val="accent2">
                    <a:lumMod val="75000"/>
                  </a:schemeClr>
                </a:solidFill>
                <a:latin typeface="Bauhaus 93" pitchFamily="82" charset="0"/>
              </a:rPr>
              <a:t>Epilogue.</a:t>
            </a:r>
            <a:endParaRPr lang="en-US" sz="6000" dirty="0">
              <a:solidFill>
                <a:schemeClr val="accent2">
                  <a:lumMod val="75000"/>
                </a:schemeClr>
              </a:solidFill>
              <a:latin typeface="Bauhaus 93" pitchFamily="82" charset="0"/>
            </a:endParaRPr>
          </a:p>
        </p:txBody>
      </p:sp>
      <p:sp>
        <p:nvSpPr>
          <p:cNvPr id="3" name="Content Placeholder 2"/>
          <p:cNvSpPr>
            <a:spLocks noGrp="1"/>
          </p:cNvSpPr>
          <p:nvPr>
            <p:ph idx="1"/>
          </p:nvPr>
        </p:nvSpPr>
        <p:spPr>
          <a:xfrm>
            <a:off x="3581400" y="3733800"/>
            <a:ext cx="5562600" cy="2133600"/>
          </a:xfrm>
        </p:spPr>
        <p:txBody>
          <a:bodyPr>
            <a:normAutofit fontScale="92500"/>
          </a:bodyPr>
          <a:lstStyle/>
          <a:p>
            <a:r>
              <a:rPr lang="en-US" sz="2400" dirty="0" smtClean="0">
                <a:latin typeface="Berlin Sans FB" pitchFamily="34" charset="0"/>
              </a:rPr>
              <a:t>Thank you for offering </a:t>
            </a:r>
            <a:r>
              <a:rPr lang="en-US" sz="2400" smtClean="0">
                <a:latin typeface="Berlin Sans FB" pitchFamily="34" charset="0"/>
              </a:rPr>
              <a:t>me 60 </a:t>
            </a:r>
            <a:r>
              <a:rPr lang="en-US" sz="2400" dirty="0" smtClean="0">
                <a:latin typeface="Berlin Sans FB" pitchFamily="34" charset="0"/>
              </a:rPr>
              <a:t>minutes of your precious time.</a:t>
            </a:r>
          </a:p>
          <a:p>
            <a:r>
              <a:rPr lang="en-US" sz="2400" dirty="0" smtClean="0">
                <a:latin typeface="Berlin Sans FB" pitchFamily="34" charset="0"/>
              </a:rPr>
              <a:t>This is but the foundation of </a:t>
            </a:r>
            <a:r>
              <a:rPr lang="en-US" sz="2400" dirty="0" err="1" smtClean="0">
                <a:latin typeface="Berlin Sans FB" pitchFamily="34" charset="0"/>
              </a:rPr>
              <a:t>uroradiology</a:t>
            </a:r>
            <a:r>
              <a:rPr lang="en-US" sz="2400" dirty="0" smtClean="0">
                <a:latin typeface="Berlin Sans FB" pitchFamily="34" charset="0"/>
              </a:rPr>
              <a:t>.</a:t>
            </a:r>
          </a:p>
          <a:p>
            <a:r>
              <a:rPr lang="en-US" sz="2400" dirty="0" smtClean="0">
                <a:latin typeface="Berlin Sans FB" pitchFamily="34" charset="0"/>
              </a:rPr>
              <a:t>We can irrigate this nascent discipline then </a:t>
            </a:r>
            <a:r>
              <a:rPr lang="en-US" sz="2400" dirty="0" err="1" smtClean="0">
                <a:latin typeface="Berlin Sans FB" pitchFamily="34" charset="0"/>
              </a:rPr>
              <a:t>tropicalize</a:t>
            </a:r>
            <a:r>
              <a:rPr lang="en-US" sz="2400" dirty="0" smtClean="0">
                <a:latin typeface="Berlin Sans FB" pitchFamily="34" charset="0"/>
              </a:rPr>
              <a:t> it.</a:t>
            </a:r>
            <a:endParaRPr lang="en-US" sz="2400" dirty="0">
              <a:latin typeface="Berlin Sans FB" pitchFamily="34" charset="0"/>
            </a:endParaRPr>
          </a:p>
        </p:txBody>
      </p:sp>
      <p:pic>
        <p:nvPicPr>
          <p:cNvPr id="2050" name="Picture 2" descr="http://powerspectaclememory.files.wordpress.com/2008/10/sermon-on-the-mount.jpg"/>
          <p:cNvPicPr>
            <a:picLocks noChangeAspect="1" noChangeArrowheads="1"/>
          </p:cNvPicPr>
          <p:nvPr/>
        </p:nvPicPr>
        <p:blipFill>
          <a:blip r:embed="rId2"/>
          <a:srcRect/>
          <a:stretch>
            <a:fillRect/>
          </a:stretch>
        </p:blipFill>
        <p:spPr bwMode="auto">
          <a:xfrm>
            <a:off x="6172200" y="0"/>
            <a:ext cx="2971800" cy="3402711"/>
          </a:xfrm>
          <a:prstGeom prst="rect">
            <a:avLst/>
          </a:prstGeom>
          <a:noFill/>
        </p:spPr>
      </p:pic>
      <p:pic>
        <p:nvPicPr>
          <p:cNvPr id="2052" name="Picture 4" descr="http://www.uroradiology.net/img/medimg/cont_renal_vessel.jpg"/>
          <p:cNvPicPr>
            <a:picLocks noChangeAspect="1" noChangeArrowheads="1"/>
          </p:cNvPicPr>
          <p:nvPr/>
        </p:nvPicPr>
        <p:blipFill>
          <a:blip r:embed="rId3"/>
          <a:srcRect/>
          <a:stretch>
            <a:fillRect/>
          </a:stretch>
        </p:blipFill>
        <p:spPr bwMode="auto">
          <a:xfrm>
            <a:off x="0" y="3124200"/>
            <a:ext cx="3532837" cy="34091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0"/>
            <a:ext cx="9144000" cy="1143000"/>
          </a:xfrm>
        </p:spPr>
        <p:txBody>
          <a:bodyPr>
            <a:noAutofit/>
          </a:bodyPr>
          <a:lstStyle/>
          <a:p>
            <a:r>
              <a:rPr lang="en-US" sz="2000" dirty="0" smtClean="0">
                <a:latin typeface="Berlin Sans FB" pitchFamily="34" charset="0"/>
              </a:rPr>
              <a:t>Urogram demonstrates no significant dilatation of the collecting system, with subtle changes in the opacified ureter. </a:t>
            </a:r>
          </a:p>
          <a:p>
            <a:r>
              <a:rPr lang="en-US" sz="2000" dirty="0" smtClean="0">
                <a:latin typeface="Berlin Sans FB" pitchFamily="34" charset="0"/>
              </a:rPr>
              <a:t>Preliminary radiograph shows an 8-mm calculus in the ureter (arrow). </a:t>
            </a:r>
          </a:p>
          <a:p>
            <a:r>
              <a:rPr lang="en-US" sz="1880" b="1" dirty="0" smtClean="0">
                <a:latin typeface="Berlin Sans FB" pitchFamily="34" charset="0"/>
              </a:rPr>
              <a:t>This case demonstrates how a calculus can be obscured by contrast material. </a:t>
            </a:r>
            <a:endParaRPr lang="en-US" sz="1880" b="1" dirty="0">
              <a:latin typeface="Berlin Sans FB" pitchFamily="34" charset="0"/>
            </a:endParaRPr>
          </a:p>
        </p:txBody>
      </p:sp>
      <p:pic>
        <p:nvPicPr>
          <p:cNvPr id="37890" name="Picture 2" descr=" ">
            <a:hlinkClick r:id="rId2"/>
          </p:cNvPr>
          <p:cNvPicPr>
            <a:picLocks noChangeAspect="1" noChangeArrowheads="1"/>
          </p:cNvPicPr>
          <p:nvPr/>
        </p:nvPicPr>
        <p:blipFill>
          <a:blip r:embed="rId3"/>
          <a:srcRect/>
          <a:stretch>
            <a:fillRect/>
          </a:stretch>
        </p:blipFill>
        <p:spPr bwMode="auto">
          <a:xfrm>
            <a:off x="4648200" y="0"/>
            <a:ext cx="4495800" cy="5416626"/>
          </a:xfrm>
          <a:prstGeom prst="rect">
            <a:avLst/>
          </a:prstGeom>
          <a:noFill/>
        </p:spPr>
      </p:pic>
      <p:pic>
        <p:nvPicPr>
          <p:cNvPr id="5" name="Picture 2" descr=" ">
            <a:hlinkClick r:id="rId4"/>
          </p:cNvPr>
          <p:cNvPicPr>
            <a:picLocks noChangeAspect="1" noChangeArrowheads="1"/>
          </p:cNvPicPr>
          <p:nvPr/>
        </p:nvPicPr>
        <p:blipFill>
          <a:blip r:embed="rId5"/>
          <a:srcRect/>
          <a:stretch>
            <a:fillRect/>
          </a:stretch>
        </p:blipFill>
        <p:spPr bwMode="auto">
          <a:xfrm>
            <a:off x="0" y="0"/>
            <a:ext cx="4648200" cy="5410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luxe">
  <a:themeElements>
    <a:clrScheme name="1_Deluxe 1">
      <a:dk1>
        <a:srgbClr val="30356E"/>
      </a:dk1>
      <a:lt1>
        <a:srgbClr val="FFFFFF"/>
      </a:lt1>
      <a:dk2>
        <a:srgbClr val="000000"/>
      </a:dk2>
      <a:lt2>
        <a:srgbClr val="FFF9E5"/>
      </a:lt2>
      <a:accent1>
        <a:srgbClr val="CC4757"/>
      </a:accent1>
      <a:accent2>
        <a:srgbClr val="FF6F61"/>
      </a:accent2>
      <a:accent3>
        <a:srgbClr val="AAAAAA"/>
      </a:accent3>
      <a:accent4>
        <a:srgbClr val="DADADA"/>
      </a:accent4>
      <a:accent5>
        <a:srgbClr val="E2B1B4"/>
      </a:accent5>
      <a:accent6>
        <a:srgbClr val="E76457"/>
      </a:accent6>
      <a:hlink>
        <a:srgbClr val="FA7D7A"/>
      </a:hlink>
      <a:folHlink>
        <a:srgbClr val="FFCF3E"/>
      </a:folHlink>
    </a:clrScheme>
    <a:fontScheme name="1_Delux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Deluxe 1">
        <a:dk1>
          <a:srgbClr val="30356E"/>
        </a:dk1>
        <a:lt1>
          <a:srgbClr val="FFFFFF"/>
        </a:lt1>
        <a:dk2>
          <a:srgbClr val="000000"/>
        </a:dk2>
        <a:lt2>
          <a:srgbClr val="FFF9E5"/>
        </a:lt2>
        <a:accent1>
          <a:srgbClr val="CC4757"/>
        </a:accent1>
        <a:accent2>
          <a:srgbClr val="FF6F61"/>
        </a:accent2>
        <a:accent3>
          <a:srgbClr val="AAAAAA"/>
        </a:accent3>
        <a:accent4>
          <a:srgbClr val="DADADA"/>
        </a:accent4>
        <a:accent5>
          <a:srgbClr val="E2B1B4"/>
        </a:accent5>
        <a:accent6>
          <a:srgbClr val="E76457"/>
        </a:accent6>
        <a:hlink>
          <a:srgbClr val="FA7D7A"/>
        </a:hlink>
        <a:folHlink>
          <a:srgbClr val="FFCF3E"/>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74</TotalTime>
  <Words>3706</Words>
  <Application>Microsoft Office PowerPoint</Application>
  <PresentationFormat>On-screen Show (4:3)</PresentationFormat>
  <Paragraphs>296</Paragraphs>
  <Slides>89</Slides>
  <Notes>16</Notes>
  <HiddenSlides>0</HiddenSlides>
  <MMClips>0</MMClips>
  <ScaleCrop>false</ScaleCrop>
  <HeadingPairs>
    <vt:vector size="4" baseType="variant">
      <vt:variant>
        <vt:lpstr>Theme</vt:lpstr>
      </vt:variant>
      <vt:variant>
        <vt:i4>9</vt:i4>
      </vt:variant>
      <vt:variant>
        <vt:lpstr>Slide Titles</vt:lpstr>
      </vt:variant>
      <vt:variant>
        <vt:i4>89</vt:i4>
      </vt:variant>
    </vt:vector>
  </HeadingPairs>
  <TitlesOfParts>
    <vt:vector size="98" baseType="lpstr">
      <vt:lpstr>Office Theme</vt:lpstr>
      <vt:lpstr>Default Design</vt:lpstr>
      <vt:lpstr>Glass Layers</vt:lpstr>
      <vt:lpstr>1_Office Theme</vt:lpstr>
      <vt:lpstr>3_Default Design</vt:lpstr>
      <vt:lpstr>2_Default Design</vt:lpstr>
      <vt:lpstr>1_Deluxe</vt:lpstr>
      <vt:lpstr>4_Default Design</vt:lpstr>
      <vt:lpstr>Beam</vt:lpstr>
      <vt:lpstr>Urinary tract Imaging.</vt:lpstr>
      <vt:lpstr>Our menu.</vt:lpstr>
      <vt:lpstr>INTRODUCTION</vt:lpstr>
      <vt:lpstr>GUIDING PRINCIPLE</vt:lpstr>
      <vt:lpstr>IMAGING TECHNIQUES</vt:lpstr>
      <vt:lpstr>Plain films.</vt:lpstr>
      <vt:lpstr>Natural contrast. </vt:lpstr>
      <vt:lpstr>Emphysematous pyelonephritis</vt:lpstr>
      <vt:lpstr>Slide 9</vt:lpstr>
      <vt:lpstr>IVU</vt:lpstr>
      <vt:lpstr>Urographic Interpretation</vt:lpstr>
      <vt:lpstr>Normal nephrogram</vt:lpstr>
      <vt:lpstr>Slide 13</vt:lpstr>
      <vt:lpstr>Simple cyst.</vt:lpstr>
      <vt:lpstr>Larger simple cyst.</vt:lpstr>
      <vt:lpstr>Renal cell carcinoma.</vt:lpstr>
      <vt:lpstr>Slide 17</vt:lpstr>
      <vt:lpstr>Medullary sponge kidney.</vt:lpstr>
      <vt:lpstr>Slide 19</vt:lpstr>
      <vt:lpstr>Epitaph for the Urogram1  E. Stephen Amis, Jr, MD 1  From the Department of Radiology, Albert Einstein College of Medicine and Montefiore Medical Center, 111 E 210th St, Bronx, NY 10467. Received July 29, 1999; accepted August 9.  Address reprint requests to the author (e-mail: amis@aecom.yu.edu).  </vt:lpstr>
      <vt:lpstr>The last IVU sermon….</vt:lpstr>
      <vt:lpstr>Slide 22</vt:lpstr>
      <vt:lpstr>Multi-Detector Row CT of the Kidneys and Urinary Tract</vt:lpstr>
      <vt:lpstr>Phases of Contrast Enhancement in the Kidney and Collecting System</vt:lpstr>
      <vt:lpstr>CT Angiography of the Renal Arteries.</vt:lpstr>
      <vt:lpstr>Slide 26</vt:lpstr>
      <vt:lpstr>Slide 27</vt:lpstr>
      <vt:lpstr>Slide 28</vt:lpstr>
      <vt:lpstr>Slide 29</vt:lpstr>
      <vt:lpstr>Slide 30</vt:lpstr>
      <vt:lpstr>Papillary necrosis.</vt:lpstr>
      <vt:lpstr>MR Urography: Techniques and Clinical Applications</vt:lpstr>
      <vt:lpstr>Slide 33</vt:lpstr>
      <vt:lpstr>Slide 34</vt:lpstr>
      <vt:lpstr>Solid Renal Masses</vt:lpstr>
      <vt:lpstr>Slide 36</vt:lpstr>
      <vt:lpstr>Slide 37</vt:lpstr>
      <vt:lpstr>Differentiation of Subtypes of Renal Cell Carcinoma on Helical CT Scans .</vt:lpstr>
      <vt:lpstr>Urethrography.</vt:lpstr>
      <vt:lpstr>Slide 40</vt:lpstr>
      <vt:lpstr>Slide 41</vt:lpstr>
      <vt:lpstr>Slide 42</vt:lpstr>
      <vt:lpstr>Slide 43</vt:lpstr>
      <vt:lpstr>Slide 44</vt:lpstr>
      <vt:lpstr>Slide 45</vt:lpstr>
      <vt:lpstr>ULTRASOUND</vt:lpstr>
      <vt:lpstr>STRENGTHS of U/S</vt:lpstr>
      <vt:lpstr>WEAKNESSES of U/S</vt:lpstr>
      <vt:lpstr>ULTRASOUND IMAGE</vt:lpstr>
      <vt:lpstr>Slide 50</vt:lpstr>
      <vt:lpstr>NORMAL KIDNEY</vt:lpstr>
      <vt:lpstr>Slide 52</vt:lpstr>
      <vt:lpstr>Slide 53</vt:lpstr>
      <vt:lpstr>Slide 54</vt:lpstr>
      <vt:lpstr>Slide 55</vt:lpstr>
      <vt:lpstr>Slide 56</vt:lpstr>
      <vt:lpstr>Prostate gland.  </vt:lpstr>
      <vt:lpstr>Transabdominal sonography</vt:lpstr>
      <vt:lpstr>TRUS. TRX.</vt:lpstr>
      <vt:lpstr>CT scan…..</vt:lpstr>
      <vt:lpstr>Slide 61</vt:lpstr>
      <vt:lpstr>Slide 62</vt:lpstr>
      <vt:lpstr>Slide 63</vt:lpstr>
      <vt:lpstr>Slide 64</vt:lpstr>
      <vt:lpstr>NUCLEAR MEDICINE</vt:lpstr>
      <vt:lpstr>IMAGING</vt:lpstr>
      <vt:lpstr>GENERATOR SYSTEM</vt:lpstr>
      <vt:lpstr>IMAGING EQUIPMENT </vt:lpstr>
      <vt:lpstr>RENAL SCINTIGRAPHY</vt:lpstr>
      <vt:lpstr>PYELONEPHRITIS ASSESSMENT</vt:lpstr>
      <vt:lpstr>ACUTE PYELONEPHRITIS </vt:lpstr>
      <vt:lpstr>End of main presentation. You can fall asleep now.</vt:lpstr>
      <vt:lpstr>Uroradiology classics.</vt:lpstr>
      <vt:lpstr>Radioglyphics…</vt:lpstr>
      <vt:lpstr>Staghorn</vt:lpstr>
      <vt:lpstr>Slide 76</vt:lpstr>
      <vt:lpstr>Slide 77</vt:lpstr>
      <vt:lpstr>Slide 78</vt:lpstr>
      <vt:lpstr>Slide 79</vt:lpstr>
      <vt:lpstr>Slide 80</vt:lpstr>
      <vt:lpstr>Slide 81</vt:lpstr>
      <vt:lpstr>Slide 82</vt:lpstr>
      <vt:lpstr>Crescent Sign</vt:lpstr>
      <vt:lpstr>Slide 84</vt:lpstr>
      <vt:lpstr>Slide 85</vt:lpstr>
      <vt:lpstr>Slide 86</vt:lpstr>
      <vt:lpstr>Slide 87</vt:lpstr>
      <vt:lpstr>Slide 88</vt:lpstr>
      <vt:lpstr>Epilogue.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tract Imaging.</dc:title>
  <dc:creator>Dr. Odhiambo</dc:creator>
  <cp:lastModifiedBy>Dr. Odhiambo</cp:lastModifiedBy>
  <cp:revision>9</cp:revision>
  <dcterms:created xsi:type="dcterms:W3CDTF">2021-02-11T12:21:36Z</dcterms:created>
  <dcterms:modified xsi:type="dcterms:W3CDTF">2021-02-11T13:40:18Z</dcterms:modified>
</cp:coreProperties>
</file>