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55"/>
  </p:notesMasterIdLst>
  <p:sldIdLst>
    <p:sldId id="256" r:id="rId2"/>
    <p:sldId id="257" r:id="rId3"/>
    <p:sldId id="268" r:id="rId4"/>
    <p:sldId id="315" r:id="rId5"/>
    <p:sldId id="325" r:id="rId6"/>
    <p:sldId id="260" r:id="rId7"/>
    <p:sldId id="261" r:id="rId8"/>
    <p:sldId id="258" r:id="rId9"/>
    <p:sldId id="269" r:id="rId10"/>
    <p:sldId id="274" r:id="rId11"/>
    <p:sldId id="270" r:id="rId12"/>
    <p:sldId id="326" r:id="rId13"/>
    <p:sldId id="342" r:id="rId14"/>
    <p:sldId id="264" r:id="rId15"/>
    <p:sldId id="344" r:id="rId16"/>
    <p:sldId id="335" r:id="rId17"/>
    <p:sldId id="329" r:id="rId18"/>
    <p:sldId id="330" r:id="rId19"/>
    <p:sldId id="346" r:id="rId20"/>
    <p:sldId id="336" r:id="rId21"/>
    <p:sldId id="345" r:id="rId22"/>
    <p:sldId id="331" r:id="rId23"/>
    <p:sldId id="332" r:id="rId24"/>
    <p:sldId id="262" r:id="rId25"/>
    <p:sldId id="287" r:id="rId26"/>
    <p:sldId id="288" r:id="rId27"/>
    <p:sldId id="347" r:id="rId28"/>
    <p:sldId id="348" r:id="rId29"/>
    <p:sldId id="289" r:id="rId30"/>
    <p:sldId id="291" r:id="rId31"/>
    <p:sldId id="293" r:id="rId32"/>
    <p:sldId id="277" r:id="rId33"/>
    <p:sldId id="333" r:id="rId34"/>
    <p:sldId id="278" r:id="rId35"/>
    <p:sldId id="308" r:id="rId36"/>
    <p:sldId id="309" r:id="rId37"/>
    <p:sldId id="280" r:id="rId38"/>
    <p:sldId id="294" r:id="rId39"/>
    <p:sldId id="295" r:id="rId40"/>
    <p:sldId id="296" r:id="rId41"/>
    <p:sldId id="349" r:id="rId42"/>
    <p:sldId id="297" r:id="rId43"/>
    <p:sldId id="298" r:id="rId44"/>
    <p:sldId id="282" r:id="rId45"/>
    <p:sldId id="300" r:id="rId46"/>
    <p:sldId id="301" r:id="rId47"/>
    <p:sldId id="302" r:id="rId48"/>
    <p:sldId id="303" r:id="rId49"/>
    <p:sldId id="304" r:id="rId50"/>
    <p:sldId id="305" r:id="rId51"/>
    <p:sldId id="351" r:id="rId52"/>
    <p:sldId id="265" r:id="rId53"/>
    <p:sldId id="35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9"/>
    <p:restoredTop sz="74567"/>
  </p:normalViewPr>
  <p:slideViewPr>
    <p:cSldViewPr snapToGrid="0" snapToObjects="1">
      <p:cViewPr varScale="1">
        <p:scale>
          <a:sx n="94" d="100"/>
          <a:sy n="94" d="100"/>
        </p:scale>
        <p:origin x="16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1B04B-4600-634E-B57D-EC7B3EEACB23}" type="datetimeFigureOut">
              <a:rPr lang="en-US" smtClean="0"/>
              <a:t>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ABFC9-E1CF-754C-A7D6-2893EF2BEF99}" type="slidenum">
              <a:rPr lang="en-US" smtClean="0"/>
              <a:t>‹#›</a:t>
            </a:fld>
            <a:endParaRPr lang="en-US"/>
          </a:p>
        </p:txBody>
      </p:sp>
    </p:spTree>
    <p:extLst>
      <p:ext uri="{BB962C8B-B14F-4D97-AF65-F5344CB8AC3E}">
        <p14:creationId xmlns:p14="http://schemas.microsoft.com/office/powerpoint/2010/main" val="45691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ptodate.com/contents/sodium-chloride-preparations-saline-and-oral-salt-tablets-drug-information?search=hypovolemia&amp;topicRef=2307&amp;source=see_link"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Fluid that is inside the cells – most of the total body fluid</a:t>
            </a:r>
          </a:p>
          <a:p>
            <a:r>
              <a:rPr lang="en-US" dirty="0"/>
              <a:t>ICF is mostly water and is rich in </a:t>
            </a:r>
            <a:r>
              <a:rPr lang="en-US" b="1" dirty="0"/>
              <a:t>K+</a:t>
            </a:r>
            <a:r>
              <a:rPr lang="en-US" dirty="0"/>
              <a:t> , Mg++, HPO4 2- , SO4 2- , and protein anions</a:t>
            </a:r>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9</a:t>
            </a:fld>
            <a:endParaRPr lang="en-US"/>
          </a:p>
        </p:txBody>
      </p:sp>
    </p:spTree>
    <p:extLst>
      <p:ext uri="{BB962C8B-B14F-4D97-AF65-F5344CB8AC3E}">
        <p14:creationId xmlns:p14="http://schemas.microsoft.com/office/powerpoint/2010/main" val="2838370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Increased nerve stimulation</a:t>
            </a:r>
            <a:r>
              <a:rPr lang="en-US" dirty="0"/>
              <a:t> indirectly stimulates proximal tubular </a:t>
            </a:r>
            <a:r>
              <a:rPr lang="en-US" b="1" dirty="0"/>
              <a:t>sodium reabsorption </a:t>
            </a:r>
            <a:r>
              <a:rPr lang="en-US" dirty="0"/>
              <a:t>by altering preglomerular and </a:t>
            </a:r>
            <a:r>
              <a:rPr lang="en-US" dirty="0" err="1"/>
              <a:t>postglomerular</a:t>
            </a:r>
            <a:r>
              <a:rPr lang="en-US" dirty="0"/>
              <a:t> arteriolar tone, thereby influencing filtration fraction. </a:t>
            </a:r>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29</a:t>
            </a:fld>
            <a:endParaRPr lang="en-US"/>
          </a:p>
        </p:txBody>
      </p:sp>
    </p:spTree>
    <p:extLst>
      <p:ext uri="{BB962C8B-B14F-4D97-AF65-F5344CB8AC3E}">
        <p14:creationId xmlns:p14="http://schemas.microsoft.com/office/powerpoint/2010/main" val="2395632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situations of ECF volume depletion or depletion of the effective arterial blood volume (EABV), the combination of prostaglandin-mediated afferent arteriolar dilation and Ang II–mediated efferent arteriolar constriction plays a central role in autoregulatory maintenance of GFR. Often, in these situations, interference with efferent vasoconstriction (e.g., ACE inhibition), and with afferent vasodilation (e.g., nonsteroidal </a:t>
            </a:r>
            <a:r>
              <a:rPr lang="en-US" dirty="0" err="1"/>
              <a:t>antiinflammatory</a:t>
            </a:r>
            <a:r>
              <a:rPr lang="en-US" dirty="0"/>
              <a:t> drugs [NSAIDs]) leads to a precipitous decline in GFR, manifested as acute kidney injury (AKI). </a:t>
            </a:r>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30</a:t>
            </a:fld>
            <a:endParaRPr lang="en-US"/>
          </a:p>
        </p:txBody>
      </p:sp>
    </p:spTree>
    <p:extLst>
      <p:ext uri="{BB962C8B-B14F-4D97-AF65-F5344CB8AC3E}">
        <p14:creationId xmlns:p14="http://schemas.microsoft.com/office/powerpoint/2010/main" val="3846768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31</a:t>
            </a:fld>
            <a:endParaRPr lang="en-US"/>
          </a:p>
        </p:txBody>
      </p:sp>
    </p:spTree>
    <p:extLst>
      <p:ext uri="{BB962C8B-B14F-4D97-AF65-F5344CB8AC3E}">
        <p14:creationId xmlns:p14="http://schemas.microsoft.com/office/powerpoint/2010/main" val="789073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water equilibrates across the cell membrane, approximately two-thirds of the water losses come from the cells and one-third from the ECF. Thus, 3 L of free water would have to be lost to produce the same reduction in ECF volume as the loss of 1 L of isotonic </a:t>
            </a:r>
            <a:r>
              <a:rPr lang="en-US" u="sng" dirty="0">
                <a:hlinkClick r:id="rId3"/>
              </a:rPr>
              <a:t>saline</a:t>
            </a:r>
            <a:r>
              <a:rPr lang="en-US" dirty="0"/>
              <a:t>. Thus, signs of hypovolemia are </a:t>
            </a:r>
            <a:r>
              <a:rPr lang="en-US" b="1" dirty="0"/>
              <a:t>not</a:t>
            </a:r>
            <a:r>
              <a:rPr lang="en-US" dirty="0"/>
              <a:t> present unless there is a marked degree of free water loss</a:t>
            </a:r>
          </a:p>
        </p:txBody>
      </p:sp>
      <p:sp>
        <p:nvSpPr>
          <p:cNvPr id="4" name="Slide Number Placeholder 3"/>
          <p:cNvSpPr>
            <a:spLocks noGrp="1"/>
          </p:cNvSpPr>
          <p:nvPr>
            <p:ph type="sldNum" sz="quarter" idx="5"/>
          </p:nvPr>
        </p:nvSpPr>
        <p:spPr/>
        <p:txBody>
          <a:bodyPr/>
          <a:lstStyle/>
          <a:p>
            <a:fld id="{F9EABFC9-E1CF-754C-A7D6-2893EF2BEF99}" type="slidenum">
              <a:rPr lang="en-US" smtClean="0"/>
              <a:t>33</a:t>
            </a:fld>
            <a:endParaRPr lang="en-US"/>
          </a:p>
        </p:txBody>
      </p:sp>
    </p:spTree>
    <p:extLst>
      <p:ext uri="{BB962C8B-B14F-4D97-AF65-F5344CB8AC3E}">
        <p14:creationId xmlns:p14="http://schemas.microsoft.com/office/powerpoint/2010/main" val="375509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 DI usually has an abrupt onset.</a:t>
            </a:r>
          </a:p>
          <a:p>
            <a:r>
              <a:rPr lang="en-US" dirty="0"/>
              <a:t>Patients have a </a:t>
            </a:r>
            <a:r>
              <a:rPr lang="en-US" b="1" dirty="0"/>
              <a:t>constant need to drink</a:t>
            </a:r>
            <a:r>
              <a:rPr lang="en-US" dirty="0"/>
              <a:t>, have a </a:t>
            </a:r>
            <a:r>
              <a:rPr lang="en-US" b="1" dirty="0"/>
              <a:t>predilection for cold water</a:t>
            </a:r>
            <a:r>
              <a:rPr lang="en-US" dirty="0"/>
              <a:t>, and typically have </a:t>
            </a:r>
            <a:r>
              <a:rPr lang="en-US" b="1" dirty="0"/>
              <a:t>nocturia. </a:t>
            </a:r>
          </a:p>
          <a:p>
            <a:r>
              <a:rPr lang="en-US" dirty="0"/>
              <a:t>A serum osmolality of more than 295 </a:t>
            </a:r>
            <a:r>
              <a:rPr lang="en-US" dirty="0" err="1"/>
              <a:t>mOsm</a:t>
            </a:r>
            <a:r>
              <a:rPr lang="en-US" dirty="0"/>
              <a:t>/kg H2O suggests central DI, and less than 270 </a:t>
            </a:r>
            <a:r>
              <a:rPr lang="en-US" dirty="0" err="1"/>
              <a:t>mOsm</a:t>
            </a:r>
            <a:r>
              <a:rPr lang="en-US" dirty="0"/>
              <a:t>/kg H2O suggests compulsive water drinking.</a:t>
            </a:r>
          </a:p>
          <a:p>
            <a:r>
              <a:rPr lang="en-US" dirty="0"/>
              <a:t>Treatment – Desmopressin,  Aqueous vasopressin</a:t>
            </a:r>
          </a:p>
          <a:p>
            <a:r>
              <a:rPr lang="en-US" dirty="0"/>
              <a:t>By contrast, the compulsive water drinker may give a vague history of the onset and has large variations in water intake and urine output. </a:t>
            </a:r>
          </a:p>
          <a:p>
            <a:r>
              <a:rPr lang="en-US" dirty="0"/>
              <a:t>Nocturia is unusual in compulsive water drinkers </a:t>
            </a:r>
          </a:p>
          <a:p>
            <a:endParaRPr lang="en-US" dirty="0"/>
          </a:p>
          <a:p>
            <a:r>
              <a:rPr lang="en-US" i="1" dirty="0"/>
              <a:t>Congenital nephrogenic diabetes insipidus.</a:t>
            </a:r>
          </a:p>
          <a:p>
            <a:r>
              <a:rPr lang="en-US" sz="2000" dirty="0"/>
              <a:t>Mutations in genes for AVP v2-receptors or AQP2</a:t>
            </a:r>
          </a:p>
          <a:p>
            <a:r>
              <a:rPr lang="en-US" sz="2000" dirty="0"/>
              <a:t>Urine volumes are typically very high, and there is a risk for severe hypernatremia if patients do not have free access to water. </a:t>
            </a:r>
          </a:p>
          <a:p>
            <a:r>
              <a:rPr lang="en-US" sz="2000" dirty="0"/>
              <a:t>Patients must drink enough water to match urine output and prevent dehydration. </a:t>
            </a:r>
          </a:p>
          <a:p>
            <a:r>
              <a:rPr lang="en-US" sz="2000" dirty="0"/>
              <a:t>Therapy for congenital nephrogenic di is only partially effective and includes </a:t>
            </a:r>
          </a:p>
          <a:p>
            <a:pPr marL="674370" lvl="1" indent="-400050">
              <a:buFont typeface="+mj-lt"/>
              <a:buAutoNum type="romanLcPeriod"/>
            </a:pPr>
            <a:r>
              <a:rPr lang="en-US" sz="1800" dirty="0"/>
              <a:t>A thiazide diuretic</a:t>
            </a:r>
          </a:p>
          <a:p>
            <a:pPr marL="674370" lvl="1" indent="-400050">
              <a:buFont typeface="+mj-lt"/>
              <a:buAutoNum type="romanLcPeriod"/>
            </a:pPr>
            <a:r>
              <a:rPr lang="en-US" sz="1800" dirty="0"/>
              <a:t>A very-low-salt diet</a:t>
            </a:r>
          </a:p>
          <a:p>
            <a:pPr marL="674370" lvl="1" indent="-400050">
              <a:buFont typeface="+mj-lt"/>
              <a:buAutoNum type="romanLcPeriod"/>
            </a:pPr>
            <a:r>
              <a:rPr lang="en-US" sz="1800" dirty="0"/>
              <a:t>Indomethacin</a:t>
            </a:r>
            <a:endParaRPr lang="en-US" dirty="0"/>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34</a:t>
            </a:fld>
            <a:endParaRPr lang="en-US"/>
          </a:p>
        </p:txBody>
      </p:sp>
    </p:spTree>
    <p:extLst>
      <p:ext uri="{BB962C8B-B14F-4D97-AF65-F5344CB8AC3E}">
        <p14:creationId xmlns:p14="http://schemas.microsoft.com/office/powerpoint/2010/main" val="302595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loss of </a:t>
            </a:r>
            <a:r>
              <a:rPr lang="en-US" b="1" dirty="0"/>
              <a:t>solute-free water </a:t>
            </a:r>
            <a:r>
              <a:rPr lang="en-US" dirty="0"/>
              <a:t>(e.g., diabetes insipidus [DI]) has a lesser effect on intravascular volume because water is lost from all aqueous spaces in the body, and the body’s solute content remains unchanged. </a:t>
            </a:r>
          </a:p>
          <a:p>
            <a:r>
              <a:rPr lang="en-US" dirty="0"/>
              <a:t>Thus, in this case of disordered water balance, hypertonicity—rather than ECF volume contraction—predominates. </a:t>
            </a:r>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37</a:t>
            </a:fld>
            <a:endParaRPr lang="en-US"/>
          </a:p>
        </p:txBody>
      </p:sp>
    </p:spTree>
    <p:extLst>
      <p:ext uri="{BB962C8B-B14F-4D97-AF65-F5344CB8AC3E}">
        <p14:creationId xmlns:p14="http://schemas.microsoft.com/office/powerpoint/2010/main" val="1450389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lack of symptoms or discernible physical findings does not preclude volume depletion, and hemodynamic monitoring and administration of a fluid challenge may be necessary</a:t>
            </a:r>
            <a:r>
              <a:rPr lang="en-US" sz="14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postural pulse increment &gt; 30 beats/min has both sensitivity and specificity greater than 95% in the diagnosis of volume depletion</a:t>
            </a:r>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41</a:t>
            </a:fld>
            <a:endParaRPr lang="en-US"/>
          </a:p>
        </p:txBody>
      </p:sp>
    </p:spTree>
    <p:extLst>
      <p:ext uri="{BB962C8B-B14F-4D97-AF65-F5344CB8AC3E}">
        <p14:creationId xmlns:p14="http://schemas.microsoft.com/office/powerpoint/2010/main" val="3695990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healthy individuals, the ratio of blood urea nitrogen (BUN) to serum creatinine is approximately 10 to 20:1 (measured in milligrams per deciliter). In volume-contracted states, this ratio may increase because of an associated differential increase in urea reabsorption in the collecting duct. Several clinical conditions affect this ratio Upper gastrointestinal tract hemorrhage and administration of corticosteroids increase urea production, and hence the ratio of BUN to creatinine increases. </a:t>
            </a:r>
          </a:p>
          <a:p>
            <a:r>
              <a:rPr lang="en-US" dirty="0"/>
              <a:t>Malnutrition and liver disease diminish urea production, making the ratio less helpful.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Urine osmolality and specific gravity may be elevated in hypovolemic states, but may be altered by an underlying renal disease that leads to renal sodium wasting, concomitant intake of diuretics, or a solute diuresis. </a:t>
            </a:r>
          </a:p>
          <a:p>
            <a:r>
              <a:rPr lang="en-US" dirty="0"/>
              <a:t>Hypovolemia normally promotes avid renal sodium reabsorption, resulting in low urine sodium concentration and low fractional excretion of sodium. </a:t>
            </a:r>
          </a:p>
          <a:p>
            <a:r>
              <a:rPr lang="en-US" dirty="0"/>
              <a:t>Urine chloride follows a similar pattern because sodium and chloride are generally reabsorbed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*Volume depletion with metabolic alkalosis (e.g., with vomiting) is an exception because of the need to excrete the excess bicarbonate in conjunction with sodium to maintain electroneutrality; in this case, urine chloride concentration is a better index of ECF volume contraction.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42</a:t>
            </a:fld>
            <a:endParaRPr lang="en-US"/>
          </a:p>
        </p:txBody>
      </p:sp>
    </p:spTree>
    <p:extLst>
      <p:ext uri="{BB962C8B-B14F-4D97-AF65-F5344CB8AC3E}">
        <p14:creationId xmlns:p14="http://schemas.microsoft.com/office/powerpoint/2010/main" val="3014419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Estimating the magnitude of volume deficit is imprecise; thus a key component of successful treatment is frequent monitoring and adjustment of therapy.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Crystalloid solutions (isotonic or slightly hypotonic) with sodium as the principal cation are effective because they distribute primarily in the ECF. One third of an </a:t>
            </a:r>
            <a:r>
              <a:rPr lang="en-US" dirty="0" err="1"/>
              <a:t>infusate</a:t>
            </a:r>
            <a:r>
              <a:rPr lang="en-US" dirty="0"/>
              <a:t> of isotonic saline (0.9% </a:t>
            </a:r>
            <a:r>
              <a:rPr lang="en-US" dirty="0" err="1"/>
              <a:t>NaCl</a:t>
            </a:r>
            <a:r>
              <a:rPr lang="en-US" dirty="0"/>
              <a:t>) remains in the intravascular compartment, whereas two thirds distributes into the interstitial compartment. Colloid-containing solutions include human albumin (5% and 25%) and </a:t>
            </a:r>
            <a:r>
              <a:rPr lang="en-US" dirty="0" err="1"/>
              <a:t>hetastarch</a:t>
            </a:r>
            <a:r>
              <a:rPr lang="en-US" dirty="0"/>
              <a:t> (6% hydroxyethyl starch [HES]), which remain within the vascular compartment (provided the </a:t>
            </a:r>
            <a:r>
              <a:rPr lang="en-US" dirty="0" err="1"/>
              <a:t>transcapillary</a:t>
            </a:r>
            <a:r>
              <a:rPr lang="en-US" dirty="0"/>
              <a:t> barrier is intact and not disrupted by capillary leak states such as often occurs with multiorgan failure). The solutions augment the plasma oncotic pressure and thus expand the plasma volume by counteracting the capillary hydraulic pressure.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43</a:t>
            </a:fld>
            <a:endParaRPr lang="en-US"/>
          </a:p>
        </p:txBody>
      </p:sp>
    </p:spTree>
    <p:extLst>
      <p:ext uri="{BB962C8B-B14F-4D97-AF65-F5344CB8AC3E}">
        <p14:creationId xmlns:p14="http://schemas.microsoft.com/office/powerpoint/2010/main" val="676014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Renal sodium and water retention </a:t>
            </a:r>
            <a:r>
              <a:rPr lang="en-US" dirty="0"/>
              <a:t>secondary to arterial underfilling leads to an alteration in capillary hemodynamics that favors fluid movement from the intravascular compartment into the interstitium. In general, these two processes account for edema formation. </a:t>
            </a:r>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45</a:t>
            </a:fld>
            <a:endParaRPr lang="en-US"/>
          </a:p>
        </p:txBody>
      </p:sp>
    </p:spTree>
    <p:extLst>
      <p:ext uri="{BB962C8B-B14F-4D97-AF65-F5344CB8AC3E}">
        <p14:creationId xmlns:p14="http://schemas.microsoft.com/office/powerpoint/2010/main" val="397543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Movement occurs via</a:t>
            </a:r>
          </a:p>
          <a:p>
            <a:pPr marL="948690" lvl="2" indent="-400050">
              <a:buFont typeface="+mj-lt"/>
              <a:buAutoNum type="romanLcPeriod"/>
            </a:pPr>
            <a:r>
              <a:rPr lang="en-US" sz="2000" dirty="0"/>
              <a:t>Diffusion</a:t>
            </a:r>
          </a:p>
          <a:p>
            <a:pPr marL="948690" lvl="2" indent="-400050">
              <a:buFont typeface="+mj-lt"/>
              <a:buAutoNum type="romanLcPeriod"/>
            </a:pPr>
            <a:r>
              <a:rPr lang="en-US" sz="2000" dirty="0"/>
              <a:t>Facilitated diffusion</a:t>
            </a:r>
          </a:p>
          <a:p>
            <a:pPr marL="948690" lvl="2" indent="-400050">
              <a:buFont typeface="+mj-lt"/>
              <a:buAutoNum type="romanLcPeriod"/>
            </a:pPr>
            <a:r>
              <a:rPr lang="en-US" sz="2000" dirty="0"/>
              <a:t>Active transport</a:t>
            </a:r>
          </a:p>
          <a:p>
            <a:pPr marL="948690" lvl="2" indent="-400050">
              <a:buFont typeface="+mj-lt"/>
              <a:buAutoNum type="romanLcPeriod"/>
            </a:pPr>
            <a:r>
              <a:rPr lang="en-US" sz="2000" dirty="0"/>
              <a:t>Osmosis</a:t>
            </a:r>
          </a:p>
          <a:p>
            <a:pPr marL="948690" lvl="2" indent="-400050">
              <a:buFont typeface="+mj-lt"/>
              <a:buAutoNum type="romanLcPeriod"/>
            </a:pPr>
            <a:r>
              <a:rPr lang="en-US" sz="2000" dirty="0"/>
              <a:t>Hydrostatic pressure</a:t>
            </a:r>
          </a:p>
          <a:p>
            <a:pPr marL="948690" lvl="2" indent="-400050">
              <a:buFont typeface="+mj-lt"/>
              <a:buAutoNum type="romanLcPeriod"/>
            </a:pPr>
            <a:r>
              <a:rPr lang="en-US" sz="2000" dirty="0"/>
              <a:t>Oncotic pressure (reabsorption) “keeping the fluid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effective osmolality (tonicity) is the product of the solute concentration and its reflection coefficient (similar to the inverse of permeability). </a:t>
            </a:r>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10</a:t>
            </a:fld>
            <a:endParaRPr lang="en-US"/>
          </a:p>
        </p:txBody>
      </p:sp>
    </p:spTree>
    <p:extLst>
      <p:ext uri="{BB962C8B-B14F-4D97-AF65-F5344CB8AC3E}">
        <p14:creationId xmlns:p14="http://schemas.microsoft.com/office/powerpoint/2010/main" val="1839675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embarking on diuretic therapy, it is imperative to appreciate that ECF volume expansion may have occurred to compensate for arterial underfilling, as in HF and cirrhosis. </a:t>
            </a:r>
          </a:p>
          <a:p>
            <a:r>
              <a:rPr lang="en-US" dirty="0"/>
              <a:t>A judicious approach is therefore necessary to avoid a precipitous fall in cardiac output and tissue perfusion. </a:t>
            </a:r>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50</a:t>
            </a:fld>
            <a:endParaRPr lang="en-US"/>
          </a:p>
        </p:txBody>
      </p:sp>
    </p:spTree>
    <p:extLst>
      <p:ext uri="{BB962C8B-B14F-4D97-AF65-F5344CB8AC3E}">
        <p14:creationId xmlns:p14="http://schemas.microsoft.com/office/powerpoint/2010/main" val="237290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Clinical importance of plasma tonicity and the difference between tonicity and osmolality</a:t>
            </a:r>
          </a:p>
          <a:p>
            <a:r>
              <a:rPr lang="en-US" dirty="0"/>
              <a:t>Hyponatremia is, in most cases, accompanied by a fall in plasma tonicity, which results in osmotic water movement from the ECF </a:t>
            </a:r>
            <a:r>
              <a:rPr lang="en-US" b="1" dirty="0"/>
              <a:t>into</a:t>
            </a:r>
            <a:r>
              <a:rPr lang="en-US" dirty="0"/>
              <a:t> the cells, including brain cells, and can contribute to the neurologic symptoms of hyponatremia. In this setting, both the plasma tonicity and plasma osmolality are reduced.</a:t>
            </a:r>
          </a:p>
          <a:p>
            <a:r>
              <a:rPr lang="en-US" dirty="0"/>
              <a:t>Hypernatremia is accompanied by an increase in plasma tonicity, which results in osmotic water movement </a:t>
            </a:r>
            <a:r>
              <a:rPr lang="en-US" b="1" dirty="0"/>
              <a:t>out of</a:t>
            </a:r>
            <a:r>
              <a:rPr lang="en-US" dirty="0"/>
              <a:t> the cells, including brain cells, and can contribute to the neurologic symptoms of hypernatremia. In this setting, both the plasma osmolality and plasma tonicity are increased.</a:t>
            </a:r>
          </a:p>
          <a:p>
            <a:r>
              <a:rPr lang="en-US" dirty="0"/>
              <a:t>By contrast, urea accumulation in kidney failure is associated with urea equilibration across the cell membrane. The plasma osmolality is increased by the excess urea, but the plasma tonicity is </a:t>
            </a:r>
            <a:r>
              <a:rPr lang="en-US" b="1" dirty="0"/>
              <a:t>unchanged</a:t>
            </a:r>
            <a:r>
              <a:rPr lang="en-US" dirty="0"/>
              <a:t> because urea is an </a:t>
            </a:r>
            <a:r>
              <a:rPr lang="en-US" b="1" dirty="0"/>
              <a:t>ineffective</a:t>
            </a:r>
            <a:r>
              <a:rPr lang="en-US" dirty="0"/>
              <a:t> osmole. As a result, there is little transcellular water movement. If, however, a patient with kidney failure develops hyponatremia or hypernatremia, the changes in plasma tonicity will result in movement into and out of cells, respectively, similar to that seen in patients without kidney failure. The plasma osmolality may still be elevated in patients with hyponatremia, but the plasma tonicity will be reduced.</a:t>
            </a:r>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17</a:t>
            </a:fld>
            <a:endParaRPr lang="en-US"/>
          </a:p>
        </p:txBody>
      </p:sp>
    </p:spTree>
    <p:extLst>
      <p:ext uri="{BB962C8B-B14F-4D97-AF65-F5344CB8AC3E}">
        <p14:creationId xmlns:p14="http://schemas.microsoft.com/office/powerpoint/2010/main" val="107056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Water can freely cross almost all cell membranes and moves from an area of lower tonicity (higher water content) to an area of higher tonicity (lower water content).</a:t>
            </a:r>
          </a:p>
          <a:p>
            <a:r>
              <a:rPr lang="en-US" sz="1200" dirty="0"/>
              <a:t>The main difference between plasma tonicity and plasma osmolality is that plasma tonicity reflects the concentration of solutes that do not easily cross cell membranes (mostly sodium salts) and therefore affect the distribution of water between the cells and the </a:t>
            </a:r>
            <a:r>
              <a:rPr lang="en-US" sz="1200" dirty="0" err="1"/>
              <a:t>ecf</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contrast, the plasma osmolality also includes the osmotic contribution of urea, which is considered an "ineffective" osmole since it can equilibrate across the cell membrane and therefore has little effect on water movement across the cell membrane. Ethanol is another osmole that rapidly enters cells and therefore has no tonicity.</a:t>
            </a:r>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18</a:t>
            </a:fld>
            <a:endParaRPr lang="en-US"/>
          </a:p>
        </p:txBody>
      </p:sp>
    </p:spTree>
    <p:extLst>
      <p:ext uri="{BB962C8B-B14F-4D97-AF65-F5344CB8AC3E}">
        <p14:creationId xmlns:p14="http://schemas.microsoft.com/office/powerpoint/2010/main" val="479638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dirty="0"/>
              <a:t>ADH is produced in the hypothalamus &amp; delivered to the posterior pituitary for storage and release</a:t>
            </a:r>
            <a:endParaRPr lang="en-US" dirty="0"/>
          </a:p>
          <a:p>
            <a:pPr fontAlgn="base"/>
            <a:r>
              <a:rPr lang="en-US" dirty="0"/>
              <a:t>Additional actions </a:t>
            </a:r>
          </a:p>
          <a:p>
            <a:pPr lvl="1" fontAlgn="base"/>
            <a:r>
              <a:rPr lang="en-US" dirty="0"/>
              <a:t>ADH increases the permeability of the medullary portion of the collecting duct to urea. </a:t>
            </a:r>
          </a:p>
          <a:p>
            <a:pPr lvl="1" fontAlgn="base"/>
            <a:r>
              <a:rPr lang="en-US" dirty="0"/>
              <a:t>ADH stimulates reabsorption of </a:t>
            </a:r>
            <a:r>
              <a:rPr lang="en-US" dirty="0" err="1"/>
              <a:t>NaCl</a:t>
            </a:r>
            <a:r>
              <a:rPr lang="en-US" dirty="0"/>
              <a:t> by the thick ascending limb of Henle’s loop, the distal tubule, and the collecting duct.</a:t>
            </a:r>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20</a:t>
            </a:fld>
            <a:endParaRPr lang="en-US"/>
          </a:p>
        </p:txBody>
      </p:sp>
    </p:spTree>
    <p:extLst>
      <p:ext uri="{BB962C8B-B14F-4D97-AF65-F5344CB8AC3E}">
        <p14:creationId xmlns:p14="http://schemas.microsoft.com/office/powerpoint/2010/main" val="267169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acute effects of ADH just described, ADH regulates the expression of AQP2 (and AQP3). When large volumes of water are ingested over an extended period (e.g., psychogenic polydipsia), expression of AQP2 and AQP3 in the collecting duct is reduced. As a consequence, when water ingestion is restricted, these individuals cannot maximally concentrate their urine. Conversely, in states of restricted water ingestion, expression of AQP2 and AQP3 in the collecting duct increases and thus facilitates the excretion of maximally concentrated urine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shuttling of water channels into and out of the apical membrane provides a rapid mechanism for controlling permeability of the membrane to water.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Because the </a:t>
            </a:r>
            <a:r>
              <a:rPr lang="en-US" sz="1200" b="1" dirty="0"/>
              <a:t>basolateral membrane is freely permeable to water </a:t>
            </a:r>
            <a:r>
              <a:rPr lang="en-US" sz="1200" dirty="0"/>
              <a:t>as a result of the presence of AQP3 and AQP4 water channels, any water that enters the cell through apical membrane water channels exits across the basolateral membrane, thereby resulting in net absorption of water from the tubule lumen.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polypeptide AVP is synthesized in supraoptic and paraventricular nuclei of the hypothalamus and is secreted by the posterior pituitary gland. The predominant stimulus for AVP release under typical conditions is hypertonicity. Substantial reductions in EABV, however, act as a second, </a:t>
            </a:r>
            <a:r>
              <a:rPr lang="en-US" dirty="0" err="1"/>
              <a:t>nonosmotic</a:t>
            </a:r>
            <a:r>
              <a:rPr lang="en-US" dirty="0"/>
              <a:t> regulatory pathway.13 AVP release is suppressed n response to ECF volume overload sensed by increased afferent impulses from arterial baroreceptors and atrial receptors, whereas decreased ECF volume has the opposite effect. AVP release leads to antidiuresis and, at higher concentrations, to systemic vasoconstriction through the V1 receptors.14 The antidiuretic action of AVP results from the effect on the principal cell of the collecting duct through activation of the V2 receptor. AVP increases the synthesis and provokes the insertion of aquaporin 2 (AQP2) water channels into the luminal membrane, thereby allowing water to be reabsorbed down the favorable osmotic gradient. AVP also may lead to enhanced Na+ reabsorption and K+ secretion. AVP appears to have synergistic effects with aldosterone on sodium transport in the cortical collecting duct.15 AVP stimulates potassium secretion by the distal nephron, and this preserves potassium balance during ECF depletion, when circulating levels of vasopressin are high and tubular delivery of sodium and fluid is reduced.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21</a:t>
            </a:fld>
            <a:endParaRPr lang="en-US"/>
          </a:p>
        </p:txBody>
      </p:sp>
    </p:spTree>
    <p:extLst>
      <p:ext uri="{BB962C8B-B14F-4D97-AF65-F5344CB8AC3E}">
        <p14:creationId xmlns:p14="http://schemas.microsoft.com/office/powerpoint/2010/main" val="3326870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JGA is involved in the generation and release of </a:t>
            </a:r>
            <a:r>
              <a:rPr lang="en-US" b="1" dirty="0"/>
              <a:t>renin</a:t>
            </a:r>
            <a:r>
              <a:rPr lang="en-US" dirty="0"/>
              <a:t> from the kidney and in </a:t>
            </a:r>
            <a:r>
              <a:rPr lang="en-US" dirty="0" err="1"/>
              <a:t>tubuloglomerular</a:t>
            </a:r>
            <a:r>
              <a:rPr lang="en-US" dirty="0"/>
              <a:t> feedback (THF) </a:t>
            </a:r>
          </a:p>
          <a:p>
            <a:r>
              <a:rPr lang="en-US" dirty="0"/>
              <a:t>Renin secretion is inversely related to perfusion pressure and directly related to intrarenal tissue pressure. </a:t>
            </a:r>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25</a:t>
            </a:fld>
            <a:endParaRPr lang="en-US"/>
          </a:p>
        </p:txBody>
      </p:sp>
    </p:spTree>
    <p:extLst>
      <p:ext uri="{BB962C8B-B14F-4D97-AF65-F5344CB8AC3E}">
        <p14:creationId xmlns:p14="http://schemas.microsoft.com/office/powerpoint/2010/main" val="76009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 II has complex effects on GFR and renal plasma flow (RPF), but when the ECF volume is low, it preferentially increases renal efferent arteriolar tone, thus tending to preserve GFR; this is one reason that the RAAS contributes importantly to autoregulation of GFR. </a:t>
            </a:r>
          </a:p>
          <a:p>
            <a:r>
              <a:rPr lang="en-US" dirty="0"/>
              <a:t>Ang II also increases the filtration fraction by altering Starling forces across the glomerulus, which leads to enhanced proximal sodium and water retention.</a:t>
            </a:r>
          </a:p>
          <a:p>
            <a:r>
              <a:rPr lang="en-US" dirty="0"/>
              <a:t>Ang II also augments sympathetic neurotransmission and enhances the TGF mechanism. </a:t>
            </a:r>
          </a:p>
          <a:p>
            <a:r>
              <a:rPr lang="en-US" dirty="0"/>
              <a:t>In addition to these indirect mechanisms, Ang II directly enhances proximal tubular volume reabsorption by activating apical membrane sodium-hydrogen (Na+-H+) exchangers. </a:t>
            </a:r>
          </a:p>
          <a:p>
            <a:r>
              <a:rPr lang="en-US" dirty="0"/>
              <a:t>Ang II also enhances sodium absorption by stimulating secretion of aldosterone, which in turn increases sodium reabsorption in the cortical collecting tubule. </a:t>
            </a:r>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26</a:t>
            </a:fld>
            <a:endParaRPr lang="en-US"/>
          </a:p>
        </p:txBody>
      </p:sp>
    </p:spTree>
    <p:extLst>
      <p:ext uri="{BB962C8B-B14F-4D97-AF65-F5344CB8AC3E}">
        <p14:creationId xmlns:p14="http://schemas.microsoft.com/office/powerpoint/2010/main" val="295694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distended left atrium results in atrial-renal and atrial-hypothalamic reflexes enhance renal sodium and water excretion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Circulating levels of ANP and BNP are elevated in congestive heart failure (CHF) and in cirrhosis with ascites, but these levels are not sufficient to overcome the sodium-retaining effects of low RPP.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900" dirty="0"/>
              <a:t>These peptides augment sodium and water excretion by </a:t>
            </a:r>
          </a:p>
          <a:p>
            <a:pPr lvl="2"/>
            <a:r>
              <a:rPr lang="en-US" sz="1600" dirty="0"/>
              <a:t>Increasing the GFR</a:t>
            </a:r>
          </a:p>
          <a:p>
            <a:pPr lvl="2"/>
            <a:r>
              <a:rPr lang="en-US" sz="1600" dirty="0"/>
              <a:t>Dilating the afferent arteriole</a:t>
            </a:r>
          </a:p>
          <a:p>
            <a:pPr lvl="2"/>
            <a:r>
              <a:rPr lang="en-US" sz="1600" dirty="0"/>
              <a:t>Constricting the efferent arteriole. </a:t>
            </a:r>
          </a:p>
          <a:p>
            <a:pPr lvl="2"/>
            <a:r>
              <a:rPr lang="en-US" sz="1600" dirty="0"/>
              <a:t>Inhibit sodium reabsorption in the cortical collecting tubule and inner medullary collecting duct</a:t>
            </a:r>
          </a:p>
          <a:p>
            <a:pPr lvl="2"/>
            <a:r>
              <a:rPr lang="en-US" sz="1600" dirty="0"/>
              <a:t>Reduce renin and aldosterone secretion</a:t>
            </a:r>
          </a:p>
          <a:p>
            <a:pPr lvl="2"/>
            <a:r>
              <a:rPr lang="en-US" sz="1600" dirty="0"/>
              <a:t>Oppose the vasoconstrictive effects of Ang 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9EABFC9-E1CF-754C-A7D6-2893EF2BEF99}" type="slidenum">
              <a:rPr lang="en-US" smtClean="0"/>
              <a:t>27</a:t>
            </a:fld>
            <a:endParaRPr lang="en-US"/>
          </a:p>
        </p:txBody>
      </p:sp>
    </p:spTree>
    <p:extLst>
      <p:ext uri="{BB962C8B-B14F-4D97-AF65-F5344CB8AC3E}">
        <p14:creationId xmlns:p14="http://schemas.microsoft.com/office/powerpoint/2010/main" val="649387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1F37789D-9327-564F-BAED-6887B9C9D71E}" type="datetimeFigureOut">
              <a:rPr lang="en-US" smtClean="0"/>
              <a:t>2/7/21</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1FEB78A5-3BA1-7A46-93B1-38C75FF6E05F}" type="slidenum">
              <a:rPr lang="en-US" smtClean="0"/>
              <a:t>‹#›</a:t>
            </a:fld>
            <a:endParaRPr lang="en-US"/>
          </a:p>
        </p:txBody>
      </p:sp>
    </p:spTree>
    <p:extLst>
      <p:ext uri="{BB962C8B-B14F-4D97-AF65-F5344CB8AC3E}">
        <p14:creationId xmlns:p14="http://schemas.microsoft.com/office/powerpoint/2010/main" val="38485572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7789D-9327-564F-BAED-6887B9C9D71E}" type="datetimeFigureOut">
              <a:rPr lang="en-US" smtClean="0"/>
              <a:t>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B78A5-3BA1-7A46-93B1-38C75FF6E05F}" type="slidenum">
              <a:rPr lang="en-US" smtClean="0"/>
              <a:t>‹#›</a:t>
            </a:fld>
            <a:endParaRPr lang="en-US"/>
          </a:p>
        </p:txBody>
      </p:sp>
    </p:spTree>
    <p:extLst>
      <p:ext uri="{BB962C8B-B14F-4D97-AF65-F5344CB8AC3E}">
        <p14:creationId xmlns:p14="http://schemas.microsoft.com/office/powerpoint/2010/main" val="16998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7789D-9327-564F-BAED-6887B9C9D71E}" type="datetimeFigureOut">
              <a:rPr lang="en-US" smtClean="0"/>
              <a:t>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B78A5-3BA1-7A46-93B1-38C75FF6E05F}" type="slidenum">
              <a:rPr lang="en-US" smtClean="0"/>
              <a:t>‹#›</a:t>
            </a:fld>
            <a:endParaRPr lang="en-US"/>
          </a:p>
        </p:txBody>
      </p:sp>
    </p:spTree>
    <p:extLst>
      <p:ext uri="{BB962C8B-B14F-4D97-AF65-F5344CB8AC3E}">
        <p14:creationId xmlns:p14="http://schemas.microsoft.com/office/powerpoint/2010/main" val="103793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37789D-9327-564F-BAED-6887B9C9D71E}" type="datetimeFigureOut">
              <a:rPr lang="en-US" smtClean="0"/>
              <a:t>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B78A5-3BA1-7A46-93B1-38C75FF6E05F}" type="slidenum">
              <a:rPr lang="en-US" smtClean="0"/>
              <a:t>‹#›</a:t>
            </a:fld>
            <a:endParaRPr lang="en-US"/>
          </a:p>
        </p:txBody>
      </p:sp>
    </p:spTree>
    <p:extLst>
      <p:ext uri="{BB962C8B-B14F-4D97-AF65-F5344CB8AC3E}">
        <p14:creationId xmlns:p14="http://schemas.microsoft.com/office/powerpoint/2010/main" val="32329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1F37789D-9327-564F-BAED-6887B9C9D71E}" type="datetimeFigureOut">
              <a:rPr lang="en-US" smtClean="0"/>
              <a:t>2/7/21</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1FEB78A5-3BA1-7A46-93B1-38C75FF6E05F}" type="slidenum">
              <a:rPr lang="en-US" smtClean="0"/>
              <a:t>‹#›</a:t>
            </a:fld>
            <a:endParaRPr lang="en-US"/>
          </a:p>
        </p:txBody>
      </p:sp>
    </p:spTree>
    <p:extLst>
      <p:ext uri="{BB962C8B-B14F-4D97-AF65-F5344CB8AC3E}">
        <p14:creationId xmlns:p14="http://schemas.microsoft.com/office/powerpoint/2010/main" val="120022112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37789D-9327-564F-BAED-6887B9C9D71E}" type="datetimeFigureOut">
              <a:rPr lang="en-US" smtClean="0"/>
              <a:t>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B78A5-3BA1-7A46-93B1-38C75FF6E05F}" type="slidenum">
              <a:rPr lang="en-US" smtClean="0"/>
              <a:t>‹#›</a:t>
            </a:fld>
            <a:endParaRPr lang="en-US"/>
          </a:p>
        </p:txBody>
      </p:sp>
    </p:spTree>
    <p:extLst>
      <p:ext uri="{BB962C8B-B14F-4D97-AF65-F5344CB8AC3E}">
        <p14:creationId xmlns:p14="http://schemas.microsoft.com/office/powerpoint/2010/main" val="255917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37789D-9327-564F-BAED-6887B9C9D71E}" type="datetimeFigureOut">
              <a:rPr lang="en-US" smtClean="0"/>
              <a:t>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B78A5-3BA1-7A46-93B1-38C75FF6E05F}" type="slidenum">
              <a:rPr lang="en-US" smtClean="0"/>
              <a:t>‹#›</a:t>
            </a:fld>
            <a:endParaRPr lang="en-US"/>
          </a:p>
        </p:txBody>
      </p:sp>
    </p:spTree>
    <p:extLst>
      <p:ext uri="{BB962C8B-B14F-4D97-AF65-F5344CB8AC3E}">
        <p14:creationId xmlns:p14="http://schemas.microsoft.com/office/powerpoint/2010/main" val="251706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37789D-9327-564F-BAED-6887B9C9D71E}" type="datetimeFigureOut">
              <a:rPr lang="en-US" smtClean="0"/>
              <a:t>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B78A5-3BA1-7A46-93B1-38C75FF6E05F}" type="slidenum">
              <a:rPr lang="en-US" smtClean="0"/>
              <a:t>‹#›</a:t>
            </a:fld>
            <a:endParaRPr lang="en-US"/>
          </a:p>
        </p:txBody>
      </p:sp>
    </p:spTree>
    <p:extLst>
      <p:ext uri="{BB962C8B-B14F-4D97-AF65-F5344CB8AC3E}">
        <p14:creationId xmlns:p14="http://schemas.microsoft.com/office/powerpoint/2010/main" val="206293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7789D-9327-564F-BAED-6887B9C9D71E}" type="datetimeFigureOut">
              <a:rPr lang="en-US" smtClean="0"/>
              <a:t>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B78A5-3BA1-7A46-93B1-38C75FF6E05F}" type="slidenum">
              <a:rPr lang="en-US" smtClean="0"/>
              <a:t>‹#›</a:t>
            </a:fld>
            <a:endParaRPr lang="en-US"/>
          </a:p>
        </p:txBody>
      </p:sp>
    </p:spTree>
    <p:extLst>
      <p:ext uri="{BB962C8B-B14F-4D97-AF65-F5344CB8AC3E}">
        <p14:creationId xmlns:p14="http://schemas.microsoft.com/office/powerpoint/2010/main" val="354930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F37789D-9327-564F-BAED-6887B9C9D71E}" type="datetimeFigureOut">
              <a:rPr lang="en-US" smtClean="0"/>
              <a:t>2/7/21</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1FEB78A5-3BA1-7A46-93B1-38C75FF6E05F}"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742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F37789D-9327-564F-BAED-6887B9C9D71E}" type="datetimeFigureOut">
              <a:rPr lang="en-US" smtClean="0"/>
              <a:t>2/7/21</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1FEB78A5-3BA1-7A46-93B1-38C75FF6E05F}"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4432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F37789D-9327-564F-BAED-6887B9C9D71E}" type="datetimeFigureOut">
              <a:rPr lang="en-US" smtClean="0"/>
              <a:t>2/7/21</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1FEB78A5-3BA1-7A46-93B1-38C75FF6E05F}" type="slidenum">
              <a:rPr lang="en-US" smtClean="0"/>
              <a:t>‹#›</a:t>
            </a:fld>
            <a:endParaRPr lang="en-US"/>
          </a:p>
        </p:txBody>
      </p:sp>
    </p:spTree>
    <p:extLst>
      <p:ext uri="{BB962C8B-B14F-4D97-AF65-F5344CB8AC3E}">
        <p14:creationId xmlns:p14="http://schemas.microsoft.com/office/powerpoint/2010/main" val="10298509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0CE2-A9EB-654B-B5AD-CE401757BF45}"/>
              </a:ext>
            </a:extLst>
          </p:cNvPr>
          <p:cNvSpPr>
            <a:spLocks noGrp="1"/>
          </p:cNvSpPr>
          <p:nvPr>
            <p:ph type="ctrTitle"/>
          </p:nvPr>
        </p:nvSpPr>
        <p:spPr/>
        <p:txBody>
          <a:bodyPr/>
          <a:lstStyle/>
          <a:p>
            <a:r>
              <a:rPr lang="en-US" sz="4800" dirty="0"/>
              <a:t>DISORDERS OF BODY FLUID VOLUME </a:t>
            </a:r>
            <a:br>
              <a:rPr lang="en-US" sz="4800" dirty="0"/>
            </a:br>
            <a:r>
              <a:rPr lang="en-US" sz="4800" dirty="0"/>
              <a:t>(EFFECTIVE CIRCULATING VOLUME)</a:t>
            </a:r>
          </a:p>
        </p:txBody>
      </p:sp>
      <p:sp>
        <p:nvSpPr>
          <p:cNvPr id="3" name="Subtitle 2">
            <a:extLst>
              <a:ext uri="{FF2B5EF4-FFF2-40B4-BE49-F238E27FC236}">
                <a16:creationId xmlns:a16="http://schemas.microsoft.com/office/drawing/2014/main" id="{11E91C95-93BD-D74D-B2B1-E111F9D8CCF5}"/>
              </a:ext>
            </a:extLst>
          </p:cNvPr>
          <p:cNvSpPr>
            <a:spLocks noGrp="1"/>
          </p:cNvSpPr>
          <p:nvPr>
            <p:ph type="subTitle" idx="1"/>
          </p:nvPr>
        </p:nvSpPr>
        <p:spPr/>
        <p:txBody>
          <a:bodyPr/>
          <a:lstStyle/>
          <a:p>
            <a:r>
              <a:rPr lang="en-US" dirty="0"/>
              <a:t>DR JOYCE BWOMBENGI</a:t>
            </a:r>
          </a:p>
        </p:txBody>
      </p:sp>
    </p:spTree>
    <p:extLst>
      <p:ext uri="{BB962C8B-B14F-4D97-AF65-F5344CB8AC3E}">
        <p14:creationId xmlns:p14="http://schemas.microsoft.com/office/powerpoint/2010/main" val="3327121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95CF-8A61-F446-9316-7AE8624774C4}"/>
              </a:ext>
            </a:extLst>
          </p:cNvPr>
          <p:cNvSpPr>
            <a:spLocks noGrp="1"/>
          </p:cNvSpPr>
          <p:nvPr>
            <p:ph type="title"/>
          </p:nvPr>
        </p:nvSpPr>
        <p:spPr/>
        <p:txBody>
          <a:bodyPr>
            <a:normAutofit fontScale="90000"/>
          </a:bodyPr>
          <a:lstStyle/>
          <a:p>
            <a:r>
              <a:rPr lang="en-US" dirty="0"/>
              <a:t>Water movement between the spaces</a:t>
            </a:r>
          </a:p>
        </p:txBody>
      </p:sp>
      <p:sp>
        <p:nvSpPr>
          <p:cNvPr id="3" name="Content Placeholder 2">
            <a:extLst>
              <a:ext uri="{FF2B5EF4-FFF2-40B4-BE49-F238E27FC236}">
                <a16:creationId xmlns:a16="http://schemas.microsoft.com/office/drawing/2014/main" id="{6F9661AB-4560-5140-8A03-D7A26C2E4C81}"/>
              </a:ext>
            </a:extLst>
          </p:cNvPr>
          <p:cNvSpPr>
            <a:spLocks noGrp="1"/>
          </p:cNvSpPr>
          <p:nvPr>
            <p:ph sz="half" idx="1"/>
          </p:nvPr>
        </p:nvSpPr>
        <p:spPr/>
        <p:txBody>
          <a:bodyPr>
            <a:normAutofit fontScale="55000" lnSpcReduction="20000"/>
          </a:bodyPr>
          <a:lstStyle/>
          <a:p>
            <a:r>
              <a:rPr lang="en-US" sz="3800" dirty="0"/>
              <a:t>Water diffuses freely between the spaces in response to gradients in effective osmolality</a:t>
            </a:r>
          </a:p>
          <a:p>
            <a:r>
              <a:rPr lang="en-US" sz="3800" dirty="0"/>
              <a:t>Therefore the amount of water in different compartments depends on the quantity of effective osmoles in that compartment. </a:t>
            </a:r>
          </a:p>
          <a:p>
            <a:r>
              <a:rPr lang="en-US" sz="3800" dirty="0"/>
              <a:t>Movement occurs across the capillary wall and is governed by </a:t>
            </a:r>
            <a:r>
              <a:rPr lang="en-US" sz="3800" b="1" dirty="0"/>
              <a:t>starling forces</a:t>
            </a:r>
          </a:p>
          <a:p>
            <a:pPr marL="674370" lvl="1" indent="-400050">
              <a:buFont typeface="+mj-lt"/>
              <a:buAutoNum type="romanLcPeriod"/>
            </a:pPr>
            <a:r>
              <a:rPr lang="en-US" sz="3600" dirty="0"/>
              <a:t>The capillary hydrostatic pressure </a:t>
            </a:r>
          </a:p>
          <a:p>
            <a:pPr marL="674370" lvl="1" indent="-400050">
              <a:buFont typeface="+mj-lt"/>
              <a:buAutoNum type="romanLcPeriod"/>
            </a:pPr>
            <a:r>
              <a:rPr lang="en-US" sz="3600" dirty="0"/>
              <a:t>Colloid osmotic pressure</a:t>
            </a:r>
            <a:endParaRPr lang="en-US" sz="5100" dirty="0"/>
          </a:p>
          <a:p>
            <a:endParaRPr lang="en-US" sz="2400" dirty="0"/>
          </a:p>
          <a:p>
            <a:endParaRPr lang="en-US" dirty="0"/>
          </a:p>
        </p:txBody>
      </p:sp>
      <p:pic>
        <p:nvPicPr>
          <p:cNvPr id="10" name="Content Placeholder 9">
            <a:extLst>
              <a:ext uri="{FF2B5EF4-FFF2-40B4-BE49-F238E27FC236}">
                <a16:creationId xmlns:a16="http://schemas.microsoft.com/office/drawing/2014/main" id="{27C03F12-0E1A-FD4C-9F72-EA265D53F9AA}"/>
              </a:ext>
            </a:extLst>
          </p:cNvPr>
          <p:cNvPicPr>
            <a:picLocks noGrp="1" noChangeAspect="1"/>
          </p:cNvPicPr>
          <p:nvPr>
            <p:ph sz="half" idx="2"/>
          </p:nvPr>
        </p:nvPicPr>
        <p:blipFill>
          <a:blip r:embed="rId3"/>
          <a:stretch>
            <a:fillRect/>
          </a:stretch>
        </p:blipFill>
        <p:spPr>
          <a:xfrm>
            <a:off x="6588529" y="1455821"/>
            <a:ext cx="5093742" cy="4812631"/>
          </a:xfrm>
        </p:spPr>
      </p:pic>
    </p:spTree>
    <p:extLst>
      <p:ext uri="{BB962C8B-B14F-4D97-AF65-F5344CB8AC3E}">
        <p14:creationId xmlns:p14="http://schemas.microsoft.com/office/powerpoint/2010/main" val="3287886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5679B8-32F0-4940-83D4-6511928987A8}"/>
              </a:ext>
            </a:extLst>
          </p:cNvPr>
          <p:cNvSpPr>
            <a:spLocks noGrp="1"/>
          </p:cNvSpPr>
          <p:nvPr>
            <p:ph type="title"/>
          </p:nvPr>
        </p:nvSpPr>
        <p:spPr/>
        <p:txBody>
          <a:bodyPr/>
          <a:lstStyle/>
          <a:p>
            <a:r>
              <a:rPr lang="en-US" dirty="0"/>
              <a:t>Extracellular fluid ECF</a:t>
            </a:r>
          </a:p>
        </p:txBody>
      </p:sp>
      <p:sp>
        <p:nvSpPr>
          <p:cNvPr id="6" name="Content Placeholder 5">
            <a:extLst>
              <a:ext uri="{FF2B5EF4-FFF2-40B4-BE49-F238E27FC236}">
                <a16:creationId xmlns:a16="http://schemas.microsoft.com/office/drawing/2014/main" id="{1036018F-1FC4-DB41-BA4B-9E63AE4BF748}"/>
              </a:ext>
            </a:extLst>
          </p:cNvPr>
          <p:cNvSpPr>
            <a:spLocks noGrp="1"/>
          </p:cNvSpPr>
          <p:nvPr>
            <p:ph idx="1"/>
          </p:nvPr>
        </p:nvSpPr>
        <p:spPr/>
        <p:txBody>
          <a:bodyPr>
            <a:normAutofit fontScale="92500"/>
          </a:bodyPr>
          <a:lstStyle/>
          <a:p>
            <a:r>
              <a:rPr lang="en-US" sz="2400" dirty="0"/>
              <a:t>Amount varies with age and is increased in infants and young children</a:t>
            </a:r>
          </a:p>
          <a:p>
            <a:r>
              <a:rPr lang="en-US" sz="2400" dirty="0"/>
              <a:t>Components</a:t>
            </a:r>
          </a:p>
          <a:p>
            <a:pPr marL="857250" lvl="1" indent="-400050">
              <a:buFont typeface="+mj-lt"/>
              <a:buAutoNum type="romanLcPeriod"/>
            </a:pPr>
            <a:r>
              <a:rPr lang="en-US" sz="2000" dirty="0"/>
              <a:t>Plasma fluid (intravascular fluid ) - 20% of ECF</a:t>
            </a:r>
          </a:p>
          <a:p>
            <a:pPr marL="857250" lvl="1" indent="-400050">
              <a:buFont typeface="+mj-lt"/>
              <a:buAutoNum type="romanLcPeriod"/>
            </a:pPr>
            <a:r>
              <a:rPr lang="en-US" sz="2000" dirty="0"/>
              <a:t>Interstitial fluid -  found between the cells – 80% of ECF </a:t>
            </a:r>
          </a:p>
          <a:p>
            <a:pPr lvl="2" indent="0">
              <a:buNone/>
            </a:pPr>
            <a:r>
              <a:rPr lang="en-US" sz="1800" dirty="0"/>
              <a:t>Includes transcellular fluids (usually within epithelial-lined spaces) i.e. Lymph, Synovial fluid , Cerebrospinal fluid, Gastrointestinal tract fluids &amp; Fluids in the eyes and ears</a:t>
            </a:r>
          </a:p>
          <a:p>
            <a:pPr marL="468630" indent="-285750"/>
            <a:r>
              <a:rPr lang="en-US" sz="2400" dirty="0"/>
              <a:t>The </a:t>
            </a:r>
            <a:r>
              <a:rPr lang="en-US" sz="2400" b="1" dirty="0"/>
              <a:t>volume of ECF is the most important component in body fluid balance</a:t>
            </a:r>
            <a:r>
              <a:rPr lang="en-US" sz="2400" dirty="0"/>
              <a:t>. </a:t>
            </a:r>
          </a:p>
          <a:p>
            <a:pPr marL="742950" lvl="1" indent="-285750"/>
            <a:r>
              <a:rPr lang="en-US" sz="2000" dirty="0"/>
              <a:t>A significant loss of ECF volume results in hypovolemic shock</a:t>
            </a:r>
          </a:p>
          <a:p>
            <a:pPr marL="742950" lvl="1" indent="-285750"/>
            <a:r>
              <a:rPr lang="en-US" sz="2000" dirty="0"/>
              <a:t>Too much ECF  results in a fluid overload state</a:t>
            </a:r>
          </a:p>
        </p:txBody>
      </p:sp>
    </p:spTree>
    <p:extLst>
      <p:ext uri="{BB962C8B-B14F-4D97-AF65-F5344CB8AC3E}">
        <p14:creationId xmlns:p14="http://schemas.microsoft.com/office/powerpoint/2010/main" val="2547391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A49D-1B75-FF4E-B713-1427644818D3}"/>
              </a:ext>
            </a:extLst>
          </p:cNvPr>
          <p:cNvSpPr>
            <a:spLocks noGrp="1"/>
          </p:cNvSpPr>
          <p:nvPr>
            <p:ph type="title"/>
          </p:nvPr>
        </p:nvSpPr>
        <p:spPr/>
        <p:txBody>
          <a:bodyPr/>
          <a:lstStyle/>
          <a:p>
            <a:r>
              <a:rPr lang="en-US" dirty="0"/>
              <a:t>Extracellular fluid ECF</a:t>
            </a:r>
          </a:p>
        </p:txBody>
      </p:sp>
      <p:sp>
        <p:nvSpPr>
          <p:cNvPr id="3" name="Content Placeholder 2">
            <a:extLst>
              <a:ext uri="{FF2B5EF4-FFF2-40B4-BE49-F238E27FC236}">
                <a16:creationId xmlns:a16="http://schemas.microsoft.com/office/drawing/2014/main" id="{8BBABE1D-73D7-7840-A739-43CC38B0A191}"/>
              </a:ext>
            </a:extLst>
          </p:cNvPr>
          <p:cNvSpPr>
            <a:spLocks noGrp="1"/>
          </p:cNvSpPr>
          <p:nvPr>
            <p:ph idx="1"/>
          </p:nvPr>
        </p:nvSpPr>
        <p:spPr/>
        <p:txBody>
          <a:bodyPr>
            <a:normAutofit fontScale="92500" lnSpcReduction="10000"/>
          </a:bodyPr>
          <a:lstStyle/>
          <a:p>
            <a:pPr>
              <a:lnSpc>
                <a:spcPct val="150000"/>
              </a:lnSpc>
            </a:pPr>
            <a:r>
              <a:rPr lang="en-US" sz="2200" dirty="0"/>
              <a:t>ECF volume is determined by the </a:t>
            </a:r>
            <a:r>
              <a:rPr lang="en-US" sz="2200" b="1" dirty="0"/>
              <a:t>absolute amounts of sodium and water</a:t>
            </a:r>
            <a:endParaRPr lang="en-US" sz="2200" dirty="0"/>
          </a:p>
          <a:p>
            <a:pPr>
              <a:lnSpc>
                <a:spcPct val="150000"/>
              </a:lnSpc>
            </a:pPr>
            <a:r>
              <a:rPr lang="en-US" sz="2200" b="1" dirty="0"/>
              <a:t>The body monitors ECF volumes closely and sends messages</a:t>
            </a:r>
            <a:r>
              <a:rPr lang="en-US" sz="2200" dirty="0"/>
              <a:t> to the brain, kidneys, and pituitary gland to maintain HOMOESTASIS</a:t>
            </a:r>
          </a:p>
          <a:p>
            <a:pPr>
              <a:lnSpc>
                <a:spcPct val="150000"/>
              </a:lnSpc>
            </a:pPr>
            <a:r>
              <a:rPr lang="en-US" sz="2200" dirty="0"/>
              <a:t>Primary mechanisms involved in regulation include the actions of the </a:t>
            </a:r>
          </a:p>
          <a:p>
            <a:pPr marL="857250" lvl="1" indent="-400050">
              <a:buFont typeface="+mj-lt"/>
              <a:buAutoNum type="romanLcPeriod"/>
            </a:pPr>
            <a:r>
              <a:rPr lang="en-US" sz="1800" b="1" dirty="0"/>
              <a:t>Thirst center </a:t>
            </a:r>
            <a:r>
              <a:rPr lang="en-US" sz="1800" dirty="0"/>
              <a:t>in the hypothalamus</a:t>
            </a:r>
          </a:p>
          <a:p>
            <a:pPr marL="857250" lvl="1" indent="-400050">
              <a:buFont typeface="+mj-lt"/>
              <a:buAutoNum type="romanLcPeriod"/>
            </a:pPr>
            <a:r>
              <a:rPr lang="en-US" sz="1800" dirty="0"/>
              <a:t>Release of </a:t>
            </a:r>
            <a:r>
              <a:rPr lang="en-US" sz="1800" b="1" dirty="0"/>
              <a:t>antidiuretic hormone </a:t>
            </a:r>
            <a:r>
              <a:rPr lang="en-US" sz="1800" dirty="0"/>
              <a:t>(vasopressin—ADH) from the pituitary gland - promotes retention of sodium at the kidney</a:t>
            </a:r>
          </a:p>
          <a:p>
            <a:pPr marL="857250" lvl="1" indent="-400050">
              <a:buFont typeface="+mj-lt"/>
              <a:buAutoNum type="romanLcPeriod"/>
            </a:pPr>
            <a:r>
              <a:rPr lang="en-US" sz="1800" dirty="0"/>
              <a:t>Effects of the </a:t>
            </a:r>
            <a:r>
              <a:rPr lang="en-US" sz="1800" b="1" dirty="0"/>
              <a:t>renin-angiotensin-aldosterone (RAA) system </a:t>
            </a:r>
            <a:r>
              <a:rPr lang="en-US" sz="1800" dirty="0"/>
              <a:t>– promotes retention of sodium at the kidney</a:t>
            </a:r>
          </a:p>
          <a:p>
            <a:pPr marL="857250" lvl="1" indent="-400050">
              <a:buFont typeface="+mj-lt"/>
              <a:buAutoNum type="romanLcPeriod"/>
            </a:pPr>
            <a:r>
              <a:rPr lang="en-US" sz="1800" dirty="0"/>
              <a:t>Release of  natriuretic peptides which promotes excretion of sodium at the kidney</a:t>
            </a:r>
          </a:p>
          <a:p>
            <a:endParaRPr lang="en-US" dirty="0"/>
          </a:p>
        </p:txBody>
      </p:sp>
    </p:spTree>
    <p:extLst>
      <p:ext uri="{BB962C8B-B14F-4D97-AF65-F5344CB8AC3E}">
        <p14:creationId xmlns:p14="http://schemas.microsoft.com/office/powerpoint/2010/main" val="234719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AED4-1578-3946-BB8E-2EA200E4952B}"/>
              </a:ext>
            </a:extLst>
          </p:cNvPr>
          <p:cNvSpPr>
            <a:spLocks noGrp="1"/>
          </p:cNvSpPr>
          <p:nvPr>
            <p:ph type="title"/>
          </p:nvPr>
        </p:nvSpPr>
        <p:spPr/>
        <p:txBody>
          <a:bodyPr>
            <a:normAutofit fontScale="90000"/>
          </a:bodyPr>
          <a:lstStyle/>
          <a:p>
            <a:r>
              <a:rPr lang="en-US" dirty="0"/>
              <a:t>How does the body sense the amount of Extracellular volume?</a:t>
            </a:r>
          </a:p>
        </p:txBody>
      </p:sp>
      <p:sp>
        <p:nvSpPr>
          <p:cNvPr id="3" name="Content Placeholder 2">
            <a:extLst>
              <a:ext uri="{FF2B5EF4-FFF2-40B4-BE49-F238E27FC236}">
                <a16:creationId xmlns:a16="http://schemas.microsoft.com/office/drawing/2014/main" id="{CEE65917-C85E-E24D-8E00-4D1697FA4814}"/>
              </a:ext>
            </a:extLst>
          </p:cNvPr>
          <p:cNvSpPr>
            <a:spLocks noGrp="1"/>
          </p:cNvSpPr>
          <p:nvPr>
            <p:ph idx="1"/>
          </p:nvPr>
        </p:nvSpPr>
        <p:spPr/>
        <p:txBody>
          <a:bodyPr>
            <a:normAutofit/>
          </a:bodyPr>
          <a:lstStyle/>
          <a:p>
            <a:r>
              <a:rPr lang="en-US" sz="2000" dirty="0"/>
              <a:t>For the ECF volume to be regulated, there are </a:t>
            </a:r>
            <a:r>
              <a:rPr lang="en-US" sz="2000" b="1" dirty="0"/>
              <a:t>sensors</a:t>
            </a:r>
            <a:r>
              <a:rPr lang="en-US" sz="2000" dirty="0"/>
              <a:t> that detect blood volume and osmolality ,which then communicate with </a:t>
            </a:r>
            <a:r>
              <a:rPr lang="en-US" sz="2000" b="1" dirty="0"/>
              <a:t>effector organs </a:t>
            </a:r>
            <a:r>
              <a:rPr lang="en-US" sz="2000" dirty="0"/>
              <a:t>to </a:t>
            </a:r>
            <a:r>
              <a:rPr lang="en-US" sz="2000" dirty="0" err="1"/>
              <a:t>ie</a:t>
            </a:r>
            <a:r>
              <a:rPr lang="en-US" sz="2000" dirty="0"/>
              <a:t> brain, kidneys to bring out  volume balance</a:t>
            </a:r>
            <a:endParaRPr lang="en-US" sz="2000" i="1" dirty="0"/>
          </a:p>
          <a:p>
            <a:pPr marL="788670" lvl="1" indent="-514350">
              <a:buFont typeface="+mj-lt"/>
              <a:buAutoNum type="romanLcPeriod"/>
            </a:pPr>
            <a:r>
              <a:rPr lang="en-US" sz="2000" dirty="0"/>
              <a:t>Pressure sensors i.e.</a:t>
            </a:r>
          </a:p>
          <a:p>
            <a:pPr lvl="4"/>
            <a:r>
              <a:rPr lang="en-US" sz="2000" dirty="0"/>
              <a:t>Renal afferent glomerular arterioles (for renin)</a:t>
            </a:r>
          </a:p>
          <a:p>
            <a:pPr lvl="4"/>
            <a:r>
              <a:rPr lang="en-US" sz="2000" dirty="0"/>
              <a:t>Carotid sinus (for sympathetic activity)</a:t>
            </a:r>
          </a:p>
          <a:p>
            <a:pPr lvl="4"/>
            <a:r>
              <a:rPr lang="en-US" sz="2000" dirty="0"/>
              <a:t>Atria and ventricles (for natriuretic peptides)</a:t>
            </a:r>
            <a:endParaRPr lang="en-US" sz="2400" dirty="0"/>
          </a:p>
          <a:p>
            <a:pPr marL="788670" lvl="1" indent="-514350">
              <a:buFont typeface="+mj-lt"/>
              <a:buAutoNum type="romanLcPeriod"/>
            </a:pPr>
            <a:r>
              <a:rPr lang="en-US" sz="2000" dirty="0"/>
              <a:t>Osmoreceptors – detect concentration of solutes dissolved in blood </a:t>
            </a:r>
          </a:p>
          <a:p>
            <a:pPr lvl="4"/>
            <a:r>
              <a:rPr lang="en-US" sz="2000" dirty="0"/>
              <a:t>Hypothalamus (stimulates thirst)</a:t>
            </a:r>
          </a:p>
          <a:p>
            <a:pPr lvl="4"/>
            <a:r>
              <a:rPr lang="en-US" sz="2000" dirty="0"/>
              <a:t>Macula </a:t>
            </a:r>
            <a:r>
              <a:rPr lang="en-US" sz="2000" dirty="0" err="1"/>
              <a:t>densa</a:t>
            </a:r>
            <a:r>
              <a:rPr lang="en-US" sz="2000" dirty="0"/>
              <a:t> (JGA)</a:t>
            </a:r>
          </a:p>
          <a:p>
            <a:pPr lvl="1"/>
            <a:endParaRPr lang="en-US" sz="1800" b="1" dirty="0"/>
          </a:p>
          <a:p>
            <a:endParaRPr lang="en-US" dirty="0"/>
          </a:p>
          <a:p>
            <a:endParaRPr lang="en-US" dirty="0"/>
          </a:p>
          <a:p>
            <a:endParaRPr lang="en-US" dirty="0"/>
          </a:p>
        </p:txBody>
      </p:sp>
    </p:spTree>
    <p:extLst>
      <p:ext uri="{BB962C8B-B14F-4D97-AF65-F5344CB8AC3E}">
        <p14:creationId xmlns:p14="http://schemas.microsoft.com/office/powerpoint/2010/main" val="3935248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BA98-2794-2445-B441-9F517070BF95}"/>
              </a:ext>
            </a:extLst>
          </p:cNvPr>
          <p:cNvSpPr>
            <a:spLocks noGrp="1"/>
          </p:cNvSpPr>
          <p:nvPr>
            <p:ph type="title"/>
          </p:nvPr>
        </p:nvSpPr>
        <p:spPr/>
        <p:txBody>
          <a:bodyPr/>
          <a:lstStyle/>
          <a:p>
            <a:r>
              <a:rPr lang="en-US" dirty="0"/>
              <a:t>Regulation of volume</a:t>
            </a:r>
          </a:p>
        </p:txBody>
      </p:sp>
      <p:sp>
        <p:nvSpPr>
          <p:cNvPr id="3" name="Content Placeholder 2">
            <a:extLst>
              <a:ext uri="{FF2B5EF4-FFF2-40B4-BE49-F238E27FC236}">
                <a16:creationId xmlns:a16="http://schemas.microsoft.com/office/drawing/2014/main" id="{98726F6F-DF6E-EE46-B0B6-2E7FB8373E64}"/>
              </a:ext>
            </a:extLst>
          </p:cNvPr>
          <p:cNvSpPr>
            <a:spLocks noGrp="1"/>
          </p:cNvSpPr>
          <p:nvPr>
            <p:ph idx="1"/>
          </p:nvPr>
        </p:nvSpPr>
        <p:spPr>
          <a:xfrm>
            <a:off x="1066800" y="1858617"/>
            <a:ext cx="10058400" cy="4176423"/>
          </a:xfrm>
        </p:spPr>
        <p:txBody>
          <a:bodyPr>
            <a:noAutofit/>
          </a:bodyPr>
          <a:lstStyle/>
          <a:p>
            <a:r>
              <a:rPr lang="en-US" sz="2400" b="1" dirty="0"/>
              <a:t>Body volume is altered by altering sodium content</a:t>
            </a:r>
          </a:p>
          <a:p>
            <a:r>
              <a:rPr lang="en-US" sz="2400" dirty="0"/>
              <a:t>Body volume is sensed via multiple volume receptors (an </a:t>
            </a:r>
            <a:r>
              <a:rPr lang="en-US" sz="2400" i="1" dirty="0"/>
              <a:t>afferent </a:t>
            </a:r>
            <a:r>
              <a:rPr lang="en-US" sz="2400" dirty="0"/>
              <a:t>sensing limb - volume and stretch detectors distributed throughout the vascular bed)</a:t>
            </a:r>
          </a:p>
          <a:p>
            <a:r>
              <a:rPr lang="en-US" sz="2400" dirty="0"/>
              <a:t>This input is sent to the nervous system resulting in coordinated neural &amp; endocrine responses to regulate sodium excretion (an </a:t>
            </a:r>
            <a:r>
              <a:rPr lang="en-US" sz="2400" i="1" dirty="0"/>
              <a:t>efferent </a:t>
            </a:r>
            <a:r>
              <a:rPr lang="en-US" sz="2400" dirty="0"/>
              <a:t>effector limb) </a:t>
            </a:r>
          </a:p>
          <a:p>
            <a:r>
              <a:rPr lang="en-US" sz="2400" dirty="0"/>
              <a:t>Baroreceptors respond to vascular stretch</a:t>
            </a:r>
          </a:p>
          <a:p>
            <a:pPr marL="891540" lvl="2" indent="-342900">
              <a:buFont typeface="+mj-lt"/>
              <a:buAutoNum type="alphaLcPeriod"/>
            </a:pPr>
            <a:r>
              <a:rPr lang="en-US" sz="2000" dirty="0"/>
              <a:t>High pressure arterial stretch receptors - detect low perfusion pressure</a:t>
            </a:r>
          </a:p>
          <a:p>
            <a:pPr marL="891540" lvl="2" indent="-342900">
              <a:buFont typeface="+mj-lt"/>
              <a:buAutoNum type="alphaLcPeriod"/>
            </a:pPr>
            <a:r>
              <a:rPr lang="en-US" sz="2000" dirty="0"/>
              <a:t>Low pressure venous stretch receptors  - detect whether intravascular pressure is too high</a:t>
            </a:r>
          </a:p>
        </p:txBody>
      </p:sp>
    </p:spTree>
    <p:extLst>
      <p:ext uri="{BB962C8B-B14F-4D97-AF65-F5344CB8AC3E}">
        <p14:creationId xmlns:p14="http://schemas.microsoft.com/office/powerpoint/2010/main" val="4126804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A399-E33A-AC48-85A8-D6E581C62D83}"/>
              </a:ext>
            </a:extLst>
          </p:cNvPr>
          <p:cNvSpPr>
            <a:spLocks noGrp="1"/>
          </p:cNvSpPr>
          <p:nvPr>
            <p:ph type="title"/>
          </p:nvPr>
        </p:nvSpPr>
        <p:spPr/>
        <p:txBody>
          <a:bodyPr/>
          <a:lstStyle/>
          <a:p>
            <a:r>
              <a:rPr lang="en-US" dirty="0"/>
              <a:t>Effective circulating volume</a:t>
            </a:r>
          </a:p>
        </p:txBody>
      </p:sp>
      <p:sp>
        <p:nvSpPr>
          <p:cNvPr id="3" name="Content Placeholder 2">
            <a:extLst>
              <a:ext uri="{FF2B5EF4-FFF2-40B4-BE49-F238E27FC236}">
                <a16:creationId xmlns:a16="http://schemas.microsoft.com/office/drawing/2014/main" id="{0BCE65D2-D449-1C4F-9F50-52C1963618C8}"/>
              </a:ext>
            </a:extLst>
          </p:cNvPr>
          <p:cNvSpPr>
            <a:spLocks noGrp="1"/>
          </p:cNvSpPr>
          <p:nvPr>
            <p:ph idx="1"/>
          </p:nvPr>
        </p:nvSpPr>
        <p:spPr/>
        <p:txBody>
          <a:bodyPr>
            <a:normAutofit/>
          </a:bodyPr>
          <a:lstStyle/>
          <a:p>
            <a:r>
              <a:rPr lang="en-US" sz="2400" dirty="0"/>
              <a:t>a.k.a effective arterial blood volume - EABV</a:t>
            </a:r>
          </a:p>
          <a:p>
            <a:r>
              <a:rPr lang="en-US" sz="2400" dirty="0"/>
              <a:t>Of the total plasma volume, 85% is in venous circulation and 15% is in arterial circulation. </a:t>
            </a:r>
          </a:p>
          <a:p>
            <a:r>
              <a:rPr lang="en-US" sz="2400" b="1" dirty="0"/>
              <a:t>It is this small arterial volume (approximately 700 mL) that constitutes the effective circulating volume, which is responsible for tissue perfusion and regulation of the body’s salt and water balance</a:t>
            </a:r>
          </a:p>
          <a:p>
            <a:r>
              <a:rPr lang="en-US" sz="2400" dirty="0"/>
              <a:t>This blood volume is detected by the sensitive arterial baroreceptors</a:t>
            </a:r>
          </a:p>
          <a:p>
            <a:endParaRPr lang="en-US" dirty="0"/>
          </a:p>
        </p:txBody>
      </p:sp>
    </p:spTree>
    <p:extLst>
      <p:ext uri="{BB962C8B-B14F-4D97-AF65-F5344CB8AC3E}">
        <p14:creationId xmlns:p14="http://schemas.microsoft.com/office/powerpoint/2010/main" val="290796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A1F7-E884-7142-80B9-4B492A3E01F7}"/>
              </a:ext>
            </a:extLst>
          </p:cNvPr>
          <p:cNvSpPr>
            <a:spLocks noGrp="1"/>
          </p:cNvSpPr>
          <p:nvPr>
            <p:ph type="title"/>
          </p:nvPr>
        </p:nvSpPr>
        <p:spPr/>
        <p:txBody>
          <a:bodyPr/>
          <a:lstStyle/>
          <a:p>
            <a:r>
              <a:rPr lang="en-US" dirty="0"/>
              <a:t>Effective arterial blood volume…</a:t>
            </a:r>
          </a:p>
        </p:txBody>
      </p:sp>
      <p:sp>
        <p:nvSpPr>
          <p:cNvPr id="3" name="Content Placeholder 2">
            <a:extLst>
              <a:ext uri="{FF2B5EF4-FFF2-40B4-BE49-F238E27FC236}">
                <a16:creationId xmlns:a16="http://schemas.microsoft.com/office/drawing/2014/main" id="{77D4B275-CF9C-CC48-88A5-A3773B047316}"/>
              </a:ext>
            </a:extLst>
          </p:cNvPr>
          <p:cNvSpPr>
            <a:spLocks noGrp="1"/>
          </p:cNvSpPr>
          <p:nvPr>
            <p:ph idx="1"/>
          </p:nvPr>
        </p:nvSpPr>
        <p:spPr/>
        <p:txBody>
          <a:bodyPr>
            <a:normAutofit fontScale="92500"/>
          </a:bodyPr>
          <a:lstStyle/>
          <a:p>
            <a:r>
              <a:rPr lang="en-US" sz="2400" dirty="0"/>
              <a:t>The state of the EABV is often inferred from the behavior of the kidneys. </a:t>
            </a:r>
          </a:p>
          <a:p>
            <a:r>
              <a:rPr lang="en-US" sz="2400" dirty="0"/>
              <a:t>Loss of ECF volume can lead to a reduction in tissue perfusion. </a:t>
            </a:r>
          </a:p>
          <a:p>
            <a:r>
              <a:rPr lang="en-US" sz="2000" dirty="0"/>
              <a:t>NB: The ECF volume and tissue perfusion do not always change in the same direction. </a:t>
            </a:r>
          </a:p>
          <a:p>
            <a:pPr lvl="1"/>
            <a:r>
              <a:rPr lang="en-US" sz="2000" dirty="0"/>
              <a:t>Two common examples are heart failure with edema and cirrhosis with ascites. </a:t>
            </a:r>
          </a:p>
          <a:p>
            <a:pPr lvl="1"/>
            <a:r>
              <a:rPr lang="en-US" sz="2000" dirty="0"/>
              <a:t>In both disorders, the ECF volume is </a:t>
            </a:r>
            <a:r>
              <a:rPr lang="en-US" sz="2000" b="1" dirty="0"/>
              <a:t>increased</a:t>
            </a:r>
            <a:r>
              <a:rPr lang="en-US" sz="2000" dirty="0"/>
              <a:t>, but tissue perfusion is </a:t>
            </a:r>
            <a:r>
              <a:rPr lang="en-US" sz="2000" b="1" dirty="0"/>
              <a:t>reduced</a:t>
            </a:r>
            <a:r>
              <a:rPr lang="en-US" sz="2000" dirty="0"/>
              <a:t> due to </a:t>
            </a:r>
            <a:r>
              <a:rPr lang="en-US" sz="1900" dirty="0"/>
              <a:t>low cardiac output in most cases of heart failure &amp; vasodilation in cirrhosis</a:t>
            </a:r>
            <a:r>
              <a:rPr lang="en-US" sz="1800" dirty="0"/>
              <a:t>.</a:t>
            </a:r>
          </a:p>
          <a:p>
            <a:pPr lvl="1"/>
            <a:r>
              <a:rPr lang="en-US" sz="1900" dirty="0"/>
              <a:t>In both disorders, decreased tissue perfusion </a:t>
            </a:r>
            <a:r>
              <a:rPr lang="en-US" sz="1900" b="1" dirty="0"/>
              <a:t>activates sodium-retaining hormones, </a:t>
            </a:r>
            <a:r>
              <a:rPr lang="en-US" sz="1900" dirty="0"/>
              <a:t>which </a:t>
            </a:r>
            <a:r>
              <a:rPr lang="en-US" sz="1900" b="1" dirty="0"/>
              <a:t>increase the extracellular volume</a:t>
            </a:r>
            <a:r>
              <a:rPr lang="en-US" sz="1900" dirty="0"/>
              <a:t> but, due to the underlying disease, do not normalize tissue perfusion.</a:t>
            </a:r>
          </a:p>
        </p:txBody>
      </p:sp>
    </p:spTree>
    <p:extLst>
      <p:ext uri="{BB962C8B-B14F-4D97-AF65-F5344CB8AC3E}">
        <p14:creationId xmlns:p14="http://schemas.microsoft.com/office/powerpoint/2010/main" val="2552038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2721-8574-A541-99A0-603C3B9702F7}"/>
              </a:ext>
            </a:extLst>
          </p:cNvPr>
          <p:cNvSpPr>
            <a:spLocks noGrp="1"/>
          </p:cNvSpPr>
          <p:nvPr>
            <p:ph type="title"/>
          </p:nvPr>
        </p:nvSpPr>
        <p:spPr/>
        <p:txBody>
          <a:bodyPr/>
          <a:lstStyle/>
          <a:p>
            <a:r>
              <a:rPr lang="en-US" dirty="0"/>
              <a:t>Plasma osmolality</a:t>
            </a:r>
          </a:p>
        </p:txBody>
      </p:sp>
      <p:sp>
        <p:nvSpPr>
          <p:cNvPr id="3" name="Content Placeholder 2">
            <a:extLst>
              <a:ext uri="{FF2B5EF4-FFF2-40B4-BE49-F238E27FC236}">
                <a16:creationId xmlns:a16="http://schemas.microsoft.com/office/drawing/2014/main" id="{7369183C-6864-8440-B69D-132345CC8389}"/>
              </a:ext>
            </a:extLst>
          </p:cNvPr>
          <p:cNvSpPr>
            <a:spLocks noGrp="1"/>
          </p:cNvSpPr>
          <p:nvPr>
            <p:ph idx="1"/>
          </p:nvPr>
        </p:nvSpPr>
        <p:spPr>
          <a:xfrm>
            <a:off x="1066800" y="1840832"/>
            <a:ext cx="10058400" cy="4194208"/>
          </a:xfrm>
        </p:spPr>
        <p:txBody>
          <a:bodyPr>
            <a:normAutofit/>
          </a:bodyPr>
          <a:lstStyle/>
          <a:p>
            <a:r>
              <a:rPr lang="en-US" sz="2000" dirty="0"/>
              <a:t>The plasma osmolality (Posm) is determined by the </a:t>
            </a:r>
            <a:r>
              <a:rPr lang="en-US" sz="2000" b="1" dirty="0"/>
              <a:t>ratio</a:t>
            </a:r>
            <a:r>
              <a:rPr lang="en-US" sz="2000" dirty="0"/>
              <a:t> of plasma solutes and plasma water. </a:t>
            </a:r>
          </a:p>
          <a:p>
            <a:r>
              <a:rPr lang="en-US" sz="2000" dirty="0"/>
              <a:t>Most of the plasma solutes are sodium salts , glucose, and urea. </a:t>
            </a:r>
          </a:p>
          <a:p>
            <a:r>
              <a:rPr lang="en-US" sz="2000" dirty="0"/>
              <a:t>The normal Posm is </a:t>
            </a:r>
            <a:r>
              <a:rPr lang="en-US" sz="2000" b="1" dirty="0"/>
              <a:t>275 to 290 </a:t>
            </a:r>
            <a:r>
              <a:rPr lang="en-US" sz="2000" b="1" dirty="0" err="1"/>
              <a:t>mosmol</a:t>
            </a:r>
            <a:r>
              <a:rPr lang="en-US" sz="2000" b="1" dirty="0"/>
              <a:t>/kg.</a:t>
            </a:r>
          </a:p>
          <a:p>
            <a:r>
              <a:rPr lang="en-US" sz="2000" dirty="0"/>
              <a:t>The plasma osmolality can be estimated from the following equation :</a:t>
            </a:r>
            <a:endParaRPr lang="en-US" sz="2400" dirty="0"/>
          </a:p>
          <a:p>
            <a:pPr lvl="5"/>
            <a:r>
              <a:rPr lang="en-US" sz="2400" dirty="0"/>
              <a:t> Posm  =  2  x  [Na] + [Glucose] + [Urea]</a:t>
            </a:r>
          </a:p>
          <a:p>
            <a:r>
              <a:rPr lang="en-US" sz="2000" dirty="0"/>
              <a:t>The contributions of glucose and urea are small when their conc. are within the normal range; they become significant when marked elevations develop i.e. uncontrolled diabetes mellitus or reduced kidney function, respectively.</a:t>
            </a:r>
          </a:p>
        </p:txBody>
      </p:sp>
    </p:spTree>
    <p:extLst>
      <p:ext uri="{BB962C8B-B14F-4D97-AF65-F5344CB8AC3E}">
        <p14:creationId xmlns:p14="http://schemas.microsoft.com/office/powerpoint/2010/main" val="3719431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47AF7-FE54-754C-BF2B-2AA586935ADD}"/>
              </a:ext>
            </a:extLst>
          </p:cNvPr>
          <p:cNvSpPr>
            <a:spLocks noGrp="1"/>
          </p:cNvSpPr>
          <p:nvPr>
            <p:ph type="title"/>
          </p:nvPr>
        </p:nvSpPr>
        <p:spPr>
          <a:xfrm>
            <a:off x="1066800" y="642594"/>
            <a:ext cx="10058400" cy="1460526"/>
          </a:xfrm>
        </p:spPr>
        <p:txBody>
          <a:bodyPr>
            <a:normAutofit/>
          </a:bodyPr>
          <a:lstStyle/>
          <a:p>
            <a:r>
              <a:rPr lang="en-US" dirty="0"/>
              <a:t>Plasma tonicity (Effective plasma osmolality) </a:t>
            </a:r>
          </a:p>
        </p:txBody>
      </p:sp>
      <p:sp>
        <p:nvSpPr>
          <p:cNvPr id="3" name="Content Placeholder 2">
            <a:extLst>
              <a:ext uri="{FF2B5EF4-FFF2-40B4-BE49-F238E27FC236}">
                <a16:creationId xmlns:a16="http://schemas.microsoft.com/office/drawing/2014/main" id="{F6AEF877-A610-2841-9988-5ADCE2CAB918}"/>
              </a:ext>
            </a:extLst>
          </p:cNvPr>
          <p:cNvSpPr>
            <a:spLocks noGrp="1"/>
          </p:cNvSpPr>
          <p:nvPr>
            <p:ph idx="1"/>
          </p:nvPr>
        </p:nvSpPr>
        <p:spPr/>
        <p:txBody>
          <a:bodyPr>
            <a:normAutofit fontScale="92500" lnSpcReduction="20000"/>
          </a:bodyPr>
          <a:lstStyle/>
          <a:p>
            <a:pPr>
              <a:lnSpc>
                <a:spcPct val="150000"/>
              </a:lnSpc>
            </a:pPr>
            <a:r>
              <a:rPr lang="en-US" sz="2800" dirty="0"/>
              <a:t>Parameter sensed by osmoreceptors and determines the transcellular distribution of water. </a:t>
            </a:r>
          </a:p>
          <a:p>
            <a:pPr>
              <a:lnSpc>
                <a:spcPct val="150000"/>
              </a:lnSpc>
            </a:pPr>
            <a:r>
              <a:rPr lang="en-US" sz="2800" dirty="0"/>
              <a:t>The formulas used to estimate plasma tonicity are similar to those for the plasma osmolality with the one exception that the contribution of urea is not included:</a:t>
            </a:r>
          </a:p>
          <a:p>
            <a:pPr lvl="2">
              <a:lnSpc>
                <a:spcPct val="150000"/>
              </a:lnSpc>
            </a:pPr>
            <a:r>
              <a:rPr lang="en-US" sz="2000" dirty="0"/>
              <a:t> </a:t>
            </a:r>
            <a:r>
              <a:rPr lang="en-US" sz="2400" dirty="0"/>
              <a:t>Plasma tonicity  =  2  x  [Na] + [glucose] (if glucose is measured in mmol/L)</a:t>
            </a:r>
          </a:p>
          <a:p>
            <a:endParaRPr lang="en-US" dirty="0"/>
          </a:p>
        </p:txBody>
      </p:sp>
    </p:spTree>
    <p:extLst>
      <p:ext uri="{BB962C8B-B14F-4D97-AF65-F5344CB8AC3E}">
        <p14:creationId xmlns:p14="http://schemas.microsoft.com/office/powerpoint/2010/main" val="333133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7D3A-69F4-2A4D-A832-25FA1E5B56D4}"/>
              </a:ext>
            </a:extLst>
          </p:cNvPr>
          <p:cNvSpPr>
            <a:spLocks noGrp="1"/>
          </p:cNvSpPr>
          <p:nvPr>
            <p:ph type="title"/>
          </p:nvPr>
        </p:nvSpPr>
        <p:spPr>
          <a:xfrm>
            <a:off x="1066800" y="642594"/>
            <a:ext cx="5032917" cy="1989094"/>
          </a:xfrm>
        </p:spPr>
        <p:txBody>
          <a:bodyPr>
            <a:normAutofit fontScale="90000"/>
          </a:bodyPr>
          <a:lstStyle/>
          <a:p>
            <a:pPr>
              <a:lnSpc>
                <a:spcPct val="150000"/>
              </a:lnSpc>
            </a:pPr>
            <a:r>
              <a:rPr lang="en-US" dirty="0"/>
              <a:t>Regulation of Osmolality</a:t>
            </a:r>
          </a:p>
        </p:txBody>
      </p:sp>
      <p:sp>
        <p:nvSpPr>
          <p:cNvPr id="7" name="Content Placeholder 6">
            <a:extLst>
              <a:ext uri="{FF2B5EF4-FFF2-40B4-BE49-F238E27FC236}">
                <a16:creationId xmlns:a16="http://schemas.microsoft.com/office/drawing/2014/main" id="{26BA0796-DD29-914B-9C1A-4F13167AEE16}"/>
              </a:ext>
            </a:extLst>
          </p:cNvPr>
          <p:cNvSpPr>
            <a:spLocks noGrp="1"/>
          </p:cNvSpPr>
          <p:nvPr>
            <p:ph sz="half" idx="1"/>
          </p:nvPr>
        </p:nvSpPr>
        <p:spPr>
          <a:xfrm>
            <a:off x="1066800" y="2631688"/>
            <a:ext cx="4754880" cy="3220472"/>
          </a:xfrm>
        </p:spPr>
        <p:txBody>
          <a:bodyPr/>
          <a:lstStyle/>
          <a:p>
            <a:pPr>
              <a:lnSpc>
                <a:spcPct val="150000"/>
              </a:lnSpc>
            </a:pPr>
            <a:r>
              <a:rPr lang="en-US" sz="2000" dirty="0"/>
              <a:t>All body components have an almost similar osmolality</a:t>
            </a:r>
          </a:p>
          <a:p>
            <a:pPr>
              <a:lnSpc>
                <a:spcPct val="150000"/>
              </a:lnSpc>
            </a:pPr>
            <a:r>
              <a:rPr lang="en-US" sz="2000" dirty="0"/>
              <a:t>The osmoreceptors control water intake by altering thirst &amp; control water excretion by altering vasopressin release</a:t>
            </a:r>
          </a:p>
          <a:p>
            <a:endParaRPr lang="en-US" dirty="0"/>
          </a:p>
        </p:txBody>
      </p:sp>
      <p:pic>
        <p:nvPicPr>
          <p:cNvPr id="8" name="Content Placeholder 4">
            <a:extLst>
              <a:ext uri="{FF2B5EF4-FFF2-40B4-BE49-F238E27FC236}">
                <a16:creationId xmlns:a16="http://schemas.microsoft.com/office/drawing/2014/main" id="{19FC8FE8-63AE-4A46-BD83-77DF37D51EA1}"/>
              </a:ext>
            </a:extLst>
          </p:cNvPr>
          <p:cNvPicPr>
            <a:picLocks noGrp="1" noChangeAspect="1"/>
          </p:cNvPicPr>
          <p:nvPr>
            <p:ph sz="half" idx="2"/>
          </p:nvPr>
        </p:nvPicPr>
        <p:blipFill>
          <a:blip r:embed="rId2"/>
          <a:stretch>
            <a:fillRect/>
          </a:stretch>
        </p:blipFill>
        <p:spPr>
          <a:xfrm>
            <a:off x="5606716" y="389931"/>
            <a:ext cx="6244389" cy="6047264"/>
          </a:xfrm>
          <a:prstGeom prst="rect">
            <a:avLst/>
          </a:prstGeom>
        </p:spPr>
      </p:pic>
    </p:spTree>
    <p:extLst>
      <p:ext uri="{BB962C8B-B14F-4D97-AF65-F5344CB8AC3E}">
        <p14:creationId xmlns:p14="http://schemas.microsoft.com/office/powerpoint/2010/main" val="163158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248F-622D-5A4B-B995-D4429EBF103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41BE5FA-7AE6-6B44-8F22-69009AD13DCE}"/>
              </a:ext>
            </a:extLst>
          </p:cNvPr>
          <p:cNvSpPr>
            <a:spLocks noGrp="1"/>
          </p:cNvSpPr>
          <p:nvPr>
            <p:ph idx="1"/>
          </p:nvPr>
        </p:nvSpPr>
        <p:spPr>
          <a:xfrm>
            <a:off x="1066799" y="2103120"/>
            <a:ext cx="10447421" cy="3931920"/>
          </a:xfrm>
        </p:spPr>
        <p:txBody>
          <a:bodyPr>
            <a:normAutofit lnSpcReduction="10000"/>
          </a:bodyPr>
          <a:lstStyle/>
          <a:p>
            <a:pPr marL="400050" indent="-400050">
              <a:buFont typeface="+mj-lt"/>
              <a:buAutoNum type="romanLcPeriod"/>
            </a:pPr>
            <a:r>
              <a:rPr lang="en-US" sz="2400" dirty="0"/>
              <a:t>Recap of Normal body Water compartments</a:t>
            </a:r>
          </a:p>
          <a:p>
            <a:pPr marL="400050" indent="-400050">
              <a:buFont typeface="+mj-lt"/>
              <a:buAutoNum type="romanLcPeriod"/>
            </a:pPr>
            <a:r>
              <a:rPr lang="en-US" sz="2400" dirty="0"/>
              <a:t>Water balance</a:t>
            </a:r>
          </a:p>
          <a:p>
            <a:pPr marL="400050" indent="-400050">
              <a:buFont typeface="+mj-lt"/>
              <a:buAutoNum type="romanLcPeriod"/>
            </a:pPr>
            <a:r>
              <a:rPr lang="en-US" sz="2400" dirty="0"/>
              <a:t>Definition of key terms</a:t>
            </a:r>
          </a:p>
          <a:p>
            <a:pPr marL="400050" indent="-400050">
              <a:buFont typeface="+mj-lt"/>
              <a:buAutoNum type="romanLcPeriod"/>
            </a:pPr>
            <a:r>
              <a:rPr lang="en-US" sz="2400" dirty="0"/>
              <a:t>How the body senses the amount of Extracellular volume</a:t>
            </a:r>
          </a:p>
          <a:p>
            <a:pPr marL="400050" indent="-400050">
              <a:buFont typeface="+mj-lt"/>
              <a:buAutoNum type="romanLcPeriod"/>
            </a:pPr>
            <a:r>
              <a:rPr lang="en-US" sz="2400" dirty="0"/>
              <a:t>Effective circulating volume</a:t>
            </a:r>
          </a:p>
          <a:p>
            <a:pPr marL="400050" indent="-400050">
              <a:buFont typeface="+mj-lt"/>
              <a:buAutoNum type="romanLcPeriod"/>
            </a:pPr>
            <a:r>
              <a:rPr lang="en-US" sz="2400" dirty="0"/>
              <a:t>Plasma osmolality &amp; plasma tonicity</a:t>
            </a:r>
          </a:p>
          <a:p>
            <a:pPr marL="400050" indent="-400050">
              <a:buFont typeface="+mj-lt"/>
              <a:buAutoNum type="romanLcPeriod"/>
            </a:pPr>
            <a:r>
              <a:rPr lang="en-US" sz="2400" dirty="0"/>
              <a:t>Regulation of water and sodium balance - Renal Handling of Water</a:t>
            </a:r>
          </a:p>
          <a:p>
            <a:pPr marL="400050" indent="-400050">
              <a:buFont typeface="+mj-lt"/>
              <a:buAutoNum type="romanLcPeriod"/>
            </a:pPr>
            <a:r>
              <a:rPr lang="en-US" sz="2400" dirty="0"/>
              <a:t>Disorders of body fluid compartments</a:t>
            </a:r>
          </a:p>
        </p:txBody>
      </p:sp>
    </p:spTree>
    <p:extLst>
      <p:ext uri="{BB962C8B-B14F-4D97-AF65-F5344CB8AC3E}">
        <p14:creationId xmlns:p14="http://schemas.microsoft.com/office/powerpoint/2010/main" val="1639414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78A4-1202-DB4C-834F-4C95ACD5764B}"/>
              </a:ext>
            </a:extLst>
          </p:cNvPr>
          <p:cNvSpPr>
            <a:spLocks noGrp="1"/>
          </p:cNvSpPr>
          <p:nvPr>
            <p:ph type="title"/>
          </p:nvPr>
        </p:nvSpPr>
        <p:spPr/>
        <p:txBody>
          <a:bodyPr>
            <a:normAutofit fontScale="90000"/>
          </a:bodyPr>
          <a:lstStyle/>
          <a:p>
            <a:r>
              <a:rPr lang="en-US" sz="3600" dirty="0"/>
              <a:t>Osmoreceptor-ADH feedback system for control of extracellular fluid sodium concentration and osmolarity.</a:t>
            </a:r>
            <a:r>
              <a:rPr lang="en-US" dirty="0"/>
              <a:t> </a:t>
            </a:r>
          </a:p>
        </p:txBody>
      </p:sp>
      <p:pic>
        <p:nvPicPr>
          <p:cNvPr id="17" name="Content Placeholder 16">
            <a:extLst>
              <a:ext uri="{FF2B5EF4-FFF2-40B4-BE49-F238E27FC236}">
                <a16:creationId xmlns:a16="http://schemas.microsoft.com/office/drawing/2014/main" id="{2ABB4259-48D2-DD46-A1D4-97A178B94D5A}"/>
              </a:ext>
            </a:extLst>
          </p:cNvPr>
          <p:cNvPicPr>
            <a:picLocks noGrp="1" noChangeAspect="1"/>
          </p:cNvPicPr>
          <p:nvPr>
            <p:ph sz="half" idx="1"/>
          </p:nvPr>
        </p:nvPicPr>
        <p:blipFill>
          <a:blip r:embed="rId3"/>
          <a:stretch>
            <a:fillRect/>
          </a:stretch>
        </p:blipFill>
        <p:spPr>
          <a:xfrm>
            <a:off x="1066800" y="2193468"/>
            <a:ext cx="4754563" cy="3568026"/>
          </a:xfrm>
        </p:spPr>
      </p:pic>
      <p:sp>
        <p:nvSpPr>
          <p:cNvPr id="20" name="Content Placeholder 19">
            <a:extLst>
              <a:ext uri="{FF2B5EF4-FFF2-40B4-BE49-F238E27FC236}">
                <a16:creationId xmlns:a16="http://schemas.microsoft.com/office/drawing/2014/main" id="{0C62431D-F9D1-1546-9A52-555401411E81}"/>
              </a:ext>
            </a:extLst>
          </p:cNvPr>
          <p:cNvSpPr>
            <a:spLocks noGrp="1"/>
          </p:cNvSpPr>
          <p:nvPr>
            <p:ph sz="half" idx="2"/>
          </p:nvPr>
        </p:nvSpPr>
        <p:spPr/>
        <p:txBody>
          <a:bodyPr>
            <a:normAutofit/>
          </a:bodyPr>
          <a:lstStyle/>
          <a:p>
            <a:r>
              <a:rPr lang="en-US" sz="2000" dirty="0"/>
              <a:t>ADH also known as vasopressin</a:t>
            </a:r>
          </a:p>
          <a:p>
            <a:r>
              <a:rPr lang="en-US" sz="2000" dirty="0"/>
              <a:t>Osmoreceptors in the hypothalamus detect an ↑ in the concentration of blood plasma → </a:t>
            </a:r>
            <a:r>
              <a:rPr lang="en-US" sz="2000" b="1" dirty="0"/>
              <a:t>hypothalamus</a:t>
            </a:r>
            <a:r>
              <a:rPr lang="en-US" sz="2000" dirty="0"/>
              <a:t> signals the release of </a:t>
            </a:r>
            <a:r>
              <a:rPr lang="en-US" sz="2000" b="1" dirty="0"/>
              <a:t>ADH from the posterior pituitary</a:t>
            </a:r>
            <a:r>
              <a:rPr lang="en-US" sz="2000" dirty="0"/>
              <a:t> into the blood.</a:t>
            </a:r>
          </a:p>
          <a:p>
            <a:r>
              <a:rPr lang="en-US" sz="2000" dirty="0"/>
              <a:t>The primary action of ADH on the kidneys is to increase the permeability of the collecting duct to water. </a:t>
            </a:r>
          </a:p>
          <a:p>
            <a:endParaRPr lang="en-US" dirty="0"/>
          </a:p>
        </p:txBody>
      </p:sp>
    </p:spTree>
    <p:extLst>
      <p:ext uri="{BB962C8B-B14F-4D97-AF65-F5344CB8AC3E}">
        <p14:creationId xmlns:p14="http://schemas.microsoft.com/office/powerpoint/2010/main" val="1749805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A682-1134-AB4B-AEC1-0CD081D3E3A5}"/>
              </a:ext>
            </a:extLst>
          </p:cNvPr>
          <p:cNvSpPr>
            <a:spLocks noGrp="1"/>
          </p:cNvSpPr>
          <p:nvPr>
            <p:ph type="title"/>
          </p:nvPr>
        </p:nvSpPr>
        <p:spPr/>
        <p:txBody>
          <a:bodyPr/>
          <a:lstStyle/>
          <a:p>
            <a:r>
              <a:rPr lang="en-US" dirty="0"/>
              <a:t>Actions of ADH on the Kidneys…</a:t>
            </a:r>
          </a:p>
        </p:txBody>
      </p:sp>
      <p:sp>
        <p:nvSpPr>
          <p:cNvPr id="3" name="Content Placeholder 2">
            <a:extLst>
              <a:ext uri="{FF2B5EF4-FFF2-40B4-BE49-F238E27FC236}">
                <a16:creationId xmlns:a16="http://schemas.microsoft.com/office/drawing/2014/main" id="{59F45225-2F65-3848-BCC6-499FEDCAF7E5}"/>
              </a:ext>
            </a:extLst>
          </p:cNvPr>
          <p:cNvSpPr>
            <a:spLocks noGrp="1"/>
          </p:cNvSpPr>
          <p:nvPr>
            <p:ph sz="half" idx="1"/>
          </p:nvPr>
        </p:nvSpPr>
        <p:spPr>
          <a:xfrm>
            <a:off x="589547" y="1860331"/>
            <a:ext cx="6420853" cy="4572000"/>
          </a:xfrm>
        </p:spPr>
        <p:txBody>
          <a:bodyPr>
            <a:normAutofit fontScale="92500"/>
          </a:bodyPr>
          <a:lstStyle/>
          <a:p>
            <a:pPr>
              <a:lnSpc>
                <a:spcPct val="150000"/>
              </a:lnSpc>
            </a:pPr>
            <a:r>
              <a:rPr lang="en-US" sz="2000" dirty="0"/>
              <a:t>ADH binds to the </a:t>
            </a:r>
            <a:r>
              <a:rPr lang="en-US" sz="2000" b="1" dirty="0"/>
              <a:t>V</a:t>
            </a:r>
            <a:r>
              <a:rPr lang="en-US" sz="2000" b="1" baseline="-25000" dirty="0"/>
              <a:t>2</a:t>
            </a:r>
            <a:r>
              <a:rPr lang="en-US" sz="2000" b="1" dirty="0"/>
              <a:t> receptor</a:t>
            </a:r>
            <a:r>
              <a:rPr lang="en-US" sz="2000" dirty="0"/>
              <a:t> receptor on the </a:t>
            </a:r>
            <a:r>
              <a:rPr lang="en-US" sz="2000" b="1" dirty="0"/>
              <a:t>basolateral membrane of the cell</a:t>
            </a:r>
            <a:r>
              <a:rPr lang="en-US" sz="2000" dirty="0"/>
              <a:t>. </a:t>
            </a:r>
          </a:p>
          <a:p>
            <a:pPr>
              <a:lnSpc>
                <a:spcPct val="150000"/>
              </a:lnSpc>
            </a:pPr>
            <a:r>
              <a:rPr lang="en-US" sz="2000" dirty="0"/>
              <a:t>The receptor stimulates intracellular </a:t>
            </a:r>
            <a:r>
              <a:rPr lang="en-US" sz="2000" dirty="0" err="1"/>
              <a:t>activitiesthat</a:t>
            </a:r>
            <a:r>
              <a:rPr lang="en-US" sz="2000" dirty="0"/>
              <a:t> ultimately result in the </a:t>
            </a:r>
            <a:r>
              <a:rPr lang="en-US" sz="2000" b="1" dirty="0"/>
              <a:t>insertion of aquaporin-2 (AQP2) water channels into the apical membrane of the cell &amp; ↑</a:t>
            </a:r>
            <a:r>
              <a:rPr lang="en-US" sz="2000" dirty="0"/>
              <a:t> the synthesis of more AQP2 </a:t>
            </a:r>
          </a:p>
          <a:p>
            <a:pPr>
              <a:lnSpc>
                <a:spcPct val="150000"/>
              </a:lnSpc>
            </a:pPr>
            <a:r>
              <a:rPr lang="en-US" sz="2000" dirty="0"/>
              <a:t>When ADH is removed , these water channels are reinternalized into the cell, and the apical membrane is once again </a:t>
            </a:r>
            <a:r>
              <a:rPr lang="en-US" sz="2000" b="1" dirty="0"/>
              <a:t>impermeable to water</a:t>
            </a:r>
            <a:r>
              <a:rPr lang="en-US" sz="2000" dirty="0"/>
              <a:t>. </a:t>
            </a:r>
          </a:p>
          <a:p>
            <a:pPr>
              <a:lnSpc>
                <a:spcPct val="150000"/>
              </a:lnSpc>
            </a:pPr>
            <a:endParaRPr lang="en-US" sz="2000" dirty="0"/>
          </a:p>
          <a:p>
            <a:endParaRPr lang="en-US" dirty="0"/>
          </a:p>
        </p:txBody>
      </p:sp>
      <p:pic>
        <p:nvPicPr>
          <p:cNvPr id="5" name="Content Placeholder 4">
            <a:extLst>
              <a:ext uri="{FF2B5EF4-FFF2-40B4-BE49-F238E27FC236}">
                <a16:creationId xmlns:a16="http://schemas.microsoft.com/office/drawing/2014/main" id="{0B2F1008-DCEE-024E-8B95-1B2D4CE83772}"/>
              </a:ext>
            </a:extLst>
          </p:cNvPr>
          <p:cNvPicPr>
            <a:picLocks noGrp="1" noChangeAspect="1"/>
          </p:cNvPicPr>
          <p:nvPr>
            <p:ph sz="half" idx="2"/>
          </p:nvPr>
        </p:nvPicPr>
        <p:blipFill>
          <a:blip r:embed="rId3"/>
          <a:stretch>
            <a:fillRect/>
          </a:stretch>
        </p:blipFill>
        <p:spPr>
          <a:xfrm>
            <a:off x="7280488" y="2178024"/>
            <a:ext cx="4486396" cy="3353390"/>
          </a:xfrm>
        </p:spPr>
      </p:pic>
    </p:spTree>
    <p:extLst>
      <p:ext uri="{BB962C8B-B14F-4D97-AF65-F5344CB8AC3E}">
        <p14:creationId xmlns:p14="http://schemas.microsoft.com/office/powerpoint/2010/main" val="1487882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8C30-ACD9-5742-A8C7-C4B7E3BF88AC}"/>
              </a:ext>
            </a:extLst>
          </p:cNvPr>
          <p:cNvSpPr>
            <a:spLocks noGrp="1"/>
          </p:cNvSpPr>
          <p:nvPr>
            <p:ph type="title"/>
          </p:nvPr>
        </p:nvSpPr>
        <p:spPr/>
        <p:txBody>
          <a:bodyPr>
            <a:noAutofit/>
          </a:bodyPr>
          <a:lstStyle/>
          <a:p>
            <a:r>
              <a:rPr lang="en-US" sz="3600" dirty="0"/>
              <a:t>Clinical importance of plasma tonicity and the difference between tonicity and osmolality</a:t>
            </a:r>
          </a:p>
        </p:txBody>
      </p:sp>
      <p:sp>
        <p:nvSpPr>
          <p:cNvPr id="3" name="Content Placeholder 2">
            <a:extLst>
              <a:ext uri="{FF2B5EF4-FFF2-40B4-BE49-F238E27FC236}">
                <a16:creationId xmlns:a16="http://schemas.microsoft.com/office/drawing/2014/main" id="{897B1055-E775-DD46-BC84-672159DA8B20}"/>
              </a:ext>
            </a:extLst>
          </p:cNvPr>
          <p:cNvSpPr>
            <a:spLocks noGrp="1"/>
          </p:cNvSpPr>
          <p:nvPr>
            <p:ph idx="1"/>
          </p:nvPr>
        </p:nvSpPr>
        <p:spPr/>
        <p:txBody>
          <a:bodyPr>
            <a:normAutofit fontScale="92500" lnSpcReduction="20000"/>
          </a:bodyPr>
          <a:lstStyle/>
          <a:p>
            <a:r>
              <a:rPr lang="en-US" dirty="0"/>
              <a:t>Hyponatremia is, in most cases, accompanied by a fall in plasma tonicity, which results in osmotic water movement from the ECF </a:t>
            </a:r>
            <a:r>
              <a:rPr lang="en-US" b="1" dirty="0"/>
              <a:t>into</a:t>
            </a:r>
            <a:r>
              <a:rPr lang="en-US" dirty="0"/>
              <a:t> the cells, including brain cells, and can contribute to the neurologic symptoms of hyponatremia. In this setting, both the plasma tonicity and plasma osmolality are reduced.</a:t>
            </a:r>
          </a:p>
          <a:p>
            <a:r>
              <a:rPr lang="en-US" dirty="0"/>
              <a:t>Hypernatremia is accompanied by an increase in plasma tonicity, which results in osmotic water movement </a:t>
            </a:r>
            <a:r>
              <a:rPr lang="en-US" b="1" dirty="0"/>
              <a:t>out of</a:t>
            </a:r>
            <a:r>
              <a:rPr lang="en-US" dirty="0"/>
              <a:t> the cells, including brain cells, and can contribute to the neurologic symptoms of hypernatremia. In this setting, both the plasma osmolality and plasma tonicity are increased.</a:t>
            </a:r>
          </a:p>
          <a:p>
            <a:r>
              <a:rPr lang="en-US" dirty="0"/>
              <a:t>By contrast, urea accumulation in kidney failure is associated with urea equilibration across the cell membrane. The plasma osmolality is increased by the excess urea, but the plasma tonicity is </a:t>
            </a:r>
            <a:r>
              <a:rPr lang="en-US" b="1" dirty="0"/>
              <a:t>unchanged</a:t>
            </a:r>
            <a:r>
              <a:rPr lang="en-US" dirty="0"/>
              <a:t> because urea is an </a:t>
            </a:r>
            <a:r>
              <a:rPr lang="en-US" b="1" dirty="0"/>
              <a:t>ineffective</a:t>
            </a:r>
            <a:r>
              <a:rPr lang="en-US" dirty="0"/>
              <a:t> osmole. As a result, there is little transcellular water movement. If, however, a patient with kidney failure develops hyponatremia or hypernatremia, the changes in plasma tonicity will result in movement into and out of cells, respectively, similar to that seen in patients without kidney failure. The plasma osmolality may still be elevated in patients with hyponatremia, but the plasma tonicity will be reduced.</a:t>
            </a:r>
          </a:p>
        </p:txBody>
      </p:sp>
    </p:spTree>
    <p:extLst>
      <p:ext uri="{BB962C8B-B14F-4D97-AF65-F5344CB8AC3E}">
        <p14:creationId xmlns:p14="http://schemas.microsoft.com/office/powerpoint/2010/main" val="82380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0B9A-7F99-6D42-88B0-ECECC257AC0A}"/>
              </a:ext>
            </a:extLst>
          </p:cNvPr>
          <p:cNvSpPr>
            <a:spLocks noGrp="1"/>
          </p:cNvSpPr>
          <p:nvPr>
            <p:ph type="title"/>
          </p:nvPr>
        </p:nvSpPr>
        <p:spPr/>
        <p:txBody>
          <a:bodyPr>
            <a:noAutofit/>
          </a:bodyPr>
          <a:lstStyle/>
          <a:p>
            <a:r>
              <a:rPr lang="en-US" sz="4000" dirty="0"/>
              <a:t>Clinical importance of plasma tonicity and the difference between tonicity and osmolality…</a:t>
            </a:r>
          </a:p>
        </p:txBody>
      </p:sp>
      <p:sp>
        <p:nvSpPr>
          <p:cNvPr id="3" name="Content Placeholder 2">
            <a:extLst>
              <a:ext uri="{FF2B5EF4-FFF2-40B4-BE49-F238E27FC236}">
                <a16:creationId xmlns:a16="http://schemas.microsoft.com/office/drawing/2014/main" id="{690ACCD0-63C2-4641-BDC8-F864F88C38F7}"/>
              </a:ext>
            </a:extLst>
          </p:cNvPr>
          <p:cNvSpPr>
            <a:spLocks noGrp="1"/>
          </p:cNvSpPr>
          <p:nvPr>
            <p:ph idx="1"/>
          </p:nvPr>
        </p:nvSpPr>
        <p:spPr/>
        <p:txBody>
          <a:bodyPr>
            <a:noAutofit/>
          </a:bodyPr>
          <a:lstStyle/>
          <a:p>
            <a:r>
              <a:rPr lang="en-US" dirty="0"/>
              <a:t>Urea equilibration across the blood-brain barrier occurs much more slowly than water equilibration. </a:t>
            </a:r>
          </a:p>
          <a:p>
            <a:r>
              <a:rPr lang="en-US" dirty="0"/>
              <a:t>Thus, urea can </a:t>
            </a:r>
            <a:r>
              <a:rPr lang="en-US" b="1" dirty="0"/>
              <a:t>transiently</a:t>
            </a:r>
            <a:r>
              <a:rPr lang="en-US" dirty="0"/>
              <a:t> act as an </a:t>
            </a:r>
            <a:r>
              <a:rPr lang="en-US" b="1" dirty="0"/>
              <a:t>effective</a:t>
            </a:r>
            <a:r>
              <a:rPr lang="en-US" dirty="0"/>
              <a:t> osmole with respect to the brain when its plasma concentration changes rapidly. </a:t>
            </a:r>
          </a:p>
          <a:p>
            <a:r>
              <a:rPr lang="en-US" dirty="0"/>
              <a:t>The most common example of this phenomenon is the rapid fall in plasma urea concentration produced by hemodialysis in a uremic patient. </a:t>
            </a:r>
          </a:p>
          <a:p>
            <a:r>
              <a:rPr lang="en-US" dirty="0"/>
              <a:t>In this setting, the removal of extracellular urea occurs more quickly than urea can equilibrate across the cell membrane. </a:t>
            </a:r>
          </a:p>
          <a:p>
            <a:r>
              <a:rPr lang="en-US" dirty="0"/>
              <a:t>Thus, the plasma osmolality falls much more rapidly than the intracellular osmolality, which promotes osmotic water movement into cells. </a:t>
            </a:r>
          </a:p>
          <a:p>
            <a:r>
              <a:rPr lang="en-US" dirty="0"/>
              <a:t>In the brain, the water shift can result in cerebral edema and acute neurologic dysfunction, changes that partially explain the dialysis disequilibrium syndrome</a:t>
            </a:r>
            <a:br>
              <a:rPr lang="en-US" dirty="0"/>
            </a:br>
            <a:endParaRPr lang="en-US" dirty="0"/>
          </a:p>
        </p:txBody>
      </p:sp>
    </p:spTree>
    <p:extLst>
      <p:ext uri="{BB962C8B-B14F-4D97-AF65-F5344CB8AC3E}">
        <p14:creationId xmlns:p14="http://schemas.microsoft.com/office/powerpoint/2010/main" val="2741843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7F60-1CBA-2146-8ABA-6F9155AD71AF}"/>
              </a:ext>
            </a:extLst>
          </p:cNvPr>
          <p:cNvSpPr>
            <a:spLocks noGrp="1"/>
          </p:cNvSpPr>
          <p:nvPr>
            <p:ph type="title"/>
          </p:nvPr>
        </p:nvSpPr>
        <p:spPr/>
        <p:txBody>
          <a:bodyPr>
            <a:normAutofit/>
          </a:bodyPr>
          <a:lstStyle/>
          <a:p>
            <a:r>
              <a:rPr lang="en-US" dirty="0"/>
              <a:t>Renal Handling of Water</a:t>
            </a:r>
          </a:p>
        </p:txBody>
      </p:sp>
      <p:sp>
        <p:nvSpPr>
          <p:cNvPr id="3" name="Content Placeholder 2">
            <a:extLst>
              <a:ext uri="{FF2B5EF4-FFF2-40B4-BE49-F238E27FC236}">
                <a16:creationId xmlns:a16="http://schemas.microsoft.com/office/drawing/2014/main" id="{20EE05AE-9DA1-E34F-8213-10839BDAE788}"/>
              </a:ext>
            </a:extLst>
          </p:cNvPr>
          <p:cNvSpPr>
            <a:spLocks noGrp="1"/>
          </p:cNvSpPr>
          <p:nvPr>
            <p:ph idx="1"/>
          </p:nvPr>
        </p:nvSpPr>
        <p:spPr/>
        <p:txBody>
          <a:bodyPr>
            <a:normAutofit/>
          </a:bodyPr>
          <a:lstStyle/>
          <a:p>
            <a:pPr marL="400050" indent="-400050">
              <a:buFont typeface="+mj-lt"/>
              <a:buAutoNum type="romanLcPeriod"/>
            </a:pPr>
            <a:r>
              <a:rPr lang="en-US" sz="2000" dirty="0"/>
              <a:t>Proximal tubule – </a:t>
            </a:r>
            <a:r>
              <a:rPr lang="en-US" sz="2000" dirty="0">
                <a:solidFill>
                  <a:srgbClr val="C00000"/>
                </a:solidFill>
              </a:rPr>
              <a:t>highly water permeable </a:t>
            </a:r>
            <a:r>
              <a:rPr lang="en-US" sz="2000" dirty="0"/>
              <a:t>–  ions are reabsorbed, water follows by osmosis</a:t>
            </a:r>
          </a:p>
          <a:p>
            <a:pPr lvl="2"/>
            <a:r>
              <a:rPr lang="en-US" sz="1600" dirty="0"/>
              <a:t>Driver : active sodium transport</a:t>
            </a:r>
          </a:p>
          <a:p>
            <a:pPr marL="400050" indent="-400050">
              <a:buFont typeface="+mj-lt"/>
              <a:buAutoNum type="romanLcPeriod"/>
            </a:pPr>
            <a:r>
              <a:rPr lang="en-US" sz="2000" dirty="0"/>
              <a:t>Loop of Henle </a:t>
            </a:r>
          </a:p>
          <a:p>
            <a:pPr marL="948690" lvl="2" indent="-400050">
              <a:buFont typeface="+mj-lt"/>
              <a:buAutoNum type="alphaLcPeriod"/>
            </a:pPr>
            <a:r>
              <a:rPr lang="en-US" sz="1600" dirty="0"/>
              <a:t>Descending limb </a:t>
            </a:r>
            <a:r>
              <a:rPr lang="en-US" sz="1600" dirty="0">
                <a:solidFill>
                  <a:srgbClr val="C00000"/>
                </a:solidFill>
              </a:rPr>
              <a:t>permeable to water but not ions</a:t>
            </a:r>
          </a:p>
          <a:p>
            <a:pPr marL="948690" lvl="2" indent="-400050">
              <a:buFont typeface="+mj-lt"/>
              <a:buAutoNum type="alphaLcPeriod"/>
            </a:pPr>
            <a:r>
              <a:rPr lang="en-US" sz="1600" dirty="0"/>
              <a:t>Ascending limb (thick &amp; thin) – </a:t>
            </a:r>
            <a:r>
              <a:rPr lang="en-US" sz="1600" dirty="0">
                <a:solidFill>
                  <a:srgbClr val="C00000"/>
                </a:solidFill>
              </a:rPr>
              <a:t>permeable to ions but not water</a:t>
            </a:r>
          </a:p>
          <a:p>
            <a:pPr lvl="3"/>
            <a:r>
              <a:rPr lang="en-US" sz="1600" dirty="0"/>
              <a:t>Na+ &amp; Cl- are transported out of the thick ascending limb into the medullary interstitium , raising its osmolality – this promotes water movement out</a:t>
            </a:r>
          </a:p>
          <a:p>
            <a:pPr marL="400050" indent="-400050">
              <a:buFont typeface="+mj-lt"/>
              <a:buAutoNum type="romanLcPeriod"/>
            </a:pPr>
            <a:r>
              <a:rPr lang="en-US" sz="2000" dirty="0"/>
              <a:t>Distal tubules – </a:t>
            </a:r>
            <a:r>
              <a:rPr lang="en-US" sz="2000" dirty="0">
                <a:solidFill>
                  <a:srgbClr val="C00000"/>
                </a:solidFill>
              </a:rPr>
              <a:t>low water permeability,</a:t>
            </a:r>
            <a:r>
              <a:rPr lang="en-US" sz="2000" dirty="0"/>
              <a:t> does not reabsorb water but reabsorbs ions resulting in dilute tubular fluid</a:t>
            </a:r>
          </a:p>
          <a:p>
            <a:pPr marL="400050" indent="-400050">
              <a:buFont typeface="+mj-lt"/>
              <a:buAutoNum type="romanLcPeriod"/>
            </a:pPr>
            <a:r>
              <a:rPr lang="en-US" sz="2000" dirty="0"/>
              <a:t>Collecting system – water permeability here is controlled by </a:t>
            </a:r>
            <a:r>
              <a:rPr lang="en-US" sz="2000" dirty="0">
                <a:solidFill>
                  <a:srgbClr val="C00000"/>
                </a:solidFill>
              </a:rPr>
              <a:t>ADH</a:t>
            </a:r>
            <a:endParaRPr lang="en-US" dirty="0">
              <a:solidFill>
                <a:srgbClr val="C00000"/>
              </a:solidFill>
            </a:endParaRPr>
          </a:p>
        </p:txBody>
      </p:sp>
    </p:spTree>
    <p:extLst>
      <p:ext uri="{BB962C8B-B14F-4D97-AF65-F5344CB8AC3E}">
        <p14:creationId xmlns:p14="http://schemas.microsoft.com/office/powerpoint/2010/main" val="2285986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DB531-E8E6-474A-BA73-42E59A01698B}"/>
              </a:ext>
            </a:extLst>
          </p:cNvPr>
          <p:cNvSpPr>
            <a:spLocks noGrp="1"/>
          </p:cNvSpPr>
          <p:nvPr>
            <p:ph type="title"/>
          </p:nvPr>
        </p:nvSpPr>
        <p:spPr/>
        <p:txBody>
          <a:bodyPr>
            <a:normAutofit fontScale="90000"/>
          </a:bodyPr>
          <a:lstStyle/>
          <a:p>
            <a:r>
              <a:rPr lang="en-US" dirty="0"/>
              <a:t>The juxtaglomerular apparatus (JGA)</a:t>
            </a:r>
          </a:p>
        </p:txBody>
      </p:sp>
      <p:sp>
        <p:nvSpPr>
          <p:cNvPr id="3" name="Content Placeholder 2">
            <a:extLst>
              <a:ext uri="{FF2B5EF4-FFF2-40B4-BE49-F238E27FC236}">
                <a16:creationId xmlns:a16="http://schemas.microsoft.com/office/drawing/2014/main" id="{724CF4FB-E37B-484E-8A8D-5EB41DD46F6F}"/>
              </a:ext>
            </a:extLst>
          </p:cNvPr>
          <p:cNvSpPr>
            <a:spLocks noGrp="1"/>
          </p:cNvSpPr>
          <p:nvPr>
            <p:ph sz="half" idx="1"/>
          </p:nvPr>
        </p:nvSpPr>
        <p:spPr/>
        <p:txBody>
          <a:bodyPr>
            <a:normAutofit lnSpcReduction="10000"/>
          </a:bodyPr>
          <a:lstStyle/>
          <a:p>
            <a:r>
              <a:rPr lang="en-US" sz="2000" dirty="0"/>
              <a:t>This is a renal sensing mechanism</a:t>
            </a:r>
          </a:p>
          <a:p>
            <a:r>
              <a:rPr lang="en-US" sz="2000" dirty="0"/>
              <a:t>JGA is involved in the generation and release of </a:t>
            </a:r>
            <a:r>
              <a:rPr lang="en-US" sz="2000" b="1" dirty="0"/>
              <a:t>renin</a:t>
            </a:r>
            <a:r>
              <a:rPr lang="en-US" sz="2000" dirty="0"/>
              <a:t> </a:t>
            </a:r>
          </a:p>
          <a:p>
            <a:r>
              <a:rPr lang="en-US" sz="2000" dirty="0"/>
              <a:t>High renal perfusion &amp; high solute delivery inhibit renin release, while sympathetic nerve stimulation through activation of </a:t>
            </a:r>
            <a:r>
              <a:rPr lang="el-GR" sz="2000" dirty="0"/>
              <a:t>β-</a:t>
            </a:r>
            <a:r>
              <a:rPr lang="en-US" sz="2000" dirty="0"/>
              <a:t>adrenergic receptors of the JGA enhance renin release </a:t>
            </a:r>
          </a:p>
          <a:p>
            <a:r>
              <a:rPr lang="en-US" sz="2000" dirty="0"/>
              <a:t>Other receptors reside in the CNS and hepatic circulation but have been less well defined. </a:t>
            </a:r>
          </a:p>
          <a:p>
            <a:endParaRPr lang="en-US" dirty="0"/>
          </a:p>
        </p:txBody>
      </p:sp>
      <p:pic>
        <p:nvPicPr>
          <p:cNvPr id="6" name="Content Placeholder 5">
            <a:extLst>
              <a:ext uri="{FF2B5EF4-FFF2-40B4-BE49-F238E27FC236}">
                <a16:creationId xmlns:a16="http://schemas.microsoft.com/office/drawing/2014/main" id="{192E8310-B73D-C749-9C53-AC7EF661E6DF}"/>
              </a:ext>
            </a:extLst>
          </p:cNvPr>
          <p:cNvPicPr>
            <a:picLocks noGrp="1" noChangeAspect="1"/>
          </p:cNvPicPr>
          <p:nvPr>
            <p:ph sz="half" idx="2"/>
          </p:nvPr>
        </p:nvPicPr>
        <p:blipFill>
          <a:blip r:embed="rId3"/>
          <a:stretch>
            <a:fillRect/>
          </a:stretch>
        </p:blipFill>
        <p:spPr>
          <a:xfrm>
            <a:off x="6375277" y="2103438"/>
            <a:ext cx="4745284" cy="3748087"/>
          </a:xfrm>
        </p:spPr>
      </p:pic>
    </p:spTree>
    <p:extLst>
      <p:ext uri="{BB962C8B-B14F-4D97-AF65-F5344CB8AC3E}">
        <p14:creationId xmlns:p14="http://schemas.microsoft.com/office/powerpoint/2010/main" val="3306787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46301-7509-ED42-9FC2-A829FA1E6446}"/>
              </a:ext>
            </a:extLst>
          </p:cNvPr>
          <p:cNvSpPr>
            <a:spLocks noGrp="1"/>
          </p:cNvSpPr>
          <p:nvPr>
            <p:ph type="title"/>
          </p:nvPr>
        </p:nvSpPr>
        <p:spPr/>
        <p:txBody>
          <a:bodyPr>
            <a:normAutofit fontScale="90000"/>
          </a:bodyPr>
          <a:lstStyle/>
          <a:p>
            <a:r>
              <a:rPr lang="en-US" dirty="0">
                <a:solidFill>
                  <a:schemeClr val="tx1"/>
                </a:solidFill>
              </a:rPr>
              <a:t>Renin-Angiotensin-Aldosterone System </a:t>
            </a:r>
          </a:p>
        </p:txBody>
      </p:sp>
      <p:sp>
        <p:nvSpPr>
          <p:cNvPr id="3" name="Content Placeholder 2">
            <a:extLst>
              <a:ext uri="{FF2B5EF4-FFF2-40B4-BE49-F238E27FC236}">
                <a16:creationId xmlns:a16="http://schemas.microsoft.com/office/drawing/2014/main" id="{2211A0DC-987E-6543-A371-E1FD819378B8}"/>
              </a:ext>
            </a:extLst>
          </p:cNvPr>
          <p:cNvSpPr>
            <a:spLocks noGrp="1"/>
          </p:cNvSpPr>
          <p:nvPr>
            <p:ph idx="1"/>
          </p:nvPr>
        </p:nvSpPr>
        <p:spPr/>
        <p:txBody>
          <a:bodyPr>
            <a:normAutofit lnSpcReduction="10000"/>
          </a:bodyPr>
          <a:lstStyle/>
          <a:p>
            <a:r>
              <a:rPr lang="en-US" sz="2400" dirty="0"/>
              <a:t>Renin secretion from the JGA increases in response to depletion of the ECF volume </a:t>
            </a:r>
          </a:p>
          <a:p>
            <a:r>
              <a:rPr lang="en-US" sz="2400" dirty="0"/>
              <a:t>Renin converts angiotensinogen to Ang I, which is then converted to Ang II by the action of the angiotensin-converting enzyme (ACE)</a:t>
            </a:r>
          </a:p>
          <a:p>
            <a:r>
              <a:rPr lang="en-US" sz="2400" dirty="0"/>
              <a:t>It’s effects are to maintain arterial pressure, when ECF volume is low. </a:t>
            </a:r>
          </a:p>
          <a:p>
            <a:pPr lvl="1"/>
            <a:r>
              <a:rPr lang="en-US" sz="2000" dirty="0"/>
              <a:t>It is a vasoconstrictor</a:t>
            </a:r>
          </a:p>
          <a:p>
            <a:pPr lvl="1"/>
            <a:r>
              <a:rPr lang="en-US" sz="2000" dirty="0"/>
              <a:t>Stimulates sodium retention</a:t>
            </a:r>
          </a:p>
          <a:p>
            <a:pPr lvl="1"/>
            <a:r>
              <a:rPr lang="en-US" sz="2000" dirty="0"/>
              <a:t>Stimulates aldosterone release</a:t>
            </a:r>
            <a:endParaRPr lang="en-US" sz="2400" dirty="0"/>
          </a:p>
          <a:p>
            <a:endParaRPr lang="en-US" dirty="0"/>
          </a:p>
        </p:txBody>
      </p:sp>
    </p:spTree>
    <p:extLst>
      <p:ext uri="{BB962C8B-B14F-4D97-AF65-F5344CB8AC3E}">
        <p14:creationId xmlns:p14="http://schemas.microsoft.com/office/powerpoint/2010/main" val="3769965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F3E1-2CBF-CC40-8F25-A40A8BFF414B}"/>
              </a:ext>
            </a:extLst>
          </p:cNvPr>
          <p:cNvSpPr>
            <a:spLocks noGrp="1"/>
          </p:cNvSpPr>
          <p:nvPr>
            <p:ph type="title"/>
          </p:nvPr>
        </p:nvSpPr>
        <p:spPr/>
        <p:txBody>
          <a:bodyPr/>
          <a:lstStyle/>
          <a:p>
            <a:r>
              <a:rPr lang="en-US" dirty="0"/>
              <a:t>Natriuretic peptides</a:t>
            </a:r>
          </a:p>
        </p:txBody>
      </p:sp>
      <p:sp>
        <p:nvSpPr>
          <p:cNvPr id="3" name="Content Placeholder 2">
            <a:extLst>
              <a:ext uri="{FF2B5EF4-FFF2-40B4-BE49-F238E27FC236}">
                <a16:creationId xmlns:a16="http://schemas.microsoft.com/office/drawing/2014/main" id="{77F403E1-13C0-6E46-A858-123A03730143}"/>
              </a:ext>
            </a:extLst>
          </p:cNvPr>
          <p:cNvSpPr>
            <a:spLocks noGrp="1"/>
          </p:cNvSpPr>
          <p:nvPr>
            <p:ph sz="half" idx="1"/>
          </p:nvPr>
        </p:nvSpPr>
        <p:spPr/>
        <p:txBody>
          <a:bodyPr>
            <a:normAutofit/>
          </a:bodyPr>
          <a:lstStyle/>
          <a:p>
            <a:r>
              <a:rPr lang="en-US" sz="1900" b="1" dirty="0"/>
              <a:t>ANP</a:t>
            </a:r>
            <a:r>
              <a:rPr lang="en-US" sz="1900" dirty="0"/>
              <a:t> - released in response to Atrial distention and a sodium load</a:t>
            </a:r>
          </a:p>
          <a:p>
            <a:pPr lvl="1"/>
            <a:r>
              <a:rPr lang="en-US" sz="1900" dirty="0"/>
              <a:t>a polypeptide normally stored in secretory granules within atrial myocytes. </a:t>
            </a:r>
          </a:p>
          <a:p>
            <a:pPr lvl="1"/>
            <a:r>
              <a:rPr lang="en-US" sz="1900" b="1" dirty="0"/>
              <a:t>enhances renal sodium and water excretion  </a:t>
            </a:r>
          </a:p>
          <a:p>
            <a:r>
              <a:rPr lang="en-US" sz="1900" b="1" dirty="0"/>
              <a:t>BNP</a:t>
            </a:r>
            <a:r>
              <a:rPr lang="en-US" sz="1900" dirty="0"/>
              <a:t> - released when ventricular diastolic pressure rises</a:t>
            </a:r>
          </a:p>
          <a:p>
            <a:pPr lvl="1"/>
            <a:r>
              <a:rPr lang="en-US" sz="1900" dirty="0"/>
              <a:t>stored primarily in ventricular myocardium</a:t>
            </a:r>
          </a:p>
          <a:p>
            <a:endParaRPr lang="en-US" sz="1900" dirty="0"/>
          </a:p>
          <a:p>
            <a:endParaRPr lang="en-US" sz="1900" dirty="0"/>
          </a:p>
          <a:p>
            <a:endParaRPr lang="en-US" dirty="0"/>
          </a:p>
          <a:p>
            <a:endParaRPr lang="en-US" dirty="0"/>
          </a:p>
        </p:txBody>
      </p:sp>
      <p:pic>
        <p:nvPicPr>
          <p:cNvPr id="6" name="Content Placeholder 5">
            <a:extLst>
              <a:ext uri="{FF2B5EF4-FFF2-40B4-BE49-F238E27FC236}">
                <a16:creationId xmlns:a16="http://schemas.microsoft.com/office/drawing/2014/main" id="{12CB785E-49B8-1941-A7BC-79018F1F4899}"/>
              </a:ext>
            </a:extLst>
          </p:cNvPr>
          <p:cNvPicPr>
            <a:picLocks noGrp="1" noChangeAspect="1"/>
          </p:cNvPicPr>
          <p:nvPr>
            <p:ph sz="half" idx="2"/>
          </p:nvPr>
        </p:nvPicPr>
        <p:blipFill>
          <a:blip r:embed="rId3"/>
          <a:stretch>
            <a:fillRect/>
          </a:stretch>
        </p:blipFill>
        <p:spPr>
          <a:xfrm>
            <a:off x="6349856" y="1839191"/>
            <a:ext cx="5440604" cy="3889977"/>
          </a:xfrm>
        </p:spPr>
      </p:pic>
    </p:spTree>
    <p:extLst>
      <p:ext uri="{BB962C8B-B14F-4D97-AF65-F5344CB8AC3E}">
        <p14:creationId xmlns:p14="http://schemas.microsoft.com/office/powerpoint/2010/main" val="3197372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34AE-6AE9-C541-8F93-E1A1CC6F6AEF}"/>
              </a:ext>
            </a:extLst>
          </p:cNvPr>
          <p:cNvSpPr>
            <a:spLocks noGrp="1"/>
          </p:cNvSpPr>
          <p:nvPr>
            <p:ph type="title"/>
          </p:nvPr>
        </p:nvSpPr>
        <p:spPr/>
        <p:txBody>
          <a:bodyPr/>
          <a:lstStyle/>
          <a:p>
            <a:r>
              <a:rPr lang="en-US" dirty="0">
                <a:solidFill>
                  <a:srgbClr val="FF0000"/>
                </a:solidFill>
              </a:rPr>
              <a:t>Changes in Left atrial pressures</a:t>
            </a:r>
          </a:p>
        </p:txBody>
      </p:sp>
      <p:sp>
        <p:nvSpPr>
          <p:cNvPr id="3" name="Content Placeholder 2">
            <a:extLst>
              <a:ext uri="{FF2B5EF4-FFF2-40B4-BE49-F238E27FC236}">
                <a16:creationId xmlns:a16="http://schemas.microsoft.com/office/drawing/2014/main" id="{FB2B448E-C0F2-CC4D-84F4-6AE20983F493}"/>
              </a:ext>
            </a:extLst>
          </p:cNvPr>
          <p:cNvSpPr>
            <a:spLocks noGrp="1"/>
          </p:cNvSpPr>
          <p:nvPr>
            <p:ph idx="1"/>
          </p:nvPr>
        </p:nvSpPr>
        <p:spPr/>
        <p:txBody>
          <a:bodyPr>
            <a:normAutofit/>
          </a:bodyPr>
          <a:lstStyle/>
          <a:p>
            <a:r>
              <a:rPr lang="en-US" dirty="0"/>
              <a:t>A distended left atrium triggers </a:t>
            </a:r>
            <a:r>
              <a:rPr lang="en-US" b="1" dirty="0"/>
              <a:t>Atrial-renal</a:t>
            </a:r>
            <a:r>
              <a:rPr lang="en-US" dirty="0"/>
              <a:t> and </a:t>
            </a:r>
            <a:r>
              <a:rPr lang="en-US" b="1" dirty="0"/>
              <a:t>atrial-hypothalamic</a:t>
            </a:r>
            <a:r>
              <a:rPr lang="en-US" dirty="0"/>
              <a:t> reflexes enhance </a:t>
            </a:r>
            <a:r>
              <a:rPr lang="en-US" b="1" dirty="0"/>
              <a:t>renal sodium and water excretion</a:t>
            </a:r>
          </a:p>
          <a:p>
            <a:r>
              <a:rPr lang="en-US" dirty="0"/>
              <a:t>Information from these nerve endings is carried by the vagal and glossopharyngeal nerves to vasomotor centers in the medulla and brainstem. </a:t>
            </a:r>
          </a:p>
          <a:p>
            <a:r>
              <a:rPr lang="en-US" dirty="0"/>
              <a:t>Increase in left atrial pressure - suppress the release of ADH &amp; increases in sympathetic activity</a:t>
            </a:r>
          </a:p>
          <a:p>
            <a:r>
              <a:rPr lang="en-US" dirty="0"/>
              <a:t>Stimulation of the sympathetic nervous system (SNS) further enhances the renin-angiotensin-aldosterone system (RAAS). </a:t>
            </a:r>
          </a:p>
          <a:p>
            <a:endParaRPr lang="en-US" dirty="0"/>
          </a:p>
          <a:p>
            <a:endParaRPr lang="en-US" dirty="0"/>
          </a:p>
          <a:p>
            <a:endParaRPr lang="en-US" dirty="0"/>
          </a:p>
        </p:txBody>
      </p:sp>
    </p:spTree>
    <p:extLst>
      <p:ext uri="{BB962C8B-B14F-4D97-AF65-F5344CB8AC3E}">
        <p14:creationId xmlns:p14="http://schemas.microsoft.com/office/powerpoint/2010/main" val="1359543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CEEA9-EC8E-324D-9552-7634353C823A}"/>
              </a:ext>
            </a:extLst>
          </p:cNvPr>
          <p:cNvSpPr>
            <a:spLocks noGrp="1"/>
          </p:cNvSpPr>
          <p:nvPr>
            <p:ph type="title"/>
          </p:nvPr>
        </p:nvSpPr>
        <p:spPr/>
        <p:txBody>
          <a:bodyPr>
            <a:normAutofit/>
          </a:bodyPr>
          <a:lstStyle/>
          <a:p>
            <a:r>
              <a:rPr lang="en-US" dirty="0"/>
              <a:t>Sympathetic Nervous System </a:t>
            </a:r>
          </a:p>
        </p:txBody>
      </p:sp>
      <p:sp>
        <p:nvSpPr>
          <p:cNvPr id="3" name="Content Placeholder 2">
            <a:extLst>
              <a:ext uri="{FF2B5EF4-FFF2-40B4-BE49-F238E27FC236}">
                <a16:creationId xmlns:a16="http://schemas.microsoft.com/office/drawing/2014/main" id="{5237A177-CAC3-2D45-B256-D48AC5607274}"/>
              </a:ext>
            </a:extLst>
          </p:cNvPr>
          <p:cNvSpPr>
            <a:spLocks noGrp="1"/>
          </p:cNvSpPr>
          <p:nvPr>
            <p:ph idx="1"/>
          </p:nvPr>
        </p:nvSpPr>
        <p:spPr/>
        <p:txBody>
          <a:bodyPr/>
          <a:lstStyle/>
          <a:p>
            <a:r>
              <a:rPr lang="en-US" sz="2400" dirty="0"/>
              <a:t>Sympathetic nerves originate in the prevertebral celiac and paravertebral ganglia innervate cells of the afferent and efferent arterioles, JGA, and renal tubule.</a:t>
            </a:r>
          </a:p>
          <a:p>
            <a:r>
              <a:rPr lang="en-US" sz="2400" dirty="0"/>
              <a:t>They alter renal sodium and water handling </a:t>
            </a:r>
          </a:p>
          <a:p>
            <a:r>
              <a:rPr lang="en-US" sz="2400" b="1" dirty="0"/>
              <a:t>Increased nerve stimulation</a:t>
            </a:r>
            <a:r>
              <a:rPr lang="en-US" sz="2400" dirty="0"/>
              <a:t> </a:t>
            </a:r>
          </a:p>
          <a:p>
            <a:pPr lvl="1"/>
            <a:r>
              <a:rPr lang="en-US" sz="2000" b="1" dirty="0"/>
              <a:t>Stimulates proximal tubular</a:t>
            </a:r>
            <a:r>
              <a:rPr lang="en-US" sz="2000" dirty="0"/>
              <a:t> </a:t>
            </a:r>
            <a:r>
              <a:rPr lang="en-US" sz="2000" b="1" dirty="0"/>
              <a:t>sodium reabsorption </a:t>
            </a:r>
            <a:r>
              <a:rPr lang="en-US" sz="2000" dirty="0"/>
              <a:t>through receptors on the basolateral membrane of the proximal convoluted tubule cells. </a:t>
            </a:r>
          </a:p>
          <a:p>
            <a:pPr lvl="1"/>
            <a:r>
              <a:rPr lang="en-US" sz="2000" b="1" dirty="0"/>
              <a:t>Stimulate renin release</a:t>
            </a:r>
            <a:r>
              <a:rPr lang="en-US" sz="2000" dirty="0"/>
              <a:t>, which leads to the formation of ang ii and aldosterone. </a:t>
            </a:r>
          </a:p>
          <a:p>
            <a:endParaRPr lang="en-US" dirty="0"/>
          </a:p>
        </p:txBody>
      </p:sp>
    </p:spTree>
    <p:extLst>
      <p:ext uri="{BB962C8B-B14F-4D97-AF65-F5344CB8AC3E}">
        <p14:creationId xmlns:p14="http://schemas.microsoft.com/office/powerpoint/2010/main" val="400995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E68E-6D6D-FB44-94E8-6C5C497F603A}"/>
              </a:ext>
            </a:extLst>
          </p:cNvPr>
          <p:cNvSpPr>
            <a:spLocks noGrp="1"/>
          </p:cNvSpPr>
          <p:nvPr>
            <p:ph type="title"/>
          </p:nvPr>
        </p:nvSpPr>
        <p:spPr/>
        <p:txBody>
          <a:bodyPr/>
          <a:lstStyle/>
          <a:p>
            <a:r>
              <a:rPr lang="en-US" dirty="0"/>
              <a:t>Total Body Fluid content</a:t>
            </a:r>
          </a:p>
        </p:txBody>
      </p:sp>
      <p:sp>
        <p:nvSpPr>
          <p:cNvPr id="3" name="Content Placeholder 2">
            <a:extLst>
              <a:ext uri="{FF2B5EF4-FFF2-40B4-BE49-F238E27FC236}">
                <a16:creationId xmlns:a16="http://schemas.microsoft.com/office/drawing/2014/main" id="{5E3C224F-5F1B-424F-AB81-CD624FEC5165}"/>
              </a:ext>
            </a:extLst>
          </p:cNvPr>
          <p:cNvSpPr>
            <a:spLocks noGrp="1"/>
          </p:cNvSpPr>
          <p:nvPr>
            <p:ph idx="1"/>
          </p:nvPr>
        </p:nvSpPr>
        <p:spPr/>
        <p:txBody>
          <a:bodyPr/>
          <a:lstStyle/>
          <a:p>
            <a:r>
              <a:rPr lang="en-US" dirty="0"/>
              <a:t>The body is divided into solids (proteins, lipids, carbohydrates &amp; minerals ) &amp; fluids</a:t>
            </a:r>
          </a:p>
          <a:p>
            <a:r>
              <a:rPr lang="en-US" dirty="0"/>
              <a:t>Total Body Fluid content varies with Age , Sex &amp; amount of body fat</a:t>
            </a:r>
          </a:p>
          <a:p>
            <a:pPr marL="800100" lvl="1" indent="-400050">
              <a:buFont typeface="+mj-lt"/>
              <a:buAutoNum type="alphaLcPeriod"/>
            </a:pPr>
            <a:r>
              <a:rPr lang="en-US" sz="1800" dirty="0"/>
              <a:t>Babies - 75% of the total body weight</a:t>
            </a:r>
          </a:p>
          <a:p>
            <a:pPr marL="800100" lvl="1" indent="-400050">
              <a:buFont typeface="+mj-lt"/>
              <a:buAutoNum type="alphaLcPeriod"/>
            </a:pPr>
            <a:r>
              <a:rPr lang="en-US" sz="1800" dirty="0"/>
              <a:t>Adult</a:t>
            </a:r>
          </a:p>
          <a:p>
            <a:pPr marL="1257300" lvl="2" indent="-400050">
              <a:buFont typeface="+mj-lt"/>
              <a:buAutoNum type="romanLcPeriod"/>
            </a:pPr>
            <a:r>
              <a:rPr lang="en-US" sz="1700" dirty="0"/>
              <a:t>Male - 60% of the total body weight – more muscle mass</a:t>
            </a:r>
          </a:p>
          <a:p>
            <a:pPr marL="1257300" lvl="2" indent="-400050">
              <a:buFont typeface="+mj-lt"/>
              <a:buAutoNum type="romanLcPeriod"/>
            </a:pPr>
            <a:r>
              <a:rPr lang="en-US" sz="1700" dirty="0"/>
              <a:t>Female - 50% of the total body weight – more adipose mass</a:t>
            </a:r>
            <a:endParaRPr lang="en-US" sz="1900" dirty="0"/>
          </a:p>
          <a:p>
            <a:pPr marL="800100" lvl="1" indent="-400050">
              <a:buFont typeface="+mj-lt"/>
              <a:buAutoNum type="alphaLcPeriod"/>
            </a:pPr>
            <a:r>
              <a:rPr lang="en-US" sz="1800" dirty="0"/>
              <a:t>Old age – 45%</a:t>
            </a:r>
          </a:p>
          <a:p>
            <a:r>
              <a:rPr lang="en-US" dirty="0"/>
              <a:t>The percent of body water changes with development, because the proportions given to each organ and to muscles, fat, bone, and other tissues change from infancy to adulthood </a:t>
            </a:r>
          </a:p>
          <a:p>
            <a:r>
              <a:rPr lang="en-US" dirty="0"/>
              <a:t>An average adult 70 kg male the total body fluid is about 40L</a:t>
            </a:r>
          </a:p>
          <a:p>
            <a:endParaRPr lang="en-US" dirty="0"/>
          </a:p>
        </p:txBody>
      </p:sp>
    </p:spTree>
    <p:extLst>
      <p:ext uri="{BB962C8B-B14F-4D97-AF65-F5344CB8AC3E}">
        <p14:creationId xmlns:p14="http://schemas.microsoft.com/office/powerpoint/2010/main" val="2098247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7344-E6E1-2249-B99D-4CBAB88B9761}"/>
              </a:ext>
            </a:extLst>
          </p:cNvPr>
          <p:cNvSpPr>
            <a:spLocks noGrp="1"/>
          </p:cNvSpPr>
          <p:nvPr>
            <p:ph type="title"/>
          </p:nvPr>
        </p:nvSpPr>
        <p:spPr/>
        <p:txBody>
          <a:bodyPr>
            <a:noAutofit/>
          </a:bodyPr>
          <a:lstStyle/>
          <a:p>
            <a:br>
              <a:rPr lang="en-US" dirty="0"/>
            </a:br>
            <a:r>
              <a:rPr lang="en-US" dirty="0">
                <a:solidFill>
                  <a:schemeClr val="tx1"/>
                </a:solidFill>
              </a:rPr>
              <a:t>Prostaglandins</a:t>
            </a:r>
            <a:br>
              <a:rPr lang="en-US" dirty="0"/>
            </a:br>
            <a:endParaRPr lang="en-US" dirty="0"/>
          </a:p>
        </p:txBody>
      </p:sp>
      <p:sp>
        <p:nvSpPr>
          <p:cNvPr id="3" name="Content Placeholder 2">
            <a:extLst>
              <a:ext uri="{FF2B5EF4-FFF2-40B4-BE49-F238E27FC236}">
                <a16:creationId xmlns:a16="http://schemas.microsoft.com/office/drawing/2014/main" id="{206B1D33-B2D9-7D4F-8843-DFBBF6BC4A22}"/>
              </a:ext>
            </a:extLst>
          </p:cNvPr>
          <p:cNvSpPr>
            <a:spLocks noGrp="1"/>
          </p:cNvSpPr>
          <p:nvPr>
            <p:ph idx="1"/>
          </p:nvPr>
        </p:nvSpPr>
        <p:spPr/>
        <p:txBody>
          <a:bodyPr>
            <a:normAutofit lnSpcReduction="10000"/>
          </a:bodyPr>
          <a:lstStyle/>
          <a:p>
            <a:r>
              <a:rPr lang="en-US" sz="2400" dirty="0"/>
              <a:t>Increased levels of Ang II, AVP, and catecholamines stimulate synthesis of prostaglandins, which in turn act to </a:t>
            </a:r>
            <a:r>
              <a:rPr lang="en-US" sz="2400" b="1" dirty="0"/>
              <a:t>dilate the renal vasculature</a:t>
            </a:r>
            <a:r>
              <a:rPr lang="en-US" sz="2400" dirty="0"/>
              <a:t>, </a:t>
            </a:r>
            <a:r>
              <a:rPr lang="en-US" sz="2400" b="1" dirty="0"/>
              <a:t>inhibit sodium and water reabsorption</a:t>
            </a:r>
            <a:r>
              <a:rPr lang="en-US" sz="2400" dirty="0"/>
              <a:t>, and </a:t>
            </a:r>
            <a:r>
              <a:rPr lang="en-US" sz="2400" b="1" dirty="0"/>
              <a:t>stimulate renin release</a:t>
            </a:r>
            <a:r>
              <a:rPr lang="en-US" sz="2400" dirty="0"/>
              <a:t>.</a:t>
            </a:r>
          </a:p>
          <a:p>
            <a:r>
              <a:rPr lang="en-US" sz="2400" dirty="0"/>
              <a:t>They are derived from arachidonic acid and modulate renal blood flow and sodium handling. </a:t>
            </a:r>
          </a:p>
          <a:p>
            <a:r>
              <a:rPr lang="en-US" sz="2400" dirty="0"/>
              <a:t>Important renal prostaglandins include </a:t>
            </a:r>
          </a:p>
          <a:p>
            <a:pPr lvl="1"/>
            <a:r>
              <a:rPr lang="en-US" sz="2000" dirty="0"/>
              <a:t>PGI2, which mediates baroreceptor stimulation of renin release. </a:t>
            </a:r>
          </a:p>
          <a:p>
            <a:pPr lvl="1"/>
            <a:r>
              <a:rPr lang="en-US" sz="2000" dirty="0"/>
              <a:t>PGE2 is stimulated by Ang II and has vasodilatory properties. </a:t>
            </a:r>
          </a:p>
          <a:p>
            <a:r>
              <a:rPr lang="en-US" sz="2400" dirty="0"/>
              <a:t>Affected by NSAIDs &amp; ACE-i</a:t>
            </a:r>
          </a:p>
        </p:txBody>
      </p:sp>
    </p:spTree>
    <p:extLst>
      <p:ext uri="{BB962C8B-B14F-4D97-AF65-F5344CB8AC3E}">
        <p14:creationId xmlns:p14="http://schemas.microsoft.com/office/powerpoint/2010/main" val="2184657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94DC-0679-9743-B7DD-55C586347C3A}"/>
              </a:ext>
            </a:extLst>
          </p:cNvPr>
          <p:cNvSpPr>
            <a:spLocks noGrp="1"/>
          </p:cNvSpPr>
          <p:nvPr>
            <p:ph type="title"/>
          </p:nvPr>
        </p:nvSpPr>
        <p:spPr/>
        <p:txBody>
          <a:bodyPr>
            <a:normAutofit/>
          </a:bodyPr>
          <a:lstStyle/>
          <a:p>
            <a:r>
              <a:rPr lang="en-US" dirty="0"/>
              <a:t>Other Hormones </a:t>
            </a:r>
          </a:p>
        </p:txBody>
      </p:sp>
      <p:sp>
        <p:nvSpPr>
          <p:cNvPr id="3" name="Content Placeholder 2">
            <a:extLst>
              <a:ext uri="{FF2B5EF4-FFF2-40B4-BE49-F238E27FC236}">
                <a16:creationId xmlns:a16="http://schemas.microsoft.com/office/drawing/2014/main" id="{146CF44C-21A8-0E4D-BF63-6A7F5DA7DC9C}"/>
              </a:ext>
            </a:extLst>
          </p:cNvPr>
          <p:cNvSpPr>
            <a:spLocks noGrp="1"/>
          </p:cNvSpPr>
          <p:nvPr>
            <p:ph idx="1"/>
          </p:nvPr>
        </p:nvSpPr>
        <p:spPr/>
        <p:txBody>
          <a:bodyPr/>
          <a:lstStyle/>
          <a:p>
            <a:r>
              <a:rPr lang="en-US" sz="3200" dirty="0"/>
              <a:t>Other hormones that contribute to renal sodium handling and ECF volume homeostasis include </a:t>
            </a:r>
          </a:p>
          <a:p>
            <a:pPr marL="674370" lvl="1" indent="-400050">
              <a:buFont typeface="+mj-lt"/>
              <a:buAutoNum type="romanLcPeriod"/>
            </a:pPr>
            <a:r>
              <a:rPr lang="en-US" sz="2800" dirty="0"/>
              <a:t>nitric oxide (NO) - increases urinary salt excretion</a:t>
            </a:r>
          </a:p>
          <a:p>
            <a:pPr marL="674370" lvl="1" indent="-400050">
              <a:buFont typeface="+mj-lt"/>
              <a:buAutoNum type="romanLcPeriod"/>
            </a:pPr>
            <a:r>
              <a:rPr lang="en-US" sz="2800" dirty="0"/>
              <a:t>Endothelin - constrict vascular smooth muscle, ↑ NO ,is a natriuretic factor</a:t>
            </a:r>
          </a:p>
          <a:p>
            <a:pPr marL="674370" lvl="1" indent="-400050">
              <a:buFont typeface="+mj-lt"/>
              <a:buAutoNum type="romanLcPeriod"/>
            </a:pPr>
            <a:r>
              <a:rPr lang="en-US" sz="2800" dirty="0"/>
              <a:t>kallikrein-kinin system - potent vasodilator peptides</a:t>
            </a:r>
          </a:p>
          <a:p>
            <a:pPr marL="674370" lvl="1" indent="-400050">
              <a:buFont typeface="+mj-lt"/>
              <a:buAutoNum type="romanLcPeriod"/>
            </a:pPr>
            <a:r>
              <a:rPr lang="en-US" sz="2800" dirty="0"/>
              <a:t>prostaglandin</a:t>
            </a:r>
          </a:p>
          <a:p>
            <a:endParaRPr lang="en-US" dirty="0"/>
          </a:p>
        </p:txBody>
      </p:sp>
    </p:spTree>
    <p:extLst>
      <p:ext uri="{BB962C8B-B14F-4D97-AF65-F5344CB8AC3E}">
        <p14:creationId xmlns:p14="http://schemas.microsoft.com/office/powerpoint/2010/main" val="3797670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E3CC-A7F2-E54A-BAA4-AA7F4CF21A3C}"/>
              </a:ext>
            </a:extLst>
          </p:cNvPr>
          <p:cNvSpPr>
            <a:spLocks noGrp="1"/>
          </p:cNvSpPr>
          <p:nvPr>
            <p:ph type="title"/>
          </p:nvPr>
        </p:nvSpPr>
        <p:spPr/>
        <p:txBody>
          <a:bodyPr>
            <a:normAutofit fontScale="90000"/>
          </a:bodyPr>
          <a:lstStyle/>
          <a:p>
            <a:r>
              <a:rPr lang="en-US" dirty="0"/>
              <a:t>Disordered water &amp; sodium metabolism</a:t>
            </a:r>
          </a:p>
        </p:txBody>
      </p:sp>
      <p:sp>
        <p:nvSpPr>
          <p:cNvPr id="3" name="Content Placeholder 2">
            <a:extLst>
              <a:ext uri="{FF2B5EF4-FFF2-40B4-BE49-F238E27FC236}">
                <a16:creationId xmlns:a16="http://schemas.microsoft.com/office/drawing/2014/main" id="{084EEC05-BB4A-DD4A-A748-815F33967FBF}"/>
              </a:ext>
            </a:extLst>
          </p:cNvPr>
          <p:cNvSpPr>
            <a:spLocks noGrp="1"/>
          </p:cNvSpPr>
          <p:nvPr>
            <p:ph idx="1"/>
          </p:nvPr>
        </p:nvSpPr>
        <p:spPr/>
        <p:txBody>
          <a:bodyPr/>
          <a:lstStyle/>
          <a:p>
            <a:r>
              <a:rPr lang="en-US" sz="2000" b="1" dirty="0"/>
              <a:t>Disordered water metabolism arises when osmoregulation is defective </a:t>
            </a:r>
            <a:r>
              <a:rPr lang="en-US" sz="2000" dirty="0"/>
              <a:t>resulting in too much or too little water relative to the amount of solute</a:t>
            </a:r>
          </a:p>
          <a:p>
            <a:pPr lvl="1"/>
            <a:r>
              <a:rPr lang="en-US" sz="1800" dirty="0"/>
              <a:t>The main solute is sodium</a:t>
            </a:r>
          </a:p>
          <a:p>
            <a:pPr lvl="1"/>
            <a:r>
              <a:rPr lang="en-US" sz="1800" dirty="0"/>
              <a:t>↑ water causes hyponatremia</a:t>
            </a:r>
          </a:p>
          <a:p>
            <a:pPr lvl="1"/>
            <a:r>
              <a:rPr lang="en-US" sz="1800" dirty="0"/>
              <a:t>↓ water cause hypernatremia</a:t>
            </a:r>
          </a:p>
          <a:p>
            <a:r>
              <a:rPr lang="en-US" sz="2000" b="1" dirty="0"/>
              <a:t>Disordered sodium metabolism arises when volume regulation is defective </a:t>
            </a:r>
            <a:r>
              <a:rPr lang="en-US" sz="2000" dirty="0"/>
              <a:t>and there is inappropriate sodium retention or loss causing body volume to be too high or too low</a:t>
            </a:r>
          </a:p>
          <a:p>
            <a:r>
              <a:rPr lang="en-US" sz="2000" b="1" dirty="0"/>
              <a:t>Mixed disorders </a:t>
            </a:r>
            <a:r>
              <a:rPr lang="en-US" sz="2000" dirty="0"/>
              <a:t>have both abnormal volume &amp; osmolality</a:t>
            </a:r>
          </a:p>
          <a:p>
            <a:r>
              <a:rPr lang="en-US" sz="2000" dirty="0"/>
              <a:t>Diagnosis is often difficult because the initial pathologic changes are altered by compensatory mechanisms</a:t>
            </a:r>
          </a:p>
          <a:p>
            <a:endParaRPr lang="en-US" dirty="0"/>
          </a:p>
          <a:p>
            <a:endParaRPr lang="en-US" dirty="0"/>
          </a:p>
        </p:txBody>
      </p:sp>
    </p:spTree>
    <p:extLst>
      <p:ext uri="{BB962C8B-B14F-4D97-AF65-F5344CB8AC3E}">
        <p14:creationId xmlns:p14="http://schemas.microsoft.com/office/powerpoint/2010/main" val="449689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03BB1-08F3-414D-8A6E-1F730892C455}"/>
              </a:ext>
            </a:extLst>
          </p:cNvPr>
          <p:cNvSpPr>
            <a:spLocks noGrp="1"/>
          </p:cNvSpPr>
          <p:nvPr>
            <p:ph type="title"/>
          </p:nvPr>
        </p:nvSpPr>
        <p:spPr/>
        <p:txBody>
          <a:bodyPr/>
          <a:lstStyle/>
          <a:p>
            <a:r>
              <a:rPr lang="en-US" b="1" dirty="0"/>
              <a:t>Dehydration</a:t>
            </a:r>
            <a:endParaRPr lang="en-US" dirty="0"/>
          </a:p>
        </p:txBody>
      </p:sp>
      <p:sp>
        <p:nvSpPr>
          <p:cNvPr id="3" name="Content Placeholder 2">
            <a:extLst>
              <a:ext uri="{FF2B5EF4-FFF2-40B4-BE49-F238E27FC236}">
                <a16:creationId xmlns:a16="http://schemas.microsoft.com/office/drawing/2014/main" id="{5DBF225A-C196-D646-855E-4B602351F8E1}"/>
              </a:ext>
            </a:extLst>
          </p:cNvPr>
          <p:cNvSpPr>
            <a:spLocks noGrp="1"/>
          </p:cNvSpPr>
          <p:nvPr>
            <p:ph idx="1"/>
          </p:nvPr>
        </p:nvSpPr>
        <p:spPr/>
        <p:txBody>
          <a:bodyPr>
            <a:normAutofit lnSpcReduction="10000"/>
          </a:bodyPr>
          <a:lstStyle/>
          <a:p>
            <a:pPr>
              <a:lnSpc>
                <a:spcPct val="150000"/>
              </a:lnSpc>
            </a:pPr>
            <a:r>
              <a:rPr lang="en-US" sz="2000" dirty="0"/>
              <a:t>Defined as a reduction in TBW below the normal level without a proportional reduction in sodium and potassium, this results in a rise in the plasma sodium concentration. </a:t>
            </a:r>
          </a:p>
          <a:p>
            <a:pPr>
              <a:lnSpc>
                <a:spcPct val="150000"/>
              </a:lnSpc>
            </a:pPr>
            <a:r>
              <a:rPr lang="en-US" sz="2000" dirty="0"/>
              <a:t>With primary loss of free water (i.e. in diabetes insipidus), the major biochemical manifestation is hypernatremia. </a:t>
            </a:r>
          </a:p>
          <a:p>
            <a:pPr>
              <a:lnSpc>
                <a:spcPct val="150000"/>
              </a:lnSpc>
            </a:pPr>
            <a:r>
              <a:rPr lang="en-US" sz="2000" dirty="0"/>
              <a:t>Hypernatremia does not usually occur in patients who have an intact thirst mechanism and access to water since stimulation of thirst can replace most of the water deficit</a:t>
            </a:r>
          </a:p>
          <a:p>
            <a:endParaRPr lang="en-US" dirty="0"/>
          </a:p>
        </p:txBody>
      </p:sp>
    </p:spTree>
    <p:extLst>
      <p:ext uri="{BB962C8B-B14F-4D97-AF65-F5344CB8AC3E}">
        <p14:creationId xmlns:p14="http://schemas.microsoft.com/office/powerpoint/2010/main" val="1940818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3D71-126A-D94A-8B1A-C052BDBEBB48}"/>
              </a:ext>
            </a:extLst>
          </p:cNvPr>
          <p:cNvSpPr>
            <a:spLocks noGrp="1"/>
          </p:cNvSpPr>
          <p:nvPr>
            <p:ph type="title"/>
          </p:nvPr>
        </p:nvSpPr>
        <p:spPr/>
        <p:txBody>
          <a:bodyPr>
            <a:normAutofit fontScale="90000"/>
          </a:bodyPr>
          <a:lstStyle/>
          <a:p>
            <a:r>
              <a:rPr lang="en-US" dirty="0"/>
              <a:t>Disorders of water metabolism &amp; Osmolality control</a:t>
            </a:r>
          </a:p>
        </p:txBody>
      </p:sp>
      <p:sp>
        <p:nvSpPr>
          <p:cNvPr id="3" name="Content Placeholder 2">
            <a:extLst>
              <a:ext uri="{FF2B5EF4-FFF2-40B4-BE49-F238E27FC236}">
                <a16:creationId xmlns:a16="http://schemas.microsoft.com/office/drawing/2014/main" id="{9FD430C6-B2B7-9146-85A0-59237BB3F26D}"/>
              </a:ext>
            </a:extLst>
          </p:cNvPr>
          <p:cNvSpPr>
            <a:spLocks noGrp="1"/>
          </p:cNvSpPr>
          <p:nvPr>
            <p:ph idx="1"/>
          </p:nvPr>
        </p:nvSpPr>
        <p:spPr/>
        <p:txBody>
          <a:bodyPr>
            <a:normAutofit fontScale="77500" lnSpcReduction="20000"/>
          </a:bodyPr>
          <a:lstStyle/>
          <a:p>
            <a:pPr marL="0" indent="0">
              <a:buNone/>
            </a:pPr>
            <a:endParaRPr lang="en-US" dirty="0"/>
          </a:p>
          <a:p>
            <a:pPr marL="400050" indent="-400050">
              <a:lnSpc>
                <a:spcPct val="150000"/>
              </a:lnSpc>
              <a:buFont typeface="+mj-lt"/>
              <a:buAutoNum type="romanLcPeriod"/>
            </a:pPr>
            <a:r>
              <a:rPr lang="en-US" sz="2800" dirty="0"/>
              <a:t>Diabetes insipidus – inadequate vasopressin</a:t>
            </a:r>
          </a:p>
          <a:p>
            <a:pPr marL="948690" lvl="2" indent="-400050">
              <a:lnSpc>
                <a:spcPct val="150000"/>
              </a:lnSpc>
              <a:buFont typeface="+mj-lt"/>
              <a:buAutoNum type="alphaLcPeriod"/>
            </a:pPr>
            <a:r>
              <a:rPr lang="en-US" sz="2000" dirty="0"/>
              <a:t>Central DI – pituitary gland fails to produce adequate vasopressin </a:t>
            </a:r>
            <a:r>
              <a:rPr lang="en-US" sz="2000" dirty="0" err="1"/>
              <a:t>ie</a:t>
            </a:r>
            <a:r>
              <a:rPr lang="en-US" sz="2000" dirty="0"/>
              <a:t> after trauma, brain injury</a:t>
            </a:r>
          </a:p>
          <a:p>
            <a:pPr marL="948690" lvl="2" indent="-400050">
              <a:lnSpc>
                <a:spcPct val="150000"/>
              </a:lnSpc>
              <a:buFont typeface="+mj-lt"/>
              <a:buAutoNum type="alphaLcPeriod"/>
            </a:pPr>
            <a:r>
              <a:rPr lang="en-US" sz="2000" dirty="0"/>
              <a:t>Nephrogenic DI – kidney fails to respond to vasopressin. Causes incl. mutations in the genes for AQP2 receptors</a:t>
            </a:r>
          </a:p>
          <a:p>
            <a:pPr marL="400050" indent="-400050">
              <a:lnSpc>
                <a:spcPct val="150000"/>
              </a:lnSpc>
              <a:buFont typeface="+mj-lt"/>
              <a:buAutoNum type="romanLcPeriod"/>
            </a:pPr>
            <a:r>
              <a:rPr lang="en-US" sz="2800" dirty="0"/>
              <a:t>Syndrome of inappropriate antidiuretic hormone secretion – SIADH </a:t>
            </a:r>
          </a:p>
          <a:p>
            <a:pPr marL="400050" indent="-400050">
              <a:lnSpc>
                <a:spcPct val="150000"/>
              </a:lnSpc>
              <a:buFont typeface="+mj-lt"/>
              <a:buAutoNum type="romanLcPeriod"/>
            </a:pPr>
            <a:r>
              <a:rPr lang="en-US" sz="2800" dirty="0"/>
              <a:t>Psychogenic polydipsia</a:t>
            </a:r>
          </a:p>
        </p:txBody>
      </p:sp>
    </p:spTree>
    <p:extLst>
      <p:ext uri="{BB962C8B-B14F-4D97-AF65-F5344CB8AC3E}">
        <p14:creationId xmlns:p14="http://schemas.microsoft.com/office/powerpoint/2010/main" val="592714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262C-7D9C-D541-A44B-EA74B211C30D}"/>
              </a:ext>
            </a:extLst>
          </p:cNvPr>
          <p:cNvSpPr>
            <a:spLocks noGrp="1"/>
          </p:cNvSpPr>
          <p:nvPr>
            <p:ph type="title"/>
          </p:nvPr>
        </p:nvSpPr>
        <p:spPr/>
        <p:txBody>
          <a:bodyPr>
            <a:noAutofit/>
          </a:bodyPr>
          <a:lstStyle/>
          <a:p>
            <a:r>
              <a:rPr lang="en-US" sz="4000" dirty="0"/>
              <a:t>Diagnostic Criteria for Syndrome of Inappropriate Antidiuretic Hormone Secretion </a:t>
            </a:r>
          </a:p>
        </p:txBody>
      </p:sp>
      <p:sp>
        <p:nvSpPr>
          <p:cNvPr id="3" name="Content Placeholder 2">
            <a:extLst>
              <a:ext uri="{FF2B5EF4-FFF2-40B4-BE49-F238E27FC236}">
                <a16:creationId xmlns:a16="http://schemas.microsoft.com/office/drawing/2014/main" id="{C1789D04-210C-E549-A94F-12E391E74038}"/>
              </a:ext>
            </a:extLst>
          </p:cNvPr>
          <p:cNvSpPr>
            <a:spLocks noGrp="1"/>
          </p:cNvSpPr>
          <p:nvPr>
            <p:ph idx="1"/>
          </p:nvPr>
        </p:nvSpPr>
        <p:spPr/>
        <p:txBody>
          <a:bodyPr>
            <a:normAutofit lnSpcReduction="10000"/>
          </a:bodyPr>
          <a:lstStyle/>
          <a:p>
            <a:r>
              <a:rPr lang="en-US" b="1" dirty="0"/>
              <a:t>Essential Diagnostic Criteria </a:t>
            </a:r>
            <a:endParaRPr lang="en-US" dirty="0"/>
          </a:p>
          <a:p>
            <a:pPr lvl="1"/>
            <a:r>
              <a:rPr lang="en-US" dirty="0"/>
              <a:t>Decreased ECF effective osmolality (270 </a:t>
            </a:r>
            <a:r>
              <a:rPr lang="en-US" dirty="0" err="1"/>
              <a:t>mOsm</a:t>
            </a:r>
            <a:r>
              <a:rPr lang="en-US" dirty="0"/>
              <a:t>/kg H2O) </a:t>
            </a:r>
          </a:p>
          <a:p>
            <a:pPr lvl="1"/>
            <a:r>
              <a:rPr lang="en-US" dirty="0"/>
              <a:t>Inappropriate urine concentration (&gt;100 </a:t>
            </a:r>
            <a:r>
              <a:rPr lang="en-US" dirty="0" err="1"/>
              <a:t>mOsm</a:t>
            </a:r>
            <a:r>
              <a:rPr lang="en-US" dirty="0"/>
              <a:t>/kg H2O) </a:t>
            </a:r>
          </a:p>
          <a:p>
            <a:pPr lvl="1"/>
            <a:r>
              <a:rPr lang="en-US" dirty="0"/>
              <a:t>Clinical </a:t>
            </a:r>
            <a:r>
              <a:rPr lang="en-US" dirty="0" err="1"/>
              <a:t>euvolemia</a:t>
            </a:r>
            <a:r>
              <a:rPr lang="en-US" dirty="0"/>
              <a:t> </a:t>
            </a:r>
          </a:p>
          <a:p>
            <a:pPr lvl="1"/>
            <a:r>
              <a:rPr lang="en-US" dirty="0"/>
              <a:t>Elevated urine Na+ concentration under conditions of normal salt and water intake </a:t>
            </a:r>
          </a:p>
          <a:p>
            <a:pPr lvl="1"/>
            <a:r>
              <a:rPr lang="en-US" dirty="0"/>
              <a:t>Absence of adrenal, thyroid, pituitary, or renal insufficiency or diuretic use </a:t>
            </a:r>
          </a:p>
          <a:p>
            <a:r>
              <a:rPr lang="en-US" b="1" dirty="0"/>
              <a:t>Supplemental Criteria </a:t>
            </a:r>
            <a:endParaRPr lang="en-US" dirty="0"/>
          </a:p>
          <a:p>
            <a:pPr lvl="1"/>
            <a:r>
              <a:rPr lang="en-US" b="1" dirty="0"/>
              <a:t>Abnormal water-load test result </a:t>
            </a:r>
            <a:r>
              <a:rPr lang="en-US" dirty="0"/>
              <a:t>(inability to excrete at least 90% of a 20-ml/kg water load in 4 hours and/or failure to dilute urine osmolality to &lt;100 </a:t>
            </a:r>
            <a:r>
              <a:rPr lang="en-US" dirty="0" err="1"/>
              <a:t>mOsm</a:t>
            </a:r>
            <a:r>
              <a:rPr lang="en-US" dirty="0"/>
              <a:t>/kg) </a:t>
            </a:r>
          </a:p>
          <a:p>
            <a:pPr lvl="1"/>
            <a:r>
              <a:rPr lang="en-US" dirty="0"/>
              <a:t>Serum vasopressin level inappropriately elevated relative to the serum osmolality </a:t>
            </a:r>
          </a:p>
          <a:p>
            <a:pPr lvl="1"/>
            <a:r>
              <a:rPr lang="en-US" dirty="0"/>
              <a:t>No significant correction of serum Na+ level with volume expansion, but improvement after fluid restriction </a:t>
            </a:r>
          </a:p>
          <a:p>
            <a:pPr lvl="1"/>
            <a:r>
              <a:rPr lang="en-US" dirty="0"/>
              <a:t>Hypouricemia and elevated fractional excretion of uric acid </a:t>
            </a:r>
          </a:p>
          <a:p>
            <a:endParaRPr lang="en-US" dirty="0"/>
          </a:p>
        </p:txBody>
      </p:sp>
    </p:spTree>
    <p:extLst>
      <p:ext uri="{BB962C8B-B14F-4D97-AF65-F5344CB8AC3E}">
        <p14:creationId xmlns:p14="http://schemas.microsoft.com/office/powerpoint/2010/main" val="706706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6D18-615B-124F-B03D-1E07C12F4D56}"/>
              </a:ext>
            </a:extLst>
          </p:cNvPr>
          <p:cNvSpPr>
            <a:spLocks noGrp="1"/>
          </p:cNvSpPr>
          <p:nvPr>
            <p:ph type="title"/>
          </p:nvPr>
        </p:nvSpPr>
        <p:spPr/>
        <p:txBody>
          <a:bodyPr>
            <a:normAutofit/>
          </a:bodyPr>
          <a:lstStyle/>
          <a:p>
            <a:r>
              <a:rPr lang="en-US" dirty="0"/>
              <a:t>WATER DEPRIVATION TEST </a:t>
            </a:r>
          </a:p>
        </p:txBody>
      </p:sp>
      <p:sp>
        <p:nvSpPr>
          <p:cNvPr id="3" name="Content Placeholder 2">
            <a:extLst>
              <a:ext uri="{FF2B5EF4-FFF2-40B4-BE49-F238E27FC236}">
                <a16:creationId xmlns:a16="http://schemas.microsoft.com/office/drawing/2014/main" id="{16676CAF-D944-1047-BB38-AA2B7B2C552C}"/>
              </a:ext>
            </a:extLst>
          </p:cNvPr>
          <p:cNvSpPr>
            <a:spLocks noGrp="1"/>
          </p:cNvSpPr>
          <p:nvPr>
            <p:ph idx="1"/>
          </p:nvPr>
        </p:nvSpPr>
        <p:spPr/>
        <p:txBody>
          <a:bodyPr/>
          <a:lstStyle/>
          <a:p>
            <a:r>
              <a:rPr lang="en-US" dirty="0"/>
              <a:t>Test procedure: water intake is restricted until the patient loses 3% to 5% of body weight or until three consecutive hourly determinations of urinary osmolality are within 10% of each other. </a:t>
            </a:r>
          </a:p>
          <a:p>
            <a:r>
              <a:rPr lang="en-US" dirty="0"/>
              <a:t>Aqueous vasopressin is given, 5 units subcutaneously, and urinary osmolality is measured after 60 minutes. </a:t>
            </a:r>
          </a:p>
        </p:txBody>
      </p:sp>
    </p:spTree>
    <p:extLst>
      <p:ext uri="{BB962C8B-B14F-4D97-AF65-F5344CB8AC3E}">
        <p14:creationId xmlns:p14="http://schemas.microsoft.com/office/powerpoint/2010/main" val="754932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5930-3EE5-2C42-950A-1C0221CC3716}"/>
              </a:ext>
            </a:extLst>
          </p:cNvPr>
          <p:cNvSpPr>
            <a:spLocks noGrp="1"/>
          </p:cNvSpPr>
          <p:nvPr>
            <p:ph type="title"/>
          </p:nvPr>
        </p:nvSpPr>
        <p:spPr/>
        <p:txBody>
          <a:bodyPr>
            <a:normAutofit fontScale="90000"/>
          </a:bodyPr>
          <a:lstStyle/>
          <a:p>
            <a:r>
              <a:rPr lang="en-US" dirty="0"/>
              <a:t>Extracellular fluid volume contraction </a:t>
            </a:r>
          </a:p>
        </p:txBody>
      </p:sp>
      <p:sp>
        <p:nvSpPr>
          <p:cNvPr id="3" name="Content Placeholder 2">
            <a:extLst>
              <a:ext uri="{FF2B5EF4-FFF2-40B4-BE49-F238E27FC236}">
                <a16:creationId xmlns:a16="http://schemas.microsoft.com/office/drawing/2014/main" id="{E465E3EF-77F6-4C4C-B0E0-2702589DF8B9}"/>
              </a:ext>
            </a:extLst>
          </p:cNvPr>
          <p:cNvSpPr>
            <a:spLocks noGrp="1"/>
          </p:cNvSpPr>
          <p:nvPr>
            <p:ph idx="1"/>
          </p:nvPr>
        </p:nvSpPr>
        <p:spPr/>
        <p:txBody>
          <a:bodyPr>
            <a:normAutofit/>
          </a:bodyPr>
          <a:lstStyle/>
          <a:p>
            <a:r>
              <a:rPr lang="en-US" dirty="0"/>
              <a:t>Contraction of ECF volume typically results from </a:t>
            </a:r>
            <a:r>
              <a:rPr lang="en-US" b="1" dirty="0"/>
              <a:t>sodium losses that exceed intake. </a:t>
            </a:r>
          </a:p>
          <a:p>
            <a:r>
              <a:rPr lang="en-US" dirty="0"/>
              <a:t>Losses may be </a:t>
            </a:r>
          </a:p>
          <a:p>
            <a:pPr lvl="1"/>
            <a:r>
              <a:rPr lang="en-US" dirty="0"/>
              <a:t>renal </a:t>
            </a:r>
          </a:p>
          <a:p>
            <a:pPr lvl="1"/>
            <a:r>
              <a:rPr lang="en-US" dirty="0"/>
              <a:t>extrarenal - GI tract, skin &amp; lungs or by sequestration in potential spaces in the body (e.g., abdomen, muscle) that are not in hemodynamic equilibrium with the ECF. </a:t>
            </a:r>
          </a:p>
          <a:p>
            <a:r>
              <a:rPr lang="en-US" dirty="0"/>
              <a:t>The reduction in ECF volume occurs from both the interstitial and intravascular compartments. </a:t>
            </a:r>
          </a:p>
          <a:p>
            <a:endParaRPr lang="en-US" dirty="0"/>
          </a:p>
        </p:txBody>
      </p:sp>
    </p:spTree>
    <p:extLst>
      <p:ext uri="{BB962C8B-B14F-4D97-AF65-F5344CB8AC3E}">
        <p14:creationId xmlns:p14="http://schemas.microsoft.com/office/powerpoint/2010/main" val="1340673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E7A4-1A49-144E-A2D3-C18A17556744}"/>
              </a:ext>
            </a:extLst>
          </p:cNvPr>
          <p:cNvSpPr>
            <a:spLocks noGrp="1"/>
          </p:cNvSpPr>
          <p:nvPr>
            <p:ph type="title"/>
          </p:nvPr>
        </p:nvSpPr>
        <p:spPr/>
        <p:txBody>
          <a:bodyPr>
            <a:normAutofit fontScale="90000"/>
          </a:bodyPr>
          <a:lstStyle/>
          <a:p>
            <a:r>
              <a:rPr lang="en-US" sz="4400" dirty="0"/>
              <a:t>Major Causes of Extracellular Fluid Volume Depletion – </a:t>
            </a:r>
            <a:r>
              <a:rPr lang="en-US" sz="4400" b="1" dirty="0"/>
              <a:t>Renal causes</a:t>
            </a:r>
            <a:br>
              <a:rPr lang="en-US" dirty="0"/>
            </a:br>
            <a:endParaRPr lang="en-US" dirty="0"/>
          </a:p>
        </p:txBody>
      </p:sp>
      <p:sp>
        <p:nvSpPr>
          <p:cNvPr id="3" name="Content Placeholder 2">
            <a:extLst>
              <a:ext uri="{FF2B5EF4-FFF2-40B4-BE49-F238E27FC236}">
                <a16:creationId xmlns:a16="http://schemas.microsoft.com/office/drawing/2014/main" id="{3D206DEF-E693-F742-B1A3-29BD1E2636C4}"/>
              </a:ext>
            </a:extLst>
          </p:cNvPr>
          <p:cNvSpPr>
            <a:spLocks noGrp="1"/>
          </p:cNvSpPr>
          <p:nvPr>
            <p:ph sz="half" idx="1"/>
          </p:nvPr>
        </p:nvSpPr>
        <p:spPr>
          <a:xfrm>
            <a:off x="869244" y="2103120"/>
            <a:ext cx="4617156" cy="3749040"/>
          </a:xfrm>
        </p:spPr>
        <p:txBody>
          <a:bodyPr>
            <a:normAutofit fontScale="92500"/>
          </a:bodyPr>
          <a:lstStyle/>
          <a:p>
            <a:pPr marL="400050" indent="-400050">
              <a:buFont typeface="+mj-lt"/>
              <a:buAutoNum type="romanLcPeriod"/>
            </a:pPr>
            <a:r>
              <a:rPr lang="en-US" sz="2400" dirty="0"/>
              <a:t>Diuretic use </a:t>
            </a:r>
          </a:p>
          <a:p>
            <a:pPr marL="400050" indent="-400050">
              <a:buFont typeface="+mj-lt"/>
              <a:buAutoNum type="romanLcPeriod"/>
            </a:pPr>
            <a:r>
              <a:rPr lang="en-US" sz="2400" dirty="0"/>
              <a:t>Tubular disorders </a:t>
            </a:r>
          </a:p>
          <a:p>
            <a:pPr marL="674370" lvl="1" indent="-400050">
              <a:buFont typeface="+mj-lt"/>
              <a:buAutoNum type="alphaLcPeriod"/>
            </a:pPr>
            <a:r>
              <a:rPr lang="en-US" sz="1900" dirty="0"/>
              <a:t>Genetic causes </a:t>
            </a:r>
          </a:p>
          <a:p>
            <a:pPr lvl="2"/>
            <a:r>
              <a:rPr lang="en-US" sz="1700" dirty="0"/>
              <a:t>Bartter and </a:t>
            </a:r>
            <a:r>
              <a:rPr lang="en-US" sz="1700" dirty="0" err="1"/>
              <a:t>Gitelman</a:t>
            </a:r>
            <a:r>
              <a:rPr lang="en-US" sz="1700" dirty="0"/>
              <a:t> syndromes </a:t>
            </a:r>
          </a:p>
          <a:p>
            <a:pPr lvl="2"/>
            <a:r>
              <a:rPr lang="en-US" sz="1700" dirty="0" err="1"/>
              <a:t>Pseudohypoaldosteronism</a:t>
            </a:r>
            <a:r>
              <a:rPr lang="en-US" sz="1700" dirty="0"/>
              <a:t> type 1 </a:t>
            </a:r>
          </a:p>
          <a:p>
            <a:pPr marL="674370" lvl="1" indent="-400050">
              <a:buFont typeface="+mj-lt"/>
              <a:buAutoNum type="alphaLcPeriod"/>
            </a:pPr>
            <a:r>
              <a:rPr lang="en-US" sz="1900" dirty="0"/>
              <a:t>Acquired tubular disorders </a:t>
            </a:r>
          </a:p>
          <a:p>
            <a:pPr lvl="2"/>
            <a:r>
              <a:rPr lang="en-US" sz="1700" dirty="0"/>
              <a:t>Acute kidney injury</a:t>
            </a:r>
          </a:p>
          <a:p>
            <a:pPr lvl="2"/>
            <a:r>
              <a:rPr lang="en-US" sz="1700" dirty="0"/>
              <a:t>Recovery phase of oliguric kidney injury </a:t>
            </a:r>
          </a:p>
          <a:p>
            <a:pPr lvl="2"/>
            <a:r>
              <a:rPr lang="en-US" sz="1700" dirty="0"/>
              <a:t>Release of urinary tract obstruction</a:t>
            </a:r>
            <a:r>
              <a:rPr lang="en-US" sz="1800" dirty="0"/>
              <a:t> </a:t>
            </a:r>
          </a:p>
          <a:p>
            <a:pPr marL="0" indent="0">
              <a:buNone/>
            </a:pPr>
            <a:endParaRPr lang="en-US" dirty="0"/>
          </a:p>
          <a:p>
            <a:pPr marL="674370" lvl="1" indent="-400050">
              <a:buFont typeface="+mj-lt"/>
              <a:buAutoNum type="alphaLcPeriod"/>
            </a:pPr>
            <a:endParaRPr lang="en-US" dirty="0"/>
          </a:p>
          <a:p>
            <a:endParaRPr lang="en-US" dirty="0"/>
          </a:p>
        </p:txBody>
      </p:sp>
      <p:sp>
        <p:nvSpPr>
          <p:cNvPr id="4" name="Content Placeholder 3">
            <a:extLst>
              <a:ext uri="{FF2B5EF4-FFF2-40B4-BE49-F238E27FC236}">
                <a16:creationId xmlns:a16="http://schemas.microsoft.com/office/drawing/2014/main" id="{5A58A794-6893-004A-B487-EC63EAF325BF}"/>
              </a:ext>
            </a:extLst>
          </p:cNvPr>
          <p:cNvSpPr>
            <a:spLocks noGrp="1"/>
          </p:cNvSpPr>
          <p:nvPr>
            <p:ph sz="half" idx="2"/>
          </p:nvPr>
        </p:nvSpPr>
        <p:spPr>
          <a:xfrm>
            <a:off x="6208889" y="2103120"/>
            <a:ext cx="5113867" cy="3749040"/>
          </a:xfrm>
        </p:spPr>
        <p:txBody>
          <a:bodyPr>
            <a:normAutofit fontScale="92500"/>
          </a:bodyPr>
          <a:lstStyle/>
          <a:p>
            <a:pPr marL="400050" indent="-400050">
              <a:buFont typeface="+mj-lt"/>
              <a:buAutoNum type="romanLcPeriod" startAt="3"/>
            </a:pPr>
            <a:r>
              <a:rPr lang="en-US" sz="2400" dirty="0"/>
              <a:t>Hormonal &amp; metabolic disturbances </a:t>
            </a:r>
          </a:p>
          <a:p>
            <a:pPr lvl="2"/>
            <a:r>
              <a:rPr lang="en-US" sz="1800" dirty="0"/>
              <a:t>Mineralocorticoid deficiency or resistance</a:t>
            </a:r>
          </a:p>
          <a:p>
            <a:pPr lvl="4"/>
            <a:r>
              <a:rPr lang="en-US" sz="1800" dirty="0"/>
              <a:t>Primary adrenal insufficiency </a:t>
            </a:r>
          </a:p>
          <a:p>
            <a:pPr lvl="4"/>
            <a:r>
              <a:rPr lang="en-US" sz="1800" dirty="0"/>
              <a:t>Hyporeninemic hypoaldosteronism</a:t>
            </a:r>
          </a:p>
          <a:p>
            <a:pPr lvl="2"/>
            <a:r>
              <a:rPr lang="en-US" sz="1800" dirty="0"/>
              <a:t>Diabetes mellitus </a:t>
            </a:r>
          </a:p>
          <a:p>
            <a:pPr lvl="2"/>
            <a:r>
              <a:rPr lang="en-US" sz="1800" dirty="0"/>
              <a:t>Chronic interstitial renal diseases </a:t>
            </a:r>
          </a:p>
          <a:p>
            <a:pPr lvl="2"/>
            <a:r>
              <a:rPr lang="en-US" sz="1800" dirty="0"/>
              <a:t>Solute diuresis </a:t>
            </a:r>
          </a:p>
          <a:p>
            <a:pPr marL="400050" indent="-400050">
              <a:buFont typeface="+mj-lt"/>
              <a:buAutoNum type="romanLcPeriod" startAt="3"/>
            </a:pPr>
            <a:r>
              <a:rPr lang="en-US" sz="2400" dirty="0"/>
              <a:t>Renal water loss </a:t>
            </a:r>
          </a:p>
          <a:p>
            <a:pPr lvl="2"/>
            <a:r>
              <a:rPr lang="en-US" sz="1800" dirty="0"/>
              <a:t>Diabetes insipidus</a:t>
            </a:r>
          </a:p>
        </p:txBody>
      </p:sp>
    </p:spTree>
    <p:extLst>
      <p:ext uri="{BB962C8B-B14F-4D97-AF65-F5344CB8AC3E}">
        <p14:creationId xmlns:p14="http://schemas.microsoft.com/office/powerpoint/2010/main" val="2507961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2D16-CD79-ED42-ABD1-07B694D2D4CD}"/>
              </a:ext>
            </a:extLst>
          </p:cNvPr>
          <p:cNvSpPr>
            <a:spLocks noGrp="1"/>
          </p:cNvSpPr>
          <p:nvPr>
            <p:ph type="title"/>
          </p:nvPr>
        </p:nvSpPr>
        <p:spPr/>
        <p:txBody>
          <a:bodyPr>
            <a:noAutofit/>
          </a:bodyPr>
          <a:lstStyle/>
          <a:p>
            <a:r>
              <a:rPr lang="en-US" sz="4000" dirty="0"/>
              <a:t>Major Causes of Extracellular Fluid Volume Depletion – </a:t>
            </a:r>
            <a:r>
              <a:rPr lang="en-US" sz="4000" b="1" dirty="0"/>
              <a:t>Extrarenal causes</a:t>
            </a:r>
          </a:p>
        </p:txBody>
      </p:sp>
      <p:sp>
        <p:nvSpPr>
          <p:cNvPr id="3" name="Content Placeholder 2">
            <a:extLst>
              <a:ext uri="{FF2B5EF4-FFF2-40B4-BE49-F238E27FC236}">
                <a16:creationId xmlns:a16="http://schemas.microsoft.com/office/drawing/2014/main" id="{2C80A676-7272-0A47-84EA-C2F7D4414A4D}"/>
              </a:ext>
            </a:extLst>
          </p:cNvPr>
          <p:cNvSpPr>
            <a:spLocks noGrp="1"/>
          </p:cNvSpPr>
          <p:nvPr>
            <p:ph sz="half" idx="1"/>
          </p:nvPr>
        </p:nvSpPr>
        <p:spPr/>
        <p:txBody>
          <a:bodyPr>
            <a:normAutofit/>
          </a:bodyPr>
          <a:lstStyle/>
          <a:p>
            <a:pPr marL="400050" indent="-400050">
              <a:buFont typeface="+mj-lt"/>
              <a:buAutoNum type="romanLcPeriod"/>
            </a:pPr>
            <a:r>
              <a:rPr lang="en-US" sz="2400" dirty="0"/>
              <a:t>Gastrointestinal losses </a:t>
            </a:r>
          </a:p>
          <a:p>
            <a:pPr marL="674370" lvl="1" indent="-400050">
              <a:buFont typeface="+mj-lt"/>
              <a:buAutoNum type="alphaLcPeriod"/>
            </a:pPr>
            <a:r>
              <a:rPr lang="en-US" sz="2000" dirty="0"/>
              <a:t>Vomiting </a:t>
            </a:r>
          </a:p>
          <a:p>
            <a:pPr marL="674370" lvl="1" indent="-400050">
              <a:buFont typeface="+mj-lt"/>
              <a:buAutoNum type="alphaLcPeriod"/>
            </a:pPr>
            <a:r>
              <a:rPr lang="en-US" sz="2000" dirty="0"/>
              <a:t>Gastrointestinal suctioning </a:t>
            </a:r>
          </a:p>
          <a:p>
            <a:pPr marL="400050" indent="-400050">
              <a:buFont typeface="+mj-lt"/>
              <a:buAutoNum type="romanLcPeriod"/>
            </a:pPr>
            <a:r>
              <a:rPr lang="en-US" sz="2400" dirty="0"/>
              <a:t>Diarrhea </a:t>
            </a:r>
          </a:p>
          <a:p>
            <a:pPr marL="674370" lvl="1" indent="-400050">
              <a:buFont typeface="+mj-lt"/>
              <a:buAutoNum type="alphaLcPeriod"/>
            </a:pPr>
            <a:r>
              <a:rPr lang="en-US" sz="2000" dirty="0"/>
              <a:t>Ileostomy and colostomy secretions </a:t>
            </a:r>
          </a:p>
          <a:p>
            <a:pPr marL="400050" indent="-400050">
              <a:buFont typeface="+mj-lt"/>
              <a:buAutoNum type="romanLcPeriod"/>
            </a:pPr>
            <a:r>
              <a:rPr lang="en-US" sz="2400" dirty="0"/>
              <a:t>Dermal losses </a:t>
            </a:r>
          </a:p>
          <a:p>
            <a:pPr marL="674370" lvl="1" indent="-400050">
              <a:buFont typeface="+mj-lt"/>
              <a:buAutoNum type="alphaLcPeriod"/>
            </a:pPr>
            <a:r>
              <a:rPr lang="en-US" sz="2000" dirty="0"/>
              <a:t>Sweat </a:t>
            </a:r>
          </a:p>
          <a:p>
            <a:pPr marL="674370" lvl="1" indent="-400050">
              <a:buFont typeface="+mj-lt"/>
              <a:buAutoNum type="alphaLcPeriod"/>
            </a:pPr>
            <a:r>
              <a:rPr lang="en-US" sz="2000" dirty="0"/>
              <a:t>Exudative skin disease</a:t>
            </a:r>
            <a:r>
              <a:rPr lang="en-US" dirty="0"/>
              <a:t> </a:t>
            </a:r>
          </a:p>
          <a:p>
            <a:pPr marL="0" indent="0">
              <a:buNone/>
            </a:pPr>
            <a:endParaRPr lang="en-US" dirty="0"/>
          </a:p>
        </p:txBody>
      </p:sp>
      <p:sp>
        <p:nvSpPr>
          <p:cNvPr id="4" name="Content Placeholder 3">
            <a:extLst>
              <a:ext uri="{FF2B5EF4-FFF2-40B4-BE49-F238E27FC236}">
                <a16:creationId xmlns:a16="http://schemas.microsoft.com/office/drawing/2014/main" id="{5E71CCB3-B58F-C04A-958F-5A440452D13D}"/>
              </a:ext>
            </a:extLst>
          </p:cNvPr>
          <p:cNvSpPr>
            <a:spLocks noGrp="1"/>
          </p:cNvSpPr>
          <p:nvPr>
            <p:ph sz="half" idx="2"/>
          </p:nvPr>
        </p:nvSpPr>
        <p:spPr/>
        <p:txBody>
          <a:bodyPr/>
          <a:lstStyle/>
          <a:p>
            <a:pPr marL="400050" indent="-400050">
              <a:buFont typeface="+mj-lt"/>
              <a:buAutoNum type="romanLcPeriod" startAt="4"/>
            </a:pPr>
            <a:r>
              <a:rPr lang="en-US" sz="2400" dirty="0"/>
              <a:t>Third-space sequestration </a:t>
            </a:r>
          </a:p>
          <a:p>
            <a:pPr marL="674370" lvl="1" indent="-400050">
              <a:buFont typeface="+mj-lt"/>
              <a:buAutoNum type="alphaLcPeriod"/>
            </a:pPr>
            <a:r>
              <a:rPr lang="en-US" sz="2000" dirty="0"/>
              <a:t>Ascites </a:t>
            </a:r>
          </a:p>
          <a:p>
            <a:pPr marL="674370" lvl="1" indent="-400050">
              <a:buFont typeface="+mj-lt"/>
              <a:buAutoNum type="alphaLcPeriod"/>
            </a:pPr>
            <a:r>
              <a:rPr lang="en-US" sz="2000" dirty="0"/>
              <a:t>Pleural effusion, hydrothorax </a:t>
            </a:r>
          </a:p>
          <a:p>
            <a:pPr marL="674370" lvl="1" indent="-400050">
              <a:buFont typeface="+mj-lt"/>
              <a:buAutoNum type="alphaLcPeriod"/>
            </a:pPr>
            <a:r>
              <a:rPr lang="en-US" sz="2000" dirty="0"/>
              <a:t>Intestinal obstruction </a:t>
            </a:r>
          </a:p>
          <a:p>
            <a:pPr marL="400050" indent="-400050">
              <a:buFont typeface="+mj-lt"/>
              <a:buAutoNum type="romanLcPeriod" startAt="4"/>
            </a:pPr>
            <a:r>
              <a:rPr lang="en-US" sz="2400" dirty="0"/>
              <a:t>Retroperitoneal collection </a:t>
            </a:r>
          </a:p>
          <a:p>
            <a:pPr marL="674370" lvl="1" indent="-400050">
              <a:buFont typeface="+mj-lt"/>
              <a:buAutoNum type="alphaLcPeriod"/>
            </a:pPr>
            <a:r>
              <a:rPr lang="en-US" sz="2000" dirty="0"/>
              <a:t>Hemorrhage </a:t>
            </a:r>
          </a:p>
          <a:p>
            <a:pPr lvl="2"/>
            <a:r>
              <a:rPr lang="en-US" sz="1800" dirty="0"/>
              <a:t>Internal </a:t>
            </a:r>
          </a:p>
          <a:p>
            <a:pPr lvl="2"/>
            <a:r>
              <a:rPr lang="en-US" sz="1800" dirty="0"/>
              <a:t>External </a:t>
            </a:r>
          </a:p>
          <a:p>
            <a:endParaRPr lang="en-US" dirty="0"/>
          </a:p>
        </p:txBody>
      </p:sp>
    </p:spTree>
    <p:extLst>
      <p:ext uri="{BB962C8B-B14F-4D97-AF65-F5344CB8AC3E}">
        <p14:creationId xmlns:p14="http://schemas.microsoft.com/office/powerpoint/2010/main" val="287685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9904-D212-8E48-AFD6-6E73D72FB094}"/>
              </a:ext>
            </a:extLst>
          </p:cNvPr>
          <p:cNvSpPr>
            <a:spLocks noGrp="1"/>
          </p:cNvSpPr>
          <p:nvPr>
            <p:ph type="title"/>
          </p:nvPr>
        </p:nvSpPr>
        <p:spPr/>
        <p:txBody>
          <a:bodyPr>
            <a:normAutofit fontScale="90000"/>
          </a:bodyPr>
          <a:lstStyle/>
          <a:p>
            <a:r>
              <a:rPr lang="en-US" dirty="0"/>
              <a:t>% of total body water change with development</a:t>
            </a:r>
          </a:p>
        </p:txBody>
      </p:sp>
      <p:pic>
        <p:nvPicPr>
          <p:cNvPr id="5" name="Content Placeholder 4">
            <a:extLst>
              <a:ext uri="{FF2B5EF4-FFF2-40B4-BE49-F238E27FC236}">
                <a16:creationId xmlns:a16="http://schemas.microsoft.com/office/drawing/2014/main" id="{6823DA6A-F303-3A45-ACD6-C4013F12364F}"/>
              </a:ext>
            </a:extLst>
          </p:cNvPr>
          <p:cNvPicPr>
            <a:picLocks noGrp="1" noChangeAspect="1"/>
          </p:cNvPicPr>
          <p:nvPr>
            <p:ph idx="1"/>
          </p:nvPr>
        </p:nvPicPr>
        <p:blipFill>
          <a:blip r:embed="rId2"/>
          <a:stretch>
            <a:fillRect/>
          </a:stretch>
        </p:blipFill>
        <p:spPr>
          <a:xfrm>
            <a:off x="2999626" y="2103438"/>
            <a:ext cx="6192747" cy="3932237"/>
          </a:xfrm>
        </p:spPr>
      </p:pic>
    </p:spTree>
    <p:extLst>
      <p:ext uri="{BB962C8B-B14F-4D97-AF65-F5344CB8AC3E}">
        <p14:creationId xmlns:p14="http://schemas.microsoft.com/office/powerpoint/2010/main" val="834665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B944A-7F3C-344F-AD1A-03B8B76E5147}"/>
              </a:ext>
            </a:extLst>
          </p:cNvPr>
          <p:cNvSpPr>
            <a:spLocks noGrp="1"/>
          </p:cNvSpPr>
          <p:nvPr>
            <p:ph type="title"/>
          </p:nvPr>
        </p:nvSpPr>
        <p:spPr/>
        <p:txBody>
          <a:bodyPr>
            <a:noAutofit/>
          </a:bodyPr>
          <a:lstStyle/>
          <a:p>
            <a:pPr>
              <a:lnSpc>
                <a:spcPct val="150000"/>
              </a:lnSpc>
            </a:pPr>
            <a:br>
              <a:rPr lang="en-US" sz="4000" dirty="0"/>
            </a:br>
            <a:r>
              <a:rPr lang="en-US" sz="4000" dirty="0"/>
              <a:t>Clinical Manifestations of Extracellular </a:t>
            </a:r>
            <a:br>
              <a:rPr lang="en-US" sz="4000" dirty="0"/>
            </a:br>
            <a:r>
              <a:rPr lang="en-US" sz="4000" dirty="0"/>
              <a:t>Fluid Volume Contraction</a:t>
            </a:r>
            <a:br>
              <a:rPr lang="en-US" sz="4000" dirty="0"/>
            </a:br>
            <a:r>
              <a:rPr lang="en-US" sz="2800" b="1" dirty="0"/>
              <a:t>Mild to Moderate Volume Loss </a:t>
            </a:r>
            <a:r>
              <a:rPr lang="en-US" sz="2800" dirty="0"/>
              <a:t> </a:t>
            </a:r>
            <a:br>
              <a:rPr lang="en-US" sz="4000" dirty="0"/>
            </a:br>
            <a:endParaRPr lang="en-US" sz="4000" dirty="0"/>
          </a:p>
        </p:txBody>
      </p:sp>
      <p:sp>
        <p:nvSpPr>
          <p:cNvPr id="3" name="Content Placeholder 2">
            <a:extLst>
              <a:ext uri="{FF2B5EF4-FFF2-40B4-BE49-F238E27FC236}">
                <a16:creationId xmlns:a16="http://schemas.microsoft.com/office/drawing/2014/main" id="{8E225EB6-91C9-2E41-9BA4-EF92C66B9D8F}"/>
              </a:ext>
            </a:extLst>
          </p:cNvPr>
          <p:cNvSpPr>
            <a:spLocks noGrp="1"/>
          </p:cNvSpPr>
          <p:nvPr>
            <p:ph sz="half" idx="1"/>
          </p:nvPr>
        </p:nvSpPr>
        <p:spPr>
          <a:xfrm>
            <a:off x="1066800" y="2799644"/>
            <a:ext cx="4754880" cy="3052516"/>
          </a:xfrm>
        </p:spPr>
        <p:txBody>
          <a:bodyPr>
            <a:normAutofit/>
          </a:bodyPr>
          <a:lstStyle/>
          <a:p>
            <a:r>
              <a:rPr lang="en-US" sz="2000" dirty="0"/>
              <a:t>Thirst </a:t>
            </a:r>
          </a:p>
          <a:p>
            <a:r>
              <a:rPr lang="en-US" sz="2000" dirty="0"/>
              <a:t>Delay in capillary refill </a:t>
            </a:r>
          </a:p>
          <a:p>
            <a:r>
              <a:rPr lang="en-US" sz="2000" dirty="0"/>
              <a:t>Postural dizziness, weakness </a:t>
            </a:r>
          </a:p>
          <a:p>
            <a:r>
              <a:rPr lang="en-US" sz="2000" dirty="0"/>
              <a:t>Dry mucous membranes and axillae </a:t>
            </a:r>
          </a:p>
          <a:p>
            <a:r>
              <a:rPr lang="en-US" sz="2000" dirty="0"/>
              <a:t>Cool, clammy extremities and collapsed peripheral veins </a:t>
            </a:r>
          </a:p>
          <a:p>
            <a:endParaRPr lang="en-US" dirty="0"/>
          </a:p>
        </p:txBody>
      </p:sp>
      <p:sp>
        <p:nvSpPr>
          <p:cNvPr id="5" name="Content Placeholder 4">
            <a:extLst>
              <a:ext uri="{FF2B5EF4-FFF2-40B4-BE49-F238E27FC236}">
                <a16:creationId xmlns:a16="http://schemas.microsoft.com/office/drawing/2014/main" id="{C9F3387A-183A-0E44-A6D3-A259FB5721CF}"/>
              </a:ext>
            </a:extLst>
          </p:cNvPr>
          <p:cNvSpPr>
            <a:spLocks noGrp="1"/>
          </p:cNvSpPr>
          <p:nvPr>
            <p:ph sz="half" idx="2"/>
          </p:nvPr>
        </p:nvSpPr>
        <p:spPr>
          <a:xfrm>
            <a:off x="6370320" y="2799644"/>
            <a:ext cx="4754880" cy="3052516"/>
          </a:xfrm>
        </p:spPr>
        <p:txBody>
          <a:bodyPr>
            <a:normAutofit/>
          </a:bodyPr>
          <a:lstStyle/>
          <a:p>
            <a:r>
              <a:rPr lang="en-US" sz="2000" dirty="0"/>
              <a:t>Tachypnea </a:t>
            </a:r>
          </a:p>
          <a:p>
            <a:r>
              <a:rPr lang="en-US" sz="2000" dirty="0"/>
              <a:t>Tachycardia with pulse rate &gt;100 b/min, or postural pulse ↑ of 30 b/min or more </a:t>
            </a:r>
          </a:p>
          <a:p>
            <a:r>
              <a:rPr lang="en-US" sz="2000" dirty="0"/>
              <a:t>Postural hypotension (systolic BP ↓  &gt;20 mm Hg on standing) </a:t>
            </a:r>
          </a:p>
          <a:p>
            <a:r>
              <a:rPr lang="en-US" sz="2000" dirty="0"/>
              <a:t>Low jugular venous pulse </a:t>
            </a:r>
          </a:p>
          <a:p>
            <a:r>
              <a:rPr lang="en-US" sz="2000" dirty="0"/>
              <a:t>Oliguria </a:t>
            </a:r>
          </a:p>
          <a:p>
            <a:pPr marL="0" indent="0">
              <a:buNone/>
            </a:pPr>
            <a:endParaRPr lang="en-US" dirty="0"/>
          </a:p>
        </p:txBody>
      </p:sp>
    </p:spTree>
    <p:extLst>
      <p:ext uri="{BB962C8B-B14F-4D97-AF65-F5344CB8AC3E}">
        <p14:creationId xmlns:p14="http://schemas.microsoft.com/office/powerpoint/2010/main" val="3725850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FF2C-7FB2-3F47-A261-6C0FE74B3175}"/>
              </a:ext>
            </a:extLst>
          </p:cNvPr>
          <p:cNvSpPr>
            <a:spLocks noGrp="1"/>
          </p:cNvSpPr>
          <p:nvPr>
            <p:ph type="title"/>
          </p:nvPr>
        </p:nvSpPr>
        <p:spPr/>
        <p:txBody>
          <a:bodyPr>
            <a:noAutofit/>
          </a:bodyPr>
          <a:lstStyle/>
          <a:p>
            <a:r>
              <a:rPr lang="en-US" sz="4000" dirty="0"/>
              <a:t>Clinical Manifestations of Extracellular </a:t>
            </a:r>
            <a:br>
              <a:rPr lang="en-US" sz="4000" dirty="0"/>
            </a:br>
            <a:r>
              <a:rPr lang="en-US" sz="4000" dirty="0"/>
              <a:t>Fluid Volume Contraction</a:t>
            </a:r>
          </a:p>
        </p:txBody>
      </p:sp>
      <p:sp>
        <p:nvSpPr>
          <p:cNvPr id="3" name="Content Placeholder 2">
            <a:extLst>
              <a:ext uri="{FF2B5EF4-FFF2-40B4-BE49-F238E27FC236}">
                <a16:creationId xmlns:a16="http://schemas.microsoft.com/office/drawing/2014/main" id="{F962FAC3-8812-9643-8476-8A23080A5849}"/>
              </a:ext>
            </a:extLst>
          </p:cNvPr>
          <p:cNvSpPr>
            <a:spLocks noGrp="1"/>
          </p:cNvSpPr>
          <p:nvPr>
            <p:ph idx="1"/>
          </p:nvPr>
        </p:nvSpPr>
        <p:spPr/>
        <p:txBody>
          <a:bodyPr/>
          <a:lstStyle/>
          <a:p>
            <a:pPr>
              <a:lnSpc>
                <a:spcPct val="150000"/>
              </a:lnSpc>
            </a:pPr>
            <a:r>
              <a:rPr lang="en-US" sz="2400" b="1" dirty="0"/>
              <a:t>Severe Volume Loss and Hypovolemic Shock</a:t>
            </a:r>
            <a:r>
              <a:rPr lang="en-US" sz="2000" b="1" dirty="0"/>
              <a:t> </a:t>
            </a:r>
            <a:endParaRPr lang="en-US" sz="2000" dirty="0"/>
          </a:p>
          <a:p>
            <a:pPr marL="674370" lvl="1" indent="-400050">
              <a:lnSpc>
                <a:spcPct val="150000"/>
              </a:lnSpc>
              <a:buFont typeface="+mj-lt"/>
              <a:buAutoNum type="romanLcPeriod"/>
            </a:pPr>
            <a:r>
              <a:rPr lang="en-US" sz="2000" dirty="0"/>
              <a:t>Depressed mental status (or loss of consciousness)</a:t>
            </a:r>
          </a:p>
          <a:p>
            <a:pPr marL="674370" lvl="1" indent="-400050">
              <a:lnSpc>
                <a:spcPct val="150000"/>
              </a:lnSpc>
              <a:buFont typeface="+mj-lt"/>
              <a:buAutoNum type="romanLcPeriod"/>
            </a:pPr>
            <a:r>
              <a:rPr lang="en-US" sz="2000" dirty="0"/>
              <a:t>Peripheral cyanosis</a:t>
            </a:r>
          </a:p>
          <a:p>
            <a:pPr marL="674370" lvl="1" indent="-400050">
              <a:lnSpc>
                <a:spcPct val="150000"/>
              </a:lnSpc>
              <a:buFont typeface="+mj-lt"/>
              <a:buAutoNum type="romanLcPeriod"/>
            </a:pPr>
            <a:r>
              <a:rPr lang="en-US" sz="2000" dirty="0"/>
              <a:t>Reduced skin turgor (in young patients)</a:t>
            </a:r>
          </a:p>
          <a:p>
            <a:pPr marL="674370" lvl="1" indent="-400050">
              <a:lnSpc>
                <a:spcPct val="150000"/>
              </a:lnSpc>
              <a:buFont typeface="+mj-lt"/>
              <a:buAutoNum type="romanLcPeriod"/>
            </a:pPr>
            <a:r>
              <a:rPr lang="en-US" sz="2000" dirty="0"/>
              <a:t>Marked tachycardia, low pulse volume </a:t>
            </a:r>
          </a:p>
          <a:p>
            <a:pPr marL="674370" lvl="1" indent="-400050">
              <a:lnSpc>
                <a:spcPct val="150000"/>
              </a:lnSpc>
              <a:buFont typeface="+mj-lt"/>
              <a:buAutoNum type="romanLcPeriod"/>
            </a:pPr>
            <a:r>
              <a:rPr lang="en-US" sz="2000" dirty="0"/>
              <a:t>Supine hypotension (systolic blood pressure &lt;100 mm Hg) </a:t>
            </a:r>
          </a:p>
          <a:p>
            <a:endParaRPr lang="en-US" dirty="0"/>
          </a:p>
        </p:txBody>
      </p:sp>
    </p:spTree>
    <p:extLst>
      <p:ext uri="{BB962C8B-B14F-4D97-AF65-F5344CB8AC3E}">
        <p14:creationId xmlns:p14="http://schemas.microsoft.com/office/powerpoint/2010/main" val="958573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64A5-CCF0-0C44-BB66-D3E854302F8E}"/>
              </a:ext>
            </a:extLst>
          </p:cNvPr>
          <p:cNvSpPr>
            <a:spLocks noGrp="1"/>
          </p:cNvSpPr>
          <p:nvPr>
            <p:ph type="title"/>
          </p:nvPr>
        </p:nvSpPr>
        <p:spPr/>
        <p:txBody>
          <a:bodyPr>
            <a:normAutofit fontScale="90000"/>
          </a:bodyPr>
          <a:lstStyle/>
          <a:p>
            <a:r>
              <a:rPr lang="en-US" dirty="0"/>
              <a:t>Laboratory Tests in Extracellular </a:t>
            </a:r>
            <a:br>
              <a:rPr lang="en-US" dirty="0"/>
            </a:br>
            <a:r>
              <a:rPr lang="en-US" dirty="0"/>
              <a:t>Fluid Volume Contraction </a:t>
            </a:r>
          </a:p>
        </p:txBody>
      </p:sp>
      <p:sp>
        <p:nvSpPr>
          <p:cNvPr id="3" name="Content Placeholder 2">
            <a:extLst>
              <a:ext uri="{FF2B5EF4-FFF2-40B4-BE49-F238E27FC236}">
                <a16:creationId xmlns:a16="http://schemas.microsoft.com/office/drawing/2014/main" id="{5D7E222E-E834-D945-A74C-0FF3B28A7A35}"/>
              </a:ext>
            </a:extLst>
          </p:cNvPr>
          <p:cNvSpPr>
            <a:spLocks noGrp="1"/>
          </p:cNvSpPr>
          <p:nvPr>
            <p:ph idx="1"/>
          </p:nvPr>
        </p:nvSpPr>
        <p:spPr/>
        <p:txBody>
          <a:bodyPr>
            <a:normAutofit/>
          </a:bodyPr>
          <a:lstStyle/>
          <a:p>
            <a:pPr marL="514350" indent="-514350">
              <a:buFont typeface="+mj-lt"/>
              <a:buAutoNum type="romanLcPeriod"/>
            </a:pPr>
            <a:r>
              <a:rPr lang="en-US" sz="2400" dirty="0"/>
              <a:t>Hemoconcentration </a:t>
            </a:r>
          </a:p>
          <a:p>
            <a:pPr marL="514350" indent="-514350">
              <a:buFont typeface="+mj-lt"/>
              <a:buAutoNum type="romanLcPeriod"/>
            </a:pPr>
            <a:r>
              <a:rPr lang="en-US" sz="2400" dirty="0"/>
              <a:t>increased serum albumin concentration may be seen early with hypovolemia</a:t>
            </a:r>
          </a:p>
          <a:p>
            <a:pPr marL="514350" indent="-514350">
              <a:buFont typeface="+mj-lt"/>
              <a:buAutoNum type="romanLcPeriod"/>
            </a:pPr>
            <a:r>
              <a:rPr lang="en-US" sz="2400" dirty="0"/>
              <a:t>Increased ratio of blood urea nitrogen (BUN) to serum creatinine (&gt; 10 - 20:1 )</a:t>
            </a:r>
          </a:p>
          <a:p>
            <a:pPr marL="514350" indent="-514350">
              <a:buFont typeface="+mj-lt"/>
              <a:buAutoNum type="romanLcPeriod"/>
            </a:pPr>
            <a:r>
              <a:rPr lang="en-US" sz="2400" dirty="0"/>
              <a:t>Urine osmolality and specific gravity may be elevated </a:t>
            </a:r>
          </a:p>
          <a:p>
            <a:endParaRPr lang="en-US" dirty="0"/>
          </a:p>
          <a:p>
            <a:endParaRPr lang="en-US" dirty="0"/>
          </a:p>
        </p:txBody>
      </p:sp>
    </p:spTree>
    <p:extLst>
      <p:ext uri="{BB962C8B-B14F-4D97-AF65-F5344CB8AC3E}">
        <p14:creationId xmlns:p14="http://schemas.microsoft.com/office/powerpoint/2010/main" val="2169796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51E8-679B-5C40-9F65-DB30F9A900FE}"/>
              </a:ext>
            </a:extLst>
          </p:cNvPr>
          <p:cNvSpPr>
            <a:spLocks noGrp="1"/>
          </p:cNvSpPr>
          <p:nvPr>
            <p:ph type="title"/>
          </p:nvPr>
        </p:nvSpPr>
        <p:spPr/>
        <p:txBody>
          <a:bodyPr>
            <a:normAutofit fontScale="90000"/>
          </a:bodyPr>
          <a:lstStyle/>
          <a:p>
            <a:r>
              <a:rPr lang="en-US" dirty="0"/>
              <a:t>Therapy of Extracellular Fluid Volume Contraction </a:t>
            </a:r>
          </a:p>
        </p:txBody>
      </p:sp>
      <p:sp>
        <p:nvSpPr>
          <p:cNvPr id="3" name="Content Placeholder 2">
            <a:extLst>
              <a:ext uri="{FF2B5EF4-FFF2-40B4-BE49-F238E27FC236}">
                <a16:creationId xmlns:a16="http://schemas.microsoft.com/office/drawing/2014/main" id="{BEA75CD7-2023-8B49-843C-6DC1CEE694F9}"/>
              </a:ext>
            </a:extLst>
          </p:cNvPr>
          <p:cNvSpPr>
            <a:spLocks noGrp="1"/>
          </p:cNvSpPr>
          <p:nvPr>
            <p:ph idx="1"/>
          </p:nvPr>
        </p:nvSpPr>
        <p:spPr/>
        <p:txBody>
          <a:bodyPr/>
          <a:lstStyle/>
          <a:p>
            <a:r>
              <a:rPr lang="en-US" sz="2000" dirty="0"/>
              <a:t>The goal of treatment is to replace the fluid deficit and ongoing losses with a fluid that resembles the lost fluid. </a:t>
            </a:r>
          </a:p>
          <a:p>
            <a:r>
              <a:rPr lang="en-US" sz="2000" dirty="0"/>
              <a:t>First step is - determine the urgency of the hypovolemic condition. </a:t>
            </a:r>
          </a:p>
          <a:p>
            <a:r>
              <a:rPr lang="en-US" sz="2000" dirty="0"/>
              <a:t>In severe hypovolemia or hypovolemic shock, immediate treatment should be initiated, typically with 1 to 2 liters of isotonic crystalloid. </a:t>
            </a:r>
          </a:p>
          <a:p>
            <a:r>
              <a:rPr lang="en-US" sz="2000" dirty="0"/>
              <a:t>The adequacy of repletion can then be monitored clinically, with central venous pressure monitoring </a:t>
            </a:r>
          </a:p>
          <a:p>
            <a:endParaRPr lang="en-US" dirty="0"/>
          </a:p>
        </p:txBody>
      </p:sp>
    </p:spTree>
    <p:extLst>
      <p:ext uri="{BB962C8B-B14F-4D97-AF65-F5344CB8AC3E}">
        <p14:creationId xmlns:p14="http://schemas.microsoft.com/office/powerpoint/2010/main" val="4068509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FB57-73CC-1240-8CD0-7A47ED791F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9F82DF-AB2F-FF4F-AEE8-1948EF374903}"/>
              </a:ext>
            </a:extLst>
          </p:cNvPr>
          <p:cNvSpPr>
            <a:spLocks noGrp="1"/>
          </p:cNvSpPr>
          <p:nvPr>
            <p:ph idx="1"/>
          </p:nvPr>
        </p:nvSpPr>
        <p:spPr/>
        <p:txBody>
          <a:bodyPr/>
          <a:lstStyle/>
          <a:p>
            <a:r>
              <a:rPr lang="en-US" dirty="0"/>
              <a:t>Crystalloid solutions (isotonic or slightly hypotonic) with sodium as the principal cation are effective because they distribute primarily in the ECF</a:t>
            </a:r>
          </a:p>
          <a:p>
            <a:r>
              <a:rPr lang="en-US" dirty="0"/>
              <a:t>Isotonic saline or a balanced salt solution (e.g., lactated Ringer solution) is usually the preferred initial choice in volume-depleted patients with normal serum [Na+] and most of those with low serum [Na+</a:t>
            </a:r>
          </a:p>
        </p:txBody>
      </p:sp>
    </p:spTree>
    <p:extLst>
      <p:ext uri="{BB962C8B-B14F-4D97-AF65-F5344CB8AC3E}">
        <p14:creationId xmlns:p14="http://schemas.microsoft.com/office/powerpoint/2010/main" val="1737947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3BA0F-0F77-094E-B32A-4F271DC3A2AE}"/>
              </a:ext>
            </a:extLst>
          </p:cNvPr>
          <p:cNvSpPr>
            <a:spLocks noGrp="1"/>
          </p:cNvSpPr>
          <p:nvPr>
            <p:ph type="title"/>
          </p:nvPr>
        </p:nvSpPr>
        <p:spPr/>
        <p:txBody>
          <a:bodyPr>
            <a:normAutofit fontScale="90000"/>
          </a:bodyPr>
          <a:lstStyle/>
          <a:p>
            <a:r>
              <a:rPr lang="en-US" dirty="0"/>
              <a:t>EXTRACELLULAR FLUID VOLUME EXPANSION </a:t>
            </a:r>
            <a:br>
              <a:rPr lang="en-US" dirty="0"/>
            </a:br>
            <a:endParaRPr lang="en-US" dirty="0"/>
          </a:p>
        </p:txBody>
      </p:sp>
      <p:sp>
        <p:nvSpPr>
          <p:cNvPr id="3" name="Content Placeholder 2">
            <a:extLst>
              <a:ext uri="{FF2B5EF4-FFF2-40B4-BE49-F238E27FC236}">
                <a16:creationId xmlns:a16="http://schemas.microsoft.com/office/drawing/2014/main" id="{30C3DCC5-690A-704C-AEFA-81340106F3DF}"/>
              </a:ext>
            </a:extLst>
          </p:cNvPr>
          <p:cNvSpPr>
            <a:spLocks noGrp="1"/>
          </p:cNvSpPr>
          <p:nvPr>
            <p:ph idx="1"/>
          </p:nvPr>
        </p:nvSpPr>
        <p:spPr/>
        <p:txBody>
          <a:bodyPr/>
          <a:lstStyle/>
          <a:p>
            <a:r>
              <a:rPr lang="en-US" b="1" dirty="0"/>
              <a:t>Pathogenesis </a:t>
            </a:r>
            <a:r>
              <a:rPr lang="en-US" dirty="0"/>
              <a:t>- </a:t>
            </a:r>
            <a:r>
              <a:rPr lang="en-US" b="1" dirty="0"/>
              <a:t>Renal sodium and water retention</a:t>
            </a:r>
            <a:endParaRPr lang="en-US" dirty="0"/>
          </a:p>
          <a:p>
            <a:r>
              <a:rPr lang="en-US" dirty="0"/>
              <a:t>Generalized edema results from an apparent increase in the interstitial fluid volume, most often in response to HF, cirrhosis with ascites, and nephrotic syndrome. </a:t>
            </a:r>
          </a:p>
          <a:p>
            <a:r>
              <a:rPr lang="en-US" dirty="0"/>
              <a:t>Weight gain of several kilograms usually precedes clinically apparent edema.</a:t>
            </a:r>
          </a:p>
          <a:p>
            <a:r>
              <a:rPr lang="en-US" dirty="0"/>
              <a:t>Localized excess fluid may accumulate in the peritoneal and pleural cavities, leading to ascites and pleural effusion, respectively. </a:t>
            </a:r>
          </a:p>
        </p:txBody>
      </p:sp>
    </p:spTree>
    <p:extLst>
      <p:ext uri="{BB962C8B-B14F-4D97-AF65-F5344CB8AC3E}">
        <p14:creationId xmlns:p14="http://schemas.microsoft.com/office/powerpoint/2010/main" val="1002571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4B96F-C83D-B745-8C03-07BD7870D2AB}"/>
              </a:ext>
            </a:extLst>
          </p:cNvPr>
          <p:cNvSpPr>
            <a:spLocks noGrp="1"/>
          </p:cNvSpPr>
          <p:nvPr>
            <p:ph type="title"/>
          </p:nvPr>
        </p:nvSpPr>
        <p:spPr/>
        <p:txBody>
          <a:bodyPr>
            <a:normAutofit fontScale="90000"/>
          </a:bodyPr>
          <a:lstStyle/>
          <a:p>
            <a:r>
              <a:rPr lang="en-US" dirty="0"/>
              <a:t>Major Causes of Extracellular Fluid Volume Expansion </a:t>
            </a:r>
          </a:p>
        </p:txBody>
      </p:sp>
      <p:sp>
        <p:nvSpPr>
          <p:cNvPr id="4" name="Text Placeholder 3">
            <a:extLst>
              <a:ext uri="{FF2B5EF4-FFF2-40B4-BE49-F238E27FC236}">
                <a16:creationId xmlns:a16="http://schemas.microsoft.com/office/drawing/2014/main" id="{A9AEC93C-EAD3-B44E-A250-1E569752C93E}"/>
              </a:ext>
            </a:extLst>
          </p:cNvPr>
          <p:cNvSpPr>
            <a:spLocks noGrp="1"/>
          </p:cNvSpPr>
          <p:nvPr>
            <p:ph type="body" idx="1"/>
          </p:nvPr>
        </p:nvSpPr>
        <p:spPr/>
        <p:txBody>
          <a:bodyPr>
            <a:normAutofit fontScale="77500" lnSpcReduction="20000"/>
          </a:bodyPr>
          <a:lstStyle/>
          <a:p>
            <a:r>
              <a:rPr lang="en-US" sz="2800" b="1" dirty="0"/>
              <a:t>Primary Renal Sodium Retention </a:t>
            </a:r>
            <a:endParaRPr lang="en-US" sz="2800" dirty="0"/>
          </a:p>
          <a:p>
            <a:endParaRPr lang="en-US" dirty="0"/>
          </a:p>
        </p:txBody>
      </p:sp>
      <p:sp>
        <p:nvSpPr>
          <p:cNvPr id="5" name="Content Placeholder 4">
            <a:extLst>
              <a:ext uri="{FF2B5EF4-FFF2-40B4-BE49-F238E27FC236}">
                <a16:creationId xmlns:a16="http://schemas.microsoft.com/office/drawing/2014/main" id="{D4C6ADE3-18BE-5A41-8484-E15BC8D480DD}"/>
              </a:ext>
            </a:extLst>
          </p:cNvPr>
          <p:cNvSpPr>
            <a:spLocks noGrp="1"/>
          </p:cNvSpPr>
          <p:nvPr>
            <p:ph sz="half" idx="2"/>
          </p:nvPr>
        </p:nvSpPr>
        <p:spPr/>
        <p:txBody>
          <a:bodyPr/>
          <a:lstStyle/>
          <a:p>
            <a:pPr marL="788670" lvl="1" indent="-514350">
              <a:buFont typeface="+mj-lt"/>
              <a:buAutoNum type="romanLcPeriod"/>
            </a:pPr>
            <a:r>
              <a:rPr lang="en-US" sz="2000" dirty="0"/>
              <a:t>Acute kidney injury</a:t>
            </a:r>
          </a:p>
          <a:p>
            <a:pPr marL="788670" lvl="1" indent="-514350">
              <a:buFont typeface="+mj-lt"/>
              <a:buAutoNum type="romanLcPeriod"/>
            </a:pPr>
            <a:r>
              <a:rPr lang="en-US" sz="2000" dirty="0"/>
              <a:t>Advanced chronic kidney disease</a:t>
            </a:r>
          </a:p>
          <a:p>
            <a:pPr marL="788670" lvl="1" indent="-514350">
              <a:buFont typeface="+mj-lt"/>
              <a:buAutoNum type="romanLcPeriod"/>
            </a:pPr>
            <a:r>
              <a:rPr lang="en-US" sz="2000" dirty="0"/>
              <a:t>Glomerular diseases </a:t>
            </a:r>
          </a:p>
          <a:p>
            <a:endParaRPr lang="en-US" dirty="0"/>
          </a:p>
        </p:txBody>
      </p:sp>
      <p:sp>
        <p:nvSpPr>
          <p:cNvPr id="6" name="Text Placeholder 5">
            <a:extLst>
              <a:ext uri="{FF2B5EF4-FFF2-40B4-BE49-F238E27FC236}">
                <a16:creationId xmlns:a16="http://schemas.microsoft.com/office/drawing/2014/main" id="{F328E4AE-9136-654E-A6AD-6A8ED85C18A8}"/>
              </a:ext>
            </a:extLst>
          </p:cNvPr>
          <p:cNvSpPr>
            <a:spLocks noGrp="1"/>
          </p:cNvSpPr>
          <p:nvPr>
            <p:ph type="body" sz="quarter" idx="3"/>
          </p:nvPr>
        </p:nvSpPr>
        <p:spPr>
          <a:xfrm>
            <a:off x="6373368" y="2074333"/>
            <a:ext cx="4754880" cy="801213"/>
          </a:xfrm>
        </p:spPr>
        <p:txBody>
          <a:bodyPr>
            <a:normAutofit fontScale="77500" lnSpcReduction="20000"/>
          </a:bodyPr>
          <a:lstStyle/>
          <a:p>
            <a:r>
              <a:rPr lang="en-US" sz="2800" b="1" dirty="0"/>
              <a:t>Secondary Renal Sodium Retention</a:t>
            </a:r>
            <a:r>
              <a:rPr lang="en-US" sz="2800" dirty="0"/>
              <a:t>* </a:t>
            </a:r>
          </a:p>
          <a:p>
            <a:endParaRPr lang="en-US" dirty="0"/>
          </a:p>
        </p:txBody>
      </p:sp>
      <p:sp>
        <p:nvSpPr>
          <p:cNvPr id="7" name="Content Placeholder 6">
            <a:extLst>
              <a:ext uri="{FF2B5EF4-FFF2-40B4-BE49-F238E27FC236}">
                <a16:creationId xmlns:a16="http://schemas.microsoft.com/office/drawing/2014/main" id="{DD83FCEB-941C-B24F-8511-4867831A9EF1}"/>
              </a:ext>
            </a:extLst>
          </p:cNvPr>
          <p:cNvSpPr>
            <a:spLocks noGrp="1"/>
          </p:cNvSpPr>
          <p:nvPr>
            <p:ph sz="quarter" idx="4"/>
          </p:nvPr>
        </p:nvSpPr>
        <p:spPr>
          <a:xfrm>
            <a:off x="6373368" y="2875547"/>
            <a:ext cx="4754880" cy="3081434"/>
          </a:xfrm>
        </p:spPr>
        <p:txBody>
          <a:bodyPr>
            <a:normAutofit/>
          </a:bodyPr>
          <a:lstStyle/>
          <a:p>
            <a:pPr marL="948690" lvl="2" indent="-400050">
              <a:buFont typeface="+mj-lt"/>
              <a:buAutoNum type="romanLcPeriod"/>
            </a:pPr>
            <a:r>
              <a:rPr lang="en-US" sz="2000" dirty="0"/>
              <a:t>Cardiac failure </a:t>
            </a:r>
          </a:p>
          <a:p>
            <a:pPr marL="948690" lvl="2" indent="-400050">
              <a:buFont typeface="+mj-lt"/>
              <a:buAutoNum type="romanLcPeriod"/>
            </a:pPr>
            <a:r>
              <a:rPr lang="en-US" sz="2000" dirty="0"/>
              <a:t>Cirrhosis</a:t>
            </a:r>
          </a:p>
          <a:p>
            <a:pPr marL="948690" lvl="2" indent="-400050">
              <a:buFont typeface="+mj-lt"/>
              <a:buAutoNum type="romanLcPeriod"/>
            </a:pPr>
            <a:r>
              <a:rPr lang="en-US" sz="2000" dirty="0"/>
              <a:t>Nephrotic syndrome </a:t>
            </a:r>
          </a:p>
          <a:p>
            <a:pPr marL="948690" lvl="2" indent="-400050">
              <a:buFont typeface="+mj-lt"/>
              <a:buAutoNum type="romanLcPeriod"/>
            </a:pPr>
            <a:r>
              <a:rPr lang="en-US" sz="2000" dirty="0"/>
              <a:t>Idiopathic edema </a:t>
            </a:r>
          </a:p>
          <a:p>
            <a:pPr marL="948690" lvl="2" indent="-400050">
              <a:buFont typeface="+mj-lt"/>
              <a:buAutoNum type="romanLcPeriod"/>
            </a:pPr>
            <a:r>
              <a:rPr lang="en-US" sz="2000" dirty="0"/>
              <a:t>Drug-induced edema </a:t>
            </a:r>
          </a:p>
          <a:p>
            <a:pPr marL="948690" lvl="2" indent="-400050">
              <a:buFont typeface="+mj-lt"/>
              <a:buAutoNum type="romanLcPeriod"/>
            </a:pPr>
            <a:r>
              <a:rPr lang="en-US" sz="2000" dirty="0"/>
              <a:t>Pregnancy </a:t>
            </a:r>
          </a:p>
        </p:txBody>
      </p:sp>
    </p:spTree>
    <p:extLst>
      <p:ext uri="{BB962C8B-B14F-4D97-AF65-F5344CB8AC3E}">
        <p14:creationId xmlns:p14="http://schemas.microsoft.com/office/powerpoint/2010/main" val="3436699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0E199-11EF-3546-8228-C209CA6948E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894FD86-9904-A942-AD00-DFCF5A8EB06F}"/>
              </a:ext>
            </a:extLst>
          </p:cNvPr>
          <p:cNvPicPr>
            <a:picLocks noGrp="1" noChangeAspect="1"/>
          </p:cNvPicPr>
          <p:nvPr>
            <p:ph idx="1"/>
          </p:nvPr>
        </p:nvPicPr>
        <p:blipFill>
          <a:blip r:embed="rId2"/>
          <a:stretch>
            <a:fillRect/>
          </a:stretch>
        </p:blipFill>
        <p:spPr>
          <a:xfrm>
            <a:off x="2194560" y="194312"/>
            <a:ext cx="7022591" cy="6488781"/>
          </a:xfrm>
        </p:spPr>
      </p:pic>
    </p:spTree>
    <p:extLst>
      <p:ext uri="{BB962C8B-B14F-4D97-AF65-F5344CB8AC3E}">
        <p14:creationId xmlns:p14="http://schemas.microsoft.com/office/powerpoint/2010/main" val="2529270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C7EA-7585-C24C-B14C-228C9AB552E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9EFF8AC-0AF8-8A40-B85F-39A0615B4E3B}"/>
              </a:ext>
            </a:extLst>
          </p:cNvPr>
          <p:cNvPicPr>
            <a:picLocks noGrp="1" noChangeAspect="1"/>
          </p:cNvPicPr>
          <p:nvPr>
            <p:ph idx="1"/>
          </p:nvPr>
        </p:nvPicPr>
        <p:blipFill>
          <a:blip r:embed="rId2"/>
          <a:stretch>
            <a:fillRect/>
          </a:stretch>
        </p:blipFill>
        <p:spPr>
          <a:xfrm>
            <a:off x="1761620" y="384048"/>
            <a:ext cx="7290940" cy="6090840"/>
          </a:xfrm>
        </p:spPr>
      </p:pic>
    </p:spTree>
    <p:extLst>
      <p:ext uri="{BB962C8B-B14F-4D97-AF65-F5344CB8AC3E}">
        <p14:creationId xmlns:p14="http://schemas.microsoft.com/office/powerpoint/2010/main" val="3655055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5A2C-BC45-124F-B71B-9E083DEF04E0}"/>
              </a:ext>
            </a:extLst>
          </p:cNvPr>
          <p:cNvSpPr>
            <a:spLocks noGrp="1"/>
          </p:cNvSpPr>
          <p:nvPr>
            <p:ph type="title"/>
          </p:nvPr>
        </p:nvSpPr>
        <p:spPr/>
        <p:txBody>
          <a:bodyPr>
            <a:normAutofit fontScale="90000"/>
          </a:bodyPr>
          <a:lstStyle/>
          <a:p>
            <a:r>
              <a:rPr lang="en-US" dirty="0"/>
              <a:t>Clinical Manifestations of Extracellular Fluid Volume Expansion </a:t>
            </a:r>
          </a:p>
        </p:txBody>
      </p:sp>
      <p:sp>
        <p:nvSpPr>
          <p:cNvPr id="3" name="Content Placeholder 2">
            <a:extLst>
              <a:ext uri="{FF2B5EF4-FFF2-40B4-BE49-F238E27FC236}">
                <a16:creationId xmlns:a16="http://schemas.microsoft.com/office/drawing/2014/main" id="{778648D8-3655-8247-983F-213021FABA8E}"/>
              </a:ext>
            </a:extLst>
          </p:cNvPr>
          <p:cNvSpPr>
            <a:spLocks noGrp="1"/>
          </p:cNvSpPr>
          <p:nvPr>
            <p:ph idx="1"/>
          </p:nvPr>
        </p:nvSpPr>
        <p:spPr/>
        <p:txBody>
          <a:bodyPr>
            <a:normAutofit fontScale="92500" lnSpcReduction="10000"/>
          </a:bodyPr>
          <a:lstStyle/>
          <a:p>
            <a:r>
              <a:rPr lang="en-US" sz="2400" dirty="0"/>
              <a:t>A history of an underlying disease, such as coronary artery disease, hypertension, or liver cirrhosis, can pinpoint the underlying mechanism of edema formation. </a:t>
            </a:r>
          </a:p>
          <a:p>
            <a:r>
              <a:rPr lang="en-US" sz="2400" dirty="0"/>
              <a:t>Physical examination reveals </a:t>
            </a:r>
          </a:p>
          <a:p>
            <a:pPr lvl="2"/>
            <a:r>
              <a:rPr lang="en-US" sz="2400" dirty="0"/>
              <a:t>increased JVP</a:t>
            </a:r>
          </a:p>
          <a:p>
            <a:pPr lvl="2"/>
            <a:r>
              <a:rPr lang="en-US" sz="2400" dirty="0"/>
              <a:t>pulmonary crackles</a:t>
            </a:r>
          </a:p>
          <a:p>
            <a:pPr lvl="2"/>
            <a:r>
              <a:rPr lang="en-US" sz="2400" dirty="0"/>
              <a:t>a third heart sound</a:t>
            </a:r>
          </a:p>
          <a:p>
            <a:pPr lvl="2"/>
            <a:r>
              <a:rPr lang="en-US" sz="2400" dirty="0"/>
              <a:t>dependent peripheral edema in the ankles or sacrum</a:t>
            </a:r>
          </a:p>
          <a:p>
            <a:r>
              <a:rPr lang="en-US" sz="2400" dirty="0"/>
              <a:t>Nephrotic patients classically present with periorbital edema</a:t>
            </a:r>
          </a:p>
          <a:p>
            <a:r>
              <a:rPr lang="en-US" sz="2400" dirty="0"/>
              <a:t>Patients with cirrhosis present with ascites and lower limb edema</a:t>
            </a:r>
          </a:p>
        </p:txBody>
      </p:sp>
    </p:spTree>
    <p:extLst>
      <p:ext uri="{BB962C8B-B14F-4D97-AF65-F5344CB8AC3E}">
        <p14:creationId xmlns:p14="http://schemas.microsoft.com/office/powerpoint/2010/main" val="95114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1DBF-7962-3A47-A94E-36234FD2A5B3}"/>
              </a:ext>
            </a:extLst>
          </p:cNvPr>
          <p:cNvSpPr>
            <a:spLocks noGrp="1"/>
          </p:cNvSpPr>
          <p:nvPr>
            <p:ph type="title"/>
          </p:nvPr>
        </p:nvSpPr>
        <p:spPr/>
        <p:txBody>
          <a:bodyPr/>
          <a:lstStyle/>
          <a:p>
            <a:r>
              <a:rPr lang="en-US" dirty="0"/>
              <a:t>Why should we discuss this?</a:t>
            </a:r>
          </a:p>
        </p:txBody>
      </p:sp>
      <p:sp>
        <p:nvSpPr>
          <p:cNvPr id="3" name="Content Placeholder 2">
            <a:extLst>
              <a:ext uri="{FF2B5EF4-FFF2-40B4-BE49-F238E27FC236}">
                <a16:creationId xmlns:a16="http://schemas.microsoft.com/office/drawing/2014/main" id="{F79DBB68-7B78-014E-9212-B74085A879FC}"/>
              </a:ext>
            </a:extLst>
          </p:cNvPr>
          <p:cNvSpPr>
            <a:spLocks noGrp="1"/>
          </p:cNvSpPr>
          <p:nvPr>
            <p:ph idx="1"/>
          </p:nvPr>
        </p:nvSpPr>
        <p:spPr>
          <a:xfrm>
            <a:off x="1066800" y="1744717"/>
            <a:ext cx="10058400" cy="4550980"/>
          </a:xfrm>
        </p:spPr>
        <p:txBody>
          <a:bodyPr>
            <a:normAutofit fontScale="77500" lnSpcReduction="20000"/>
          </a:bodyPr>
          <a:lstStyle/>
          <a:p>
            <a:pPr>
              <a:lnSpc>
                <a:spcPct val="150000"/>
              </a:lnSpc>
            </a:pPr>
            <a:r>
              <a:rPr lang="en-US" sz="2600" dirty="0"/>
              <a:t>Disorders of water balance and sodium balance are common, but frequently misunderstood. </a:t>
            </a:r>
          </a:p>
          <a:p>
            <a:pPr marL="674370" lvl="1" indent="-400050">
              <a:lnSpc>
                <a:spcPct val="150000"/>
              </a:lnSpc>
              <a:buFont typeface="+mj-lt"/>
              <a:buAutoNum type="romanLcPeriod"/>
            </a:pPr>
            <a:r>
              <a:rPr lang="en-US" sz="2600" dirty="0"/>
              <a:t>The </a:t>
            </a:r>
            <a:r>
              <a:rPr lang="en-US" sz="2600" b="1" dirty="0"/>
              <a:t>plasma sodium concentration is regulated by changes in water intake and excretion</a:t>
            </a:r>
            <a:r>
              <a:rPr lang="en-US" sz="2600" dirty="0"/>
              <a:t>, not by changes in sodium balance. </a:t>
            </a:r>
          </a:p>
          <a:p>
            <a:pPr lvl="2">
              <a:lnSpc>
                <a:spcPct val="150000"/>
              </a:lnSpc>
            </a:pPr>
            <a:r>
              <a:rPr lang="en-US" sz="2300" dirty="0"/>
              <a:t>Hyponatremia is primarily due to the intake of water that cannot be excreted</a:t>
            </a:r>
          </a:p>
          <a:p>
            <a:pPr lvl="2">
              <a:lnSpc>
                <a:spcPct val="150000"/>
              </a:lnSpc>
            </a:pPr>
            <a:r>
              <a:rPr lang="en-US" sz="2300" dirty="0"/>
              <a:t>Hypernatremia is primarily due to the loss of water that has not been replaced</a:t>
            </a:r>
          </a:p>
          <a:p>
            <a:pPr marL="788670" lvl="1" indent="-514350">
              <a:lnSpc>
                <a:spcPct val="150000"/>
              </a:lnSpc>
              <a:buFont typeface="+mj-lt"/>
              <a:buAutoNum type="romanLcPeriod"/>
            </a:pPr>
            <a:r>
              <a:rPr lang="en-US" sz="2600" dirty="0"/>
              <a:t>Hypovolemia represents the loss of sodium and water </a:t>
            </a:r>
          </a:p>
          <a:p>
            <a:pPr marL="788670" lvl="1" indent="-514350">
              <a:lnSpc>
                <a:spcPct val="150000"/>
              </a:lnSpc>
              <a:buFont typeface="+mj-lt"/>
              <a:buAutoNum type="romanLcPeriod"/>
            </a:pPr>
            <a:r>
              <a:rPr lang="en-US" sz="2600" dirty="0"/>
              <a:t>Edema is primarily due to sodium and water retention. </a:t>
            </a:r>
          </a:p>
          <a:p>
            <a:pPr>
              <a:lnSpc>
                <a:spcPct val="150000"/>
              </a:lnSpc>
            </a:pPr>
            <a:r>
              <a:rPr lang="en-US" sz="2600" dirty="0"/>
              <a:t>Understanding these basic principles is essential for appropriate diagnosis and treatment.</a:t>
            </a:r>
          </a:p>
          <a:p>
            <a:endParaRPr lang="en-US" dirty="0"/>
          </a:p>
        </p:txBody>
      </p:sp>
    </p:spTree>
    <p:extLst>
      <p:ext uri="{BB962C8B-B14F-4D97-AF65-F5344CB8AC3E}">
        <p14:creationId xmlns:p14="http://schemas.microsoft.com/office/powerpoint/2010/main" val="4029443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A8C6-45D5-0844-9471-E22EE8835140}"/>
              </a:ext>
            </a:extLst>
          </p:cNvPr>
          <p:cNvSpPr>
            <a:spLocks noGrp="1"/>
          </p:cNvSpPr>
          <p:nvPr>
            <p:ph type="title"/>
          </p:nvPr>
        </p:nvSpPr>
        <p:spPr/>
        <p:txBody>
          <a:bodyPr>
            <a:normAutofit fontScale="90000"/>
          </a:bodyPr>
          <a:lstStyle/>
          <a:p>
            <a:r>
              <a:rPr lang="en-US" sz="4400" dirty="0"/>
              <a:t>Diagnostic and Therapeutic Approach to Extracellular Volume Expansion </a:t>
            </a:r>
            <a:br>
              <a:rPr lang="en-US" dirty="0"/>
            </a:br>
            <a:endParaRPr lang="en-US" dirty="0"/>
          </a:p>
        </p:txBody>
      </p:sp>
      <p:sp>
        <p:nvSpPr>
          <p:cNvPr id="3" name="Content Placeholder 2">
            <a:extLst>
              <a:ext uri="{FF2B5EF4-FFF2-40B4-BE49-F238E27FC236}">
                <a16:creationId xmlns:a16="http://schemas.microsoft.com/office/drawing/2014/main" id="{00E10923-CB48-3645-9DC4-A1380D9D5284}"/>
              </a:ext>
            </a:extLst>
          </p:cNvPr>
          <p:cNvSpPr>
            <a:spLocks noGrp="1"/>
          </p:cNvSpPr>
          <p:nvPr>
            <p:ph idx="1"/>
          </p:nvPr>
        </p:nvSpPr>
        <p:spPr/>
        <p:txBody>
          <a:bodyPr>
            <a:normAutofit/>
          </a:bodyPr>
          <a:lstStyle/>
          <a:p>
            <a:r>
              <a:rPr lang="en-US" dirty="0"/>
              <a:t>Management of ECF volume expansion consists of recognizing and treating the underlying cause </a:t>
            </a:r>
          </a:p>
          <a:p>
            <a:r>
              <a:rPr lang="en-US" dirty="0"/>
              <a:t>attempting to achieve negative sodium balance by</a:t>
            </a:r>
          </a:p>
          <a:p>
            <a:pPr lvl="1"/>
            <a:r>
              <a:rPr lang="en-US" dirty="0"/>
              <a:t>dietary sodium restriction - 2 to 3 g Na+/day</a:t>
            </a:r>
          </a:p>
          <a:p>
            <a:pPr lvl="1"/>
            <a:r>
              <a:rPr lang="en-US" dirty="0"/>
              <a:t>administration of diuretics. </a:t>
            </a:r>
          </a:p>
          <a:p>
            <a:r>
              <a:rPr lang="en-US" dirty="0"/>
              <a:t>Rapid removal of excess fluid is generally necessary only in life-threatening situations, such as pulmonary edema and hypervolemia- induced hypertension - extracorporeal fluid removal by ultrafiltration</a:t>
            </a:r>
          </a:p>
          <a:p>
            <a:r>
              <a:rPr lang="en-US" dirty="0"/>
              <a:t>Restriction of total fluid intake for patients with hyponatremia.</a:t>
            </a:r>
          </a:p>
          <a:p>
            <a:r>
              <a:rPr lang="en-US" dirty="0"/>
              <a:t>Medications that promote sodium retention (e.g., NSAIDs) should be discontinued.</a:t>
            </a:r>
          </a:p>
          <a:p>
            <a:r>
              <a:rPr lang="en-US" dirty="0"/>
              <a:t>In liver cirrhosis, large-volume paracentesis with albumin infusion </a:t>
            </a:r>
          </a:p>
          <a:p>
            <a:endParaRPr lang="en-US" dirty="0"/>
          </a:p>
          <a:p>
            <a:endParaRPr lang="en-US" dirty="0"/>
          </a:p>
        </p:txBody>
      </p:sp>
    </p:spTree>
    <p:extLst>
      <p:ext uri="{BB962C8B-B14F-4D97-AF65-F5344CB8AC3E}">
        <p14:creationId xmlns:p14="http://schemas.microsoft.com/office/powerpoint/2010/main" val="1056619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7F644-7F52-6C49-969D-A30D7E2BCC9E}"/>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92CC7337-3C9D-6F42-9CC1-A20C3CD0311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05704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4D915-58A6-EA4C-B07D-331F6C49EBE0}"/>
              </a:ext>
            </a:extLst>
          </p:cNvPr>
          <p:cNvSpPr>
            <a:spLocks noGrp="1"/>
          </p:cNvSpPr>
          <p:nvPr>
            <p:ph type="title"/>
          </p:nvPr>
        </p:nvSpPr>
        <p:spPr/>
        <p:txBody>
          <a:bodyPr>
            <a:normAutofit fontScale="90000"/>
          </a:bodyPr>
          <a:lstStyle/>
          <a:p>
            <a:r>
              <a:rPr lang="en-US" dirty="0"/>
              <a:t>Regulation of volume by controlling Renal sodium excretion</a:t>
            </a:r>
          </a:p>
        </p:txBody>
      </p:sp>
      <p:sp>
        <p:nvSpPr>
          <p:cNvPr id="3" name="Content Placeholder 2">
            <a:extLst>
              <a:ext uri="{FF2B5EF4-FFF2-40B4-BE49-F238E27FC236}">
                <a16:creationId xmlns:a16="http://schemas.microsoft.com/office/drawing/2014/main" id="{E99F159B-D881-A349-88C4-4F459509543B}"/>
              </a:ext>
            </a:extLst>
          </p:cNvPr>
          <p:cNvSpPr>
            <a:spLocks noGrp="1"/>
          </p:cNvSpPr>
          <p:nvPr>
            <p:ph idx="1"/>
          </p:nvPr>
        </p:nvSpPr>
        <p:spPr/>
        <p:txBody>
          <a:bodyPr>
            <a:normAutofit lnSpcReduction="10000"/>
          </a:bodyPr>
          <a:lstStyle/>
          <a:p>
            <a:r>
              <a:rPr lang="en-US" dirty="0"/>
              <a:t>Key players </a:t>
            </a:r>
          </a:p>
          <a:p>
            <a:pPr marL="674370" lvl="1" indent="-400050">
              <a:buFont typeface="+mj-lt"/>
              <a:buAutoNum type="romanLcPeriod"/>
            </a:pPr>
            <a:r>
              <a:rPr lang="en-US" dirty="0"/>
              <a:t>Angiotensin II – binds to AT1receptors in the proximal tubule, promoting Na reabsorption, stimulates thirst, aldosterone production , vasopressin release &amp; renal &amp; systemic vasoconstriction.</a:t>
            </a:r>
          </a:p>
          <a:p>
            <a:pPr marL="674370" lvl="1" indent="-400050">
              <a:buFont typeface="+mj-lt"/>
              <a:buAutoNum type="romanLcPeriod"/>
            </a:pPr>
            <a:r>
              <a:rPr lang="en-US" dirty="0"/>
              <a:t>Aldosterone – Regulated by RAAS ,binds to principal cells of collecting duct, promotes transcription of new apical sodium channels &amp; basolateral Na+/K+ ATPases to ↑ sodium reabsorption</a:t>
            </a:r>
          </a:p>
          <a:p>
            <a:pPr marL="674370" lvl="1" indent="-400050">
              <a:buFont typeface="+mj-lt"/>
              <a:buAutoNum type="romanLcPeriod"/>
            </a:pPr>
            <a:r>
              <a:rPr lang="en-US" dirty="0"/>
              <a:t>Natriuretic peptides – ANP is produced by atrial cells during atrial distension &amp; collecting duct cells. It inactivates apical sodium channels to reduce sodium reabsorption, inhibits aldosterone release &amp; renin production, ↑ GFR by dilating afferent arterioles. BNP*</a:t>
            </a:r>
          </a:p>
          <a:p>
            <a:pPr marL="674370" lvl="1" indent="-400050">
              <a:buFont typeface="+mj-lt"/>
              <a:buAutoNum type="romanLcPeriod"/>
            </a:pPr>
            <a:r>
              <a:rPr lang="en-US" dirty="0"/>
              <a:t>Vasopressin (ADH or AVP) – Enhances water reabsorption in the collecting ducts</a:t>
            </a:r>
          </a:p>
          <a:p>
            <a:pPr marL="674370" lvl="1" indent="-400050">
              <a:buFont typeface="+mj-lt"/>
              <a:buAutoNum type="romanLcPeriod"/>
            </a:pPr>
            <a:r>
              <a:rPr lang="en-US" dirty="0"/>
              <a:t>Dopamine - secreted in the proximal tubule &amp; reduces sodium reabsorption via DA1 receptors, it is also a vasodilator</a:t>
            </a:r>
          </a:p>
          <a:p>
            <a:pPr marL="674370" lvl="1" indent="-400050">
              <a:buFont typeface="+mj-lt"/>
              <a:buAutoNum type="romanLcPeriod"/>
            </a:pPr>
            <a:r>
              <a:rPr lang="en-US" dirty="0"/>
              <a:t>⍺-Adrenergic agonists – act via G proteins to enhance Na+/H+ exchange &amp; ↑ Na+ reabsorption in the proximal tubule</a:t>
            </a:r>
          </a:p>
        </p:txBody>
      </p:sp>
    </p:spTree>
    <p:extLst>
      <p:ext uri="{BB962C8B-B14F-4D97-AF65-F5344CB8AC3E}">
        <p14:creationId xmlns:p14="http://schemas.microsoft.com/office/powerpoint/2010/main" val="2145183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72FB-8AAA-9242-B816-738ABB6D7253}"/>
              </a:ext>
            </a:extLst>
          </p:cNvPr>
          <p:cNvSpPr>
            <a:spLocks noGrp="1"/>
          </p:cNvSpPr>
          <p:nvPr>
            <p:ph type="title"/>
          </p:nvPr>
        </p:nvSpPr>
        <p:spPr/>
        <p:txBody>
          <a:bodyPr/>
          <a:lstStyle/>
          <a:p>
            <a:endParaRPr lang="en-US"/>
          </a:p>
        </p:txBody>
      </p:sp>
      <p:pic>
        <p:nvPicPr>
          <p:cNvPr id="4" name="Content Placeholder 8">
            <a:extLst>
              <a:ext uri="{FF2B5EF4-FFF2-40B4-BE49-F238E27FC236}">
                <a16:creationId xmlns:a16="http://schemas.microsoft.com/office/drawing/2014/main" id="{C4893CB6-4C96-384A-9DEB-C2228E3D0AE8}"/>
              </a:ext>
            </a:extLst>
          </p:cNvPr>
          <p:cNvPicPr>
            <a:picLocks noGrp="1" noChangeAspect="1"/>
          </p:cNvPicPr>
          <p:nvPr>
            <p:ph idx="1"/>
          </p:nvPr>
        </p:nvPicPr>
        <p:blipFill>
          <a:blip r:embed="rId2"/>
          <a:stretch>
            <a:fillRect/>
          </a:stretch>
        </p:blipFill>
        <p:spPr>
          <a:xfrm>
            <a:off x="1714352" y="192506"/>
            <a:ext cx="8007164" cy="6367642"/>
          </a:xfrm>
        </p:spPr>
      </p:pic>
    </p:spTree>
    <p:extLst>
      <p:ext uri="{BB962C8B-B14F-4D97-AF65-F5344CB8AC3E}">
        <p14:creationId xmlns:p14="http://schemas.microsoft.com/office/powerpoint/2010/main" val="184998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87E6B-4656-2946-8AD6-F4DB14897D38}"/>
              </a:ext>
            </a:extLst>
          </p:cNvPr>
          <p:cNvSpPr>
            <a:spLocks noGrp="1"/>
          </p:cNvSpPr>
          <p:nvPr>
            <p:ph type="title"/>
          </p:nvPr>
        </p:nvSpPr>
        <p:spPr/>
        <p:txBody>
          <a:bodyPr/>
          <a:lstStyle/>
          <a:p>
            <a:r>
              <a:rPr lang="en-US" dirty="0"/>
              <a:t>Water Balance</a:t>
            </a:r>
          </a:p>
        </p:txBody>
      </p:sp>
      <p:sp>
        <p:nvSpPr>
          <p:cNvPr id="3" name="Content Placeholder 2">
            <a:extLst>
              <a:ext uri="{FF2B5EF4-FFF2-40B4-BE49-F238E27FC236}">
                <a16:creationId xmlns:a16="http://schemas.microsoft.com/office/drawing/2014/main" id="{F2DD4C1B-DA38-6B44-A01A-073294B011F5}"/>
              </a:ext>
            </a:extLst>
          </p:cNvPr>
          <p:cNvSpPr>
            <a:spLocks noGrp="1"/>
          </p:cNvSpPr>
          <p:nvPr>
            <p:ph sz="half" idx="1"/>
          </p:nvPr>
        </p:nvSpPr>
        <p:spPr>
          <a:xfrm>
            <a:off x="1066800" y="2103120"/>
            <a:ext cx="7761890" cy="3749040"/>
          </a:xfrm>
        </p:spPr>
        <p:txBody>
          <a:bodyPr>
            <a:normAutofit fontScale="92500" lnSpcReduction="10000"/>
          </a:bodyPr>
          <a:lstStyle/>
          <a:p>
            <a:r>
              <a:rPr lang="en-US" sz="2800" dirty="0"/>
              <a:t>In a healthy person, water gained in a day is approximately equal to the quantity lost (output) </a:t>
            </a:r>
          </a:p>
          <a:p>
            <a:r>
              <a:rPr lang="en-US" sz="2800" dirty="0"/>
              <a:t>Daily water intake varies considerably. </a:t>
            </a:r>
          </a:p>
          <a:p>
            <a:r>
              <a:rPr lang="en-US" sz="2800" dirty="0"/>
              <a:t>Total Average fluid gain in a day is about 2500ml</a:t>
            </a:r>
          </a:p>
          <a:p>
            <a:pPr marL="674370" lvl="1" indent="-400050">
              <a:buFont typeface="+mj-lt"/>
              <a:buAutoNum type="romanLcPeriod"/>
            </a:pPr>
            <a:r>
              <a:rPr lang="en-US" sz="2400" b="1" dirty="0"/>
              <a:t>2300 mL </a:t>
            </a:r>
            <a:r>
              <a:rPr lang="en-US" sz="2400" dirty="0"/>
              <a:t>of water daily. </a:t>
            </a:r>
          </a:p>
          <a:p>
            <a:pPr marL="674370" lvl="1" indent="-400050">
              <a:buFont typeface="+mj-lt"/>
              <a:buAutoNum type="romanLcPeriod"/>
            </a:pPr>
            <a:r>
              <a:rPr lang="en-US" sz="2400" dirty="0"/>
              <a:t>About </a:t>
            </a:r>
            <a:r>
              <a:rPr lang="en-US" sz="2400" b="1" dirty="0"/>
              <a:t>200 mL</a:t>
            </a:r>
            <a:r>
              <a:rPr lang="en-US" sz="2400" dirty="0"/>
              <a:t> of water is produced each day as a byproduct of cellular respiration </a:t>
            </a:r>
            <a:r>
              <a:rPr lang="en-US" sz="1800" dirty="0"/>
              <a:t>(</a:t>
            </a:r>
            <a:r>
              <a:rPr lang="en-US" sz="2000" i="1" dirty="0"/>
              <a:t>metabolic </a:t>
            </a:r>
            <a:r>
              <a:rPr lang="en-US" sz="1800" i="1" dirty="0"/>
              <a:t>water)</a:t>
            </a:r>
          </a:p>
          <a:p>
            <a:pPr marL="0" indent="0">
              <a:buNone/>
            </a:pPr>
            <a:endParaRPr lang="en-US" sz="2600" dirty="0"/>
          </a:p>
        </p:txBody>
      </p:sp>
      <p:pic>
        <p:nvPicPr>
          <p:cNvPr id="6" name="Content Placeholder 5">
            <a:extLst>
              <a:ext uri="{FF2B5EF4-FFF2-40B4-BE49-F238E27FC236}">
                <a16:creationId xmlns:a16="http://schemas.microsoft.com/office/drawing/2014/main" id="{CEA018C8-9AAB-FC41-A3A1-110566BC3682}"/>
              </a:ext>
            </a:extLst>
          </p:cNvPr>
          <p:cNvPicPr>
            <a:picLocks noGrp="1" noChangeAspect="1"/>
          </p:cNvPicPr>
          <p:nvPr>
            <p:ph sz="half" idx="2"/>
          </p:nvPr>
        </p:nvPicPr>
        <p:blipFill>
          <a:blip r:embed="rId2"/>
          <a:stretch>
            <a:fillRect/>
          </a:stretch>
        </p:blipFill>
        <p:spPr>
          <a:xfrm>
            <a:off x="8981823" y="643547"/>
            <a:ext cx="2384323" cy="5208613"/>
          </a:xfrm>
        </p:spPr>
      </p:pic>
    </p:spTree>
    <p:extLst>
      <p:ext uri="{BB962C8B-B14F-4D97-AF65-F5344CB8AC3E}">
        <p14:creationId xmlns:p14="http://schemas.microsoft.com/office/powerpoint/2010/main" val="279175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1B6C1-BF1D-1D4B-9A6C-4BADE05F6FF3}"/>
              </a:ext>
            </a:extLst>
          </p:cNvPr>
          <p:cNvSpPr>
            <a:spLocks noGrp="1"/>
          </p:cNvSpPr>
          <p:nvPr>
            <p:ph type="title"/>
          </p:nvPr>
        </p:nvSpPr>
        <p:spPr/>
        <p:txBody>
          <a:bodyPr/>
          <a:lstStyle/>
          <a:p>
            <a:r>
              <a:rPr lang="en-US" dirty="0"/>
              <a:t>Water Balance</a:t>
            </a:r>
          </a:p>
        </p:txBody>
      </p:sp>
      <p:sp>
        <p:nvSpPr>
          <p:cNvPr id="3" name="Content Placeholder 2">
            <a:extLst>
              <a:ext uri="{FF2B5EF4-FFF2-40B4-BE49-F238E27FC236}">
                <a16:creationId xmlns:a16="http://schemas.microsoft.com/office/drawing/2014/main" id="{D6E224F1-4D35-B644-B235-62341F40B609}"/>
              </a:ext>
            </a:extLst>
          </p:cNvPr>
          <p:cNvSpPr>
            <a:spLocks noGrp="1"/>
          </p:cNvSpPr>
          <p:nvPr>
            <p:ph idx="1"/>
          </p:nvPr>
        </p:nvSpPr>
        <p:spPr/>
        <p:txBody>
          <a:bodyPr>
            <a:normAutofit fontScale="92500" lnSpcReduction="10000"/>
          </a:bodyPr>
          <a:lstStyle/>
          <a:p>
            <a:r>
              <a:rPr lang="en-US" sz="2400" dirty="0"/>
              <a:t>The same volume of water is constantly being lost from the body by the following routes:</a:t>
            </a:r>
          </a:p>
          <a:p>
            <a:pPr marL="674370" lvl="1" indent="-400050">
              <a:buFont typeface="+mj-lt"/>
              <a:buAutoNum type="romanLcPeriod"/>
            </a:pPr>
            <a:r>
              <a:rPr lang="en-US" sz="2400" b="1" dirty="0"/>
              <a:t>Kidneys </a:t>
            </a:r>
            <a:r>
              <a:rPr lang="en-US" sz="2400" dirty="0"/>
              <a:t>excrete the largest quantity at 1-1.5L of water in the urine. </a:t>
            </a:r>
          </a:p>
          <a:p>
            <a:pPr marL="1097280" lvl="4" indent="0">
              <a:buNone/>
            </a:pPr>
            <a:r>
              <a:rPr lang="en-US" sz="2000" dirty="0"/>
              <a:t>NB: alcohol or caffeine act as diuretics &amp; ↑ water loss through the kidneys</a:t>
            </a:r>
          </a:p>
          <a:p>
            <a:pPr marL="674370" lvl="1" indent="-400050">
              <a:buFont typeface="+mj-lt"/>
              <a:buAutoNum type="romanLcPeriod"/>
            </a:pPr>
            <a:r>
              <a:rPr lang="en-US" sz="2400" b="1" dirty="0"/>
              <a:t>Skin</a:t>
            </a:r>
            <a:r>
              <a:rPr lang="en-US" sz="2400" b="1" i="1" dirty="0"/>
              <a:t> - </a:t>
            </a:r>
            <a:r>
              <a:rPr lang="en-US" sz="2000" dirty="0"/>
              <a:t>Larger amounts are lost from the skin as sweat when it is necessary to cool the body.</a:t>
            </a:r>
          </a:p>
          <a:p>
            <a:pPr marL="674370" lvl="1" indent="-400050">
              <a:buFont typeface="+mj-lt"/>
              <a:buAutoNum type="romanLcPeriod"/>
            </a:pPr>
            <a:r>
              <a:rPr lang="en-US" sz="2400" b="1" dirty="0"/>
              <a:t>Lungs </a:t>
            </a:r>
            <a:r>
              <a:rPr lang="en-US" sz="2400" dirty="0"/>
              <a:t>expel water along with carbon dioxide.</a:t>
            </a:r>
          </a:p>
          <a:p>
            <a:pPr marL="674370" lvl="1" indent="-400050">
              <a:buFont typeface="+mj-lt"/>
              <a:buAutoNum type="romanLcPeriod"/>
            </a:pPr>
            <a:r>
              <a:rPr lang="en-US" sz="2400" b="1" dirty="0"/>
              <a:t>Intestinal tract </a:t>
            </a:r>
            <a:r>
              <a:rPr lang="en-US" sz="2400" dirty="0"/>
              <a:t>eliminates water along with the feces</a:t>
            </a:r>
          </a:p>
          <a:p>
            <a:pPr marL="0" indent="0">
              <a:buNone/>
            </a:pPr>
            <a:r>
              <a:rPr lang="en-US" sz="2600" dirty="0">
                <a:solidFill>
                  <a:srgbClr val="C00000"/>
                </a:solidFill>
              </a:rPr>
              <a:t>* The kidney regulates body water and sodium content in parallel to maintain body volume and osmolality (normally 285– 295mosmol/kg)</a:t>
            </a:r>
            <a:endParaRPr lang="en-US" sz="3000" dirty="0">
              <a:solidFill>
                <a:srgbClr val="C00000"/>
              </a:solidFill>
            </a:endParaRPr>
          </a:p>
          <a:p>
            <a:endParaRPr lang="en-US" dirty="0"/>
          </a:p>
        </p:txBody>
      </p:sp>
    </p:spTree>
    <p:extLst>
      <p:ext uri="{BB962C8B-B14F-4D97-AF65-F5344CB8AC3E}">
        <p14:creationId xmlns:p14="http://schemas.microsoft.com/office/powerpoint/2010/main" val="3331343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53E3-99D1-0E46-8729-34A16E383AA6}"/>
              </a:ext>
            </a:extLst>
          </p:cNvPr>
          <p:cNvSpPr>
            <a:spLocks noGrp="1"/>
          </p:cNvSpPr>
          <p:nvPr>
            <p:ph type="title"/>
          </p:nvPr>
        </p:nvSpPr>
        <p:spPr/>
        <p:txBody>
          <a:bodyPr>
            <a:normAutofit fontScale="90000"/>
          </a:bodyPr>
          <a:lstStyle/>
          <a:p>
            <a:r>
              <a:rPr lang="en-US" dirty="0"/>
              <a:t>Recap of Normal body Water compartments</a:t>
            </a:r>
          </a:p>
        </p:txBody>
      </p:sp>
      <p:pic>
        <p:nvPicPr>
          <p:cNvPr id="4" name="Picture 2" descr="http://anatomyandphysiologyi.com/wp-content/uploads/2013/11/fluidcompartments.jpg">
            <a:extLst>
              <a:ext uri="{FF2B5EF4-FFF2-40B4-BE49-F238E27FC236}">
                <a16:creationId xmlns:a16="http://schemas.microsoft.com/office/drawing/2014/main" id="{8E6B1D45-1006-6B47-AA15-DB46294D39F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82579" y="2108053"/>
            <a:ext cx="6789821" cy="414378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3D0DCBC1-7115-3446-B328-0414CBE1DAF4}"/>
              </a:ext>
            </a:extLst>
          </p:cNvPr>
          <p:cNvPicPr>
            <a:picLocks noGrp="1" noChangeAspect="1"/>
          </p:cNvPicPr>
          <p:nvPr>
            <p:ph sz="half" idx="2"/>
          </p:nvPr>
        </p:nvPicPr>
        <p:blipFill>
          <a:blip r:embed="rId3"/>
          <a:stretch>
            <a:fillRect/>
          </a:stretch>
        </p:blipFill>
        <p:spPr>
          <a:xfrm>
            <a:off x="7983219" y="2873525"/>
            <a:ext cx="3611735" cy="2384274"/>
          </a:xfrm>
        </p:spPr>
      </p:pic>
    </p:spTree>
    <p:extLst>
      <p:ext uri="{BB962C8B-B14F-4D97-AF65-F5344CB8AC3E}">
        <p14:creationId xmlns:p14="http://schemas.microsoft.com/office/powerpoint/2010/main" val="51172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D17E-33CF-9C40-9129-0F7A56227DB7}"/>
              </a:ext>
            </a:extLst>
          </p:cNvPr>
          <p:cNvSpPr>
            <a:spLocks noGrp="1"/>
          </p:cNvSpPr>
          <p:nvPr>
            <p:ph type="title"/>
          </p:nvPr>
        </p:nvSpPr>
        <p:spPr/>
        <p:txBody>
          <a:bodyPr>
            <a:normAutofit/>
          </a:bodyPr>
          <a:lstStyle/>
          <a:p>
            <a:r>
              <a:rPr lang="en-US" sz="4000" dirty="0"/>
              <a:t>Distribution of body fluid compartments</a:t>
            </a:r>
          </a:p>
        </p:txBody>
      </p:sp>
      <p:sp>
        <p:nvSpPr>
          <p:cNvPr id="3" name="Content Placeholder 2">
            <a:extLst>
              <a:ext uri="{FF2B5EF4-FFF2-40B4-BE49-F238E27FC236}">
                <a16:creationId xmlns:a16="http://schemas.microsoft.com/office/drawing/2014/main" id="{F60C2D05-F69E-5343-A760-B1145112D71E}"/>
              </a:ext>
            </a:extLst>
          </p:cNvPr>
          <p:cNvSpPr>
            <a:spLocks noGrp="1"/>
          </p:cNvSpPr>
          <p:nvPr>
            <p:ph sz="half" idx="1"/>
          </p:nvPr>
        </p:nvSpPr>
        <p:spPr>
          <a:xfrm>
            <a:off x="685800" y="2103120"/>
            <a:ext cx="5135880" cy="3749040"/>
          </a:xfrm>
        </p:spPr>
        <p:txBody>
          <a:bodyPr/>
          <a:lstStyle/>
          <a:p>
            <a:r>
              <a:rPr lang="en-US" dirty="0"/>
              <a:t>The cell membranes are freely permeable to water </a:t>
            </a:r>
            <a:r>
              <a:rPr lang="en-US" b="1" dirty="0"/>
              <a:t>but not electrolytes </a:t>
            </a:r>
          </a:p>
          <a:p>
            <a:r>
              <a:rPr lang="en-US" dirty="0"/>
              <a:t>This</a:t>
            </a:r>
            <a:r>
              <a:rPr lang="en-US" b="1" dirty="0"/>
              <a:t> </a:t>
            </a:r>
            <a:r>
              <a:rPr lang="en-US" dirty="0"/>
              <a:t>helps to maintain the different solute composition of the two compartments: </a:t>
            </a:r>
          </a:p>
          <a:p>
            <a:pPr lvl="1"/>
            <a:r>
              <a:rPr lang="en-US" sz="1800" dirty="0"/>
              <a:t>ECF – </a:t>
            </a:r>
            <a:r>
              <a:rPr lang="en-US" sz="1800" b="1" dirty="0"/>
              <a:t>Sodium</a:t>
            </a:r>
            <a:r>
              <a:rPr lang="en-US" sz="1800" dirty="0"/>
              <a:t> is the major cation, with chloride and bicarbonate being the major anions</a:t>
            </a:r>
          </a:p>
          <a:p>
            <a:pPr lvl="1"/>
            <a:r>
              <a:rPr lang="en-US" sz="1800" dirty="0"/>
              <a:t>ICF - </a:t>
            </a:r>
            <a:r>
              <a:rPr lang="en-US" sz="1800" b="1" dirty="0"/>
              <a:t>Potassium</a:t>
            </a:r>
            <a:r>
              <a:rPr lang="en-US" sz="1800" dirty="0"/>
              <a:t> is the major cation with phosphates being the main anions.</a:t>
            </a:r>
          </a:p>
          <a:p>
            <a:endParaRPr lang="en-US" dirty="0"/>
          </a:p>
        </p:txBody>
      </p:sp>
      <p:sp>
        <p:nvSpPr>
          <p:cNvPr id="4" name="Content Placeholder 3">
            <a:extLst>
              <a:ext uri="{FF2B5EF4-FFF2-40B4-BE49-F238E27FC236}">
                <a16:creationId xmlns:a16="http://schemas.microsoft.com/office/drawing/2014/main" id="{9F3569CC-2D59-7943-B85B-F69054B656D4}"/>
              </a:ext>
            </a:extLst>
          </p:cNvPr>
          <p:cNvSpPr>
            <a:spLocks noGrp="1"/>
          </p:cNvSpPr>
          <p:nvPr>
            <p:ph sz="half" idx="2"/>
          </p:nvPr>
        </p:nvSpPr>
        <p:spPr/>
        <p:txBody>
          <a:bodyPr/>
          <a:lstStyle/>
          <a:p>
            <a:endParaRPr lang="en-US"/>
          </a:p>
        </p:txBody>
      </p:sp>
      <p:pic>
        <p:nvPicPr>
          <p:cNvPr id="5" name="Content Placeholder 5">
            <a:extLst>
              <a:ext uri="{FF2B5EF4-FFF2-40B4-BE49-F238E27FC236}">
                <a16:creationId xmlns:a16="http://schemas.microsoft.com/office/drawing/2014/main" id="{80D3B99E-8C1A-4E47-AC6C-CE27B5556F39}"/>
              </a:ext>
            </a:extLst>
          </p:cNvPr>
          <p:cNvPicPr>
            <a:picLocks noChangeAspect="1"/>
          </p:cNvPicPr>
          <p:nvPr/>
        </p:nvPicPr>
        <p:blipFill>
          <a:blip r:embed="rId3"/>
          <a:stretch>
            <a:fillRect/>
          </a:stretch>
        </p:blipFill>
        <p:spPr>
          <a:xfrm>
            <a:off x="6370320" y="2103120"/>
            <a:ext cx="4563027" cy="3749040"/>
          </a:xfrm>
          <a:prstGeom prst="rect">
            <a:avLst/>
          </a:prstGeom>
        </p:spPr>
      </p:pic>
    </p:spTree>
    <p:extLst>
      <p:ext uri="{BB962C8B-B14F-4D97-AF65-F5344CB8AC3E}">
        <p14:creationId xmlns:p14="http://schemas.microsoft.com/office/powerpoint/2010/main" val="1912536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{03DBC25D-C3D5-A64C-B836-ABEF84145E0B}tf10001067</Template>
  <TotalTime>6579</TotalTime>
  <Words>4525</Words>
  <Application>Microsoft Macintosh PowerPoint</Application>
  <PresentationFormat>Widescreen</PresentationFormat>
  <Paragraphs>443</Paragraphs>
  <Slides>53</Slides>
  <Notes>20</Notes>
  <HiddenSlides>10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Calibri</vt:lpstr>
      <vt:lpstr>Century Gothic</vt:lpstr>
      <vt:lpstr>Garamond</vt:lpstr>
      <vt:lpstr>Savon</vt:lpstr>
      <vt:lpstr>DISORDERS OF BODY FLUID VOLUME  (EFFECTIVE CIRCULATING VOLUME)</vt:lpstr>
      <vt:lpstr>Outline</vt:lpstr>
      <vt:lpstr>Total Body Fluid content</vt:lpstr>
      <vt:lpstr>% of total body water change with development</vt:lpstr>
      <vt:lpstr>Why should we discuss this?</vt:lpstr>
      <vt:lpstr>Water Balance</vt:lpstr>
      <vt:lpstr>Water Balance</vt:lpstr>
      <vt:lpstr>Recap of Normal body Water compartments</vt:lpstr>
      <vt:lpstr>Distribution of body fluid compartments</vt:lpstr>
      <vt:lpstr>Water movement between the spaces</vt:lpstr>
      <vt:lpstr>Extracellular fluid ECF</vt:lpstr>
      <vt:lpstr>Extracellular fluid ECF</vt:lpstr>
      <vt:lpstr>How does the body sense the amount of Extracellular volume?</vt:lpstr>
      <vt:lpstr>Regulation of volume</vt:lpstr>
      <vt:lpstr>Effective circulating volume</vt:lpstr>
      <vt:lpstr>Effective arterial blood volume…</vt:lpstr>
      <vt:lpstr>Plasma osmolality</vt:lpstr>
      <vt:lpstr>Plasma tonicity (Effective plasma osmolality) </vt:lpstr>
      <vt:lpstr>Regulation of Osmolality</vt:lpstr>
      <vt:lpstr>Osmoreceptor-ADH feedback system for control of extracellular fluid sodium concentration and osmolarity. </vt:lpstr>
      <vt:lpstr>Actions of ADH on the Kidneys…</vt:lpstr>
      <vt:lpstr>Clinical importance of plasma tonicity and the difference between tonicity and osmolality</vt:lpstr>
      <vt:lpstr>Clinical importance of plasma tonicity and the difference between tonicity and osmolality…</vt:lpstr>
      <vt:lpstr>Renal Handling of Water</vt:lpstr>
      <vt:lpstr>The juxtaglomerular apparatus (JGA)</vt:lpstr>
      <vt:lpstr>Renin-Angiotensin-Aldosterone System </vt:lpstr>
      <vt:lpstr>Natriuretic peptides</vt:lpstr>
      <vt:lpstr>Changes in Left atrial pressures</vt:lpstr>
      <vt:lpstr>Sympathetic Nervous System </vt:lpstr>
      <vt:lpstr> Prostaglandins </vt:lpstr>
      <vt:lpstr>Other Hormones </vt:lpstr>
      <vt:lpstr>Disordered water &amp; sodium metabolism</vt:lpstr>
      <vt:lpstr>Dehydration</vt:lpstr>
      <vt:lpstr>Disorders of water metabolism &amp; Osmolality control</vt:lpstr>
      <vt:lpstr>Diagnostic Criteria for Syndrome of Inappropriate Antidiuretic Hormone Secretion </vt:lpstr>
      <vt:lpstr>WATER DEPRIVATION TEST </vt:lpstr>
      <vt:lpstr>Extracellular fluid volume contraction </vt:lpstr>
      <vt:lpstr>Major Causes of Extracellular Fluid Volume Depletion – Renal causes </vt:lpstr>
      <vt:lpstr>Major Causes of Extracellular Fluid Volume Depletion – Extrarenal causes</vt:lpstr>
      <vt:lpstr> Clinical Manifestations of Extracellular  Fluid Volume Contraction Mild to Moderate Volume Loss   </vt:lpstr>
      <vt:lpstr>Clinical Manifestations of Extracellular  Fluid Volume Contraction</vt:lpstr>
      <vt:lpstr>Laboratory Tests in Extracellular  Fluid Volume Contraction </vt:lpstr>
      <vt:lpstr>Therapy of Extracellular Fluid Volume Contraction </vt:lpstr>
      <vt:lpstr>PowerPoint Presentation</vt:lpstr>
      <vt:lpstr>EXTRACELLULAR FLUID VOLUME EXPANSION  </vt:lpstr>
      <vt:lpstr>Major Causes of Extracellular Fluid Volume Expansion </vt:lpstr>
      <vt:lpstr>PowerPoint Presentation</vt:lpstr>
      <vt:lpstr>PowerPoint Presentation</vt:lpstr>
      <vt:lpstr>Clinical Manifestations of Extracellular Fluid Volume Expansion </vt:lpstr>
      <vt:lpstr>Diagnostic and Therapeutic Approach to Extracellular Volume Expansion  </vt:lpstr>
      <vt:lpstr>In summary</vt:lpstr>
      <vt:lpstr>Regulation of volume by controlling Renal sodium excretion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DISORDERS OF BODY FLUID VOLUME  (EFFECTIVE CIRCULATING VOLUME)</dc:title>
  <dc:creator>Microsoft Office User</dc:creator>
  <cp:lastModifiedBy>Microsoft Office User</cp:lastModifiedBy>
  <cp:revision>79</cp:revision>
  <dcterms:created xsi:type="dcterms:W3CDTF">2021-02-07T19:20:01Z</dcterms:created>
  <dcterms:modified xsi:type="dcterms:W3CDTF">2021-02-12T08:59:37Z</dcterms:modified>
</cp:coreProperties>
</file>